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5"/>
  </p:notesMasterIdLst>
  <p:handoutMasterIdLst>
    <p:handoutMasterId r:id="rId206"/>
  </p:handoutMasterIdLst>
  <p:sldIdLst>
    <p:sldId id="747" r:id="rId2"/>
    <p:sldId id="748" r:id="rId3"/>
    <p:sldId id="494" r:id="rId4"/>
    <p:sldId id="504" r:id="rId5"/>
    <p:sldId id="607" r:id="rId6"/>
    <p:sldId id="610" r:id="rId7"/>
    <p:sldId id="611" r:id="rId8"/>
    <p:sldId id="495" r:id="rId9"/>
    <p:sldId id="496" r:id="rId10"/>
    <p:sldId id="497" r:id="rId11"/>
    <p:sldId id="501" r:id="rId12"/>
    <p:sldId id="609" r:id="rId13"/>
    <p:sldId id="499" r:id="rId14"/>
    <p:sldId id="506" r:id="rId15"/>
    <p:sldId id="613" r:id="rId16"/>
    <p:sldId id="500" r:id="rId17"/>
    <p:sldId id="507" r:id="rId18"/>
    <p:sldId id="508" r:id="rId19"/>
    <p:sldId id="509" r:id="rId20"/>
    <p:sldId id="526" r:id="rId21"/>
    <p:sldId id="528" r:id="rId22"/>
    <p:sldId id="529" r:id="rId23"/>
    <p:sldId id="530" r:id="rId24"/>
    <p:sldId id="279" r:id="rId25"/>
    <p:sldId id="281" r:id="rId26"/>
    <p:sldId id="283" r:id="rId27"/>
    <p:sldId id="700" r:id="rId28"/>
    <p:sldId id="701" r:id="rId29"/>
    <p:sldId id="543" r:id="rId30"/>
    <p:sldId id="531" r:id="rId31"/>
    <p:sldId id="581" r:id="rId32"/>
    <p:sldId id="653" r:id="rId33"/>
    <p:sldId id="566" r:id="rId34"/>
    <p:sldId id="545" r:id="rId35"/>
    <p:sldId id="724" r:id="rId36"/>
    <p:sldId id="727" r:id="rId37"/>
    <p:sldId id="544" r:id="rId38"/>
    <p:sldId id="567" r:id="rId39"/>
    <p:sldId id="568" r:id="rId40"/>
    <p:sldId id="569" r:id="rId41"/>
    <p:sldId id="669" r:id="rId42"/>
    <p:sldId id="728" r:id="rId43"/>
    <p:sldId id="729" r:id="rId44"/>
    <p:sldId id="672" r:id="rId45"/>
    <p:sldId id="624" r:id="rId46"/>
    <p:sldId id="629" r:id="rId47"/>
    <p:sldId id="630" r:id="rId48"/>
    <p:sldId id="631" r:id="rId49"/>
    <p:sldId id="638" r:id="rId50"/>
    <p:sldId id="640" r:id="rId51"/>
    <p:sldId id="646" r:id="rId52"/>
    <p:sldId id="642" r:id="rId53"/>
    <p:sldId id="291" r:id="rId54"/>
    <p:sldId id="632" r:id="rId55"/>
    <p:sldId id="725" r:id="rId56"/>
    <p:sldId id="548" r:id="rId57"/>
    <p:sldId id="539" r:id="rId58"/>
    <p:sldId id="703" r:id="rId59"/>
    <p:sldId id="702" r:id="rId60"/>
    <p:sldId id="614" r:id="rId61"/>
    <p:sldId id="707" r:id="rId62"/>
    <p:sldId id="296" r:id="rId63"/>
    <p:sldId id="297" r:id="rId64"/>
    <p:sldId id="533" r:id="rId65"/>
    <p:sldId id="549" r:id="rId66"/>
    <p:sldId id="550" r:id="rId67"/>
    <p:sldId id="554" r:id="rId68"/>
    <p:sldId id="555" r:id="rId69"/>
    <p:sldId id="556" r:id="rId70"/>
    <p:sldId id="657" r:id="rId71"/>
    <p:sldId id="658" r:id="rId72"/>
    <p:sldId id="659" r:id="rId73"/>
    <p:sldId id="645" r:id="rId74"/>
    <p:sldId id="299" r:id="rId75"/>
    <p:sldId id="576" r:id="rId76"/>
    <p:sldId id="300" r:id="rId77"/>
    <p:sldId id="622" r:id="rId78"/>
    <p:sldId id="618" r:id="rId79"/>
    <p:sldId id="617" r:id="rId80"/>
    <p:sldId id="404" r:id="rId81"/>
    <p:sldId id="697" r:id="rId82"/>
    <p:sldId id="510" r:id="rId83"/>
    <p:sldId id="699" r:id="rId84"/>
    <p:sldId id="698" r:id="rId85"/>
    <p:sldId id="303" r:id="rId86"/>
    <p:sldId id="620" r:id="rId87"/>
    <p:sldId id="599" r:id="rId88"/>
    <p:sldId id="600" r:id="rId89"/>
    <p:sldId id="644" r:id="rId90"/>
    <p:sldId id="405" r:id="rId91"/>
    <p:sldId id="481" r:id="rId92"/>
    <p:sldId id="482" r:id="rId93"/>
    <p:sldId id="409" r:id="rId94"/>
    <p:sldId id="708" r:id="rId95"/>
    <p:sldId id="709" r:id="rId96"/>
    <p:sldId id="678" r:id="rId97"/>
    <p:sldId id="712" r:id="rId98"/>
    <p:sldId id="711" r:id="rId99"/>
    <p:sldId id="710" r:id="rId100"/>
    <p:sldId id="691" r:id="rId101"/>
    <p:sldId id="692" r:id="rId102"/>
    <p:sldId id="493" r:id="rId103"/>
    <p:sldId id="306" r:id="rId104"/>
    <p:sldId id="573" r:id="rId105"/>
    <p:sldId id="575" r:id="rId106"/>
    <p:sldId id="574" r:id="rId107"/>
    <p:sldId id="577" r:id="rId108"/>
    <p:sldId id="749" r:id="rId109"/>
    <p:sldId id="730" r:id="rId110"/>
    <p:sldId id="308" r:id="rId111"/>
    <p:sldId id="460" r:id="rId112"/>
    <p:sldId id="663" r:id="rId113"/>
    <p:sldId id="664" r:id="rId114"/>
    <p:sldId id="590" r:id="rId115"/>
    <p:sldId id="583" r:id="rId116"/>
    <p:sldId id="491" r:id="rId117"/>
    <p:sldId id="484" r:id="rId118"/>
    <p:sldId id="485" r:id="rId119"/>
    <p:sldId id="553" r:id="rId120"/>
    <p:sldId id="331" r:id="rId121"/>
    <p:sldId id="332" r:id="rId122"/>
    <p:sldId id="414" r:id="rId123"/>
    <p:sldId id="415" r:id="rId124"/>
    <p:sldId id="333" r:id="rId125"/>
    <p:sldId id="735" r:id="rId126"/>
    <p:sldId id="416" r:id="rId127"/>
    <p:sldId id="514" r:id="rId128"/>
    <p:sldId id="417" r:id="rId129"/>
    <p:sldId id="595" r:id="rId130"/>
    <p:sldId id="337" r:id="rId131"/>
    <p:sldId id="483" r:id="rId132"/>
    <p:sldId id="418" r:id="rId133"/>
    <p:sldId id="649" r:id="rId134"/>
    <p:sldId id="652" r:id="rId135"/>
    <p:sldId id="339" r:id="rId136"/>
    <p:sldId id="487" r:id="rId137"/>
    <p:sldId id="654" r:id="rId138"/>
    <p:sldId id="592" r:id="rId139"/>
    <p:sldId id="593" r:id="rId140"/>
    <p:sldId id="594" r:id="rId141"/>
    <p:sldId id="342" r:id="rId142"/>
    <p:sldId id="343" r:id="rId143"/>
    <p:sldId id="344" r:id="rId144"/>
    <p:sldId id="345" r:id="rId145"/>
    <p:sldId id="694" r:id="rId146"/>
    <p:sldId id="690" r:id="rId147"/>
    <p:sldId id="744" r:id="rId148"/>
    <p:sldId id="713" r:id="rId149"/>
    <p:sldId id="722" r:id="rId150"/>
    <p:sldId id="743" r:id="rId151"/>
    <p:sldId id="720" r:id="rId152"/>
    <p:sldId id="742" r:id="rId153"/>
    <p:sldId id="746" r:id="rId154"/>
    <p:sldId id="745" r:id="rId155"/>
    <p:sldId id="741" r:id="rId156"/>
    <p:sldId id="684" r:id="rId157"/>
    <p:sldId id="685" r:id="rId158"/>
    <p:sldId id="686" r:id="rId159"/>
    <p:sldId id="660" r:id="rId160"/>
    <p:sldId id="584" r:id="rId161"/>
    <p:sldId id="585" r:id="rId162"/>
    <p:sldId id="419" r:id="rId163"/>
    <p:sldId id="421" r:id="rId164"/>
    <p:sldId id="424" r:id="rId165"/>
    <p:sldId id="731" r:id="rId166"/>
    <p:sldId id="560" r:id="rId167"/>
    <p:sldId id="561" r:id="rId168"/>
    <p:sldId id="718" r:id="rId169"/>
    <p:sldId id="717" r:id="rId170"/>
    <p:sldId id="426" r:id="rId171"/>
    <p:sldId id="511" r:id="rId172"/>
    <p:sldId id="612" r:id="rId173"/>
    <p:sldId id="349" r:id="rId174"/>
    <p:sldId id="354" r:id="rId175"/>
    <p:sldId id="429" r:id="rId176"/>
    <p:sldId id="430" r:id="rId177"/>
    <p:sldId id="635" r:id="rId178"/>
    <p:sldId id="425" r:id="rId179"/>
    <p:sldId id="502" r:id="rId180"/>
    <p:sldId id="431" r:id="rId181"/>
    <p:sldId id="619" r:id="rId182"/>
    <p:sldId id="648" r:id="rId183"/>
    <p:sldId id="732" r:id="rId184"/>
    <p:sldId id="734" r:id="rId185"/>
    <p:sldId id="737" r:id="rId186"/>
    <p:sldId id="675" r:id="rId187"/>
    <p:sldId id="679" r:id="rId188"/>
    <p:sldId id="739" r:id="rId189"/>
    <p:sldId id="740" r:id="rId190"/>
    <p:sldId id="680" r:id="rId191"/>
    <p:sldId id="662" r:id="rId192"/>
    <p:sldId id="719" r:id="rId193"/>
    <p:sldId id="655" r:id="rId194"/>
    <p:sldId id="656" r:id="rId195"/>
    <p:sldId id="586" r:id="rId196"/>
    <p:sldId id="587" r:id="rId197"/>
    <p:sldId id="588" r:id="rId198"/>
    <p:sldId id="606" r:id="rId199"/>
    <p:sldId id="589" r:id="rId200"/>
    <p:sldId id="603" r:id="rId201"/>
    <p:sldId id="604" r:id="rId202"/>
    <p:sldId id="605" r:id="rId203"/>
    <p:sldId id="602" r:id="rId204"/>
  </p:sldIdLst>
  <p:sldSz cx="12192000" cy="6858000"/>
  <p:notesSz cx="6858000" cy="9144000"/>
  <p:defaultTextStyle>
    <a:defPPr>
      <a:defRPr lang="zh-CN"/>
    </a:defPPr>
    <a:lvl1pPr algn="l" rtl="0" fontAlgn="base">
      <a:spcBef>
        <a:spcPct val="0"/>
      </a:spcBef>
      <a:spcAft>
        <a:spcPct val="0"/>
      </a:spcAft>
      <a:defRPr kumimoji="1" sz="2600" i="1"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600" i="1"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600" i="1"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600" i="1"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600" 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600" 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600" 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600" 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600" i="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00CC"/>
    <a:srgbClr val="009900"/>
    <a:srgbClr val="FF00FF"/>
    <a:srgbClr val="00FFFF"/>
    <a:srgbClr val="0000FF"/>
    <a:srgbClr val="66FF33"/>
    <a:srgbClr val="FF3300"/>
    <a:srgbClr val="33CC33"/>
    <a:srgbClr val="0000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86372" autoAdjust="0"/>
  </p:normalViewPr>
  <p:slideViewPr>
    <p:cSldViewPr>
      <p:cViewPr varScale="1">
        <p:scale>
          <a:sx n="115" d="100"/>
          <a:sy n="115" d="100"/>
        </p:scale>
        <p:origin x="426" y="102"/>
      </p:cViewPr>
      <p:guideLst>
        <p:guide orient="horz" pos="2160"/>
        <p:guide pos="3840"/>
      </p:guideLst>
    </p:cSldViewPr>
  </p:slideViewPr>
  <p:outlineViewPr>
    <p:cViewPr>
      <p:scale>
        <a:sx n="33" d="100"/>
        <a:sy n="33" d="100"/>
      </p:scale>
      <p:origin x="0" y="9486"/>
    </p:cViewPr>
  </p:outlineViewPr>
  <p:notesTextViewPr>
    <p:cViewPr>
      <p:scale>
        <a:sx n="100" d="100"/>
        <a:sy n="100" d="100"/>
      </p:scale>
      <p:origin x="0" y="0"/>
    </p:cViewPr>
  </p:notesTextViewPr>
  <p:sorterViewPr>
    <p:cViewPr>
      <p:scale>
        <a:sx n="43" d="100"/>
        <a:sy n="43" d="100"/>
      </p:scale>
      <p:origin x="0" y="4734"/>
    </p:cViewPr>
  </p:sorterViewPr>
  <p:notesViewPr>
    <p:cSldViewPr>
      <p:cViewPr varScale="1">
        <p:scale>
          <a:sx n="35" d="100"/>
          <a:sy n="35" d="100"/>
        </p:scale>
        <p:origin x="-1506"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handoutMaster" Target="handoutMasters/handout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wmf"/><Relationship Id="rId1" Type="http://schemas.openxmlformats.org/officeDocument/2006/relationships/image" Target="../media/image30.w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456.wmf"/><Relationship Id="rId2" Type="http://schemas.openxmlformats.org/officeDocument/2006/relationships/image" Target="../media/image455.wmf"/><Relationship Id="rId1" Type="http://schemas.openxmlformats.org/officeDocument/2006/relationships/image" Target="../media/image450.wmf"/><Relationship Id="rId6" Type="http://schemas.openxmlformats.org/officeDocument/2006/relationships/image" Target="../media/image459.wmf"/><Relationship Id="rId5" Type="http://schemas.openxmlformats.org/officeDocument/2006/relationships/image" Target="../media/image458.wmf"/><Relationship Id="rId4" Type="http://schemas.openxmlformats.org/officeDocument/2006/relationships/image" Target="../media/image457.wmf"/></Relationships>
</file>

<file path=ppt/drawings/_rels/vmlDrawing101.vml.rels><?xml version="1.0" encoding="UTF-8" standalone="yes"?>
<Relationships xmlns="http://schemas.openxmlformats.org/package/2006/relationships"><Relationship Id="rId3" Type="http://schemas.openxmlformats.org/officeDocument/2006/relationships/image" Target="../media/image464.wmf"/><Relationship Id="rId2" Type="http://schemas.openxmlformats.org/officeDocument/2006/relationships/image" Target="../media/image463.wmf"/><Relationship Id="rId1" Type="http://schemas.openxmlformats.org/officeDocument/2006/relationships/image" Target="../media/image462.wmf"/><Relationship Id="rId6" Type="http://schemas.openxmlformats.org/officeDocument/2006/relationships/image" Target="../media/image467.wmf"/><Relationship Id="rId5" Type="http://schemas.openxmlformats.org/officeDocument/2006/relationships/image" Target="../media/image466.wmf"/><Relationship Id="rId4" Type="http://schemas.openxmlformats.org/officeDocument/2006/relationships/image" Target="../media/image465.w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470.wmf"/><Relationship Id="rId2" Type="http://schemas.openxmlformats.org/officeDocument/2006/relationships/image" Target="../media/image469.wmf"/><Relationship Id="rId1" Type="http://schemas.openxmlformats.org/officeDocument/2006/relationships/image" Target="../media/image468.wmf"/><Relationship Id="rId4" Type="http://schemas.openxmlformats.org/officeDocument/2006/relationships/image" Target="../media/image471.wmf"/></Relationships>
</file>

<file path=ppt/drawings/_rels/vmlDrawing103.vml.rels><?xml version="1.0" encoding="UTF-8" standalone="yes"?>
<Relationships xmlns="http://schemas.openxmlformats.org/package/2006/relationships"><Relationship Id="rId3" Type="http://schemas.openxmlformats.org/officeDocument/2006/relationships/image" Target="../media/image473.wmf"/><Relationship Id="rId7" Type="http://schemas.openxmlformats.org/officeDocument/2006/relationships/image" Target="../media/image477.wmf"/><Relationship Id="rId2" Type="http://schemas.openxmlformats.org/officeDocument/2006/relationships/image" Target="../media/image471.wmf"/><Relationship Id="rId1" Type="http://schemas.openxmlformats.org/officeDocument/2006/relationships/image" Target="../media/image472.wmf"/><Relationship Id="rId6" Type="http://schemas.openxmlformats.org/officeDocument/2006/relationships/image" Target="../media/image476.wmf"/><Relationship Id="rId5" Type="http://schemas.openxmlformats.org/officeDocument/2006/relationships/image" Target="../media/image475.wmf"/><Relationship Id="rId4" Type="http://schemas.openxmlformats.org/officeDocument/2006/relationships/image" Target="../media/image474.wmf"/></Relationships>
</file>

<file path=ppt/drawings/_rels/vmlDrawing104.vml.rels><?xml version="1.0" encoding="UTF-8" standalone="yes"?>
<Relationships xmlns="http://schemas.openxmlformats.org/package/2006/relationships"><Relationship Id="rId3" Type="http://schemas.openxmlformats.org/officeDocument/2006/relationships/image" Target="../media/image471.wmf"/><Relationship Id="rId2" Type="http://schemas.openxmlformats.org/officeDocument/2006/relationships/image" Target="../media/image479.wmf"/><Relationship Id="rId1" Type="http://schemas.openxmlformats.org/officeDocument/2006/relationships/image" Target="../media/image478.wmf"/><Relationship Id="rId6" Type="http://schemas.openxmlformats.org/officeDocument/2006/relationships/image" Target="../media/image482.wmf"/><Relationship Id="rId5" Type="http://schemas.openxmlformats.org/officeDocument/2006/relationships/image" Target="../media/image481.wmf"/><Relationship Id="rId4" Type="http://schemas.openxmlformats.org/officeDocument/2006/relationships/image" Target="../media/image480.wmf"/></Relationships>
</file>

<file path=ppt/drawings/_rels/vmlDrawing105.vml.rels><?xml version="1.0" encoding="UTF-8" standalone="yes"?>
<Relationships xmlns="http://schemas.openxmlformats.org/package/2006/relationships"><Relationship Id="rId3" Type="http://schemas.openxmlformats.org/officeDocument/2006/relationships/image" Target="../media/image465.wmf"/><Relationship Id="rId2" Type="http://schemas.openxmlformats.org/officeDocument/2006/relationships/image" Target="../media/image464.wmf"/><Relationship Id="rId1" Type="http://schemas.openxmlformats.org/officeDocument/2006/relationships/image" Target="../media/image463.wmf"/><Relationship Id="rId6" Type="http://schemas.openxmlformats.org/officeDocument/2006/relationships/image" Target="../media/image485.wmf"/><Relationship Id="rId5" Type="http://schemas.openxmlformats.org/officeDocument/2006/relationships/image" Target="../media/image484.wmf"/><Relationship Id="rId4" Type="http://schemas.openxmlformats.org/officeDocument/2006/relationships/image" Target="../media/image483.wmf"/></Relationships>
</file>

<file path=ppt/drawings/_rels/vmlDrawing106.vml.rels><?xml version="1.0" encoding="UTF-8" standalone="yes"?>
<Relationships xmlns="http://schemas.openxmlformats.org/package/2006/relationships"><Relationship Id="rId2" Type="http://schemas.openxmlformats.org/officeDocument/2006/relationships/image" Target="../media/image487.wmf"/><Relationship Id="rId1" Type="http://schemas.openxmlformats.org/officeDocument/2006/relationships/image" Target="../media/image486.wmf"/></Relationships>
</file>

<file path=ppt/drawings/_rels/vmlDrawing107.vml.rels><?xml version="1.0" encoding="UTF-8" standalone="yes"?>
<Relationships xmlns="http://schemas.openxmlformats.org/package/2006/relationships"><Relationship Id="rId8" Type="http://schemas.openxmlformats.org/officeDocument/2006/relationships/image" Target="../media/image492.wmf"/><Relationship Id="rId3" Type="http://schemas.openxmlformats.org/officeDocument/2006/relationships/image" Target="../media/image465.wmf"/><Relationship Id="rId7" Type="http://schemas.openxmlformats.org/officeDocument/2006/relationships/image" Target="../media/image491.wmf"/><Relationship Id="rId2" Type="http://schemas.openxmlformats.org/officeDocument/2006/relationships/image" Target="../media/image464.wmf"/><Relationship Id="rId1" Type="http://schemas.openxmlformats.org/officeDocument/2006/relationships/image" Target="../media/image463.wmf"/><Relationship Id="rId6" Type="http://schemas.openxmlformats.org/officeDocument/2006/relationships/image" Target="../media/image490.wmf"/><Relationship Id="rId5" Type="http://schemas.openxmlformats.org/officeDocument/2006/relationships/image" Target="../media/image489.wmf"/><Relationship Id="rId10" Type="http://schemas.openxmlformats.org/officeDocument/2006/relationships/image" Target="../media/image494.wmf"/><Relationship Id="rId4" Type="http://schemas.openxmlformats.org/officeDocument/2006/relationships/image" Target="../media/image488.wmf"/><Relationship Id="rId9" Type="http://schemas.openxmlformats.org/officeDocument/2006/relationships/image" Target="../media/image493.wmf"/></Relationships>
</file>

<file path=ppt/drawings/_rels/vmlDrawing108.vml.rels><?xml version="1.0" encoding="UTF-8" standalone="yes"?>
<Relationships xmlns="http://schemas.openxmlformats.org/package/2006/relationships"><Relationship Id="rId8" Type="http://schemas.openxmlformats.org/officeDocument/2006/relationships/image" Target="../media/image502.wmf"/><Relationship Id="rId3" Type="http://schemas.openxmlformats.org/officeDocument/2006/relationships/image" Target="../media/image497.wmf"/><Relationship Id="rId7" Type="http://schemas.openxmlformats.org/officeDocument/2006/relationships/image" Target="../media/image501.wmf"/><Relationship Id="rId2" Type="http://schemas.openxmlformats.org/officeDocument/2006/relationships/image" Target="../media/image496.wmf"/><Relationship Id="rId1" Type="http://schemas.openxmlformats.org/officeDocument/2006/relationships/image" Target="../media/image495.wmf"/><Relationship Id="rId6" Type="http://schemas.openxmlformats.org/officeDocument/2006/relationships/image" Target="../media/image500.wmf"/><Relationship Id="rId5" Type="http://schemas.openxmlformats.org/officeDocument/2006/relationships/image" Target="../media/image499.wmf"/><Relationship Id="rId10" Type="http://schemas.openxmlformats.org/officeDocument/2006/relationships/image" Target="../media/image504.wmf"/><Relationship Id="rId4" Type="http://schemas.openxmlformats.org/officeDocument/2006/relationships/image" Target="../media/image498.wmf"/><Relationship Id="rId9" Type="http://schemas.openxmlformats.org/officeDocument/2006/relationships/image" Target="../media/image503.wmf"/></Relationships>
</file>

<file path=ppt/drawings/_rels/vmlDrawing109.vml.rels><?xml version="1.0" encoding="UTF-8" standalone="yes"?>
<Relationships xmlns="http://schemas.openxmlformats.org/package/2006/relationships"><Relationship Id="rId8" Type="http://schemas.openxmlformats.org/officeDocument/2006/relationships/image" Target="../media/image506.wmf"/><Relationship Id="rId3" Type="http://schemas.openxmlformats.org/officeDocument/2006/relationships/image" Target="../media/image497.wmf"/><Relationship Id="rId7" Type="http://schemas.openxmlformats.org/officeDocument/2006/relationships/image" Target="../media/image505.wmf"/><Relationship Id="rId2" Type="http://schemas.openxmlformats.org/officeDocument/2006/relationships/image" Target="../media/image496.wmf"/><Relationship Id="rId1" Type="http://schemas.openxmlformats.org/officeDocument/2006/relationships/image" Target="../media/image495.wmf"/><Relationship Id="rId6" Type="http://schemas.openxmlformats.org/officeDocument/2006/relationships/image" Target="../media/image500.wmf"/><Relationship Id="rId5" Type="http://schemas.openxmlformats.org/officeDocument/2006/relationships/image" Target="../media/image499.wmf"/><Relationship Id="rId4" Type="http://schemas.openxmlformats.org/officeDocument/2006/relationships/image" Target="../media/image49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10.vml.rels><?xml version="1.0" encoding="UTF-8" standalone="yes"?>
<Relationships xmlns="http://schemas.openxmlformats.org/package/2006/relationships"><Relationship Id="rId8" Type="http://schemas.openxmlformats.org/officeDocument/2006/relationships/image" Target="../media/image509.wmf"/><Relationship Id="rId3" Type="http://schemas.openxmlformats.org/officeDocument/2006/relationships/image" Target="../media/image487.wmf"/><Relationship Id="rId7" Type="http://schemas.openxmlformats.org/officeDocument/2006/relationships/image" Target="../media/image508.wmf"/><Relationship Id="rId2" Type="http://schemas.openxmlformats.org/officeDocument/2006/relationships/image" Target="../media/image507.emf"/><Relationship Id="rId1" Type="http://schemas.openxmlformats.org/officeDocument/2006/relationships/image" Target="../media/image485.wmf"/><Relationship Id="rId6" Type="http://schemas.openxmlformats.org/officeDocument/2006/relationships/image" Target="../media/image465.wmf"/><Relationship Id="rId11" Type="http://schemas.openxmlformats.org/officeDocument/2006/relationships/image" Target="../media/image512.wmf"/><Relationship Id="rId5" Type="http://schemas.openxmlformats.org/officeDocument/2006/relationships/image" Target="../media/image464.wmf"/><Relationship Id="rId10" Type="http://schemas.openxmlformats.org/officeDocument/2006/relationships/image" Target="../media/image511.wmf"/><Relationship Id="rId4" Type="http://schemas.openxmlformats.org/officeDocument/2006/relationships/image" Target="../media/image463.wmf"/><Relationship Id="rId9" Type="http://schemas.openxmlformats.org/officeDocument/2006/relationships/image" Target="../media/image510.wmf"/></Relationships>
</file>

<file path=ppt/drawings/_rels/vmlDrawing111.vml.rels><?xml version="1.0" encoding="UTF-8" standalone="yes"?>
<Relationships xmlns="http://schemas.openxmlformats.org/package/2006/relationships"><Relationship Id="rId8" Type="http://schemas.openxmlformats.org/officeDocument/2006/relationships/image" Target="../media/image515.wmf"/><Relationship Id="rId3" Type="http://schemas.openxmlformats.org/officeDocument/2006/relationships/image" Target="../media/image513.wmf"/><Relationship Id="rId7" Type="http://schemas.openxmlformats.org/officeDocument/2006/relationships/image" Target="../media/image514.wmf"/><Relationship Id="rId2" Type="http://schemas.openxmlformats.org/officeDocument/2006/relationships/image" Target="../media/image487.wmf"/><Relationship Id="rId1" Type="http://schemas.openxmlformats.org/officeDocument/2006/relationships/image" Target="../media/image507.emf"/><Relationship Id="rId6" Type="http://schemas.openxmlformats.org/officeDocument/2006/relationships/image" Target="../media/image465.wmf"/><Relationship Id="rId11" Type="http://schemas.openxmlformats.org/officeDocument/2006/relationships/image" Target="../media/image518.wmf"/><Relationship Id="rId5" Type="http://schemas.openxmlformats.org/officeDocument/2006/relationships/image" Target="../media/image464.wmf"/><Relationship Id="rId10" Type="http://schemas.openxmlformats.org/officeDocument/2006/relationships/image" Target="../media/image517.wmf"/><Relationship Id="rId4" Type="http://schemas.openxmlformats.org/officeDocument/2006/relationships/image" Target="../media/image463.wmf"/><Relationship Id="rId9" Type="http://schemas.openxmlformats.org/officeDocument/2006/relationships/image" Target="../media/image516.wmf"/></Relationships>
</file>

<file path=ppt/drawings/_rels/vmlDrawing112.vml.rels><?xml version="1.0" encoding="UTF-8" standalone="yes"?>
<Relationships xmlns="http://schemas.openxmlformats.org/package/2006/relationships"><Relationship Id="rId8" Type="http://schemas.openxmlformats.org/officeDocument/2006/relationships/image" Target="../media/image464.wmf"/><Relationship Id="rId3" Type="http://schemas.openxmlformats.org/officeDocument/2006/relationships/image" Target="../media/image521.wmf"/><Relationship Id="rId7" Type="http://schemas.openxmlformats.org/officeDocument/2006/relationships/image" Target="../media/image463.wmf"/><Relationship Id="rId2" Type="http://schemas.openxmlformats.org/officeDocument/2006/relationships/image" Target="../media/image520.wmf"/><Relationship Id="rId1" Type="http://schemas.openxmlformats.org/officeDocument/2006/relationships/image" Target="../media/image519.wmf"/><Relationship Id="rId6" Type="http://schemas.openxmlformats.org/officeDocument/2006/relationships/image" Target="../media/image513.wmf"/><Relationship Id="rId5" Type="http://schemas.openxmlformats.org/officeDocument/2006/relationships/image" Target="../media/image523.wmf"/><Relationship Id="rId4" Type="http://schemas.openxmlformats.org/officeDocument/2006/relationships/image" Target="../media/image522.wmf"/><Relationship Id="rId9" Type="http://schemas.openxmlformats.org/officeDocument/2006/relationships/image" Target="../media/image465.wmf"/></Relationships>
</file>

<file path=ppt/drawings/_rels/vmlDrawing113.vml.rels><?xml version="1.0" encoding="UTF-8" standalone="yes"?>
<Relationships xmlns="http://schemas.openxmlformats.org/package/2006/relationships"><Relationship Id="rId8" Type="http://schemas.openxmlformats.org/officeDocument/2006/relationships/image" Target="../media/image531.wmf"/><Relationship Id="rId3" Type="http://schemas.openxmlformats.org/officeDocument/2006/relationships/image" Target="../media/image526.wmf"/><Relationship Id="rId7" Type="http://schemas.openxmlformats.org/officeDocument/2006/relationships/image" Target="../media/image530.wmf"/><Relationship Id="rId2" Type="http://schemas.openxmlformats.org/officeDocument/2006/relationships/image" Target="../media/image525.wmf"/><Relationship Id="rId1" Type="http://schemas.openxmlformats.org/officeDocument/2006/relationships/image" Target="../media/image524.wmf"/><Relationship Id="rId6" Type="http://schemas.openxmlformats.org/officeDocument/2006/relationships/image" Target="../media/image529.wmf"/><Relationship Id="rId5" Type="http://schemas.openxmlformats.org/officeDocument/2006/relationships/image" Target="../media/image528.wmf"/><Relationship Id="rId4" Type="http://schemas.openxmlformats.org/officeDocument/2006/relationships/image" Target="../media/image527.wmf"/><Relationship Id="rId9" Type="http://schemas.openxmlformats.org/officeDocument/2006/relationships/image" Target="../media/image532.wmf"/></Relationships>
</file>

<file path=ppt/drawings/_rels/vmlDrawing114.vml.rels><?xml version="1.0" encoding="UTF-8" standalone="yes"?>
<Relationships xmlns="http://schemas.openxmlformats.org/package/2006/relationships"><Relationship Id="rId8" Type="http://schemas.openxmlformats.org/officeDocument/2006/relationships/image" Target="../media/image462.wmf"/><Relationship Id="rId3" Type="http://schemas.openxmlformats.org/officeDocument/2006/relationships/image" Target="../media/image535.wmf"/><Relationship Id="rId7" Type="http://schemas.openxmlformats.org/officeDocument/2006/relationships/image" Target="../media/image206.emf"/><Relationship Id="rId2" Type="http://schemas.openxmlformats.org/officeDocument/2006/relationships/image" Target="../media/image534.wmf"/><Relationship Id="rId1" Type="http://schemas.openxmlformats.org/officeDocument/2006/relationships/image" Target="../media/image533.wmf"/><Relationship Id="rId6" Type="http://schemas.openxmlformats.org/officeDocument/2006/relationships/image" Target="../media/image538.wmf"/><Relationship Id="rId5" Type="http://schemas.openxmlformats.org/officeDocument/2006/relationships/image" Target="../media/image537.wmf"/><Relationship Id="rId4" Type="http://schemas.openxmlformats.org/officeDocument/2006/relationships/image" Target="../media/image536.wmf"/></Relationships>
</file>

<file path=ppt/drawings/_rels/vmlDrawing115.vml.rels><?xml version="1.0" encoding="UTF-8" standalone="yes"?>
<Relationships xmlns="http://schemas.openxmlformats.org/package/2006/relationships"><Relationship Id="rId8" Type="http://schemas.openxmlformats.org/officeDocument/2006/relationships/image" Target="../media/image540.wmf"/><Relationship Id="rId3" Type="http://schemas.openxmlformats.org/officeDocument/2006/relationships/image" Target="../media/image513.wmf"/><Relationship Id="rId7" Type="http://schemas.openxmlformats.org/officeDocument/2006/relationships/image" Target="../media/image539.wmf"/><Relationship Id="rId2" Type="http://schemas.openxmlformats.org/officeDocument/2006/relationships/image" Target="../media/image487.wmf"/><Relationship Id="rId1" Type="http://schemas.openxmlformats.org/officeDocument/2006/relationships/image" Target="../media/image507.emf"/><Relationship Id="rId6" Type="http://schemas.openxmlformats.org/officeDocument/2006/relationships/image" Target="../media/image465.wmf"/><Relationship Id="rId11" Type="http://schemas.openxmlformats.org/officeDocument/2006/relationships/image" Target="../media/image543.wmf"/><Relationship Id="rId5" Type="http://schemas.openxmlformats.org/officeDocument/2006/relationships/image" Target="../media/image464.wmf"/><Relationship Id="rId10" Type="http://schemas.openxmlformats.org/officeDocument/2006/relationships/image" Target="../media/image542.wmf"/><Relationship Id="rId4" Type="http://schemas.openxmlformats.org/officeDocument/2006/relationships/image" Target="../media/image463.wmf"/><Relationship Id="rId9" Type="http://schemas.openxmlformats.org/officeDocument/2006/relationships/image" Target="../media/image541.wmf"/></Relationships>
</file>

<file path=ppt/drawings/_rels/vmlDrawing116.vml.rels><?xml version="1.0" encoding="UTF-8" standalone="yes"?>
<Relationships xmlns="http://schemas.openxmlformats.org/package/2006/relationships"><Relationship Id="rId8" Type="http://schemas.openxmlformats.org/officeDocument/2006/relationships/image" Target="../media/image545.wmf"/><Relationship Id="rId3" Type="http://schemas.openxmlformats.org/officeDocument/2006/relationships/image" Target="../media/image513.wmf"/><Relationship Id="rId7" Type="http://schemas.openxmlformats.org/officeDocument/2006/relationships/image" Target="../media/image544.wmf"/><Relationship Id="rId2" Type="http://schemas.openxmlformats.org/officeDocument/2006/relationships/image" Target="../media/image487.wmf"/><Relationship Id="rId1" Type="http://schemas.openxmlformats.org/officeDocument/2006/relationships/image" Target="../media/image507.emf"/><Relationship Id="rId6" Type="http://schemas.openxmlformats.org/officeDocument/2006/relationships/image" Target="../media/image465.wmf"/><Relationship Id="rId11" Type="http://schemas.openxmlformats.org/officeDocument/2006/relationships/image" Target="../media/image548.wmf"/><Relationship Id="rId5" Type="http://schemas.openxmlformats.org/officeDocument/2006/relationships/image" Target="../media/image464.wmf"/><Relationship Id="rId10" Type="http://schemas.openxmlformats.org/officeDocument/2006/relationships/image" Target="../media/image547.wmf"/><Relationship Id="rId4" Type="http://schemas.openxmlformats.org/officeDocument/2006/relationships/image" Target="../media/image463.wmf"/><Relationship Id="rId9" Type="http://schemas.openxmlformats.org/officeDocument/2006/relationships/image" Target="../media/image546.wmf"/></Relationships>
</file>

<file path=ppt/drawings/_rels/vmlDrawing117.vml.rels><?xml version="1.0" encoding="UTF-8" standalone="yes"?>
<Relationships xmlns="http://schemas.openxmlformats.org/package/2006/relationships"><Relationship Id="rId8" Type="http://schemas.openxmlformats.org/officeDocument/2006/relationships/image" Target="../media/image463.wmf"/><Relationship Id="rId3" Type="http://schemas.openxmlformats.org/officeDocument/2006/relationships/image" Target="../media/image551.wmf"/><Relationship Id="rId7" Type="http://schemas.openxmlformats.org/officeDocument/2006/relationships/image" Target="../media/image513.wmf"/><Relationship Id="rId2" Type="http://schemas.openxmlformats.org/officeDocument/2006/relationships/image" Target="../media/image550.wmf"/><Relationship Id="rId1" Type="http://schemas.openxmlformats.org/officeDocument/2006/relationships/image" Target="../media/image549.wmf"/><Relationship Id="rId6" Type="http://schemas.openxmlformats.org/officeDocument/2006/relationships/image" Target="../media/image554.wmf"/><Relationship Id="rId5" Type="http://schemas.openxmlformats.org/officeDocument/2006/relationships/image" Target="../media/image553.wmf"/><Relationship Id="rId10" Type="http://schemas.openxmlformats.org/officeDocument/2006/relationships/image" Target="../media/image465.wmf"/><Relationship Id="rId4" Type="http://schemas.openxmlformats.org/officeDocument/2006/relationships/image" Target="../media/image552.wmf"/><Relationship Id="rId9" Type="http://schemas.openxmlformats.org/officeDocument/2006/relationships/image" Target="../media/image464.wmf"/></Relationships>
</file>

<file path=ppt/drawings/_rels/vmlDrawing118.vml.rels><?xml version="1.0" encoding="UTF-8" standalone="yes"?>
<Relationships xmlns="http://schemas.openxmlformats.org/package/2006/relationships"><Relationship Id="rId3" Type="http://schemas.openxmlformats.org/officeDocument/2006/relationships/image" Target="../media/image557.wmf"/><Relationship Id="rId2" Type="http://schemas.openxmlformats.org/officeDocument/2006/relationships/image" Target="../media/image556.wmf"/><Relationship Id="rId1" Type="http://schemas.openxmlformats.org/officeDocument/2006/relationships/image" Target="../media/image450.wmf"/><Relationship Id="rId4" Type="http://schemas.openxmlformats.org/officeDocument/2006/relationships/image" Target="../media/image558.wmf"/></Relationships>
</file>

<file path=ppt/drawings/_rels/vmlDrawing119.vml.rels><?xml version="1.0" encoding="UTF-8" standalone="yes"?>
<Relationships xmlns="http://schemas.openxmlformats.org/package/2006/relationships"><Relationship Id="rId3" Type="http://schemas.openxmlformats.org/officeDocument/2006/relationships/image" Target="../media/image561.wmf"/><Relationship Id="rId2" Type="http://schemas.openxmlformats.org/officeDocument/2006/relationships/image" Target="../media/image560.wmf"/><Relationship Id="rId1" Type="http://schemas.openxmlformats.org/officeDocument/2006/relationships/image" Target="../media/image559.wmf"/><Relationship Id="rId4" Type="http://schemas.openxmlformats.org/officeDocument/2006/relationships/image" Target="../media/image56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120.vml.rels><?xml version="1.0" encoding="UTF-8" standalone="yes"?>
<Relationships xmlns="http://schemas.openxmlformats.org/package/2006/relationships"><Relationship Id="rId3" Type="http://schemas.openxmlformats.org/officeDocument/2006/relationships/image" Target="../media/image565.wmf"/><Relationship Id="rId2" Type="http://schemas.openxmlformats.org/officeDocument/2006/relationships/image" Target="../media/image564.wmf"/><Relationship Id="rId1" Type="http://schemas.openxmlformats.org/officeDocument/2006/relationships/image" Target="../media/image563.wmf"/><Relationship Id="rId6" Type="http://schemas.openxmlformats.org/officeDocument/2006/relationships/image" Target="../media/image568.wmf"/><Relationship Id="rId5" Type="http://schemas.openxmlformats.org/officeDocument/2006/relationships/image" Target="../media/image567.wmf"/><Relationship Id="rId4" Type="http://schemas.openxmlformats.org/officeDocument/2006/relationships/image" Target="../media/image566.wmf"/></Relationships>
</file>

<file path=ppt/drawings/_rels/vmlDrawing121.vml.rels><?xml version="1.0" encoding="UTF-8" standalone="yes"?>
<Relationships xmlns="http://schemas.openxmlformats.org/package/2006/relationships"><Relationship Id="rId3" Type="http://schemas.openxmlformats.org/officeDocument/2006/relationships/image" Target="../media/image571.wmf"/><Relationship Id="rId2" Type="http://schemas.openxmlformats.org/officeDocument/2006/relationships/image" Target="../media/image570.wmf"/><Relationship Id="rId1" Type="http://schemas.openxmlformats.org/officeDocument/2006/relationships/image" Target="../media/image569.wmf"/><Relationship Id="rId5" Type="http://schemas.openxmlformats.org/officeDocument/2006/relationships/image" Target="../media/image573.wmf"/><Relationship Id="rId4" Type="http://schemas.openxmlformats.org/officeDocument/2006/relationships/image" Target="../media/image572.wmf"/></Relationships>
</file>

<file path=ppt/drawings/_rels/vmlDrawing122.vml.rels><?xml version="1.0" encoding="UTF-8" standalone="yes"?>
<Relationships xmlns="http://schemas.openxmlformats.org/package/2006/relationships"><Relationship Id="rId3" Type="http://schemas.openxmlformats.org/officeDocument/2006/relationships/image" Target="../media/image576.wmf"/><Relationship Id="rId2" Type="http://schemas.openxmlformats.org/officeDocument/2006/relationships/image" Target="../media/image575.wmf"/><Relationship Id="rId1" Type="http://schemas.openxmlformats.org/officeDocument/2006/relationships/image" Target="../media/image574.wmf"/><Relationship Id="rId6" Type="http://schemas.openxmlformats.org/officeDocument/2006/relationships/image" Target="../media/image579.wmf"/><Relationship Id="rId5" Type="http://schemas.openxmlformats.org/officeDocument/2006/relationships/image" Target="../media/image578.wmf"/><Relationship Id="rId4" Type="http://schemas.openxmlformats.org/officeDocument/2006/relationships/image" Target="../media/image577.wmf"/></Relationships>
</file>

<file path=ppt/drawings/_rels/vmlDrawing123.vml.rels><?xml version="1.0" encoding="UTF-8" standalone="yes"?>
<Relationships xmlns="http://schemas.openxmlformats.org/package/2006/relationships"><Relationship Id="rId8" Type="http://schemas.openxmlformats.org/officeDocument/2006/relationships/image" Target="../media/image581.wmf"/><Relationship Id="rId3" Type="http://schemas.openxmlformats.org/officeDocument/2006/relationships/image" Target="../media/image495.wmf"/><Relationship Id="rId7" Type="http://schemas.openxmlformats.org/officeDocument/2006/relationships/image" Target="../media/image498.wmf"/><Relationship Id="rId2" Type="http://schemas.openxmlformats.org/officeDocument/2006/relationships/image" Target="../media/image497.wmf"/><Relationship Id="rId1" Type="http://schemas.openxmlformats.org/officeDocument/2006/relationships/image" Target="../media/image580.wmf"/><Relationship Id="rId6" Type="http://schemas.openxmlformats.org/officeDocument/2006/relationships/image" Target="../media/image496.wmf"/><Relationship Id="rId5" Type="http://schemas.openxmlformats.org/officeDocument/2006/relationships/image" Target="../media/image499.wmf"/><Relationship Id="rId4" Type="http://schemas.openxmlformats.org/officeDocument/2006/relationships/image" Target="../media/image500.wmf"/><Relationship Id="rId9" Type="http://schemas.openxmlformats.org/officeDocument/2006/relationships/image" Target="../media/image582.wmf"/></Relationships>
</file>

<file path=ppt/drawings/_rels/vmlDrawing124.vml.rels><?xml version="1.0" encoding="UTF-8" standalone="yes"?>
<Relationships xmlns="http://schemas.openxmlformats.org/package/2006/relationships"><Relationship Id="rId3" Type="http://schemas.openxmlformats.org/officeDocument/2006/relationships/image" Target="../media/image585.wmf"/><Relationship Id="rId2" Type="http://schemas.openxmlformats.org/officeDocument/2006/relationships/image" Target="../media/image584.wmf"/><Relationship Id="rId1" Type="http://schemas.openxmlformats.org/officeDocument/2006/relationships/image" Target="../media/image583.wmf"/><Relationship Id="rId5" Type="http://schemas.openxmlformats.org/officeDocument/2006/relationships/image" Target="../media/image587.wmf"/><Relationship Id="rId4" Type="http://schemas.openxmlformats.org/officeDocument/2006/relationships/image" Target="../media/image586.wmf"/></Relationships>
</file>

<file path=ppt/drawings/_rels/vmlDrawing125.vml.rels><?xml version="1.0" encoding="UTF-8" standalone="yes"?>
<Relationships xmlns="http://schemas.openxmlformats.org/package/2006/relationships"><Relationship Id="rId3" Type="http://schemas.openxmlformats.org/officeDocument/2006/relationships/image" Target="../media/image590.wmf"/><Relationship Id="rId7" Type="http://schemas.openxmlformats.org/officeDocument/2006/relationships/image" Target="../media/image594.wmf"/><Relationship Id="rId2" Type="http://schemas.openxmlformats.org/officeDocument/2006/relationships/image" Target="../media/image589.wmf"/><Relationship Id="rId1" Type="http://schemas.openxmlformats.org/officeDocument/2006/relationships/image" Target="../media/image588.wmf"/><Relationship Id="rId6" Type="http://schemas.openxmlformats.org/officeDocument/2006/relationships/image" Target="../media/image593.wmf"/><Relationship Id="rId5" Type="http://schemas.openxmlformats.org/officeDocument/2006/relationships/image" Target="../media/image592.wmf"/><Relationship Id="rId4" Type="http://schemas.openxmlformats.org/officeDocument/2006/relationships/image" Target="../media/image591.wmf"/></Relationships>
</file>

<file path=ppt/drawings/_rels/vmlDrawing126.vml.rels><?xml version="1.0" encoding="UTF-8" standalone="yes"?>
<Relationships xmlns="http://schemas.openxmlformats.org/package/2006/relationships"><Relationship Id="rId3" Type="http://schemas.openxmlformats.org/officeDocument/2006/relationships/image" Target="../media/image597.wmf"/><Relationship Id="rId2" Type="http://schemas.openxmlformats.org/officeDocument/2006/relationships/image" Target="../media/image596.wmf"/><Relationship Id="rId1" Type="http://schemas.openxmlformats.org/officeDocument/2006/relationships/image" Target="../media/image595.wmf"/><Relationship Id="rId6" Type="http://schemas.openxmlformats.org/officeDocument/2006/relationships/image" Target="../media/image600.wmf"/><Relationship Id="rId5" Type="http://schemas.openxmlformats.org/officeDocument/2006/relationships/image" Target="../media/image599.wmf"/><Relationship Id="rId4" Type="http://schemas.openxmlformats.org/officeDocument/2006/relationships/image" Target="../media/image598.wmf"/></Relationships>
</file>

<file path=ppt/drawings/_rels/vmlDrawing127.vml.rels><?xml version="1.0" encoding="UTF-8" standalone="yes"?>
<Relationships xmlns="http://schemas.openxmlformats.org/package/2006/relationships"><Relationship Id="rId8" Type="http://schemas.openxmlformats.org/officeDocument/2006/relationships/image" Target="../media/image607.wmf"/><Relationship Id="rId3" Type="http://schemas.openxmlformats.org/officeDocument/2006/relationships/image" Target="../media/image602.wmf"/><Relationship Id="rId7" Type="http://schemas.openxmlformats.org/officeDocument/2006/relationships/image" Target="../media/image606.wmf"/><Relationship Id="rId2" Type="http://schemas.openxmlformats.org/officeDocument/2006/relationships/image" Target="../media/image601.wmf"/><Relationship Id="rId1" Type="http://schemas.openxmlformats.org/officeDocument/2006/relationships/image" Target="../media/image569.wmf"/><Relationship Id="rId6" Type="http://schemas.openxmlformats.org/officeDocument/2006/relationships/image" Target="../media/image605.wmf"/><Relationship Id="rId5" Type="http://schemas.openxmlformats.org/officeDocument/2006/relationships/image" Target="../media/image604.wmf"/><Relationship Id="rId4" Type="http://schemas.openxmlformats.org/officeDocument/2006/relationships/image" Target="../media/image603.wmf"/><Relationship Id="rId9" Type="http://schemas.openxmlformats.org/officeDocument/2006/relationships/image" Target="../media/image608.wmf"/></Relationships>
</file>

<file path=ppt/drawings/_rels/vmlDrawing128.vml.rels><?xml version="1.0" encoding="UTF-8" standalone="yes"?>
<Relationships xmlns="http://schemas.openxmlformats.org/package/2006/relationships"><Relationship Id="rId2" Type="http://schemas.openxmlformats.org/officeDocument/2006/relationships/image" Target="../media/image610.wmf"/><Relationship Id="rId1" Type="http://schemas.openxmlformats.org/officeDocument/2006/relationships/image" Target="../media/image60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png"/><Relationship Id="rId1" Type="http://schemas.openxmlformats.org/officeDocument/2006/relationships/image" Target="../media/image43.wmf"/><Relationship Id="rId5" Type="http://schemas.openxmlformats.org/officeDocument/2006/relationships/image" Target="../media/image46.emf"/><Relationship Id="rId4" Type="http://schemas.openxmlformats.org/officeDocument/2006/relationships/image" Target="../media/image31.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48.wmf"/><Relationship Id="rId1" Type="http://schemas.openxmlformats.org/officeDocument/2006/relationships/image" Target="../media/image4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38.wmf"/><Relationship Id="rId1" Type="http://schemas.openxmlformats.org/officeDocument/2006/relationships/image" Target="../media/image58.wmf"/><Relationship Id="rId4" Type="http://schemas.openxmlformats.org/officeDocument/2006/relationships/image" Target="../media/image5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8.wmf"/><Relationship Id="rId5" Type="http://schemas.openxmlformats.org/officeDocument/2006/relationships/image" Target="../media/image60.wmf"/><Relationship Id="rId4" Type="http://schemas.openxmlformats.org/officeDocument/2006/relationships/image" Target="../media/image46.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image" Target="../media/image65.wmf"/><Relationship Id="rId4" Type="http://schemas.openxmlformats.org/officeDocument/2006/relationships/image" Target="../media/image68.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image" Target="../media/image69.wmf"/><Relationship Id="rId4" Type="http://schemas.openxmlformats.org/officeDocument/2006/relationships/image" Target="../media/image70.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image" Target="../media/image69.wmf"/><Relationship Id="rId5" Type="http://schemas.openxmlformats.org/officeDocument/2006/relationships/image" Target="../media/image72.wmf"/><Relationship Id="rId4" Type="http://schemas.openxmlformats.org/officeDocument/2006/relationships/image" Target="../media/image71.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image" Target="../media/image65.wmf"/><Relationship Id="rId6" Type="http://schemas.openxmlformats.org/officeDocument/2006/relationships/image" Target="../media/image72.wmf"/><Relationship Id="rId5" Type="http://schemas.openxmlformats.org/officeDocument/2006/relationships/image" Target="../media/image69.wmf"/><Relationship Id="rId4" Type="http://schemas.openxmlformats.org/officeDocument/2006/relationships/image" Target="../media/image73.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wmf"/><Relationship Id="rId1" Type="http://schemas.openxmlformats.org/officeDocument/2006/relationships/image" Target="../media/image74.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80.emf"/><Relationship Id="rId7" Type="http://schemas.openxmlformats.org/officeDocument/2006/relationships/image" Target="../media/image84.wmf"/><Relationship Id="rId2" Type="http://schemas.openxmlformats.org/officeDocument/2006/relationships/image" Target="../media/image79.emf"/><Relationship Id="rId1" Type="http://schemas.openxmlformats.org/officeDocument/2006/relationships/image" Target="../media/image78.emf"/><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81.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88.wmf"/><Relationship Id="rId7" Type="http://schemas.openxmlformats.org/officeDocument/2006/relationships/image" Target="../media/image92.wmf"/><Relationship Id="rId2" Type="http://schemas.openxmlformats.org/officeDocument/2006/relationships/image" Target="../media/image87.wmf"/><Relationship Id="rId1" Type="http://schemas.openxmlformats.org/officeDocument/2006/relationships/image" Target="../media/image86.wmf"/><Relationship Id="rId6" Type="http://schemas.openxmlformats.org/officeDocument/2006/relationships/image" Target="../media/image91.wmf"/><Relationship Id="rId5" Type="http://schemas.openxmlformats.org/officeDocument/2006/relationships/image" Target="../media/image90.wmf"/><Relationship Id="rId4" Type="http://schemas.openxmlformats.org/officeDocument/2006/relationships/image" Target="../media/image89.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image" Target="../media/image65.wmf"/><Relationship Id="rId5" Type="http://schemas.openxmlformats.org/officeDocument/2006/relationships/image" Target="../media/image69.wmf"/><Relationship Id="rId4" Type="http://schemas.openxmlformats.org/officeDocument/2006/relationships/image" Target="../media/image95.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image" Target="../media/image65.wmf"/><Relationship Id="rId6" Type="http://schemas.openxmlformats.org/officeDocument/2006/relationships/image" Target="../media/image96.wmf"/><Relationship Id="rId5" Type="http://schemas.openxmlformats.org/officeDocument/2006/relationships/image" Target="../media/image69.wmf"/><Relationship Id="rId4" Type="http://schemas.openxmlformats.org/officeDocument/2006/relationships/image" Target="../media/image95.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96.wmf"/><Relationship Id="rId1" Type="http://schemas.openxmlformats.org/officeDocument/2006/relationships/image" Target="../media/image97.emf"/><Relationship Id="rId4" Type="http://schemas.openxmlformats.org/officeDocument/2006/relationships/image" Target="../media/image6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image" Target="../media/image100.wmf"/><Relationship Id="rId5" Type="http://schemas.openxmlformats.org/officeDocument/2006/relationships/image" Target="../media/image105.emf"/><Relationship Id="rId4" Type="http://schemas.openxmlformats.org/officeDocument/2006/relationships/image" Target="../media/image10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emf"/><Relationship Id="rId1" Type="http://schemas.openxmlformats.org/officeDocument/2006/relationships/image" Target="../media/image107.emf"/><Relationship Id="rId4" Type="http://schemas.openxmlformats.org/officeDocument/2006/relationships/image" Target="../media/image110.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image" Target="../media/image111.emf"/><Relationship Id="rId5" Type="http://schemas.openxmlformats.org/officeDocument/2006/relationships/image" Target="../media/image115.emf"/><Relationship Id="rId4" Type="http://schemas.openxmlformats.org/officeDocument/2006/relationships/image" Target="../media/image114.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image" Target="../media/image116.emf"/><Relationship Id="rId5" Type="http://schemas.openxmlformats.org/officeDocument/2006/relationships/image" Target="../media/image120.emf"/><Relationship Id="rId4" Type="http://schemas.openxmlformats.org/officeDocument/2006/relationships/image" Target="../media/image119.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 Id="rId6" Type="http://schemas.openxmlformats.org/officeDocument/2006/relationships/image" Target="../media/image126.wmf"/><Relationship Id="rId5" Type="http://schemas.openxmlformats.org/officeDocument/2006/relationships/image" Target="../media/image125.wmf"/><Relationship Id="rId4" Type="http://schemas.openxmlformats.org/officeDocument/2006/relationships/image" Target="../media/image124.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 Id="rId5" Type="http://schemas.openxmlformats.org/officeDocument/2006/relationships/image" Target="../media/image132.wmf"/><Relationship Id="rId4" Type="http://schemas.openxmlformats.org/officeDocument/2006/relationships/image" Target="../media/image131.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image" Target="../media/image13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wmf"/><Relationship Id="rId1" Type="http://schemas.openxmlformats.org/officeDocument/2006/relationships/image" Target="../media/image141.wmf"/><Relationship Id="rId5" Type="http://schemas.openxmlformats.org/officeDocument/2006/relationships/image" Target="../media/image145.wmf"/><Relationship Id="rId4" Type="http://schemas.openxmlformats.org/officeDocument/2006/relationships/image" Target="../media/image144.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wmf"/><Relationship Id="rId1" Type="http://schemas.openxmlformats.org/officeDocument/2006/relationships/image" Target="../media/image141.wmf"/><Relationship Id="rId5" Type="http://schemas.openxmlformats.org/officeDocument/2006/relationships/image" Target="../media/image147.wmf"/><Relationship Id="rId4" Type="http://schemas.openxmlformats.org/officeDocument/2006/relationships/image" Target="../media/image144.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49.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51.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59.wmf"/><Relationship Id="rId1" Type="http://schemas.openxmlformats.org/officeDocument/2006/relationships/image" Target="../media/image158.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63.wmf"/><Relationship Id="rId7" Type="http://schemas.openxmlformats.org/officeDocument/2006/relationships/image" Target="../media/image167.wmf"/><Relationship Id="rId2" Type="http://schemas.openxmlformats.org/officeDocument/2006/relationships/image" Target="../media/image162.wmf"/><Relationship Id="rId1" Type="http://schemas.openxmlformats.org/officeDocument/2006/relationships/image" Target="../media/image161.wmf"/><Relationship Id="rId6" Type="http://schemas.openxmlformats.org/officeDocument/2006/relationships/image" Target="../media/image166.wmf"/><Relationship Id="rId5" Type="http://schemas.openxmlformats.org/officeDocument/2006/relationships/image" Target="../media/image165.wmf"/><Relationship Id="rId4" Type="http://schemas.openxmlformats.org/officeDocument/2006/relationships/image" Target="../media/image164.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image" Target="../media/image170.wmf"/><Relationship Id="rId1" Type="http://schemas.openxmlformats.org/officeDocument/2006/relationships/image" Target="../media/image169.wmf"/><Relationship Id="rId4" Type="http://schemas.openxmlformats.org/officeDocument/2006/relationships/image" Target="../media/image172.w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180.wmf"/><Relationship Id="rId13" Type="http://schemas.openxmlformats.org/officeDocument/2006/relationships/image" Target="../media/image185.wmf"/><Relationship Id="rId18" Type="http://schemas.openxmlformats.org/officeDocument/2006/relationships/image" Target="../media/image190.wmf"/><Relationship Id="rId3" Type="http://schemas.openxmlformats.org/officeDocument/2006/relationships/image" Target="../media/image175.wmf"/><Relationship Id="rId21" Type="http://schemas.openxmlformats.org/officeDocument/2006/relationships/image" Target="../media/image193.wmf"/><Relationship Id="rId7" Type="http://schemas.openxmlformats.org/officeDocument/2006/relationships/image" Target="../media/image179.wmf"/><Relationship Id="rId12" Type="http://schemas.openxmlformats.org/officeDocument/2006/relationships/image" Target="../media/image184.wmf"/><Relationship Id="rId17" Type="http://schemas.openxmlformats.org/officeDocument/2006/relationships/image" Target="../media/image189.wmf"/><Relationship Id="rId2" Type="http://schemas.openxmlformats.org/officeDocument/2006/relationships/image" Target="../media/image174.wmf"/><Relationship Id="rId16" Type="http://schemas.openxmlformats.org/officeDocument/2006/relationships/image" Target="../media/image188.wmf"/><Relationship Id="rId20" Type="http://schemas.openxmlformats.org/officeDocument/2006/relationships/image" Target="../media/image192.wmf"/><Relationship Id="rId1" Type="http://schemas.openxmlformats.org/officeDocument/2006/relationships/image" Target="../media/image173.wmf"/><Relationship Id="rId6" Type="http://schemas.openxmlformats.org/officeDocument/2006/relationships/image" Target="../media/image178.wmf"/><Relationship Id="rId11" Type="http://schemas.openxmlformats.org/officeDocument/2006/relationships/image" Target="../media/image183.wmf"/><Relationship Id="rId5" Type="http://schemas.openxmlformats.org/officeDocument/2006/relationships/image" Target="../media/image177.wmf"/><Relationship Id="rId15" Type="http://schemas.openxmlformats.org/officeDocument/2006/relationships/image" Target="../media/image187.wmf"/><Relationship Id="rId23" Type="http://schemas.openxmlformats.org/officeDocument/2006/relationships/image" Target="../media/image195.wmf"/><Relationship Id="rId10" Type="http://schemas.openxmlformats.org/officeDocument/2006/relationships/image" Target="../media/image182.wmf"/><Relationship Id="rId19" Type="http://schemas.openxmlformats.org/officeDocument/2006/relationships/image" Target="../media/image191.wmf"/><Relationship Id="rId4" Type="http://schemas.openxmlformats.org/officeDocument/2006/relationships/image" Target="../media/image176.wmf"/><Relationship Id="rId9" Type="http://schemas.openxmlformats.org/officeDocument/2006/relationships/image" Target="../media/image181.wmf"/><Relationship Id="rId14" Type="http://schemas.openxmlformats.org/officeDocument/2006/relationships/image" Target="../media/image186.wmf"/><Relationship Id="rId22" Type="http://schemas.openxmlformats.org/officeDocument/2006/relationships/image" Target="../media/image19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182.wmf"/><Relationship Id="rId13" Type="http://schemas.openxmlformats.org/officeDocument/2006/relationships/image" Target="../media/image187.wmf"/><Relationship Id="rId18" Type="http://schemas.openxmlformats.org/officeDocument/2006/relationships/image" Target="../media/image192.wmf"/><Relationship Id="rId3" Type="http://schemas.openxmlformats.org/officeDocument/2006/relationships/image" Target="../media/image177.wmf"/><Relationship Id="rId21" Type="http://schemas.openxmlformats.org/officeDocument/2006/relationships/image" Target="../media/image195.wmf"/><Relationship Id="rId7" Type="http://schemas.openxmlformats.org/officeDocument/2006/relationships/image" Target="../media/image181.wmf"/><Relationship Id="rId12" Type="http://schemas.openxmlformats.org/officeDocument/2006/relationships/image" Target="../media/image186.wmf"/><Relationship Id="rId17" Type="http://schemas.openxmlformats.org/officeDocument/2006/relationships/image" Target="../media/image191.wmf"/><Relationship Id="rId2" Type="http://schemas.openxmlformats.org/officeDocument/2006/relationships/image" Target="../media/image176.wmf"/><Relationship Id="rId16" Type="http://schemas.openxmlformats.org/officeDocument/2006/relationships/image" Target="../media/image190.wmf"/><Relationship Id="rId20" Type="http://schemas.openxmlformats.org/officeDocument/2006/relationships/image" Target="../media/image194.wmf"/><Relationship Id="rId1" Type="http://schemas.openxmlformats.org/officeDocument/2006/relationships/image" Target="../media/image175.wmf"/><Relationship Id="rId6" Type="http://schemas.openxmlformats.org/officeDocument/2006/relationships/image" Target="../media/image180.wmf"/><Relationship Id="rId11" Type="http://schemas.openxmlformats.org/officeDocument/2006/relationships/image" Target="../media/image185.wmf"/><Relationship Id="rId5" Type="http://schemas.openxmlformats.org/officeDocument/2006/relationships/image" Target="../media/image179.wmf"/><Relationship Id="rId15" Type="http://schemas.openxmlformats.org/officeDocument/2006/relationships/image" Target="../media/image189.wmf"/><Relationship Id="rId10" Type="http://schemas.openxmlformats.org/officeDocument/2006/relationships/image" Target="../media/image184.wmf"/><Relationship Id="rId19" Type="http://schemas.openxmlformats.org/officeDocument/2006/relationships/image" Target="../media/image193.wmf"/><Relationship Id="rId4" Type="http://schemas.openxmlformats.org/officeDocument/2006/relationships/image" Target="../media/image178.wmf"/><Relationship Id="rId9" Type="http://schemas.openxmlformats.org/officeDocument/2006/relationships/image" Target="../media/image183.wmf"/><Relationship Id="rId14" Type="http://schemas.openxmlformats.org/officeDocument/2006/relationships/image" Target="../media/image188.wmf"/><Relationship Id="rId22" Type="http://schemas.openxmlformats.org/officeDocument/2006/relationships/image" Target="../media/image196.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200.wmf"/><Relationship Id="rId1" Type="http://schemas.openxmlformats.org/officeDocument/2006/relationships/image" Target="../media/image199.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03.wmf"/><Relationship Id="rId2" Type="http://schemas.openxmlformats.org/officeDocument/2006/relationships/image" Target="../media/image202.wmf"/><Relationship Id="rId1" Type="http://schemas.openxmlformats.org/officeDocument/2006/relationships/image" Target="../media/image201.wmf"/><Relationship Id="rId4" Type="http://schemas.openxmlformats.org/officeDocument/2006/relationships/image" Target="../media/image161.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06.emf"/><Relationship Id="rId2" Type="http://schemas.openxmlformats.org/officeDocument/2006/relationships/image" Target="../media/image205.wmf"/><Relationship Id="rId1" Type="http://schemas.openxmlformats.org/officeDocument/2006/relationships/image" Target="../media/image204.wmf"/><Relationship Id="rId4" Type="http://schemas.openxmlformats.org/officeDocument/2006/relationships/image" Target="../media/image161.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209.wmf"/><Relationship Id="rId2" Type="http://schemas.openxmlformats.org/officeDocument/2006/relationships/image" Target="../media/image208.wmf"/><Relationship Id="rId1" Type="http://schemas.openxmlformats.org/officeDocument/2006/relationships/image" Target="../media/image207.wmf"/><Relationship Id="rId5" Type="http://schemas.openxmlformats.org/officeDocument/2006/relationships/image" Target="../media/image161.wmf"/><Relationship Id="rId4" Type="http://schemas.openxmlformats.org/officeDocument/2006/relationships/image" Target="../media/image206.e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11.wmf"/><Relationship Id="rId2" Type="http://schemas.openxmlformats.org/officeDocument/2006/relationships/image" Target="../media/image210.wmf"/><Relationship Id="rId1" Type="http://schemas.openxmlformats.org/officeDocument/2006/relationships/image" Target="../media/image209.wmf"/><Relationship Id="rId5" Type="http://schemas.openxmlformats.org/officeDocument/2006/relationships/image" Target="../media/image161.wmf"/><Relationship Id="rId4" Type="http://schemas.openxmlformats.org/officeDocument/2006/relationships/image" Target="../media/image206.e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214.wmf"/><Relationship Id="rId2" Type="http://schemas.openxmlformats.org/officeDocument/2006/relationships/image" Target="../media/image213.wmf"/><Relationship Id="rId1" Type="http://schemas.openxmlformats.org/officeDocument/2006/relationships/image" Target="../media/image212.wmf"/><Relationship Id="rId4" Type="http://schemas.openxmlformats.org/officeDocument/2006/relationships/image" Target="../media/image161.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17.wmf"/><Relationship Id="rId2" Type="http://schemas.openxmlformats.org/officeDocument/2006/relationships/image" Target="../media/image216.wmf"/><Relationship Id="rId1" Type="http://schemas.openxmlformats.org/officeDocument/2006/relationships/image" Target="../media/image215.wmf"/><Relationship Id="rId5" Type="http://schemas.openxmlformats.org/officeDocument/2006/relationships/image" Target="../media/image161.wmf"/><Relationship Id="rId4" Type="http://schemas.openxmlformats.org/officeDocument/2006/relationships/image" Target="../media/image218.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221.wmf"/><Relationship Id="rId2" Type="http://schemas.openxmlformats.org/officeDocument/2006/relationships/image" Target="../media/image220.wmf"/><Relationship Id="rId1" Type="http://schemas.openxmlformats.org/officeDocument/2006/relationships/image" Target="../media/image219.wmf"/><Relationship Id="rId4" Type="http://schemas.openxmlformats.org/officeDocument/2006/relationships/image" Target="../media/image161.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227.wmf"/><Relationship Id="rId2" Type="http://schemas.openxmlformats.org/officeDocument/2006/relationships/image" Target="../media/image226.wmf"/><Relationship Id="rId1" Type="http://schemas.openxmlformats.org/officeDocument/2006/relationships/image" Target="../media/image225.wmf"/><Relationship Id="rId5" Type="http://schemas.openxmlformats.org/officeDocument/2006/relationships/image" Target="../media/image229.wmf"/><Relationship Id="rId4" Type="http://schemas.openxmlformats.org/officeDocument/2006/relationships/image" Target="../media/image2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image" Target="../media/image234.wmf"/><Relationship Id="rId1" Type="http://schemas.openxmlformats.org/officeDocument/2006/relationships/image" Target="../media/image229.wmf"/><Relationship Id="rId6" Type="http://schemas.openxmlformats.org/officeDocument/2006/relationships/image" Target="../media/image238.wmf"/><Relationship Id="rId5" Type="http://schemas.openxmlformats.org/officeDocument/2006/relationships/image" Target="../media/image237.wmf"/><Relationship Id="rId4" Type="http://schemas.openxmlformats.org/officeDocument/2006/relationships/image" Target="../media/image236.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239.wmf"/><Relationship Id="rId2" Type="http://schemas.openxmlformats.org/officeDocument/2006/relationships/image" Target="../media/image229.wmf"/><Relationship Id="rId1" Type="http://schemas.openxmlformats.org/officeDocument/2006/relationships/image" Target="../media/image11.emf"/><Relationship Id="rId6" Type="http://schemas.openxmlformats.org/officeDocument/2006/relationships/image" Target="../media/image242.wmf"/><Relationship Id="rId5" Type="http://schemas.openxmlformats.org/officeDocument/2006/relationships/image" Target="../media/image241.wmf"/><Relationship Id="rId4" Type="http://schemas.openxmlformats.org/officeDocument/2006/relationships/image" Target="../media/image240.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245.wmf"/><Relationship Id="rId2" Type="http://schemas.openxmlformats.org/officeDocument/2006/relationships/image" Target="../media/image244.wmf"/><Relationship Id="rId1" Type="http://schemas.openxmlformats.org/officeDocument/2006/relationships/image" Target="../media/image243.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248.wmf"/><Relationship Id="rId2" Type="http://schemas.openxmlformats.org/officeDocument/2006/relationships/image" Target="../media/image247.wmf"/><Relationship Id="rId1" Type="http://schemas.openxmlformats.org/officeDocument/2006/relationships/image" Target="../media/image246.wmf"/><Relationship Id="rId4" Type="http://schemas.openxmlformats.org/officeDocument/2006/relationships/image" Target="../media/image249.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252.emf"/><Relationship Id="rId7" Type="http://schemas.openxmlformats.org/officeDocument/2006/relationships/image" Target="../media/image256.emf"/><Relationship Id="rId2" Type="http://schemas.openxmlformats.org/officeDocument/2006/relationships/image" Target="../media/image251.emf"/><Relationship Id="rId1" Type="http://schemas.openxmlformats.org/officeDocument/2006/relationships/image" Target="../media/image250.wmf"/><Relationship Id="rId6" Type="http://schemas.openxmlformats.org/officeDocument/2006/relationships/image" Target="../media/image255.emf"/><Relationship Id="rId5" Type="http://schemas.openxmlformats.org/officeDocument/2006/relationships/image" Target="../media/image254.emf"/><Relationship Id="rId4" Type="http://schemas.openxmlformats.org/officeDocument/2006/relationships/image" Target="../media/image253.e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259.wmf"/><Relationship Id="rId2" Type="http://schemas.openxmlformats.org/officeDocument/2006/relationships/image" Target="../media/image258.wmf"/><Relationship Id="rId1" Type="http://schemas.openxmlformats.org/officeDocument/2006/relationships/image" Target="../media/image257.wmf"/></Relationships>
</file>

<file path=ppt/drawings/_rels/vmlDrawing66.vml.rels><?xml version="1.0" encoding="UTF-8" standalone="yes"?>
<Relationships xmlns="http://schemas.openxmlformats.org/package/2006/relationships"><Relationship Id="rId8" Type="http://schemas.openxmlformats.org/officeDocument/2006/relationships/image" Target="../media/image267.wmf"/><Relationship Id="rId3" Type="http://schemas.openxmlformats.org/officeDocument/2006/relationships/image" Target="../media/image262.wmf"/><Relationship Id="rId7" Type="http://schemas.openxmlformats.org/officeDocument/2006/relationships/image" Target="../media/image266.wmf"/><Relationship Id="rId12" Type="http://schemas.openxmlformats.org/officeDocument/2006/relationships/image" Target="../media/image271.wmf"/><Relationship Id="rId2" Type="http://schemas.openxmlformats.org/officeDocument/2006/relationships/image" Target="../media/image261.wmf"/><Relationship Id="rId1" Type="http://schemas.openxmlformats.org/officeDocument/2006/relationships/image" Target="../media/image260.wmf"/><Relationship Id="rId6" Type="http://schemas.openxmlformats.org/officeDocument/2006/relationships/image" Target="../media/image265.wmf"/><Relationship Id="rId11" Type="http://schemas.openxmlformats.org/officeDocument/2006/relationships/image" Target="../media/image270.wmf"/><Relationship Id="rId5" Type="http://schemas.openxmlformats.org/officeDocument/2006/relationships/image" Target="../media/image264.wmf"/><Relationship Id="rId10" Type="http://schemas.openxmlformats.org/officeDocument/2006/relationships/image" Target="../media/image269.wmf"/><Relationship Id="rId4" Type="http://schemas.openxmlformats.org/officeDocument/2006/relationships/image" Target="../media/image263.wmf"/><Relationship Id="rId9" Type="http://schemas.openxmlformats.org/officeDocument/2006/relationships/image" Target="../media/image268.wmf"/></Relationships>
</file>

<file path=ppt/drawings/_rels/vmlDrawing67.vml.rels><?xml version="1.0" encoding="UTF-8" standalone="yes"?>
<Relationships xmlns="http://schemas.openxmlformats.org/package/2006/relationships"><Relationship Id="rId8" Type="http://schemas.openxmlformats.org/officeDocument/2006/relationships/image" Target="../media/image279.wmf"/><Relationship Id="rId13" Type="http://schemas.openxmlformats.org/officeDocument/2006/relationships/image" Target="../media/image284.wmf"/><Relationship Id="rId3" Type="http://schemas.openxmlformats.org/officeDocument/2006/relationships/image" Target="../media/image274.wmf"/><Relationship Id="rId7" Type="http://schemas.openxmlformats.org/officeDocument/2006/relationships/image" Target="../media/image278.wmf"/><Relationship Id="rId12" Type="http://schemas.openxmlformats.org/officeDocument/2006/relationships/image" Target="../media/image283.wmf"/><Relationship Id="rId2" Type="http://schemas.openxmlformats.org/officeDocument/2006/relationships/image" Target="../media/image273.wmf"/><Relationship Id="rId16" Type="http://schemas.openxmlformats.org/officeDocument/2006/relationships/image" Target="../media/image287.wmf"/><Relationship Id="rId1" Type="http://schemas.openxmlformats.org/officeDocument/2006/relationships/image" Target="../media/image272.wmf"/><Relationship Id="rId6" Type="http://schemas.openxmlformats.org/officeDocument/2006/relationships/image" Target="../media/image277.wmf"/><Relationship Id="rId11" Type="http://schemas.openxmlformats.org/officeDocument/2006/relationships/image" Target="../media/image282.wmf"/><Relationship Id="rId5" Type="http://schemas.openxmlformats.org/officeDocument/2006/relationships/image" Target="../media/image276.wmf"/><Relationship Id="rId15" Type="http://schemas.openxmlformats.org/officeDocument/2006/relationships/image" Target="../media/image286.wmf"/><Relationship Id="rId10" Type="http://schemas.openxmlformats.org/officeDocument/2006/relationships/image" Target="../media/image281.wmf"/><Relationship Id="rId4" Type="http://schemas.openxmlformats.org/officeDocument/2006/relationships/image" Target="../media/image275.wmf"/><Relationship Id="rId9" Type="http://schemas.openxmlformats.org/officeDocument/2006/relationships/image" Target="../media/image280.wmf"/><Relationship Id="rId14" Type="http://schemas.openxmlformats.org/officeDocument/2006/relationships/image" Target="../media/image285.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61.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29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70.vml.rels><?xml version="1.0" encoding="UTF-8" standalone="yes"?>
<Relationships xmlns="http://schemas.openxmlformats.org/package/2006/relationships"><Relationship Id="rId8" Type="http://schemas.openxmlformats.org/officeDocument/2006/relationships/image" Target="../media/image303.emf"/><Relationship Id="rId3" Type="http://schemas.openxmlformats.org/officeDocument/2006/relationships/image" Target="../media/image298.emf"/><Relationship Id="rId7" Type="http://schemas.openxmlformats.org/officeDocument/2006/relationships/image" Target="../media/image302.wmf"/><Relationship Id="rId12" Type="http://schemas.openxmlformats.org/officeDocument/2006/relationships/image" Target="../media/image307.wmf"/><Relationship Id="rId2" Type="http://schemas.openxmlformats.org/officeDocument/2006/relationships/image" Target="../media/image297.wmf"/><Relationship Id="rId1" Type="http://schemas.openxmlformats.org/officeDocument/2006/relationships/image" Target="../media/image296.wmf"/><Relationship Id="rId6" Type="http://schemas.openxmlformats.org/officeDocument/2006/relationships/image" Target="../media/image301.wmf"/><Relationship Id="rId11" Type="http://schemas.openxmlformats.org/officeDocument/2006/relationships/image" Target="../media/image306.wmf"/><Relationship Id="rId5" Type="http://schemas.openxmlformats.org/officeDocument/2006/relationships/image" Target="../media/image300.wmf"/><Relationship Id="rId10" Type="http://schemas.openxmlformats.org/officeDocument/2006/relationships/image" Target="../media/image305.wmf"/><Relationship Id="rId4" Type="http://schemas.openxmlformats.org/officeDocument/2006/relationships/image" Target="../media/image299.emf"/><Relationship Id="rId9" Type="http://schemas.openxmlformats.org/officeDocument/2006/relationships/image" Target="../media/image304.e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246.wmf"/><Relationship Id="rId7" Type="http://schemas.openxmlformats.org/officeDocument/2006/relationships/image" Target="../media/image312.wmf"/><Relationship Id="rId2" Type="http://schemas.openxmlformats.org/officeDocument/2006/relationships/image" Target="../media/image308.wmf"/><Relationship Id="rId1" Type="http://schemas.openxmlformats.org/officeDocument/2006/relationships/image" Target="../media/image305.wmf"/><Relationship Id="rId6" Type="http://schemas.openxmlformats.org/officeDocument/2006/relationships/image" Target="../media/image311.wmf"/><Relationship Id="rId5" Type="http://schemas.openxmlformats.org/officeDocument/2006/relationships/image" Target="../media/image310.wmf"/><Relationship Id="rId4" Type="http://schemas.openxmlformats.org/officeDocument/2006/relationships/image" Target="../media/image309.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315.wmf"/><Relationship Id="rId2" Type="http://schemas.openxmlformats.org/officeDocument/2006/relationships/image" Target="../media/image314.wmf"/><Relationship Id="rId1" Type="http://schemas.openxmlformats.org/officeDocument/2006/relationships/image" Target="../media/image313.wmf"/></Relationships>
</file>

<file path=ppt/drawings/_rels/vmlDrawing73.vml.rels><?xml version="1.0" encoding="UTF-8" standalone="yes"?>
<Relationships xmlns="http://schemas.openxmlformats.org/package/2006/relationships"><Relationship Id="rId8" Type="http://schemas.openxmlformats.org/officeDocument/2006/relationships/image" Target="../media/image303.emf"/><Relationship Id="rId13" Type="http://schemas.openxmlformats.org/officeDocument/2006/relationships/image" Target="../media/image319.wmf"/><Relationship Id="rId3" Type="http://schemas.openxmlformats.org/officeDocument/2006/relationships/image" Target="../media/image298.emf"/><Relationship Id="rId7" Type="http://schemas.openxmlformats.org/officeDocument/2006/relationships/image" Target="../media/image302.wmf"/><Relationship Id="rId12" Type="http://schemas.openxmlformats.org/officeDocument/2006/relationships/image" Target="../media/image318.wmf"/><Relationship Id="rId2" Type="http://schemas.openxmlformats.org/officeDocument/2006/relationships/image" Target="../media/image297.wmf"/><Relationship Id="rId1" Type="http://schemas.openxmlformats.org/officeDocument/2006/relationships/image" Target="../media/image296.wmf"/><Relationship Id="rId6" Type="http://schemas.openxmlformats.org/officeDocument/2006/relationships/image" Target="../media/image301.wmf"/><Relationship Id="rId11" Type="http://schemas.openxmlformats.org/officeDocument/2006/relationships/image" Target="../media/image317.wmf"/><Relationship Id="rId5" Type="http://schemas.openxmlformats.org/officeDocument/2006/relationships/image" Target="../media/image316.wmf"/><Relationship Id="rId10" Type="http://schemas.openxmlformats.org/officeDocument/2006/relationships/image" Target="../media/image305.wmf"/><Relationship Id="rId4" Type="http://schemas.openxmlformats.org/officeDocument/2006/relationships/image" Target="../media/image299.emf"/><Relationship Id="rId9" Type="http://schemas.openxmlformats.org/officeDocument/2006/relationships/image" Target="../media/image304.emf"/><Relationship Id="rId14" Type="http://schemas.openxmlformats.org/officeDocument/2006/relationships/image" Target="../media/image320.wmf"/></Relationships>
</file>

<file path=ppt/drawings/_rels/vmlDrawing74.vml.rels><?xml version="1.0" encoding="UTF-8" standalone="yes"?>
<Relationships xmlns="http://schemas.openxmlformats.org/package/2006/relationships"><Relationship Id="rId8" Type="http://schemas.openxmlformats.org/officeDocument/2006/relationships/image" Target="../media/image303.emf"/><Relationship Id="rId13" Type="http://schemas.openxmlformats.org/officeDocument/2006/relationships/image" Target="../media/image323.wmf"/><Relationship Id="rId3" Type="http://schemas.openxmlformats.org/officeDocument/2006/relationships/image" Target="../media/image298.emf"/><Relationship Id="rId7" Type="http://schemas.openxmlformats.org/officeDocument/2006/relationships/image" Target="../media/image302.wmf"/><Relationship Id="rId12" Type="http://schemas.openxmlformats.org/officeDocument/2006/relationships/image" Target="../media/image322.wmf"/><Relationship Id="rId2" Type="http://schemas.openxmlformats.org/officeDocument/2006/relationships/image" Target="../media/image297.wmf"/><Relationship Id="rId1" Type="http://schemas.openxmlformats.org/officeDocument/2006/relationships/image" Target="../media/image296.wmf"/><Relationship Id="rId6" Type="http://schemas.openxmlformats.org/officeDocument/2006/relationships/image" Target="../media/image301.wmf"/><Relationship Id="rId11" Type="http://schemas.openxmlformats.org/officeDocument/2006/relationships/image" Target="../media/image320.wmf"/><Relationship Id="rId5" Type="http://schemas.openxmlformats.org/officeDocument/2006/relationships/image" Target="../media/image321.wmf"/><Relationship Id="rId10" Type="http://schemas.openxmlformats.org/officeDocument/2006/relationships/image" Target="../media/image319.wmf"/><Relationship Id="rId4" Type="http://schemas.openxmlformats.org/officeDocument/2006/relationships/image" Target="../media/image299.emf"/><Relationship Id="rId9" Type="http://schemas.openxmlformats.org/officeDocument/2006/relationships/image" Target="../media/image304.emf"/><Relationship Id="rId14" Type="http://schemas.openxmlformats.org/officeDocument/2006/relationships/image" Target="../media/image324.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327.wmf"/><Relationship Id="rId2" Type="http://schemas.openxmlformats.org/officeDocument/2006/relationships/image" Target="../media/image326.wmf"/><Relationship Id="rId1" Type="http://schemas.openxmlformats.org/officeDocument/2006/relationships/image" Target="../media/image325.wmf"/><Relationship Id="rId5" Type="http://schemas.openxmlformats.org/officeDocument/2006/relationships/image" Target="../media/image329.wmf"/><Relationship Id="rId4" Type="http://schemas.openxmlformats.org/officeDocument/2006/relationships/image" Target="../media/image328.wmf"/></Relationships>
</file>

<file path=ppt/drawings/_rels/vmlDrawing76.vml.rels><?xml version="1.0" encoding="UTF-8" standalone="yes"?>
<Relationships xmlns="http://schemas.openxmlformats.org/package/2006/relationships"><Relationship Id="rId8" Type="http://schemas.openxmlformats.org/officeDocument/2006/relationships/image" Target="../media/image302.wmf"/><Relationship Id="rId3" Type="http://schemas.openxmlformats.org/officeDocument/2006/relationships/image" Target="../media/image297.wmf"/><Relationship Id="rId7" Type="http://schemas.openxmlformats.org/officeDocument/2006/relationships/image" Target="../media/image301.wmf"/><Relationship Id="rId2" Type="http://schemas.openxmlformats.org/officeDocument/2006/relationships/image" Target="../media/image296.wmf"/><Relationship Id="rId1" Type="http://schemas.openxmlformats.org/officeDocument/2006/relationships/image" Target="../media/image330.wmf"/><Relationship Id="rId6" Type="http://schemas.openxmlformats.org/officeDocument/2006/relationships/image" Target="../media/image331.wmf"/><Relationship Id="rId5" Type="http://schemas.openxmlformats.org/officeDocument/2006/relationships/image" Target="../media/image299.emf"/><Relationship Id="rId10" Type="http://schemas.openxmlformats.org/officeDocument/2006/relationships/image" Target="../media/image304.emf"/><Relationship Id="rId4" Type="http://schemas.openxmlformats.org/officeDocument/2006/relationships/image" Target="../media/image298.emf"/><Relationship Id="rId9" Type="http://schemas.openxmlformats.org/officeDocument/2006/relationships/image" Target="../media/image303.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332.wmf"/></Relationships>
</file>

<file path=ppt/drawings/_rels/vmlDrawing78.vml.rels><?xml version="1.0" encoding="UTF-8" standalone="yes"?>
<Relationships xmlns="http://schemas.openxmlformats.org/package/2006/relationships"><Relationship Id="rId8" Type="http://schemas.openxmlformats.org/officeDocument/2006/relationships/image" Target="../media/image296.wmf"/><Relationship Id="rId13" Type="http://schemas.openxmlformats.org/officeDocument/2006/relationships/image" Target="../media/image301.wmf"/><Relationship Id="rId3" Type="http://schemas.openxmlformats.org/officeDocument/2006/relationships/image" Target="../media/image335.wmf"/><Relationship Id="rId7" Type="http://schemas.openxmlformats.org/officeDocument/2006/relationships/image" Target="../media/image339.wmf"/><Relationship Id="rId12" Type="http://schemas.openxmlformats.org/officeDocument/2006/relationships/image" Target="../media/image321.wmf"/><Relationship Id="rId2" Type="http://schemas.openxmlformats.org/officeDocument/2006/relationships/image" Target="../media/image334.wmf"/><Relationship Id="rId16" Type="http://schemas.openxmlformats.org/officeDocument/2006/relationships/image" Target="../media/image304.emf"/><Relationship Id="rId1" Type="http://schemas.openxmlformats.org/officeDocument/2006/relationships/image" Target="../media/image333.wmf"/><Relationship Id="rId6" Type="http://schemas.openxmlformats.org/officeDocument/2006/relationships/image" Target="../media/image338.wmf"/><Relationship Id="rId11" Type="http://schemas.openxmlformats.org/officeDocument/2006/relationships/image" Target="../media/image299.emf"/><Relationship Id="rId5" Type="http://schemas.openxmlformats.org/officeDocument/2006/relationships/image" Target="../media/image337.wmf"/><Relationship Id="rId15" Type="http://schemas.openxmlformats.org/officeDocument/2006/relationships/image" Target="../media/image303.emf"/><Relationship Id="rId10" Type="http://schemas.openxmlformats.org/officeDocument/2006/relationships/image" Target="../media/image298.emf"/><Relationship Id="rId4" Type="http://schemas.openxmlformats.org/officeDocument/2006/relationships/image" Target="../media/image336.wmf"/><Relationship Id="rId9" Type="http://schemas.openxmlformats.org/officeDocument/2006/relationships/image" Target="../media/image297.wmf"/><Relationship Id="rId14" Type="http://schemas.openxmlformats.org/officeDocument/2006/relationships/image" Target="../media/image302.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333.wmf"/><Relationship Id="rId2" Type="http://schemas.openxmlformats.org/officeDocument/2006/relationships/image" Target="../media/image341.wmf"/><Relationship Id="rId1" Type="http://schemas.openxmlformats.org/officeDocument/2006/relationships/image" Target="../media/image340.wmf"/><Relationship Id="rId4" Type="http://schemas.openxmlformats.org/officeDocument/2006/relationships/image" Target="../media/image33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wmf"/><Relationship Id="rId1" Type="http://schemas.openxmlformats.org/officeDocument/2006/relationships/image" Target="../media/image19.wmf"/><Relationship Id="rId5" Type="http://schemas.openxmlformats.org/officeDocument/2006/relationships/image" Target="../media/image23.wmf"/><Relationship Id="rId4" Type="http://schemas.openxmlformats.org/officeDocument/2006/relationships/image" Target="../media/image22.w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342.w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345.wmf"/><Relationship Id="rId7" Type="http://schemas.openxmlformats.org/officeDocument/2006/relationships/image" Target="../media/image349.wmf"/><Relationship Id="rId2" Type="http://schemas.openxmlformats.org/officeDocument/2006/relationships/image" Target="../media/image344.wmf"/><Relationship Id="rId1" Type="http://schemas.openxmlformats.org/officeDocument/2006/relationships/image" Target="../media/image343.wmf"/><Relationship Id="rId6" Type="http://schemas.openxmlformats.org/officeDocument/2006/relationships/image" Target="../media/image348.wmf"/><Relationship Id="rId5" Type="http://schemas.openxmlformats.org/officeDocument/2006/relationships/image" Target="../media/image347.wmf"/><Relationship Id="rId4" Type="http://schemas.openxmlformats.org/officeDocument/2006/relationships/image" Target="../media/image346.emf"/></Relationships>
</file>

<file path=ppt/drawings/_rels/vmlDrawing82.vml.rels><?xml version="1.0" encoding="UTF-8" standalone="yes"?>
<Relationships xmlns="http://schemas.openxmlformats.org/package/2006/relationships"><Relationship Id="rId8" Type="http://schemas.openxmlformats.org/officeDocument/2006/relationships/image" Target="../media/image355.wmf"/><Relationship Id="rId3" Type="http://schemas.openxmlformats.org/officeDocument/2006/relationships/image" Target="../media/image350.wmf"/><Relationship Id="rId7" Type="http://schemas.openxmlformats.org/officeDocument/2006/relationships/image" Target="../media/image354.wmf"/><Relationship Id="rId12" Type="http://schemas.openxmlformats.org/officeDocument/2006/relationships/image" Target="../media/image359.wmf"/><Relationship Id="rId2" Type="http://schemas.openxmlformats.org/officeDocument/2006/relationships/image" Target="../media/image344.wmf"/><Relationship Id="rId1" Type="http://schemas.openxmlformats.org/officeDocument/2006/relationships/image" Target="../media/image343.wmf"/><Relationship Id="rId6" Type="http://schemas.openxmlformats.org/officeDocument/2006/relationships/image" Target="../media/image353.wmf"/><Relationship Id="rId11" Type="http://schemas.openxmlformats.org/officeDocument/2006/relationships/image" Target="../media/image358.wmf"/><Relationship Id="rId5" Type="http://schemas.openxmlformats.org/officeDocument/2006/relationships/image" Target="../media/image352.wmf"/><Relationship Id="rId10" Type="http://schemas.openxmlformats.org/officeDocument/2006/relationships/image" Target="../media/image357.wmf"/><Relationship Id="rId4" Type="http://schemas.openxmlformats.org/officeDocument/2006/relationships/image" Target="../media/image351.emf"/><Relationship Id="rId9" Type="http://schemas.openxmlformats.org/officeDocument/2006/relationships/image" Target="../media/image356.wmf"/></Relationships>
</file>

<file path=ppt/drawings/_rels/vmlDrawing83.vml.rels><?xml version="1.0" encoding="UTF-8" standalone="yes"?>
<Relationships xmlns="http://schemas.openxmlformats.org/package/2006/relationships"><Relationship Id="rId8" Type="http://schemas.openxmlformats.org/officeDocument/2006/relationships/image" Target="../media/image298.emf"/><Relationship Id="rId13" Type="http://schemas.openxmlformats.org/officeDocument/2006/relationships/image" Target="../media/image303.emf"/><Relationship Id="rId3" Type="http://schemas.openxmlformats.org/officeDocument/2006/relationships/image" Target="../media/image362.wmf"/><Relationship Id="rId7" Type="http://schemas.openxmlformats.org/officeDocument/2006/relationships/image" Target="../media/image297.wmf"/><Relationship Id="rId12" Type="http://schemas.openxmlformats.org/officeDocument/2006/relationships/image" Target="../media/image302.wmf"/><Relationship Id="rId2" Type="http://schemas.openxmlformats.org/officeDocument/2006/relationships/image" Target="../media/image361.wmf"/><Relationship Id="rId1" Type="http://schemas.openxmlformats.org/officeDocument/2006/relationships/image" Target="../media/image360.emf"/><Relationship Id="rId6" Type="http://schemas.openxmlformats.org/officeDocument/2006/relationships/image" Target="../media/image296.wmf"/><Relationship Id="rId11" Type="http://schemas.openxmlformats.org/officeDocument/2006/relationships/image" Target="../media/image301.wmf"/><Relationship Id="rId5" Type="http://schemas.openxmlformats.org/officeDocument/2006/relationships/image" Target="../media/image364.wmf"/><Relationship Id="rId10" Type="http://schemas.openxmlformats.org/officeDocument/2006/relationships/image" Target="../media/image321.wmf"/><Relationship Id="rId4" Type="http://schemas.openxmlformats.org/officeDocument/2006/relationships/image" Target="../media/image363.wmf"/><Relationship Id="rId9" Type="http://schemas.openxmlformats.org/officeDocument/2006/relationships/image" Target="../media/image299.emf"/><Relationship Id="rId14" Type="http://schemas.openxmlformats.org/officeDocument/2006/relationships/image" Target="../media/image304.emf"/></Relationships>
</file>

<file path=ppt/drawings/_rels/vmlDrawing84.vml.rels><?xml version="1.0" encoding="UTF-8" standalone="yes"?>
<Relationships xmlns="http://schemas.openxmlformats.org/package/2006/relationships"><Relationship Id="rId8" Type="http://schemas.openxmlformats.org/officeDocument/2006/relationships/image" Target="../media/image296.wmf"/><Relationship Id="rId13" Type="http://schemas.openxmlformats.org/officeDocument/2006/relationships/image" Target="../media/image301.wmf"/><Relationship Id="rId3" Type="http://schemas.openxmlformats.org/officeDocument/2006/relationships/image" Target="../media/image367.emf"/><Relationship Id="rId7" Type="http://schemas.openxmlformats.org/officeDocument/2006/relationships/image" Target="../media/image371.wmf"/><Relationship Id="rId12" Type="http://schemas.openxmlformats.org/officeDocument/2006/relationships/image" Target="../media/image321.wmf"/><Relationship Id="rId2" Type="http://schemas.openxmlformats.org/officeDocument/2006/relationships/image" Target="../media/image366.wmf"/><Relationship Id="rId16" Type="http://schemas.openxmlformats.org/officeDocument/2006/relationships/image" Target="../media/image304.emf"/><Relationship Id="rId1" Type="http://schemas.openxmlformats.org/officeDocument/2006/relationships/image" Target="../media/image365.wmf"/><Relationship Id="rId6" Type="http://schemas.openxmlformats.org/officeDocument/2006/relationships/image" Target="../media/image370.emf"/><Relationship Id="rId11" Type="http://schemas.openxmlformats.org/officeDocument/2006/relationships/image" Target="../media/image299.emf"/><Relationship Id="rId5" Type="http://schemas.openxmlformats.org/officeDocument/2006/relationships/image" Target="../media/image369.emf"/><Relationship Id="rId15" Type="http://schemas.openxmlformats.org/officeDocument/2006/relationships/image" Target="../media/image303.emf"/><Relationship Id="rId10" Type="http://schemas.openxmlformats.org/officeDocument/2006/relationships/image" Target="../media/image298.emf"/><Relationship Id="rId4" Type="http://schemas.openxmlformats.org/officeDocument/2006/relationships/image" Target="../media/image368.emf"/><Relationship Id="rId9" Type="http://schemas.openxmlformats.org/officeDocument/2006/relationships/image" Target="../media/image297.wmf"/><Relationship Id="rId14" Type="http://schemas.openxmlformats.org/officeDocument/2006/relationships/image" Target="../media/image302.wmf"/></Relationships>
</file>

<file path=ppt/drawings/_rels/vmlDrawing85.vml.rels><?xml version="1.0" encoding="UTF-8" standalone="yes"?>
<Relationships xmlns="http://schemas.openxmlformats.org/package/2006/relationships"><Relationship Id="rId8" Type="http://schemas.openxmlformats.org/officeDocument/2006/relationships/image" Target="../media/image298.emf"/><Relationship Id="rId13" Type="http://schemas.openxmlformats.org/officeDocument/2006/relationships/image" Target="../media/image303.emf"/><Relationship Id="rId3" Type="http://schemas.openxmlformats.org/officeDocument/2006/relationships/image" Target="../media/image373.wmf"/><Relationship Id="rId7" Type="http://schemas.openxmlformats.org/officeDocument/2006/relationships/image" Target="../media/image297.wmf"/><Relationship Id="rId12" Type="http://schemas.openxmlformats.org/officeDocument/2006/relationships/image" Target="../media/image302.wmf"/><Relationship Id="rId2" Type="http://schemas.openxmlformats.org/officeDocument/2006/relationships/image" Target="../media/image228.wmf"/><Relationship Id="rId1" Type="http://schemas.openxmlformats.org/officeDocument/2006/relationships/image" Target="../media/image372.wmf"/><Relationship Id="rId6" Type="http://schemas.openxmlformats.org/officeDocument/2006/relationships/image" Target="../media/image296.wmf"/><Relationship Id="rId11" Type="http://schemas.openxmlformats.org/officeDocument/2006/relationships/image" Target="../media/image301.wmf"/><Relationship Id="rId5" Type="http://schemas.openxmlformats.org/officeDocument/2006/relationships/image" Target="../media/image375.wmf"/><Relationship Id="rId10" Type="http://schemas.openxmlformats.org/officeDocument/2006/relationships/image" Target="../media/image321.wmf"/><Relationship Id="rId4" Type="http://schemas.openxmlformats.org/officeDocument/2006/relationships/image" Target="../media/image374.wmf"/><Relationship Id="rId9" Type="http://schemas.openxmlformats.org/officeDocument/2006/relationships/image" Target="../media/image299.emf"/><Relationship Id="rId14" Type="http://schemas.openxmlformats.org/officeDocument/2006/relationships/image" Target="../media/image304.emf"/></Relationships>
</file>

<file path=ppt/drawings/_rels/vmlDrawing86.vml.rels><?xml version="1.0" encoding="UTF-8" standalone="yes"?>
<Relationships xmlns="http://schemas.openxmlformats.org/package/2006/relationships"><Relationship Id="rId8" Type="http://schemas.openxmlformats.org/officeDocument/2006/relationships/image" Target="../media/image380.wmf"/><Relationship Id="rId13" Type="http://schemas.openxmlformats.org/officeDocument/2006/relationships/image" Target="../media/image385.wmf"/><Relationship Id="rId3" Type="http://schemas.openxmlformats.org/officeDocument/2006/relationships/image" Target="../media/image320.wmf"/><Relationship Id="rId7" Type="http://schemas.openxmlformats.org/officeDocument/2006/relationships/image" Target="../media/image379.wmf"/><Relationship Id="rId12" Type="http://schemas.openxmlformats.org/officeDocument/2006/relationships/image" Target="../media/image384.emf"/><Relationship Id="rId2" Type="http://schemas.openxmlformats.org/officeDocument/2006/relationships/image" Target="../media/image377.wmf"/><Relationship Id="rId1" Type="http://schemas.openxmlformats.org/officeDocument/2006/relationships/image" Target="../media/image376.wmf"/><Relationship Id="rId6" Type="http://schemas.openxmlformats.org/officeDocument/2006/relationships/image" Target="../media/image378.wmf"/><Relationship Id="rId11" Type="http://schemas.openxmlformats.org/officeDocument/2006/relationships/image" Target="../media/image383.wmf"/><Relationship Id="rId5" Type="http://schemas.openxmlformats.org/officeDocument/2006/relationships/image" Target="../media/image297.wmf"/><Relationship Id="rId10" Type="http://schemas.openxmlformats.org/officeDocument/2006/relationships/image" Target="../media/image382.wmf"/><Relationship Id="rId4" Type="http://schemas.openxmlformats.org/officeDocument/2006/relationships/image" Target="../media/image296.wmf"/><Relationship Id="rId9" Type="http://schemas.openxmlformats.org/officeDocument/2006/relationships/image" Target="../media/image381.wmf"/><Relationship Id="rId14" Type="http://schemas.openxmlformats.org/officeDocument/2006/relationships/image" Target="../media/image228.wmf"/></Relationships>
</file>

<file path=ppt/drawings/_rels/vmlDrawing87.vml.rels><?xml version="1.0" encoding="UTF-8" standalone="yes"?>
<Relationships xmlns="http://schemas.openxmlformats.org/package/2006/relationships"><Relationship Id="rId8" Type="http://schemas.openxmlformats.org/officeDocument/2006/relationships/image" Target="../media/image381.wmf"/><Relationship Id="rId13" Type="http://schemas.openxmlformats.org/officeDocument/2006/relationships/image" Target="../media/image387.wmf"/><Relationship Id="rId3" Type="http://schemas.openxmlformats.org/officeDocument/2006/relationships/image" Target="../media/image296.wmf"/><Relationship Id="rId7" Type="http://schemas.openxmlformats.org/officeDocument/2006/relationships/image" Target="../media/image380.wmf"/><Relationship Id="rId12" Type="http://schemas.openxmlformats.org/officeDocument/2006/relationships/image" Target="../media/image228.wmf"/><Relationship Id="rId2" Type="http://schemas.openxmlformats.org/officeDocument/2006/relationships/image" Target="../media/image320.wmf"/><Relationship Id="rId1" Type="http://schemas.openxmlformats.org/officeDocument/2006/relationships/image" Target="../media/image386.wmf"/><Relationship Id="rId6" Type="http://schemas.openxmlformats.org/officeDocument/2006/relationships/image" Target="../media/image379.wmf"/><Relationship Id="rId11" Type="http://schemas.openxmlformats.org/officeDocument/2006/relationships/image" Target="../media/image384.emf"/><Relationship Id="rId5" Type="http://schemas.openxmlformats.org/officeDocument/2006/relationships/image" Target="../media/image378.wmf"/><Relationship Id="rId15" Type="http://schemas.openxmlformats.org/officeDocument/2006/relationships/image" Target="../media/image319.wmf"/><Relationship Id="rId10" Type="http://schemas.openxmlformats.org/officeDocument/2006/relationships/image" Target="../media/image383.wmf"/><Relationship Id="rId4" Type="http://schemas.openxmlformats.org/officeDocument/2006/relationships/image" Target="../media/image297.wmf"/><Relationship Id="rId9" Type="http://schemas.openxmlformats.org/officeDocument/2006/relationships/image" Target="../media/image382.wmf"/><Relationship Id="rId14" Type="http://schemas.openxmlformats.org/officeDocument/2006/relationships/image" Target="../media/image388.wmf"/></Relationships>
</file>

<file path=ppt/drawings/_rels/vmlDrawing88.vml.rels><?xml version="1.0" encoding="UTF-8" standalone="yes"?>
<Relationships xmlns="http://schemas.openxmlformats.org/package/2006/relationships"><Relationship Id="rId8" Type="http://schemas.openxmlformats.org/officeDocument/2006/relationships/image" Target="../media/image383.wmf"/><Relationship Id="rId13" Type="http://schemas.openxmlformats.org/officeDocument/2006/relationships/image" Target="../media/image395.wmf"/><Relationship Id="rId3" Type="http://schemas.openxmlformats.org/officeDocument/2006/relationships/image" Target="../media/image389.wmf"/><Relationship Id="rId7" Type="http://schemas.openxmlformats.org/officeDocument/2006/relationships/image" Target="../media/image393.wmf"/><Relationship Id="rId12" Type="http://schemas.openxmlformats.org/officeDocument/2006/relationships/image" Target="../media/image394.wmf"/><Relationship Id="rId2" Type="http://schemas.openxmlformats.org/officeDocument/2006/relationships/image" Target="../media/image297.wmf"/><Relationship Id="rId16" Type="http://schemas.openxmlformats.org/officeDocument/2006/relationships/image" Target="../media/image228.wmf"/><Relationship Id="rId1" Type="http://schemas.openxmlformats.org/officeDocument/2006/relationships/image" Target="../media/image296.wmf"/><Relationship Id="rId6" Type="http://schemas.openxmlformats.org/officeDocument/2006/relationships/image" Target="../media/image392.wmf"/><Relationship Id="rId11" Type="http://schemas.openxmlformats.org/officeDocument/2006/relationships/image" Target="../media/image376.wmf"/><Relationship Id="rId5" Type="http://schemas.openxmlformats.org/officeDocument/2006/relationships/image" Target="../media/image391.wmf"/><Relationship Id="rId15" Type="http://schemas.openxmlformats.org/officeDocument/2006/relationships/image" Target="../media/image397.wmf"/><Relationship Id="rId10" Type="http://schemas.openxmlformats.org/officeDocument/2006/relationships/image" Target="../media/image320.wmf"/><Relationship Id="rId4" Type="http://schemas.openxmlformats.org/officeDocument/2006/relationships/image" Target="../media/image390.wmf"/><Relationship Id="rId9" Type="http://schemas.openxmlformats.org/officeDocument/2006/relationships/image" Target="../media/image384.emf"/><Relationship Id="rId14" Type="http://schemas.openxmlformats.org/officeDocument/2006/relationships/image" Target="../media/image396.wmf"/></Relationships>
</file>

<file path=ppt/drawings/_rels/vmlDrawing89.vml.rels><?xml version="1.0" encoding="UTF-8" standalone="yes"?>
<Relationships xmlns="http://schemas.openxmlformats.org/package/2006/relationships"><Relationship Id="rId8" Type="http://schemas.openxmlformats.org/officeDocument/2006/relationships/image" Target="../media/image320.wmf"/><Relationship Id="rId3" Type="http://schemas.openxmlformats.org/officeDocument/2006/relationships/image" Target="../media/image398.wmf"/><Relationship Id="rId7" Type="http://schemas.openxmlformats.org/officeDocument/2006/relationships/image" Target="../media/image402.wmf"/><Relationship Id="rId12" Type="http://schemas.openxmlformats.org/officeDocument/2006/relationships/image" Target="../media/image228.wmf"/><Relationship Id="rId2" Type="http://schemas.openxmlformats.org/officeDocument/2006/relationships/image" Target="../media/image297.wmf"/><Relationship Id="rId1" Type="http://schemas.openxmlformats.org/officeDocument/2006/relationships/image" Target="../media/image296.wmf"/><Relationship Id="rId6" Type="http://schemas.openxmlformats.org/officeDocument/2006/relationships/image" Target="../media/image401.wmf"/><Relationship Id="rId11" Type="http://schemas.openxmlformats.org/officeDocument/2006/relationships/image" Target="../media/image405.wmf"/><Relationship Id="rId5" Type="http://schemas.openxmlformats.org/officeDocument/2006/relationships/image" Target="../media/image400.wmf"/><Relationship Id="rId10" Type="http://schemas.openxmlformats.org/officeDocument/2006/relationships/image" Target="../media/image404.wmf"/><Relationship Id="rId4" Type="http://schemas.openxmlformats.org/officeDocument/2006/relationships/image" Target="../media/image399.wmf"/><Relationship Id="rId9" Type="http://schemas.openxmlformats.org/officeDocument/2006/relationships/image" Target="../media/image40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s>
</file>

<file path=ppt/drawings/_rels/vmlDrawing90.vml.rels><?xml version="1.0" encoding="UTF-8" standalone="yes"?>
<Relationships xmlns="http://schemas.openxmlformats.org/package/2006/relationships"><Relationship Id="rId8" Type="http://schemas.openxmlformats.org/officeDocument/2006/relationships/image" Target="../media/image320.wmf"/><Relationship Id="rId13" Type="http://schemas.openxmlformats.org/officeDocument/2006/relationships/image" Target="../media/image319.wmf"/><Relationship Id="rId3" Type="http://schemas.openxmlformats.org/officeDocument/2006/relationships/image" Target="../media/image398.wmf"/><Relationship Id="rId7" Type="http://schemas.openxmlformats.org/officeDocument/2006/relationships/image" Target="../media/image402.wmf"/><Relationship Id="rId12" Type="http://schemas.openxmlformats.org/officeDocument/2006/relationships/image" Target="../media/image228.wmf"/><Relationship Id="rId2" Type="http://schemas.openxmlformats.org/officeDocument/2006/relationships/image" Target="../media/image297.wmf"/><Relationship Id="rId1" Type="http://schemas.openxmlformats.org/officeDocument/2006/relationships/image" Target="../media/image296.wmf"/><Relationship Id="rId6" Type="http://schemas.openxmlformats.org/officeDocument/2006/relationships/image" Target="../media/image401.wmf"/><Relationship Id="rId11" Type="http://schemas.openxmlformats.org/officeDocument/2006/relationships/image" Target="../media/image407.wmf"/><Relationship Id="rId5" Type="http://schemas.openxmlformats.org/officeDocument/2006/relationships/image" Target="../media/image400.wmf"/><Relationship Id="rId10" Type="http://schemas.openxmlformats.org/officeDocument/2006/relationships/image" Target="../media/image406.wmf"/><Relationship Id="rId4" Type="http://schemas.openxmlformats.org/officeDocument/2006/relationships/image" Target="../media/image399.wmf"/><Relationship Id="rId9" Type="http://schemas.openxmlformats.org/officeDocument/2006/relationships/image" Target="../media/image403.wmf"/></Relationships>
</file>

<file path=ppt/drawings/_rels/vmlDrawing91.vml.rels><?xml version="1.0" encoding="UTF-8" standalone="yes"?>
<Relationships xmlns="http://schemas.openxmlformats.org/package/2006/relationships"><Relationship Id="rId8" Type="http://schemas.openxmlformats.org/officeDocument/2006/relationships/image" Target="../media/image320.wmf"/><Relationship Id="rId13" Type="http://schemas.openxmlformats.org/officeDocument/2006/relationships/image" Target="../media/image414.wmf"/><Relationship Id="rId3" Type="http://schemas.openxmlformats.org/officeDocument/2006/relationships/image" Target="../media/image408.wmf"/><Relationship Id="rId7" Type="http://schemas.openxmlformats.org/officeDocument/2006/relationships/image" Target="../media/image412.wmf"/><Relationship Id="rId12" Type="http://schemas.openxmlformats.org/officeDocument/2006/relationships/image" Target="../media/image228.wmf"/><Relationship Id="rId2" Type="http://schemas.openxmlformats.org/officeDocument/2006/relationships/image" Target="../media/image297.wmf"/><Relationship Id="rId1" Type="http://schemas.openxmlformats.org/officeDocument/2006/relationships/image" Target="../media/image296.wmf"/><Relationship Id="rId6" Type="http://schemas.openxmlformats.org/officeDocument/2006/relationships/image" Target="../media/image411.wmf"/><Relationship Id="rId11" Type="http://schemas.openxmlformats.org/officeDocument/2006/relationships/image" Target="../media/image413.wmf"/><Relationship Id="rId5" Type="http://schemas.openxmlformats.org/officeDocument/2006/relationships/image" Target="../media/image410.wmf"/><Relationship Id="rId10" Type="http://schemas.openxmlformats.org/officeDocument/2006/relationships/image" Target="../media/image404.wmf"/><Relationship Id="rId4" Type="http://schemas.openxmlformats.org/officeDocument/2006/relationships/image" Target="../media/image409.wmf"/><Relationship Id="rId9" Type="http://schemas.openxmlformats.org/officeDocument/2006/relationships/image" Target="../media/image403.wmf"/></Relationships>
</file>

<file path=ppt/drawings/_rels/vmlDrawing92.vml.rels><?xml version="1.0" encoding="UTF-8" standalone="yes"?>
<Relationships xmlns="http://schemas.openxmlformats.org/package/2006/relationships"><Relationship Id="rId8" Type="http://schemas.openxmlformats.org/officeDocument/2006/relationships/image" Target="../media/image320.wmf"/><Relationship Id="rId3" Type="http://schemas.openxmlformats.org/officeDocument/2006/relationships/image" Target="../media/image415.wmf"/><Relationship Id="rId7" Type="http://schemas.openxmlformats.org/officeDocument/2006/relationships/image" Target="../media/image419.wmf"/><Relationship Id="rId12" Type="http://schemas.openxmlformats.org/officeDocument/2006/relationships/image" Target="../media/image228.wmf"/><Relationship Id="rId2" Type="http://schemas.openxmlformats.org/officeDocument/2006/relationships/image" Target="../media/image297.wmf"/><Relationship Id="rId1" Type="http://schemas.openxmlformats.org/officeDocument/2006/relationships/image" Target="../media/image296.wmf"/><Relationship Id="rId6" Type="http://schemas.openxmlformats.org/officeDocument/2006/relationships/image" Target="../media/image418.wmf"/><Relationship Id="rId11" Type="http://schemas.openxmlformats.org/officeDocument/2006/relationships/image" Target="../media/image422.wmf"/><Relationship Id="rId5" Type="http://schemas.openxmlformats.org/officeDocument/2006/relationships/image" Target="../media/image417.wmf"/><Relationship Id="rId10" Type="http://schemas.openxmlformats.org/officeDocument/2006/relationships/image" Target="../media/image421.wmf"/><Relationship Id="rId4" Type="http://schemas.openxmlformats.org/officeDocument/2006/relationships/image" Target="../media/image416.wmf"/><Relationship Id="rId9" Type="http://schemas.openxmlformats.org/officeDocument/2006/relationships/image" Target="../media/image420.wmf"/></Relationships>
</file>

<file path=ppt/drawings/_rels/vmlDrawing93.vml.rels><?xml version="1.0" encoding="UTF-8" standalone="yes"?>
<Relationships xmlns="http://schemas.openxmlformats.org/package/2006/relationships"><Relationship Id="rId8" Type="http://schemas.openxmlformats.org/officeDocument/2006/relationships/image" Target="../media/image320.wmf"/><Relationship Id="rId13" Type="http://schemas.openxmlformats.org/officeDocument/2006/relationships/image" Target="../media/image426.wmf"/><Relationship Id="rId3" Type="http://schemas.openxmlformats.org/officeDocument/2006/relationships/image" Target="../media/image415.wmf"/><Relationship Id="rId7" Type="http://schemas.openxmlformats.org/officeDocument/2006/relationships/image" Target="../media/image419.wmf"/><Relationship Id="rId12" Type="http://schemas.openxmlformats.org/officeDocument/2006/relationships/image" Target="../media/image425.wmf"/><Relationship Id="rId2" Type="http://schemas.openxmlformats.org/officeDocument/2006/relationships/image" Target="../media/image297.wmf"/><Relationship Id="rId1" Type="http://schemas.openxmlformats.org/officeDocument/2006/relationships/image" Target="../media/image296.wmf"/><Relationship Id="rId6" Type="http://schemas.openxmlformats.org/officeDocument/2006/relationships/image" Target="../media/image418.wmf"/><Relationship Id="rId11" Type="http://schemas.openxmlformats.org/officeDocument/2006/relationships/image" Target="../media/image228.wmf"/><Relationship Id="rId5" Type="http://schemas.openxmlformats.org/officeDocument/2006/relationships/image" Target="../media/image417.wmf"/><Relationship Id="rId10" Type="http://schemas.openxmlformats.org/officeDocument/2006/relationships/image" Target="../media/image424.wmf"/><Relationship Id="rId4" Type="http://schemas.openxmlformats.org/officeDocument/2006/relationships/image" Target="../media/image416.wmf"/><Relationship Id="rId9" Type="http://schemas.openxmlformats.org/officeDocument/2006/relationships/image" Target="../media/image423.wmf"/></Relationships>
</file>

<file path=ppt/drawings/_rels/vmlDrawing94.vml.rels><?xml version="1.0" encoding="UTF-8" standalone="yes"?>
<Relationships xmlns="http://schemas.openxmlformats.org/package/2006/relationships"><Relationship Id="rId8" Type="http://schemas.openxmlformats.org/officeDocument/2006/relationships/image" Target="../media/image320.wmf"/><Relationship Id="rId13" Type="http://schemas.openxmlformats.org/officeDocument/2006/relationships/image" Target="../media/image429.wmf"/><Relationship Id="rId3" Type="http://schemas.openxmlformats.org/officeDocument/2006/relationships/image" Target="../media/image415.wmf"/><Relationship Id="rId7" Type="http://schemas.openxmlformats.org/officeDocument/2006/relationships/image" Target="../media/image419.wmf"/><Relationship Id="rId12" Type="http://schemas.openxmlformats.org/officeDocument/2006/relationships/image" Target="../media/image428.wmf"/><Relationship Id="rId17" Type="http://schemas.openxmlformats.org/officeDocument/2006/relationships/image" Target="../media/image433.wmf"/><Relationship Id="rId2" Type="http://schemas.openxmlformats.org/officeDocument/2006/relationships/image" Target="../media/image297.wmf"/><Relationship Id="rId16" Type="http://schemas.openxmlformats.org/officeDocument/2006/relationships/image" Target="../media/image432.wmf"/><Relationship Id="rId1" Type="http://schemas.openxmlformats.org/officeDocument/2006/relationships/image" Target="../media/image296.wmf"/><Relationship Id="rId6" Type="http://schemas.openxmlformats.org/officeDocument/2006/relationships/image" Target="../media/image418.wmf"/><Relationship Id="rId11" Type="http://schemas.openxmlformats.org/officeDocument/2006/relationships/image" Target="../media/image228.wmf"/><Relationship Id="rId5" Type="http://schemas.openxmlformats.org/officeDocument/2006/relationships/image" Target="../media/image417.wmf"/><Relationship Id="rId15" Type="http://schemas.openxmlformats.org/officeDocument/2006/relationships/image" Target="../media/image431.wmf"/><Relationship Id="rId10" Type="http://schemas.openxmlformats.org/officeDocument/2006/relationships/image" Target="../media/image427.wmf"/><Relationship Id="rId4" Type="http://schemas.openxmlformats.org/officeDocument/2006/relationships/image" Target="../media/image416.wmf"/><Relationship Id="rId9" Type="http://schemas.openxmlformats.org/officeDocument/2006/relationships/image" Target="../media/image420.wmf"/><Relationship Id="rId14" Type="http://schemas.openxmlformats.org/officeDocument/2006/relationships/image" Target="../media/image430.wmf"/></Relationships>
</file>

<file path=ppt/drawings/_rels/vmlDrawing95.vml.rels><?xml version="1.0" encoding="UTF-8" standalone="yes"?>
<Relationships xmlns="http://schemas.openxmlformats.org/package/2006/relationships"><Relationship Id="rId8" Type="http://schemas.openxmlformats.org/officeDocument/2006/relationships/image" Target="../media/image299.emf"/><Relationship Id="rId13" Type="http://schemas.openxmlformats.org/officeDocument/2006/relationships/image" Target="../media/image304.emf"/><Relationship Id="rId3" Type="http://schemas.openxmlformats.org/officeDocument/2006/relationships/image" Target="../media/image435.wmf"/><Relationship Id="rId7" Type="http://schemas.openxmlformats.org/officeDocument/2006/relationships/image" Target="../media/image298.emf"/><Relationship Id="rId12" Type="http://schemas.openxmlformats.org/officeDocument/2006/relationships/image" Target="../media/image303.emf"/><Relationship Id="rId2" Type="http://schemas.openxmlformats.org/officeDocument/2006/relationships/image" Target="../media/image434.wmf"/><Relationship Id="rId1" Type="http://schemas.openxmlformats.org/officeDocument/2006/relationships/image" Target="../media/image320.wmf"/><Relationship Id="rId6" Type="http://schemas.openxmlformats.org/officeDocument/2006/relationships/image" Target="../media/image297.wmf"/><Relationship Id="rId11" Type="http://schemas.openxmlformats.org/officeDocument/2006/relationships/image" Target="../media/image302.wmf"/><Relationship Id="rId5" Type="http://schemas.openxmlformats.org/officeDocument/2006/relationships/image" Target="../media/image296.wmf"/><Relationship Id="rId10" Type="http://schemas.openxmlformats.org/officeDocument/2006/relationships/image" Target="../media/image301.wmf"/><Relationship Id="rId4" Type="http://schemas.openxmlformats.org/officeDocument/2006/relationships/image" Target="../media/image436.wmf"/><Relationship Id="rId9" Type="http://schemas.openxmlformats.org/officeDocument/2006/relationships/image" Target="../media/image321.w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438.wmf"/><Relationship Id="rId2" Type="http://schemas.openxmlformats.org/officeDocument/2006/relationships/image" Target="../media/image437.wmf"/><Relationship Id="rId1" Type="http://schemas.openxmlformats.org/officeDocument/2006/relationships/image" Target="../media/image228.wmf"/><Relationship Id="rId6" Type="http://schemas.openxmlformats.org/officeDocument/2006/relationships/image" Target="../media/image441.wmf"/><Relationship Id="rId5" Type="http://schemas.openxmlformats.org/officeDocument/2006/relationships/image" Target="../media/image440.wmf"/><Relationship Id="rId4" Type="http://schemas.openxmlformats.org/officeDocument/2006/relationships/image" Target="../media/image439.w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444.wmf"/><Relationship Id="rId2" Type="http://schemas.openxmlformats.org/officeDocument/2006/relationships/image" Target="../media/image443.wmf"/><Relationship Id="rId1" Type="http://schemas.openxmlformats.org/officeDocument/2006/relationships/image" Target="../media/image442.wmf"/><Relationship Id="rId5" Type="http://schemas.openxmlformats.org/officeDocument/2006/relationships/image" Target="../media/image446.wmf"/><Relationship Id="rId4" Type="http://schemas.openxmlformats.org/officeDocument/2006/relationships/image" Target="../media/image445.wmf"/></Relationships>
</file>

<file path=ppt/drawings/_rels/vmlDrawing98.vml.rels><?xml version="1.0" encoding="UTF-8" standalone="yes"?>
<Relationships xmlns="http://schemas.openxmlformats.org/package/2006/relationships"><Relationship Id="rId2" Type="http://schemas.openxmlformats.org/officeDocument/2006/relationships/image" Target="../media/image449.wmf"/><Relationship Id="rId1" Type="http://schemas.openxmlformats.org/officeDocument/2006/relationships/image" Target="../media/image448.wmf"/></Relationships>
</file>

<file path=ppt/drawings/_rels/vmlDrawing99.vml.rels><?xml version="1.0" encoding="UTF-8" standalone="yes"?>
<Relationships xmlns="http://schemas.openxmlformats.org/package/2006/relationships"><Relationship Id="rId3" Type="http://schemas.openxmlformats.org/officeDocument/2006/relationships/image" Target="../media/image452.wmf"/><Relationship Id="rId2" Type="http://schemas.openxmlformats.org/officeDocument/2006/relationships/image" Target="../media/image451.wmf"/><Relationship Id="rId1" Type="http://schemas.openxmlformats.org/officeDocument/2006/relationships/image" Target="../media/image450.wmf"/><Relationship Id="rId5" Type="http://schemas.openxmlformats.org/officeDocument/2006/relationships/image" Target="../media/image454.wmf"/><Relationship Id="rId4" Type="http://schemas.openxmlformats.org/officeDocument/2006/relationships/image" Target="../media/image45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02"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256003"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256004"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256005"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B3C0D3AB-6656-4EDE-8D12-49A22A4FC8F3}" type="slidenum">
              <a:rPr lang="en-US" altLang="zh-CN"/>
              <a:pPr/>
              <a:t>‹#›</a:t>
            </a:fld>
            <a:endParaRPr lang="en-US" altLang="zh-CN"/>
          </a:p>
        </p:txBody>
      </p:sp>
    </p:spTree>
    <p:extLst>
      <p:ext uri="{BB962C8B-B14F-4D97-AF65-F5344CB8AC3E}">
        <p14:creationId xmlns:p14="http://schemas.microsoft.com/office/powerpoint/2010/main" val="34550894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i="0"/>
            </a:lvl1pPr>
          </a:lstStyle>
          <a:p>
            <a:pPr>
              <a:defRPr/>
            </a:pPr>
            <a:endParaRPr lang="en-US" altLang="zh-CN"/>
          </a:p>
        </p:txBody>
      </p:sp>
      <p:sp>
        <p:nvSpPr>
          <p:cNvPr id="1024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i="0"/>
            </a:lvl1pPr>
          </a:lstStyle>
          <a:p>
            <a:pPr>
              <a:defRPr/>
            </a:pPr>
            <a:endParaRPr lang="en-US" altLang="zh-CN"/>
          </a:p>
        </p:txBody>
      </p:sp>
      <p:sp>
        <p:nvSpPr>
          <p:cNvPr id="15155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24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i="0"/>
            </a:lvl1pPr>
          </a:lstStyle>
          <a:p>
            <a:pPr>
              <a:defRPr/>
            </a:pPr>
            <a:endParaRPr lang="en-US" altLang="zh-CN"/>
          </a:p>
        </p:txBody>
      </p:sp>
      <p:sp>
        <p:nvSpPr>
          <p:cNvPr id="1024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1" i="0"/>
            </a:lvl1pPr>
          </a:lstStyle>
          <a:p>
            <a:fld id="{B76A63E3-BC71-40C1-AF7E-C8FBE6BBF0A9}" type="slidenum">
              <a:rPr lang="en-US" altLang="zh-CN"/>
              <a:pPr/>
              <a:t>‹#›</a:t>
            </a:fld>
            <a:endParaRPr lang="en-US" altLang="zh-CN"/>
          </a:p>
        </p:txBody>
      </p:sp>
    </p:spTree>
    <p:extLst>
      <p:ext uri="{BB962C8B-B14F-4D97-AF65-F5344CB8AC3E}">
        <p14:creationId xmlns:p14="http://schemas.microsoft.com/office/powerpoint/2010/main" val="5837383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fld id="{6C35E523-EA2A-4A24-BB98-114F50B8DF2B}" type="slidenum">
              <a:rPr lang="en-US" altLang="zh-CN" sz="1200" i="0"/>
              <a:pPr eaLnBrk="1" hangingPunct="1"/>
              <a:t>24</a:t>
            </a:fld>
            <a:endParaRPr lang="en-US" altLang="zh-CN" sz="1200" i="0"/>
          </a:p>
        </p:txBody>
      </p:sp>
      <p:sp>
        <p:nvSpPr>
          <p:cNvPr id="152579" name="Rectangle 2"/>
          <p:cNvSpPr>
            <a:spLocks noGrp="1" noRot="1" noChangeAspect="1" noChangeArrowheads="1" noTextEdit="1"/>
          </p:cNvSpPr>
          <p:nvPr>
            <p:ph type="sldImg"/>
          </p:nvPr>
        </p:nvSpPr>
        <p:spPr>
          <a:xfrm>
            <a:off x="381000" y="685800"/>
            <a:ext cx="6096000" cy="3429000"/>
          </a:xfrm>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c</a:t>
            </a:r>
          </a:p>
        </p:txBody>
      </p:sp>
    </p:spTree>
    <p:extLst>
      <p:ext uri="{BB962C8B-B14F-4D97-AF65-F5344CB8AC3E}">
        <p14:creationId xmlns:p14="http://schemas.microsoft.com/office/powerpoint/2010/main" val="1243052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fld id="{382E97D5-DCF9-4032-A643-3417F49D4332}" type="slidenum">
              <a:rPr lang="en-US" altLang="zh-CN" sz="1200" i="0"/>
              <a:pPr eaLnBrk="1" hangingPunct="1"/>
              <a:t>128</a:t>
            </a:fld>
            <a:endParaRPr lang="en-US" altLang="zh-CN" sz="1200" i="0"/>
          </a:p>
        </p:txBody>
      </p:sp>
      <p:sp>
        <p:nvSpPr>
          <p:cNvPr id="161795" name="Rectangle 2"/>
          <p:cNvSpPr>
            <a:spLocks noGrp="1" noRot="1" noChangeAspect="1" noChangeArrowheads="1" noTextEdit="1"/>
          </p:cNvSpPr>
          <p:nvPr>
            <p:ph type="sldImg"/>
          </p:nvPr>
        </p:nvSpPr>
        <p:spPr>
          <a:xfrm>
            <a:off x="381000" y="685800"/>
            <a:ext cx="6096000" cy="3429000"/>
          </a:xfrm>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lnSpc>
                <a:spcPct val="130000"/>
              </a:lnSpc>
              <a:spcBef>
                <a:spcPct val="0"/>
              </a:spcBef>
            </a:pPr>
            <a:endParaRPr lang="zh-CN" altLang="zh-CN"/>
          </a:p>
        </p:txBody>
      </p:sp>
    </p:spTree>
    <p:extLst>
      <p:ext uri="{BB962C8B-B14F-4D97-AF65-F5344CB8AC3E}">
        <p14:creationId xmlns:p14="http://schemas.microsoft.com/office/powerpoint/2010/main" val="4081407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fld id="{49A643F0-9891-46AB-BC27-200E2E5D770F}" type="slidenum">
              <a:rPr lang="en-US" altLang="zh-CN" sz="1200" i="0"/>
              <a:pPr eaLnBrk="1" hangingPunct="1"/>
              <a:t>135</a:t>
            </a:fld>
            <a:endParaRPr lang="en-US" altLang="zh-CN" sz="1200" i="0"/>
          </a:p>
        </p:txBody>
      </p:sp>
      <p:sp>
        <p:nvSpPr>
          <p:cNvPr id="162819" name="Rectangle 2"/>
          <p:cNvSpPr>
            <a:spLocks noGrp="1" noRot="1" noChangeAspect="1" noChangeArrowheads="1" noTextEdit="1"/>
          </p:cNvSpPr>
          <p:nvPr>
            <p:ph type="sldImg"/>
          </p:nvPr>
        </p:nvSpPr>
        <p:spPr>
          <a:xfrm>
            <a:off x="381000" y="685800"/>
            <a:ext cx="6096000" cy="3429000"/>
          </a:xfrm>
          <a:ln/>
        </p:spPr>
      </p:sp>
      <p:sp>
        <p:nvSpPr>
          <p:cNvPr id="190467" name="Rectangle 3"/>
          <p:cNvSpPr>
            <a:spLocks noGrp="1" noChangeArrowheads="1"/>
          </p:cNvSpPr>
          <p:nvPr>
            <p:ph type="body" idx="1"/>
          </p:nvPr>
        </p:nvSpPr>
        <p:spPr/>
        <p:txBody>
          <a:bodyPr/>
          <a:lstStyle/>
          <a:p>
            <a:pPr eaLnBrk="1" hangingPunct="1">
              <a:spcBef>
                <a:spcPct val="0"/>
              </a:spcBef>
              <a:defRPr/>
            </a:pPr>
            <a:r>
              <a:rPr lang="zh-CN" altLang="en-US" sz="2600" b="1">
                <a:effectLst>
                  <a:outerShdw blurRad="38100" dist="38100" dir="2700000" algn="tl">
                    <a:srgbClr val="C0C0C0"/>
                  </a:outerShdw>
                </a:effectLst>
              </a:rPr>
              <a:t>在光电效应中，入射的是可见光和紫外线，光子能量较低，电子与整个原子的联系不能忽略，</a:t>
            </a:r>
            <a:r>
              <a:rPr lang="zh-CN" altLang="en-US" sz="2600" b="1">
                <a:solidFill>
                  <a:srgbClr val="FF3300"/>
                </a:solidFill>
                <a:effectLst>
                  <a:outerShdw blurRad="38100" dist="38100" dir="2700000" algn="tl">
                    <a:srgbClr val="C0C0C0"/>
                  </a:outerShdw>
                </a:effectLst>
              </a:rPr>
              <a:t>原子也要参与动量交换，所以 “光子</a:t>
            </a:r>
            <a:r>
              <a:rPr lang="zh-CN" altLang="en-US" sz="2600" b="1">
                <a:solidFill>
                  <a:srgbClr val="FF3300"/>
                </a:solidFill>
                <a:effectLst>
                  <a:outerShdw blurRad="38100" dist="38100" dir="2700000" algn="tl">
                    <a:srgbClr val="C0C0C0"/>
                  </a:outerShdw>
                </a:effectLst>
                <a:latin typeface="方正书宋简体"/>
              </a:rPr>
              <a:t>─</a:t>
            </a:r>
            <a:r>
              <a:rPr lang="zh-CN" altLang="en-US" sz="2600" b="1">
                <a:solidFill>
                  <a:srgbClr val="FF3300"/>
                </a:solidFill>
                <a:effectLst>
                  <a:outerShdw blurRad="38100" dist="38100" dir="2700000" algn="tl">
                    <a:srgbClr val="C0C0C0"/>
                  </a:outerShdw>
                </a:effectLst>
              </a:rPr>
              <a:t>电子系统”动量不守恒。</a:t>
            </a:r>
            <a:r>
              <a:rPr lang="zh-CN" altLang="en-US" sz="2600" b="1">
                <a:effectLst>
                  <a:outerShdw blurRad="38100" dist="38100" dir="2700000" algn="tl">
                    <a:srgbClr val="C0C0C0"/>
                  </a:outerShdw>
                </a:effectLst>
              </a:rPr>
              <a:t>又因原子质量较大，能量的交换可忽略，</a:t>
            </a:r>
            <a:r>
              <a:rPr lang="zh-CN" altLang="en-US" sz="2600" b="1">
                <a:solidFill>
                  <a:srgbClr val="0000FF"/>
                </a:solidFill>
                <a:effectLst>
                  <a:outerShdw blurRad="38100" dist="38100" dir="2700000" algn="tl">
                    <a:srgbClr val="C0C0C0"/>
                  </a:outerShdw>
                </a:effectLst>
              </a:rPr>
              <a:t>“光子</a:t>
            </a:r>
            <a:r>
              <a:rPr lang="zh-CN" altLang="en-US" sz="2600" b="1">
                <a:solidFill>
                  <a:srgbClr val="0000FF"/>
                </a:solidFill>
                <a:effectLst>
                  <a:outerShdw blurRad="38100" dist="38100" dir="2700000" algn="tl">
                    <a:srgbClr val="C0C0C0"/>
                  </a:outerShdw>
                </a:effectLst>
                <a:latin typeface="方正书宋简体"/>
              </a:rPr>
              <a:t>─</a:t>
            </a:r>
            <a:r>
              <a:rPr lang="zh-CN" altLang="en-US" sz="2600" b="1">
                <a:solidFill>
                  <a:srgbClr val="0000FF"/>
                </a:solidFill>
                <a:effectLst>
                  <a:outerShdw blurRad="38100" dist="38100" dir="2700000" algn="tl">
                    <a:srgbClr val="C0C0C0"/>
                  </a:outerShdw>
                </a:effectLst>
              </a:rPr>
              <a:t>电子系统”能量仍可认为是守恒的。</a:t>
            </a:r>
          </a:p>
          <a:p>
            <a:pPr eaLnBrk="1" hangingPunct="1">
              <a:spcBef>
                <a:spcPct val="0"/>
              </a:spcBef>
              <a:defRPr/>
            </a:pPr>
            <a:endParaRPr lang="zh-CN" altLang="en-US" sz="2600" b="1">
              <a:solidFill>
                <a:srgbClr val="FF3300"/>
              </a:solidFill>
              <a:effectLst>
                <a:outerShdw blurRad="38100" dist="38100" dir="2700000" algn="tl">
                  <a:srgbClr val="C0C0C0"/>
                </a:outerShdw>
              </a:effectLst>
            </a:endParaRPr>
          </a:p>
          <a:p>
            <a:pPr eaLnBrk="1" hangingPunct="1">
              <a:defRPr/>
            </a:pPr>
            <a:endParaRPr lang="en-US" altLang="zh-CN"/>
          </a:p>
        </p:txBody>
      </p:sp>
    </p:spTree>
    <p:extLst>
      <p:ext uri="{BB962C8B-B14F-4D97-AF65-F5344CB8AC3E}">
        <p14:creationId xmlns:p14="http://schemas.microsoft.com/office/powerpoint/2010/main" val="4242551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fld id="{603D0DA1-947F-4565-B635-6EAA3E5ADB07}" type="slidenum">
              <a:rPr lang="en-US" altLang="zh-CN" sz="1200" i="0"/>
              <a:pPr eaLnBrk="1" hangingPunct="1"/>
              <a:t>173</a:t>
            </a:fld>
            <a:endParaRPr lang="en-US" altLang="zh-CN" sz="1200" i="0"/>
          </a:p>
        </p:txBody>
      </p:sp>
      <p:sp>
        <p:nvSpPr>
          <p:cNvPr id="163843" name="Rectangle 2"/>
          <p:cNvSpPr>
            <a:spLocks noGrp="1" noRot="1" noChangeAspect="1" noChangeArrowheads="1" noTextEdit="1"/>
          </p:cNvSpPr>
          <p:nvPr>
            <p:ph type="sldImg"/>
          </p:nvPr>
        </p:nvSpPr>
        <p:spPr>
          <a:xfrm>
            <a:off x="381000" y="685800"/>
            <a:ext cx="6096000" cy="3429000"/>
          </a:xfrm>
          <a:ln/>
        </p:spPr>
      </p:sp>
      <p:sp>
        <p:nvSpPr>
          <p:cNvPr id="204803" name="Rectangle 3"/>
          <p:cNvSpPr>
            <a:spLocks noGrp="1" noChangeArrowheads="1"/>
          </p:cNvSpPr>
          <p:nvPr>
            <p:ph type="body" idx="1"/>
          </p:nvPr>
        </p:nvSpPr>
        <p:spPr/>
        <p:txBody>
          <a:bodyPr/>
          <a:lstStyle/>
          <a:p>
            <a:pPr eaLnBrk="1" hangingPunct="1">
              <a:spcBef>
                <a:spcPct val="0"/>
              </a:spcBef>
              <a:defRPr/>
            </a:pPr>
            <a:r>
              <a:rPr lang="zh-CN" altLang="en-US" sz="2600" b="1">
                <a:solidFill>
                  <a:srgbClr val="0000FF"/>
                </a:solidFill>
                <a:effectLst>
                  <a:outerShdw blurRad="38100" dist="38100" dir="2700000" algn="tl">
                    <a:srgbClr val="C0C0C0"/>
                  </a:outerShdw>
                </a:effectLst>
                <a:latin typeface="宋体" pitchFamily="2" charset="-122"/>
              </a:rPr>
              <a:t>玻尔理论成功地解释了氢原子和类氢离子光谱的波长，说明它含有</a:t>
            </a:r>
            <a:r>
              <a:rPr lang="zh-CN" altLang="en-US" sz="2600" b="1">
                <a:solidFill>
                  <a:srgbClr val="FF3300"/>
                </a:solidFill>
                <a:effectLst>
                  <a:outerShdw blurRad="38100" dist="38100" dir="2700000" algn="tl">
                    <a:srgbClr val="C0C0C0"/>
                  </a:outerShdw>
                </a:effectLst>
                <a:latin typeface="宋体" pitchFamily="2" charset="-122"/>
              </a:rPr>
              <a:t>正确的</a:t>
            </a:r>
            <a:r>
              <a:rPr lang="zh-CN" altLang="en-US" sz="2600" b="1">
                <a:solidFill>
                  <a:srgbClr val="0000FF"/>
                </a:solidFill>
                <a:effectLst>
                  <a:outerShdw blurRad="38100" dist="38100" dir="2700000" algn="tl">
                    <a:srgbClr val="C0C0C0"/>
                  </a:outerShdw>
                </a:effectLst>
                <a:latin typeface="宋体" pitchFamily="2" charset="-122"/>
              </a:rPr>
              <a:t>成分。玻尔理论不能说明氢原子光谱线的强度；也不能说明较复杂原子的光谱（即使</a:t>
            </a:r>
            <a:r>
              <a:rPr lang="en-US" altLang="zh-CN" sz="2600" b="1">
                <a:solidFill>
                  <a:srgbClr val="0000FF"/>
                </a:solidFill>
                <a:effectLst>
                  <a:outerShdw blurRad="38100" dist="38100" dir="2700000" algn="tl">
                    <a:srgbClr val="C0C0C0"/>
                  </a:outerShdw>
                </a:effectLst>
              </a:rPr>
              <a:t>He</a:t>
            </a:r>
            <a:r>
              <a:rPr lang="zh-CN" altLang="en-US" sz="2600" b="1">
                <a:solidFill>
                  <a:srgbClr val="0000FF"/>
                </a:solidFill>
                <a:effectLst>
                  <a:outerShdw blurRad="38100" dist="38100" dir="2700000" algn="tl">
                    <a:srgbClr val="C0C0C0"/>
                  </a:outerShdw>
                </a:effectLst>
                <a:latin typeface="宋体" pitchFamily="2" charset="-122"/>
              </a:rPr>
              <a:t>）。 说明它含有</a:t>
            </a:r>
            <a:r>
              <a:rPr lang="zh-CN" altLang="en-US" sz="2600" b="1">
                <a:solidFill>
                  <a:srgbClr val="FF3300"/>
                </a:solidFill>
                <a:effectLst>
                  <a:outerShdw blurRad="38100" dist="38100" dir="2700000" algn="tl">
                    <a:srgbClr val="C0C0C0"/>
                  </a:outerShdw>
                </a:effectLst>
                <a:latin typeface="宋体" pitchFamily="2" charset="-122"/>
              </a:rPr>
              <a:t>不正确</a:t>
            </a:r>
            <a:r>
              <a:rPr lang="zh-CN" altLang="en-US" sz="2600" b="1">
                <a:solidFill>
                  <a:srgbClr val="0000FF"/>
                </a:solidFill>
                <a:effectLst>
                  <a:outerShdw blurRad="38100" dist="38100" dir="2700000" algn="tl">
                    <a:srgbClr val="C0C0C0"/>
                  </a:outerShdw>
                </a:effectLst>
                <a:latin typeface="宋体" pitchFamily="2" charset="-122"/>
              </a:rPr>
              <a:t>的成分。</a:t>
            </a:r>
          </a:p>
          <a:p>
            <a:pPr eaLnBrk="1" hangingPunct="1">
              <a:spcBef>
                <a:spcPct val="0"/>
              </a:spcBef>
              <a:defRPr/>
            </a:pPr>
            <a:r>
              <a:rPr lang="zh-CN" altLang="en-US" sz="2600" b="1">
                <a:solidFill>
                  <a:srgbClr val="006600"/>
                </a:solidFill>
                <a:effectLst>
                  <a:outerShdw blurRad="38100" dist="38100" dir="2700000" algn="tl">
                    <a:srgbClr val="C0C0C0"/>
                  </a:outerShdw>
                </a:effectLst>
                <a:latin typeface="宋体" pitchFamily="2" charset="-122"/>
              </a:rPr>
              <a:t>理论本身存在困难：</a:t>
            </a:r>
            <a:endParaRPr lang="zh-CN" altLang="en-US" sz="2600" b="1">
              <a:solidFill>
                <a:srgbClr val="0000FF"/>
              </a:solidFill>
              <a:effectLst>
                <a:outerShdw blurRad="38100" dist="38100" dir="2700000" algn="tl">
                  <a:srgbClr val="C0C0C0"/>
                </a:outerShdw>
              </a:effectLst>
              <a:latin typeface="宋体" pitchFamily="2" charset="-122"/>
            </a:endParaRPr>
          </a:p>
          <a:p>
            <a:pPr eaLnBrk="1" hangingPunct="1">
              <a:spcBef>
                <a:spcPct val="0"/>
              </a:spcBef>
              <a:defRPr/>
            </a:pPr>
            <a:r>
              <a:rPr lang="zh-CN" altLang="en-US" sz="2600" b="1">
                <a:effectLst>
                  <a:outerShdw blurRad="38100" dist="38100" dir="2700000" algn="tl">
                    <a:srgbClr val="C0C0C0"/>
                  </a:outerShdw>
                </a:effectLst>
                <a:latin typeface="宋体" pitchFamily="2" charset="-122"/>
              </a:rPr>
              <a:t>（</a:t>
            </a:r>
            <a:r>
              <a:rPr lang="en-US" altLang="zh-CN" sz="2600" b="1">
                <a:effectLst>
                  <a:outerShdw blurRad="38100" dist="38100" dir="2700000" algn="tl">
                    <a:srgbClr val="C0C0C0"/>
                  </a:outerShdw>
                </a:effectLst>
                <a:latin typeface="宋体" pitchFamily="2" charset="-122"/>
              </a:rPr>
              <a:t>1</a:t>
            </a:r>
            <a:r>
              <a:rPr lang="zh-CN" altLang="en-US" sz="2600" b="1">
                <a:effectLst>
                  <a:outerShdw blurRad="38100" dist="38100" dir="2700000" algn="tl">
                    <a:srgbClr val="C0C0C0"/>
                  </a:outerShdw>
                </a:effectLst>
                <a:latin typeface="宋体" pitchFamily="2" charset="-122"/>
              </a:rPr>
              <a:t>）有向心加速度而不辐射能量 ，不符合经典电磁理论。</a:t>
            </a:r>
          </a:p>
          <a:p>
            <a:pPr eaLnBrk="1" hangingPunct="1">
              <a:spcBef>
                <a:spcPct val="0"/>
              </a:spcBef>
              <a:defRPr/>
            </a:pPr>
            <a:r>
              <a:rPr lang="zh-CN" altLang="en-US" sz="2600" b="1">
                <a:solidFill>
                  <a:schemeClr val="tx2"/>
                </a:solidFill>
                <a:effectLst>
                  <a:outerShdw blurRad="38100" dist="38100" dir="2700000" algn="tl">
                    <a:srgbClr val="C0C0C0"/>
                  </a:outerShdw>
                </a:effectLst>
                <a:latin typeface="宋体" pitchFamily="2" charset="-122"/>
              </a:rPr>
              <a:t>（</a:t>
            </a:r>
            <a:r>
              <a:rPr lang="en-US" altLang="zh-CN" sz="2600" b="1">
                <a:solidFill>
                  <a:schemeClr val="tx2"/>
                </a:solidFill>
                <a:effectLst>
                  <a:outerShdw blurRad="38100" dist="38100" dir="2700000" algn="tl">
                    <a:srgbClr val="C0C0C0"/>
                  </a:outerShdw>
                </a:effectLst>
                <a:latin typeface="宋体" pitchFamily="2" charset="-122"/>
              </a:rPr>
              <a:t>2</a:t>
            </a:r>
            <a:r>
              <a:rPr lang="zh-CN" altLang="en-US" sz="2600" b="1">
                <a:solidFill>
                  <a:schemeClr val="tx2"/>
                </a:solidFill>
                <a:effectLst>
                  <a:outerShdw blurRad="38100" dist="38100" dir="2700000" algn="tl">
                    <a:srgbClr val="C0C0C0"/>
                  </a:outerShdw>
                </a:effectLst>
                <a:latin typeface="宋体" pitchFamily="2" charset="-122"/>
              </a:rPr>
              <a:t>）</a:t>
            </a:r>
            <a:r>
              <a:rPr lang="zh-CN" altLang="en-US" sz="2600" b="1">
                <a:effectLst>
                  <a:outerShdw blurRad="38100" dist="38100" dir="2700000" algn="tl">
                    <a:srgbClr val="C0C0C0"/>
                  </a:outerShdw>
                </a:effectLst>
                <a:latin typeface="宋体" pitchFamily="2" charset="-122"/>
              </a:rPr>
              <a:t>生硬</a:t>
            </a:r>
            <a:r>
              <a:rPr lang="zh-CN" altLang="en-US" sz="2600" b="1">
                <a:solidFill>
                  <a:schemeClr val="tx2"/>
                </a:solidFill>
                <a:effectLst>
                  <a:outerShdw blurRad="38100" dist="38100" dir="2700000" algn="tl">
                    <a:srgbClr val="C0C0C0"/>
                  </a:outerShdw>
                </a:effectLst>
                <a:latin typeface="宋体" pitchFamily="2" charset="-122"/>
              </a:rPr>
              <a:t>加了一个角动量量子化条件</a:t>
            </a:r>
          </a:p>
          <a:p>
            <a:pPr eaLnBrk="1" hangingPunct="1">
              <a:spcBef>
                <a:spcPct val="0"/>
              </a:spcBef>
              <a:defRPr/>
            </a:pPr>
            <a:r>
              <a:rPr lang="zh-CN" altLang="en-US" sz="2600" b="1">
                <a:solidFill>
                  <a:srgbClr val="FF0000"/>
                </a:solidFill>
                <a:effectLst>
                  <a:outerShdw blurRad="38100" dist="38100" dir="2700000" algn="tl">
                    <a:srgbClr val="C0C0C0"/>
                  </a:outerShdw>
                </a:effectLst>
                <a:latin typeface="宋体" pitchFamily="2" charset="-122"/>
              </a:rPr>
              <a:t>玻尔理论中</a:t>
            </a:r>
            <a:r>
              <a:rPr lang="zh-CN" altLang="en-US" sz="2600" b="1">
                <a:solidFill>
                  <a:srgbClr val="0000FF"/>
                </a:solidFill>
                <a:effectLst>
                  <a:outerShdw blurRad="38100" dist="38100" dir="2700000" algn="tl">
                    <a:srgbClr val="C0C0C0"/>
                  </a:outerShdw>
                </a:effectLst>
                <a:latin typeface="宋体" pitchFamily="2" charset="-122"/>
              </a:rPr>
              <a:t>关于定态（不辐射电磁能量），关于能量量子化、频率条件和角动量量子化等概念</a:t>
            </a:r>
            <a:r>
              <a:rPr lang="zh-CN" altLang="en-US" sz="2600" b="1">
                <a:effectLst>
                  <a:outerShdw blurRad="38100" dist="38100" dir="2700000" algn="tl">
                    <a:srgbClr val="C0C0C0"/>
                  </a:outerShdw>
                </a:effectLst>
                <a:latin typeface="宋体" pitchFamily="2" charset="-122"/>
              </a:rPr>
              <a:t>至今还是正确结论。</a:t>
            </a:r>
          </a:p>
        </p:txBody>
      </p:sp>
    </p:spTree>
    <p:extLst>
      <p:ext uri="{BB962C8B-B14F-4D97-AF65-F5344CB8AC3E}">
        <p14:creationId xmlns:p14="http://schemas.microsoft.com/office/powerpoint/2010/main" val="628050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a:xfrm>
            <a:off x="381000" y="685800"/>
            <a:ext cx="6096000" cy="3429000"/>
          </a:xfrm>
          <a:ln/>
        </p:spPr>
      </p:sp>
      <p:sp>
        <p:nvSpPr>
          <p:cNvPr id="164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fld id="{62131B05-1579-4D20-938F-357BB8E0C950}" type="slidenum">
              <a:rPr lang="en-US" altLang="zh-CN" sz="1200" i="0"/>
              <a:pPr eaLnBrk="1" hangingPunct="1"/>
              <a:t>197</a:t>
            </a:fld>
            <a:endParaRPr lang="en-US" altLang="zh-CN" sz="1200" i="0"/>
          </a:p>
        </p:txBody>
      </p:sp>
    </p:spTree>
    <p:extLst>
      <p:ext uri="{BB962C8B-B14F-4D97-AF65-F5344CB8AC3E}">
        <p14:creationId xmlns:p14="http://schemas.microsoft.com/office/powerpoint/2010/main" val="1301280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a:xfrm>
            <a:off x="381000" y="685800"/>
            <a:ext cx="6096000" cy="3429000"/>
          </a:xfrm>
          <a:ln/>
        </p:spPr>
      </p:sp>
      <p:sp>
        <p:nvSpPr>
          <p:cNvPr id="165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8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fld id="{280D7B52-E439-49E2-B870-68E857FC6342}" type="slidenum">
              <a:rPr lang="en-US" altLang="zh-CN" sz="1200" i="0"/>
              <a:pPr eaLnBrk="1" hangingPunct="1"/>
              <a:t>198</a:t>
            </a:fld>
            <a:endParaRPr lang="en-US" altLang="zh-CN" sz="1200" i="0"/>
          </a:p>
        </p:txBody>
      </p:sp>
    </p:spTree>
    <p:extLst>
      <p:ext uri="{BB962C8B-B14F-4D97-AF65-F5344CB8AC3E}">
        <p14:creationId xmlns:p14="http://schemas.microsoft.com/office/powerpoint/2010/main" val="3071445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fld id="{32939037-BB85-4DEA-91DE-C631CF0FD06C}" type="slidenum">
              <a:rPr lang="en-US" altLang="zh-CN" sz="1200" i="0"/>
              <a:pPr eaLnBrk="1" hangingPunct="1"/>
              <a:t>53</a:t>
            </a:fld>
            <a:endParaRPr lang="en-US" altLang="zh-CN" sz="1200" i="0"/>
          </a:p>
        </p:txBody>
      </p:sp>
      <p:sp>
        <p:nvSpPr>
          <p:cNvPr id="153603" name="Rectangle 2"/>
          <p:cNvSpPr>
            <a:spLocks noGrp="1" noRot="1" noChangeAspect="1" noChangeArrowheads="1" noTextEdit="1"/>
          </p:cNvSpPr>
          <p:nvPr>
            <p:ph type="sldImg"/>
          </p:nvPr>
        </p:nvSpPr>
        <p:spPr>
          <a:xfrm>
            <a:off x="381000" y="685800"/>
            <a:ext cx="6096000" cy="3429000"/>
          </a:xfrm>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c</a:t>
            </a:r>
          </a:p>
        </p:txBody>
      </p:sp>
    </p:spTree>
    <p:extLst>
      <p:ext uri="{BB962C8B-B14F-4D97-AF65-F5344CB8AC3E}">
        <p14:creationId xmlns:p14="http://schemas.microsoft.com/office/powerpoint/2010/main" val="1631541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a:xfrm>
            <a:off x="381000" y="685800"/>
            <a:ext cx="6096000" cy="3429000"/>
          </a:xfrm>
          <a:ln/>
        </p:spPr>
      </p:sp>
      <p:sp>
        <p:nvSpPr>
          <p:cNvPr id="1546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6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fld id="{B8ECFA9E-B32E-489F-ABA5-42400297D17C}" type="slidenum">
              <a:rPr lang="en-US" altLang="zh-CN" sz="1200" i="0"/>
              <a:pPr eaLnBrk="1" hangingPunct="1"/>
              <a:t>57</a:t>
            </a:fld>
            <a:endParaRPr lang="en-US" altLang="zh-CN" sz="1200" i="0"/>
          </a:p>
        </p:txBody>
      </p:sp>
    </p:spTree>
    <p:extLst>
      <p:ext uri="{BB962C8B-B14F-4D97-AF65-F5344CB8AC3E}">
        <p14:creationId xmlns:p14="http://schemas.microsoft.com/office/powerpoint/2010/main" val="1757301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a:xfrm>
            <a:off x="381000" y="685800"/>
            <a:ext cx="6096000" cy="3429000"/>
          </a:xfrm>
          <a:ln/>
        </p:spPr>
      </p:sp>
      <p:sp>
        <p:nvSpPr>
          <p:cNvPr id="1556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56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fld id="{EE90A01D-2F34-4E89-B332-3EE6B5BA3ACB}" type="slidenum">
              <a:rPr lang="en-US" altLang="zh-CN" sz="1200" i="0"/>
              <a:pPr eaLnBrk="1" hangingPunct="1"/>
              <a:t>60</a:t>
            </a:fld>
            <a:endParaRPr lang="en-US" altLang="zh-CN" sz="1200" i="0"/>
          </a:p>
        </p:txBody>
      </p:sp>
    </p:spTree>
    <p:extLst>
      <p:ext uri="{BB962C8B-B14F-4D97-AF65-F5344CB8AC3E}">
        <p14:creationId xmlns:p14="http://schemas.microsoft.com/office/powerpoint/2010/main" val="805720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fld id="{E9DB8766-3D62-42F6-A26F-A7E97166E5FD}" type="slidenum">
              <a:rPr lang="en-US" altLang="zh-CN" sz="1200" i="0"/>
              <a:pPr eaLnBrk="1" hangingPunct="1"/>
              <a:t>62</a:t>
            </a:fld>
            <a:endParaRPr lang="en-US" altLang="zh-CN" sz="1200" i="0"/>
          </a:p>
        </p:txBody>
      </p:sp>
      <p:sp>
        <p:nvSpPr>
          <p:cNvPr id="156675" name="Rectangle 2"/>
          <p:cNvSpPr>
            <a:spLocks noGrp="1" noRot="1" noChangeAspect="1" noChangeArrowheads="1" noTextEdit="1"/>
          </p:cNvSpPr>
          <p:nvPr>
            <p:ph type="sldImg"/>
          </p:nvPr>
        </p:nvSpPr>
        <p:spPr>
          <a:xfrm>
            <a:off x="381000" y="685800"/>
            <a:ext cx="6096000" cy="3429000"/>
          </a:xfrm>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c</a:t>
            </a:r>
          </a:p>
        </p:txBody>
      </p:sp>
    </p:spTree>
    <p:extLst>
      <p:ext uri="{BB962C8B-B14F-4D97-AF65-F5344CB8AC3E}">
        <p14:creationId xmlns:p14="http://schemas.microsoft.com/office/powerpoint/2010/main" val="184793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fld id="{622B1AFB-3B43-4937-AE3E-71940B5D6027}" type="slidenum">
              <a:rPr lang="en-US" altLang="zh-CN" sz="1200" i="0"/>
              <a:pPr eaLnBrk="1" hangingPunct="1"/>
              <a:t>63</a:t>
            </a:fld>
            <a:endParaRPr lang="en-US" altLang="zh-CN" sz="1200" i="0"/>
          </a:p>
        </p:txBody>
      </p:sp>
      <p:sp>
        <p:nvSpPr>
          <p:cNvPr id="157699" name="Rectangle 2"/>
          <p:cNvSpPr>
            <a:spLocks noGrp="1" noRot="1" noChangeAspect="1" noChangeArrowheads="1" noTextEdit="1"/>
          </p:cNvSpPr>
          <p:nvPr>
            <p:ph type="sldImg"/>
          </p:nvPr>
        </p:nvSpPr>
        <p:spPr>
          <a:xfrm>
            <a:off x="381000" y="685800"/>
            <a:ext cx="6096000" cy="3429000"/>
          </a:xfrm>
          <a:ln/>
        </p:spPr>
      </p:sp>
      <p:sp>
        <p:nvSpPr>
          <p:cNvPr id="177155" name="Rectangle 3"/>
          <p:cNvSpPr>
            <a:spLocks noGrp="1" noChangeArrowheads="1"/>
          </p:cNvSpPr>
          <p:nvPr>
            <p:ph type="body" idx="1"/>
          </p:nvPr>
        </p:nvSpPr>
        <p:spPr/>
        <p:txBody>
          <a:bodyPr/>
          <a:lstStyle/>
          <a:p>
            <a:pPr eaLnBrk="1" hangingPunct="1">
              <a:defRPr/>
            </a:pPr>
            <a:r>
              <a:rPr lang="zh-CN" altLang="en-US" sz="2600" b="1">
                <a:solidFill>
                  <a:srgbClr val="FF0000"/>
                </a:solidFill>
                <a:effectLst>
                  <a:outerShdw blurRad="38100" dist="38100" dir="2700000" algn="tl">
                    <a:srgbClr val="C0C0C0"/>
                  </a:outerShdw>
                </a:effectLst>
              </a:rPr>
              <a:t>玻尔对普朗克量子论的评价</a:t>
            </a:r>
          </a:p>
          <a:p>
            <a:pPr eaLnBrk="1" hangingPunct="1">
              <a:defRPr/>
            </a:pPr>
            <a:r>
              <a:rPr lang="zh-CN" altLang="en-US" sz="2600" b="1">
                <a:effectLst>
                  <a:outerShdw blurRad="38100" dist="38100" dir="2700000" algn="tl">
                    <a:srgbClr val="C0C0C0"/>
                  </a:outerShdw>
                </a:effectLst>
              </a:rPr>
              <a:t>“在科学史上很难找到其它发现能象普朗克的基本作用量子一样在仅仅一代人的短时间里产生如此非凡的结果</a:t>
            </a:r>
            <a:r>
              <a:rPr lang="en-US" altLang="zh-CN" sz="2600" b="1">
                <a:effectLst>
                  <a:outerShdw blurRad="38100" dist="38100" dir="2700000" algn="tl">
                    <a:srgbClr val="C0C0C0"/>
                  </a:outerShdw>
                </a:effectLst>
              </a:rPr>
              <a:t>…</a:t>
            </a:r>
            <a:r>
              <a:rPr lang="zh-CN" altLang="en-US" sz="2600" b="1">
                <a:effectLst>
                  <a:outerShdw blurRad="38100" dist="38100" dir="2700000" algn="tl">
                    <a:srgbClr val="C0C0C0"/>
                  </a:outerShdw>
                </a:effectLst>
              </a:rPr>
              <a:t>这个发现将人类的观念</a:t>
            </a:r>
            <a:r>
              <a:rPr lang="en-US" altLang="zh-CN" sz="2600" b="1">
                <a:effectLst>
                  <a:outerShdw blurRad="38100" dist="38100" dir="2700000" algn="tl">
                    <a:srgbClr val="C0C0C0"/>
                  </a:outerShdw>
                </a:effectLst>
              </a:rPr>
              <a:t>——</a:t>
            </a:r>
            <a:r>
              <a:rPr lang="zh-CN" altLang="en-US" sz="2600" b="1">
                <a:effectLst>
                  <a:outerShdw blurRad="38100" dist="38100" dir="2700000" algn="tl">
                    <a:srgbClr val="C0C0C0"/>
                  </a:outerShdw>
                </a:effectLst>
              </a:rPr>
              <a:t>不仅是有关经典科学的观念，而且是有关通常思维方式的观念</a:t>
            </a:r>
            <a:r>
              <a:rPr lang="en-US" altLang="zh-CN" sz="2600" b="1">
                <a:effectLst>
                  <a:outerShdw blurRad="38100" dist="38100" dir="2700000" algn="tl">
                    <a:srgbClr val="C0C0C0"/>
                  </a:outerShdw>
                </a:effectLst>
              </a:rPr>
              <a:t>——</a:t>
            </a:r>
            <a:r>
              <a:rPr lang="zh-CN" altLang="en-US" sz="2600" b="1">
                <a:effectLst>
                  <a:outerShdw blurRad="38100" dist="38100" dir="2700000" algn="tl">
                    <a:srgbClr val="C0C0C0"/>
                  </a:outerShdw>
                </a:effectLst>
              </a:rPr>
              <a:t>的基础砸得粉碎，知识的如此的神奇进展，应归功于人们从传统的思想束缚下获得的这一解放。”</a:t>
            </a:r>
          </a:p>
          <a:p>
            <a:pPr eaLnBrk="1" hangingPunct="1">
              <a:defRPr/>
            </a:pPr>
            <a:r>
              <a:rPr lang="zh-CN" altLang="en-US" sz="2600" b="1">
                <a:solidFill>
                  <a:srgbClr val="FF0000"/>
                </a:solidFill>
                <a:effectLst>
                  <a:outerShdw blurRad="38100" dist="38100" dir="2700000" algn="tl">
                    <a:srgbClr val="C0C0C0"/>
                  </a:outerShdw>
                </a:effectLst>
              </a:rPr>
              <a:t>爱因斯坦在</a:t>
            </a:r>
            <a:r>
              <a:rPr lang="en-US" altLang="zh-CN" sz="2600" b="1">
                <a:solidFill>
                  <a:srgbClr val="FF0000"/>
                </a:solidFill>
                <a:effectLst>
                  <a:outerShdw blurRad="38100" dist="38100" dir="2700000" algn="tl">
                    <a:srgbClr val="C0C0C0"/>
                  </a:outerShdw>
                </a:effectLst>
              </a:rPr>
              <a:t>1918</a:t>
            </a:r>
            <a:r>
              <a:rPr lang="zh-CN" altLang="en-US" sz="2600" b="1">
                <a:solidFill>
                  <a:srgbClr val="FF0000"/>
                </a:solidFill>
                <a:effectLst>
                  <a:outerShdw blurRad="38100" dist="38100" dir="2700000" algn="tl">
                    <a:srgbClr val="C0C0C0"/>
                  </a:outerShdw>
                </a:effectLst>
              </a:rPr>
              <a:t>年</a:t>
            </a:r>
            <a:r>
              <a:rPr lang="en-US" altLang="zh-CN" sz="2600" b="1">
                <a:solidFill>
                  <a:srgbClr val="FF0000"/>
                </a:solidFill>
                <a:effectLst>
                  <a:outerShdw blurRad="38100" dist="38100" dir="2700000" algn="tl">
                    <a:srgbClr val="C0C0C0"/>
                  </a:outerShdw>
                </a:effectLst>
              </a:rPr>
              <a:t>4</a:t>
            </a:r>
            <a:r>
              <a:rPr lang="zh-CN" altLang="en-US" sz="2600" b="1">
                <a:solidFill>
                  <a:srgbClr val="FF0000"/>
                </a:solidFill>
                <a:effectLst>
                  <a:outerShdw blurRad="38100" dist="38100" dir="2700000" algn="tl">
                    <a:srgbClr val="C0C0C0"/>
                  </a:outerShdw>
                </a:effectLst>
              </a:rPr>
              <a:t>月普朗克六十岁生日庆祝会上的一段讲话：</a:t>
            </a:r>
            <a:endParaRPr lang="zh-CN" altLang="en-US" sz="2600" b="1">
              <a:effectLst>
                <a:outerShdw blurRad="38100" dist="38100" dir="2700000" algn="tl">
                  <a:srgbClr val="C0C0C0"/>
                </a:outerShdw>
              </a:effectLst>
            </a:endParaRPr>
          </a:p>
          <a:p>
            <a:pPr eaLnBrk="1" hangingPunct="1">
              <a:spcBef>
                <a:spcPct val="0"/>
              </a:spcBef>
              <a:defRPr/>
            </a:pPr>
            <a:r>
              <a:rPr lang="zh-CN" altLang="en-US" sz="2600" b="1">
                <a:effectLst>
                  <a:outerShdw blurRad="38100" dist="38100" dir="2700000" algn="tl">
                    <a:srgbClr val="C0C0C0"/>
                  </a:outerShdw>
                </a:effectLst>
              </a:rPr>
              <a:t>“在科学的殿堂里有各种各样的人：有人爱科学是  为了满足智力上的快感；有人是为了纯粹功利的目的，而普朗克热爱科学是为了得到现象世界那  些普遍的基本规律，</a:t>
            </a:r>
            <a:r>
              <a:rPr lang="en-US" altLang="zh-CN" sz="2600" b="1">
                <a:effectLst>
                  <a:outerShdw blurRad="38100" dist="38100" dir="2700000" algn="tl">
                    <a:srgbClr val="C0C0C0"/>
                  </a:outerShdw>
                </a:effectLst>
              </a:rPr>
              <a:t>… …</a:t>
            </a:r>
            <a:r>
              <a:rPr lang="zh-CN" altLang="en-US" sz="2600" b="1">
                <a:effectLst>
                  <a:outerShdw blurRad="38100" dist="38100" dir="2700000" algn="tl">
                    <a:srgbClr val="C0C0C0"/>
                  </a:outerShdw>
                </a:effectLst>
              </a:rPr>
              <a:t>他成了一个</a:t>
            </a:r>
            <a:r>
              <a:rPr lang="zh-CN" altLang="en-US" sz="2600" b="1">
                <a:solidFill>
                  <a:srgbClr val="0000FF"/>
                </a:solidFill>
                <a:effectLst>
                  <a:outerShdw blurRad="38100" dist="38100" dir="2700000" algn="tl">
                    <a:srgbClr val="C0C0C0"/>
                  </a:outerShdw>
                </a:effectLst>
              </a:rPr>
              <a:t>以伟大的创造性观念造福于世界的人</a:t>
            </a:r>
            <a:r>
              <a:rPr lang="zh-CN" altLang="en-US" sz="2600" b="1">
                <a:solidFill>
                  <a:srgbClr val="3333FF"/>
                </a:solidFill>
                <a:effectLst>
                  <a:outerShdw blurRad="38100" dist="38100" dir="2700000" algn="tl">
                    <a:srgbClr val="C0C0C0"/>
                  </a:outerShdw>
                </a:effectLst>
              </a:rPr>
              <a:t>。</a:t>
            </a:r>
            <a:r>
              <a:rPr lang="zh-CN" altLang="en-US" sz="2600" b="1">
                <a:effectLst>
                  <a:outerShdw blurRad="38100" dist="38100" dir="2700000" algn="tl">
                    <a:srgbClr val="C0C0C0"/>
                  </a:outerShdw>
                </a:effectLst>
                <a:latin typeface="宋体" pitchFamily="2" charset="-122"/>
              </a:rPr>
              <a:t>能量不连续的概念与经典物理学是完全不相容的！普朗克本人也有很多的困惑和彷徨 </a:t>
            </a:r>
            <a:r>
              <a:rPr lang="en-US" altLang="zh-CN" sz="2600" b="1">
                <a:effectLst>
                  <a:outerShdw blurRad="38100" dist="38100" dir="2700000" algn="tl">
                    <a:srgbClr val="C0C0C0"/>
                  </a:outerShdw>
                </a:effectLst>
                <a:latin typeface="Times New Roman"/>
              </a:rPr>
              <a:t>·</a:t>
            </a:r>
            <a:r>
              <a:rPr lang="en-US" altLang="zh-CN" sz="2600" b="1">
                <a:effectLst>
                  <a:outerShdw blurRad="38100" dist="38100" dir="2700000" algn="tl">
                    <a:srgbClr val="C0C0C0"/>
                  </a:outerShdw>
                </a:effectLst>
                <a:latin typeface="宋体" pitchFamily="2" charset="-122"/>
              </a:rPr>
              <a:t> </a:t>
            </a:r>
            <a:r>
              <a:rPr lang="en-US" altLang="zh-CN" sz="2600" b="1">
                <a:effectLst>
                  <a:outerShdw blurRad="38100" dist="38100" dir="2700000" algn="tl">
                    <a:srgbClr val="C0C0C0"/>
                  </a:outerShdw>
                </a:effectLst>
                <a:latin typeface="Times New Roman"/>
              </a:rPr>
              <a:t>·</a:t>
            </a:r>
            <a:r>
              <a:rPr lang="en-US" altLang="zh-CN" sz="2600" b="1">
                <a:effectLst>
                  <a:outerShdw blurRad="38100" dist="38100" dir="2700000" algn="tl">
                    <a:srgbClr val="C0C0C0"/>
                  </a:outerShdw>
                </a:effectLst>
                <a:latin typeface="宋体" pitchFamily="2" charset="-122"/>
              </a:rPr>
              <a:t> </a:t>
            </a:r>
            <a:r>
              <a:rPr lang="en-US" altLang="zh-CN" sz="2600" b="1">
                <a:effectLst>
                  <a:outerShdw blurRad="38100" dist="38100" dir="2700000" algn="tl">
                    <a:srgbClr val="C0C0C0"/>
                  </a:outerShdw>
                </a:effectLst>
                <a:latin typeface="Times New Roman"/>
              </a:rPr>
              <a:t>·</a:t>
            </a:r>
            <a:r>
              <a:rPr lang="en-US" altLang="zh-CN" sz="2600" b="1">
                <a:effectLst>
                  <a:outerShdw blurRad="38100" dist="38100" dir="2700000" algn="tl">
                    <a:srgbClr val="C0C0C0"/>
                  </a:outerShdw>
                </a:effectLst>
                <a:latin typeface="宋体" pitchFamily="2" charset="-122"/>
              </a:rPr>
              <a:t> </a:t>
            </a:r>
            <a:r>
              <a:rPr lang="en-US" altLang="zh-CN" sz="2600" b="1">
                <a:effectLst>
                  <a:outerShdw blurRad="38100" dist="38100" dir="2700000" algn="tl">
                    <a:srgbClr val="C0C0C0"/>
                  </a:outerShdw>
                </a:effectLst>
                <a:latin typeface="Times New Roman"/>
              </a:rPr>
              <a:t>·</a:t>
            </a:r>
            <a:endParaRPr lang="en-US" altLang="zh-CN" sz="2600" b="1">
              <a:effectLst>
                <a:outerShdw blurRad="38100" dist="38100" dir="2700000" algn="tl">
                  <a:srgbClr val="C0C0C0"/>
                </a:outerShdw>
              </a:effectLst>
              <a:latin typeface="宋体" pitchFamily="2" charset="-122"/>
            </a:endParaRPr>
          </a:p>
          <a:p>
            <a:pPr eaLnBrk="1" hangingPunct="1">
              <a:spcBef>
                <a:spcPct val="0"/>
              </a:spcBef>
              <a:defRPr/>
            </a:pPr>
            <a:endParaRPr lang="en-US" altLang="zh-CN" sz="2600" b="1">
              <a:effectLst>
                <a:outerShdw blurRad="38100" dist="38100" dir="2700000" algn="tl">
                  <a:srgbClr val="C0C0C0"/>
                </a:outerShdw>
              </a:effectLst>
            </a:endParaRPr>
          </a:p>
          <a:p>
            <a:pPr eaLnBrk="1" hangingPunct="1">
              <a:spcBef>
                <a:spcPct val="0"/>
              </a:spcBef>
              <a:defRPr/>
            </a:pPr>
            <a:endParaRPr lang="en-US" altLang="zh-CN" sz="2600" b="1">
              <a:effectLst>
                <a:outerShdw blurRad="38100" dist="38100" dir="2700000" algn="tl">
                  <a:srgbClr val="C0C0C0"/>
                </a:outerShdw>
              </a:effectLst>
            </a:endParaRPr>
          </a:p>
          <a:p>
            <a:pPr eaLnBrk="1" hangingPunct="1">
              <a:defRPr/>
            </a:pPr>
            <a:endParaRPr lang="en-US" altLang="zh-CN" sz="2600" b="1">
              <a:effectLst>
                <a:outerShdw blurRad="38100" dist="38100" dir="2700000" algn="tl">
                  <a:srgbClr val="C0C0C0"/>
                </a:outerShdw>
              </a:effectLst>
            </a:endParaRPr>
          </a:p>
          <a:p>
            <a:pPr eaLnBrk="1" hangingPunct="1">
              <a:defRPr/>
            </a:pPr>
            <a:endParaRPr lang="en-US" altLang="zh-CN" sz="2600" b="1">
              <a:effectLst>
                <a:outerShdw blurRad="38100" dist="38100" dir="2700000" algn="tl">
                  <a:srgbClr val="C0C0C0"/>
                </a:outerShdw>
              </a:effectLst>
            </a:endParaRPr>
          </a:p>
          <a:p>
            <a:pPr eaLnBrk="1" hangingPunct="1">
              <a:defRPr/>
            </a:pPr>
            <a:endParaRPr lang="en-US" altLang="zh-CN" sz="2600" b="1">
              <a:effectLst>
                <a:outerShdw blurRad="38100" dist="38100" dir="2700000" algn="tl">
                  <a:srgbClr val="C0C0C0"/>
                </a:outerShdw>
              </a:effectLst>
            </a:endParaRPr>
          </a:p>
        </p:txBody>
      </p:sp>
    </p:spTree>
    <p:extLst>
      <p:ext uri="{BB962C8B-B14F-4D97-AF65-F5344CB8AC3E}">
        <p14:creationId xmlns:p14="http://schemas.microsoft.com/office/powerpoint/2010/main" val="290142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fld id="{086F3E3A-EC37-4378-88FC-D5D63783F4CA}" type="slidenum">
              <a:rPr lang="en-US" altLang="zh-CN" sz="1200" i="0"/>
              <a:pPr eaLnBrk="1" hangingPunct="1"/>
              <a:t>74</a:t>
            </a:fld>
            <a:endParaRPr lang="en-US" altLang="zh-CN" sz="1200" i="0"/>
          </a:p>
        </p:txBody>
      </p:sp>
      <p:sp>
        <p:nvSpPr>
          <p:cNvPr id="1587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587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extLst>
      <p:ext uri="{BB962C8B-B14F-4D97-AF65-F5344CB8AC3E}">
        <p14:creationId xmlns:p14="http://schemas.microsoft.com/office/powerpoint/2010/main" val="2920213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a:xfrm>
            <a:off x="381000" y="685800"/>
            <a:ext cx="6096000" cy="3429000"/>
          </a:xfrm>
          <a:ln/>
        </p:spPr>
      </p:sp>
      <p:sp>
        <p:nvSpPr>
          <p:cNvPr id="1597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97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fld id="{CBB4F626-DA96-4BDC-A7DB-D6AD765C59B0}" type="slidenum">
              <a:rPr lang="en-US" altLang="zh-CN" sz="1200" i="0"/>
              <a:pPr eaLnBrk="1" hangingPunct="1"/>
              <a:t>102</a:t>
            </a:fld>
            <a:endParaRPr lang="en-US" altLang="zh-CN" sz="1200" i="0"/>
          </a:p>
        </p:txBody>
      </p:sp>
    </p:spTree>
    <p:extLst>
      <p:ext uri="{BB962C8B-B14F-4D97-AF65-F5344CB8AC3E}">
        <p14:creationId xmlns:p14="http://schemas.microsoft.com/office/powerpoint/2010/main" val="1420158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xfrm>
            <a:off x="381000" y="685800"/>
            <a:ext cx="6096000" cy="3429000"/>
          </a:xfrm>
          <a:ln/>
        </p:spPr>
      </p:sp>
      <p:sp>
        <p:nvSpPr>
          <p:cNvPr id="160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0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fld id="{79ED8153-08A8-48C4-AC9F-2F20B4F3E9D4}" type="slidenum">
              <a:rPr lang="en-US" altLang="zh-CN" sz="1200" i="0"/>
              <a:pPr eaLnBrk="1" hangingPunct="1"/>
              <a:t>120</a:t>
            </a:fld>
            <a:endParaRPr lang="en-US" altLang="zh-CN" sz="1200" i="0"/>
          </a:p>
        </p:txBody>
      </p:sp>
    </p:spTree>
    <p:extLst>
      <p:ext uri="{BB962C8B-B14F-4D97-AF65-F5344CB8AC3E}">
        <p14:creationId xmlns:p14="http://schemas.microsoft.com/office/powerpoint/2010/main" val="202598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80E88B2-1A15-4879-8141-A1E7648CB68F}" type="slidenum">
              <a:rPr lang="en-US" altLang="zh-CN"/>
              <a:pPr/>
              <a:t>‹#›</a:t>
            </a:fld>
            <a:endParaRPr lang="en-US" altLang="zh-CN"/>
          </a:p>
        </p:txBody>
      </p:sp>
    </p:spTree>
    <p:extLst>
      <p:ext uri="{BB962C8B-B14F-4D97-AF65-F5344CB8AC3E}">
        <p14:creationId xmlns:p14="http://schemas.microsoft.com/office/powerpoint/2010/main" val="577308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AF9859F0-F060-4556-9409-8F6AC606D031}" type="slidenum">
              <a:rPr lang="en-US" altLang="zh-CN"/>
              <a:pPr/>
              <a:t>‹#›</a:t>
            </a:fld>
            <a:endParaRPr lang="en-US" altLang="zh-CN"/>
          </a:p>
        </p:txBody>
      </p:sp>
    </p:spTree>
    <p:extLst>
      <p:ext uri="{BB962C8B-B14F-4D97-AF65-F5344CB8AC3E}">
        <p14:creationId xmlns:p14="http://schemas.microsoft.com/office/powerpoint/2010/main" val="2336111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3000" y="609600"/>
            <a:ext cx="26162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14400" y="609600"/>
            <a:ext cx="76454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66855427-D15C-4C44-816F-F48EAD101490}" type="slidenum">
              <a:rPr lang="en-US" altLang="zh-CN"/>
              <a:pPr/>
              <a:t>‹#›</a:t>
            </a:fld>
            <a:endParaRPr lang="en-US" altLang="zh-CN"/>
          </a:p>
        </p:txBody>
      </p:sp>
    </p:spTree>
    <p:extLst>
      <p:ext uri="{BB962C8B-B14F-4D97-AF65-F5344CB8AC3E}">
        <p14:creationId xmlns:p14="http://schemas.microsoft.com/office/powerpoint/2010/main" val="924999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5D28DD2F-4D6B-483C-A293-3F057CA4011C}" type="slidenum">
              <a:rPr lang="en-US" altLang="zh-CN"/>
              <a:pPr/>
              <a:t>‹#›</a:t>
            </a:fld>
            <a:endParaRPr lang="en-US" altLang="zh-CN"/>
          </a:p>
        </p:txBody>
      </p:sp>
    </p:spTree>
    <p:extLst>
      <p:ext uri="{BB962C8B-B14F-4D97-AF65-F5344CB8AC3E}">
        <p14:creationId xmlns:p14="http://schemas.microsoft.com/office/powerpoint/2010/main" val="3964414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168263F8-4CD8-4AEE-9C47-8158E72C3C6C}" type="slidenum">
              <a:rPr lang="en-US" altLang="zh-CN"/>
              <a:pPr/>
              <a:t>‹#›</a:t>
            </a:fld>
            <a:endParaRPr lang="en-US" altLang="zh-CN"/>
          </a:p>
        </p:txBody>
      </p:sp>
    </p:spTree>
    <p:extLst>
      <p:ext uri="{BB962C8B-B14F-4D97-AF65-F5344CB8AC3E}">
        <p14:creationId xmlns:p14="http://schemas.microsoft.com/office/powerpoint/2010/main" val="4064496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EB2FBBDB-A245-4588-93B7-7D95F9E72163}" type="slidenum">
              <a:rPr lang="en-US" altLang="zh-CN"/>
              <a:pPr/>
              <a:t>‹#›</a:t>
            </a:fld>
            <a:endParaRPr lang="en-US" altLang="zh-CN"/>
          </a:p>
        </p:txBody>
      </p:sp>
    </p:spTree>
    <p:extLst>
      <p:ext uri="{BB962C8B-B14F-4D97-AF65-F5344CB8AC3E}">
        <p14:creationId xmlns:p14="http://schemas.microsoft.com/office/powerpoint/2010/main" val="66485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65FFF763-3246-4A79-968D-88ECF2C09218}" type="slidenum">
              <a:rPr lang="en-US" altLang="zh-CN"/>
              <a:pPr/>
              <a:t>‹#›</a:t>
            </a:fld>
            <a:endParaRPr lang="en-US" altLang="zh-CN"/>
          </a:p>
        </p:txBody>
      </p:sp>
    </p:spTree>
    <p:extLst>
      <p:ext uri="{BB962C8B-B14F-4D97-AF65-F5344CB8AC3E}">
        <p14:creationId xmlns:p14="http://schemas.microsoft.com/office/powerpoint/2010/main" val="379363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D4CFFF4D-B7D5-44D2-AEA7-8CFA0BA624FE}" type="slidenum">
              <a:rPr lang="en-US" altLang="zh-CN"/>
              <a:pPr/>
              <a:t>‹#›</a:t>
            </a:fld>
            <a:endParaRPr lang="en-US" altLang="zh-CN"/>
          </a:p>
        </p:txBody>
      </p:sp>
    </p:spTree>
    <p:extLst>
      <p:ext uri="{BB962C8B-B14F-4D97-AF65-F5344CB8AC3E}">
        <p14:creationId xmlns:p14="http://schemas.microsoft.com/office/powerpoint/2010/main" val="2165972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3B058524-85BA-468D-A2EB-C2916C19DB7D}" type="slidenum">
              <a:rPr lang="en-US" altLang="zh-CN"/>
              <a:pPr/>
              <a:t>‹#›</a:t>
            </a:fld>
            <a:endParaRPr lang="en-US" altLang="zh-CN"/>
          </a:p>
        </p:txBody>
      </p:sp>
    </p:spTree>
    <p:extLst>
      <p:ext uri="{BB962C8B-B14F-4D97-AF65-F5344CB8AC3E}">
        <p14:creationId xmlns:p14="http://schemas.microsoft.com/office/powerpoint/2010/main" val="2057623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8E1C3E9-D14E-402C-BDEA-77CECDF56264}" type="slidenum">
              <a:rPr lang="en-US" altLang="zh-CN"/>
              <a:pPr/>
              <a:t>‹#›</a:t>
            </a:fld>
            <a:endParaRPr lang="en-US" altLang="zh-CN"/>
          </a:p>
        </p:txBody>
      </p:sp>
    </p:spTree>
    <p:extLst>
      <p:ext uri="{BB962C8B-B14F-4D97-AF65-F5344CB8AC3E}">
        <p14:creationId xmlns:p14="http://schemas.microsoft.com/office/powerpoint/2010/main" val="2385512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12DE00AF-7837-480D-BD63-19097A2F9C76}" type="slidenum">
              <a:rPr lang="en-US" altLang="zh-CN"/>
              <a:pPr/>
              <a:t>‹#›</a:t>
            </a:fld>
            <a:endParaRPr lang="en-US" altLang="zh-CN"/>
          </a:p>
        </p:txBody>
      </p:sp>
    </p:spTree>
    <p:extLst>
      <p:ext uri="{BB962C8B-B14F-4D97-AF65-F5344CB8AC3E}">
        <p14:creationId xmlns:p14="http://schemas.microsoft.com/office/powerpoint/2010/main" val="905825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160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09600" y="6400800"/>
            <a:ext cx="2235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i="0"/>
            </a:lvl1pPr>
          </a:lstStyle>
          <a:p>
            <a:pPr>
              <a:defRPr/>
            </a:pPr>
            <a:endParaRPr lang="en-US" altLang="zh-CN"/>
          </a:p>
        </p:txBody>
      </p:sp>
      <p:sp>
        <p:nvSpPr>
          <p:cNvPr id="1029" name="Rectangle 5"/>
          <p:cNvSpPr>
            <a:spLocks noGrp="1" noChangeArrowheads="1"/>
          </p:cNvSpPr>
          <p:nvPr>
            <p:ph type="ftr" sz="quarter" idx="3"/>
          </p:nvPr>
        </p:nvSpPr>
        <p:spPr bwMode="auto">
          <a:xfrm>
            <a:off x="5283200" y="6477000"/>
            <a:ext cx="22352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i="0"/>
            </a:lvl1pPr>
          </a:lstStyle>
          <a:p>
            <a:pPr>
              <a:defRPr/>
            </a:pPr>
            <a:endParaRPr lang="en-US" altLang="zh-CN"/>
          </a:p>
        </p:txBody>
      </p:sp>
      <p:sp>
        <p:nvSpPr>
          <p:cNvPr id="1030" name="Rectangle 6"/>
          <p:cNvSpPr>
            <a:spLocks noGrp="1" noChangeArrowheads="1"/>
          </p:cNvSpPr>
          <p:nvPr>
            <p:ph type="sldNum" sz="quarter" idx="4"/>
          </p:nvPr>
        </p:nvSpPr>
        <p:spPr bwMode="auto">
          <a:xfrm>
            <a:off x="3149600" y="6400800"/>
            <a:ext cx="2032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i="0"/>
            </a:lvl1pPr>
          </a:lstStyle>
          <a:p>
            <a:fld id="{50B377D0-125A-44D3-A24E-4B40B214BFC7}" type="slidenum">
              <a:rPr lang="en-US" altLang="zh-CN"/>
              <a:pPr/>
              <a:t>‹#›</a:t>
            </a:fld>
            <a:endParaRPr lang="en-US" altLang="zh-CN"/>
          </a:p>
        </p:txBody>
      </p:sp>
      <p:sp>
        <p:nvSpPr>
          <p:cNvPr id="1038" name="AutoShape 14">
            <a:hlinkClick r:id="" action="ppaction://hlinkshowjump?jump=nextslide" highlightClick="1"/>
          </p:cNvPr>
          <p:cNvSpPr>
            <a:spLocks noChangeArrowheads="1"/>
          </p:cNvSpPr>
          <p:nvPr userDrawn="1"/>
        </p:nvSpPr>
        <p:spPr bwMode="auto">
          <a:xfrm>
            <a:off x="9567333" y="6594476"/>
            <a:ext cx="863600" cy="252413"/>
          </a:xfrm>
          <a:prstGeom prst="actionButtonForwardNex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28575">
            <a:noFill/>
            <a:miter lim="800000"/>
            <a:headEnd/>
            <a:tailEnd/>
          </a:ln>
          <a:effectLst/>
        </p:spPr>
        <p:txBody>
          <a:bodyPr wrap="none" anchor="ctr"/>
          <a:lstStyle/>
          <a:p>
            <a:pPr>
              <a:defRPr/>
            </a:pPr>
            <a:endParaRPr lang="zh-CN" altLang="en-US" sz="2600"/>
          </a:p>
        </p:txBody>
      </p:sp>
      <p:sp>
        <p:nvSpPr>
          <p:cNvPr id="1039" name="AutoShape 15">
            <a:hlinkClick r:id="" action="ppaction://hlinkshowjump?jump=lastslide" highlightClick="1"/>
          </p:cNvPr>
          <p:cNvSpPr>
            <a:spLocks noChangeArrowheads="1"/>
          </p:cNvSpPr>
          <p:nvPr userDrawn="1"/>
        </p:nvSpPr>
        <p:spPr bwMode="auto">
          <a:xfrm>
            <a:off x="11328400" y="6594476"/>
            <a:ext cx="863600" cy="252413"/>
          </a:xfrm>
          <a:prstGeom prst="actionButtonEnd">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28575">
            <a:noFill/>
            <a:miter lim="800000"/>
            <a:headEnd/>
            <a:tailEnd/>
          </a:ln>
          <a:effectLst/>
        </p:spPr>
        <p:txBody>
          <a:bodyPr wrap="none" anchor="ctr"/>
          <a:lstStyle/>
          <a:p>
            <a:pPr>
              <a:defRPr/>
            </a:pPr>
            <a:endParaRPr lang="zh-CN" altLang="en-US" sz="2600"/>
          </a:p>
        </p:txBody>
      </p:sp>
      <p:sp>
        <p:nvSpPr>
          <p:cNvPr id="1040" name="AutoShape 16">
            <a:hlinkClick r:id="rId13" action="ppaction://hlinksldjump" highlightClick="1"/>
          </p:cNvPr>
          <p:cNvSpPr>
            <a:spLocks noChangeArrowheads="1"/>
          </p:cNvSpPr>
          <p:nvPr userDrawn="1"/>
        </p:nvSpPr>
        <p:spPr bwMode="auto">
          <a:xfrm>
            <a:off x="10449984" y="6594476"/>
            <a:ext cx="863600" cy="252413"/>
          </a:xfrm>
          <a:prstGeom prst="actionButtonBeginning">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28575">
            <a:noFill/>
            <a:miter lim="800000"/>
            <a:headEnd/>
            <a:tailEnd/>
          </a:ln>
          <a:effectLst/>
        </p:spPr>
        <p:txBody>
          <a:bodyPr wrap="none" anchor="ctr"/>
          <a:lstStyle/>
          <a:p>
            <a:pPr>
              <a:defRPr/>
            </a:pPr>
            <a:endParaRPr lang="zh-CN" altLang="en-US" sz="2600"/>
          </a:p>
        </p:txBody>
      </p:sp>
      <p:sp>
        <p:nvSpPr>
          <p:cNvPr id="1041" name="AutoShape 17">
            <a:hlinkClick r:id="" action="ppaction://hlinkshowjump?jump=firstslide" highlightClick="1"/>
          </p:cNvPr>
          <p:cNvSpPr>
            <a:spLocks noChangeArrowheads="1"/>
          </p:cNvSpPr>
          <p:nvPr userDrawn="1"/>
        </p:nvSpPr>
        <p:spPr bwMode="auto">
          <a:xfrm>
            <a:off x="7806267" y="6594476"/>
            <a:ext cx="863600" cy="252413"/>
          </a:xfrm>
          <a:prstGeom prst="actionButtonHome">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28575">
            <a:noFill/>
            <a:miter lim="800000"/>
            <a:headEnd/>
            <a:tailEnd/>
          </a:ln>
          <a:effectLst/>
        </p:spPr>
        <p:txBody>
          <a:bodyPr wrap="none" anchor="ctr"/>
          <a:lstStyle/>
          <a:p>
            <a:pPr>
              <a:defRPr/>
            </a:pPr>
            <a:endParaRPr lang="zh-CN" altLang="en-US" sz="2600"/>
          </a:p>
        </p:txBody>
      </p:sp>
      <p:sp>
        <p:nvSpPr>
          <p:cNvPr id="1042" name="AutoShape 18">
            <a:hlinkClick r:id="" action="ppaction://hlinkshowjump?jump=previousslide" highlightClick="1"/>
          </p:cNvPr>
          <p:cNvSpPr>
            <a:spLocks noChangeArrowheads="1"/>
          </p:cNvSpPr>
          <p:nvPr userDrawn="1"/>
        </p:nvSpPr>
        <p:spPr bwMode="auto">
          <a:xfrm>
            <a:off x="8686800" y="6594476"/>
            <a:ext cx="863600" cy="252413"/>
          </a:xfrm>
          <a:prstGeom prst="actionButtonBackPrevious">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28575">
            <a:noFill/>
            <a:miter lim="800000"/>
            <a:headEnd/>
            <a:tailEnd/>
          </a:ln>
          <a:effectLst/>
        </p:spPr>
        <p:txBody>
          <a:bodyPr wrap="none" anchor="ctr"/>
          <a:lstStyle/>
          <a:p>
            <a:pPr>
              <a:defRPr/>
            </a:pPr>
            <a:endParaRPr lang="zh-CN" altLang="en-US" sz="26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53.xml"/><Relationship Id="rId1" Type="http://schemas.openxmlformats.org/officeDocument/2006/relationships/slideLayout" Target="../slideLayouts/slideLayout7.xml"/><Relationship Id="rId5" Type="http://schemas.openxmlformats.org/officeDocument/2006/relationships/slide" Target="slide162.xml"/><Relationship Id="rId4" Type="http://schemas.openxmlformats.org/officeDocument/2006/relationships/slide" Target="slide1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image" Target="../media/image217.wmf"/><Relationship Id="rId3" Type="http://schemas.openxmlformats.org/officeDocument/2006/relationships/oleObject" Target="../embeddings/oleObject232.bin"/><Relationship Id="rId7" Type="http://schemas.openxmlformats.org/officeDocument/2006/relationships/oleObject" Target="../embeddings/oleObject234.bin"/><Relationship Id="rId12" Type="http://schemas.openxmlformats.org/officeDocument/2006/relationships/image" Target="../media/image161.wmf"/><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image" Target="../media/image216.wmf"/><Relationship Id="rId11" Type="http://schemas.openxmlformats.org/officeDocument/2006/relationships/oleObject" Target="../embeddings/oleObject236.bin"/><Relationship Id="rId5" Type="http://schemas.openxmlformats.org/officeDocument/2006/relationships/oleObject" Target="../embeddings/oleObject233.bin"/><Relationship Id="rId10" Type="http://schemas.openxmlformats.org/officeDocument/2006/relationships/image" Target="../media/image218.wmf"/><Relationship Id="rId4" Type="http://schemas.openxmlformats.org/officeDocument/2006/relationships/image" Target="../media/image215.wmf"/><Relationship Id="rId9" Type="http://schemas.openxmlformats.org/officeDocument/2006/relationships/oleObject" Target="../embeddings/oleObject235.bin"/></Relationships>
</file>

<file path=ppt/slides/_rels/slide101.xml.rels><?xml version="1.0" encoding="UTF-8" standalone="yes"?>
<Relationships xmlns="http://schemas.openxmlformats.org/package/2006/relationships"><Relationship Id="rId8" Type="http://schemas.openxmlformats.org/officeDocument/2006/relationships/image" Target="../media/image221.wmf"/><Relationship Id="rId3" Type="http://schemas.openxmlformats.org/officeDocument/2006/relationships/oleObject" Target="../embeddings/oleObject237.bin"/><Relationship Id="rId7" Type="http://schemas.openxmlformats.org/officeDocument/2006/relationships/oleObject" Target="../embeddings/oleObject239.bin"/><Relationship Id="rId2" Type="http://schemas.openxmlformats.org/officeDocument/2006/relationships/slideLayout" Target="../slideLayouts/slideLayout7.xml"/><Relationship Id="rId1" Type="http://schemas.openxmlformats.org/officeDocument/2006/relationships/vmlDrawing" Target="../drawings/vmlDrawing58.vml"/><Relationship Id="rId6" Type="http://schemas.openxmlformats.org/officeDocument/2006/relationships/image" Target="../media/image220.wmf"/><Relationship Id="rId5" Type="http://schemas.openxmlformats.org/officeDocument/2006/relationships/oleObject" Target="../embeddings/oleObject238.bin"/><Relationship Id="rId10" Type="http://schemas.openxmlformats.org/officeDocument/2006/relationships/image" Target="../media/image161.wmf"/><Relationship Id="rId4" Type="http://schemas.openxmlformats.org/officeDocument/2006/relationships/image" Target="../media/image219.wmf"/><Relationship Id="rId9" Type="http://schemas.openxmlformats.org/officeDocument/2006/relationships/oleObject" Target="../embeddings/oleObject240.bin"/></Relationships>
</file>

<file path=ppt/slides/_rels/slide102.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24.jpeg"/><Relationship Id="rId4" Type="http://schemas.openxmlformats.org/officeDocument/2006/relationships/image" Target="../media/image223.jpeg"/></Relationships>
</file>

<file path=ppt/slides/_rels/slide103.xml.rels><?xml version="1.0" encoding="UTF-8" standalone="yes"?>
<Relationships xmlns="http://schemas.openxmlformats.org/package/2006/relationships"><Relationship Id="rId8" Type="http://schemas.openxmlformats.org/officeDocument/2006/relationships/image" Target="../media/image227.wmf"/><Relationship Id="rId3" Type="http://schemas.openxmlformats.org/officeDocument/2006/relationships/oleObject" Target="../embeddings/oleObject241.bin"/><Relationship Id="rId7" Type="http://schemas.openxmlformats.org/officeDocument/2006/relationships/oleObject" Target="../embeddings/oleObject243.bin"/><Relationship Id="rId12" Type="http://schemas.openxmlformats.org/officeDocument/2006/relationships/image" Target="../media/image229.wmf"/><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image" Target="../media/image226.wmf"/><Relationship Id="rId11" Type="http://schemas.openxmlformats.org/officeDocument/2006/relationships/oleObject" Target="../embeddings/oleObject245.bin"/><Relationship Id="rId5" Type="http://schemas.openxmlformats.org/officeDocument/2006/relationships/oleObject" Target="../embeddings/oleObject242.bin"/><Relationship Id="rId10" Type="http://schemas.openxmlformats.org/officeDocument/2006/relationships/image" Target="../media/image228.wmf"/><Relationship Id="rId4" Type="http://schemas.openxmlformats.org/officeDocument/2006/relationships/image" Target="../media/image225.wmf"/><Relationship Id="rId9" Type="http://schemas.openxmlformats.org/officeDocument/2006/relationships/oleObject" Target="../embeddings/oleObject244.bin"/></Relationships>
</file>

<file path=ppt/slides/_rels/slide104.xml.rels><?xml version="1.0" encoding="UTF-8" standalone="yes"?>
<Relationships xmlns="http://schemas.openxmlformats.org/package/2006/relationships"><Relationship Id="rId2" Type="http://schemas.openxmlformats.org/officeDocument/2006/relationships/image" Target="../media/image230.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232.jpeg"/><Relationship Id="rId2" Type="http://schemas.openxmlformats.org/officeDocument/2006/relationships/image" Target="../media/image23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247.bin"/><Relationship Id="rId13" Type="http://schemas.openxmlformats.org/officeDocument/2006/relationships/image" Target="../media/image237.wmf"/><Relationship Id="rId3" Type="http://schemas.openxmlformats.org/officeDocument/2006/relationships/image" Target="../media/image57.gif"/><Relationship Id="rId7" Type="http://schemas.openxmlformats.org/officeDocument/2006/relationships/image" Target="../media/image234.wmf"/><Relationship Id="rId12" Type="http://schemas.openxmlformats.org/officeDocument/2006/relationships/oleObject" Target="../embeddings/oleObject249.bin"/><Relationship Id="rId2" Type="http://schemas.openxmlformats.org/officeDocument/2006/relationships/slideLayout" Target="../slideLayouts/slideLayout7.xml"/><Relationship Id="rId1" Type="http://schemas.openxmlformats.org/officeDocument/2006/relationships/vmlDrawing" Target="../drawings/vmlDrawing60.vml"/><Relationship Id="rId6" Type="http://schemas.openxmlformats.org/officeDocument/2006/relationships/oleObject" Target="../embeddings/oleObject246.bin"/><Relationship Id="rId11" Type="http://schemas.openxmlformats.org/officeDocument/2006/relationships/image" Target="../media/image236.wmf"/><Relationship Id="rId5" Type="http://schemas.openxmlformats.org/officeDocument/2006/relationships/image" Target="../media/image229.wmf"/><Relationship Id="rId15" Type="http://schemas.openxmlformats.org/officeDocument/2006/relationships/image" Target="../media/image238.wmf"/><Relationship Id="rId10" Type="http://schemas.openxmlformats.org/officeDocument/2006/relationships/oleObject" Target="../embeddings/oleObject248.bin"/><Relationship Id="rId4" Type="http://schemas.openxmlformats.org/officeDocument/2006/relationships/oleObject" Target="../embeddings/oleObject245.bin"/><Relationship Id="rId9" Type="http://schemas.openxmlformats.org/officeDocument/2006/relationships/image" Target="../media/image235.wmf"/><Relationship Id="rId14" Type="http://schemas.openxmlformats.org/officeDocument/2006/relationships/oleObject" Target="../embeddings/oleObject250.bin"/></Relationships>
</file>

<file path=ppt/slides/_rels/slide109.xml.rels><?xml version="1.0" encoding="UTF-8" standalone="yes"?>
<Relationships xmlns="http://schemas.openxmlformats.org/package/2006/relationships"><Relationship Id="rId8" Type="http://schemas.openxmlformats.org/officeDocument/2006/relationships/image" Target="../media/image239.wmf"/><Relationship Id="rId13" Type="http://schemas.openxmlformats.org/officeDocument/2006/relationships/oleObject" Target="../embeddings/oleObject255.bin"/><Relationship Id="rId3" Type="http://schemas.openxmlformats.org/officeDocument/2006/relationships/oleObject" Target="../embeddings/oleObject4.bin"/><Relationship Id="rId7" Type="http://schemas.openxmlformats.org/officeDocument/2006/relationships/oleObject" Target="../embeddings/oleObject252.bin"/><Relationship Id="rId12" Type="http://schemas.openxmlformats.org/officeDocument/2006/relationships/image" Target="../media/image241.wmf"/><Relationship Id="rId2" Type="http://schemas.openxmlformats.org/officeDocument/2006/relationships/slideLayout" Target="../slideLayouts/slideLayout7.xml"/><Relationship Id="rId1" Type="http://schemas.openxmlformats.org/officeDocument/2006/relationships/vmlDrawing" Target="../drawings/vmlDrawing61.vml"/><Relationship Id="rId6" Type="http://schemas.openxmlformats.org/officeDocument/2006/relationships/image" Target="../media/image229.wmf"/><Relationship Id="rId11" Type="http://schemas.openxmlformats.org/officeDocument/2006/relationships/oleObject" Target="../embeddings/oleObject254.bin"/><Relationship Id="rId5" Type="http://schemas.openxmlformats.org/officeDocument/2006/relationships/oleObject" Target="../embeddings/oleObject251.bin"/><Relationship Id="rId10" Type="http://schemas.openxmlformats.org/officeDocument/2006/relationships/image" Target="../media/image240.wmf"/><Relationship Id="rId4" Type="http://schemas.openxmlformats.org/officeDocument/2006/relationships/image" Target="../media/image11.emf"/><Relationship Id="rId9" Type="http://schemas.openxmlformats.org/officeDocument/2006/relationships/oleObject" Target="../embeddings/oleObject253.bin"/><Relationship Id="rId14" Type="http://schemas.openxmlformats.org/officeDocument/2006/relationships/image" Target="../media/image242.wmf"/></Relationships>
</file>

<file path=ppt/slides/_rels/slide11.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8" Type="http://schemas.openxmlformats.org/officeDocument/2006/relationships/image" Target="../media/image245.wmf"/><Relationship Id="rId3" Type="http://schemas.openxmlformats.org/officeDocument/2006/relationships/oleObject" Target="../embeddings/oleObject256.bin"/><Relationship Id="rId7" Type="http://schemas.openxmlformats.org/officeDocument/2006/relationships/oleObject" Target="../embeddings/oleObject258.bin"/><Relationship Id="rId2" Type="http://schemas.openxmlformats.org/officeDocument/2006/relationships/slideLayout" Target="../slideLayouts/slideLayout7.xml"/><Relationship Id="rId1" Type="http://schemas.openxmlformats.org/officeDocument/2006/relationships/vmlDrawing" Target="../drawings/vmlDrawing62.vml"/><Relationship Id="rId6" Type="http://schemas.openxmlformats.org/officeDocument/2006/relationships/image" Target="../media/image244.wmf"/><Relationship Id="rId5" Type="http://schemas.openxmlformats.org/officeDocument/2006/relationships/oleObject" Target="../embeddings/oleObject257.bin"/><Relationship Id="rId4" Type="http://schemas.openxmlformats.org/officeDocument/2006/relationships/image" Target="../media/image243.wmf"/></Relationships>
</file>

<file path=ppt/slides/_rels/slide111.xml.rels><?xml version="1.0" encoding="UTF-8" standalone="yes"?>
<Relationships xmlns="http://schemas.openxmlformats.org/package/2006/relationships"><Relationship Id="rId8" Type="http://schemas.openxmlformats.org/officeDocument/2006/relationships/image" Target="../media/image248.wmf"/><Relationship Id="rId3" Type="http://schemas.openxmlformats.org/officeDocument/2006/relationships/oleObject" Target="../embeddings/oleObject259.bin"/><Relationship Id="rId7" Type="http://schemas.openxmlformats.org/officeDocument/2006/relationships/oleObject" Target="../embeddings/oleObject261.bin"/><Relationship Id="rId2" Type="http://schemas.openxmlformats.org/officeDocument/2006/relationships/slideLayout" Target="../slideLayouts/slideLayout7.xml"/><Relationship Id="rId1" Type="http://schemas.openxmlformats.org/officeDocument/2006/relationships/vmlDrawing" Target="../drawings/vmlDrawing63.vml"/><Relationship Id="rId6" Type="http://schemas.openxmlformats.org/officeDocument/2006/relationships/image" Target="../media/image247.wmf"/><Relationship Id="rId5" Type="http://schemas.openxmlformats.org/officeDocument/2006/relationships/oleObject" Target="../embeddings/oleObject260.bin"/><Relationship Id="rId10" Type="http://schemas.openxmlformats.org/officeDocument/2006/relationships/image" Target="../media/image249.wmf"/><Relationship Id="rId4" Type="http://schemas.openxmlformats.org/officeDocument/2006/relationships/image" Target="../media/image246.wmf"/><Relationship Id="rId9" Type="http://schemas.openxmlformats.org/officeDocument/2006/relationships/oleObject" Target="../embeddings/oleObject262.bin"/></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265.bin"/><Relationship Id="rId13" Type="http://schemas.openxmlformats.org/officeDocument/2006/relationships/image" Target="../media/image254.emf"/><Relationship Id="rId3" Type="http://schemas.openxmlformats.org/officeDocument/2006/relationships/audio" Target="../media/audio4.wav"/><Relationship Id="rId7" Type="http://schemas.openxmlformats.org/officeDocument/2006/relationships/image" Target="../media/image251.emf"/><Relationship Id="rId12" Type="http://schemas.openxmlformats.org/officeDocument/2006/relationships/oleObject" Target="../embeddings/oleObject267.bin"/><Relationship Id="rId17" Type="http://schemas.openxmlformats.org/officeDocument/2006/relationships/image" Target="../media/image256.emf"/><Relationship Id="rId2" Type="http://schemas.openxmlformats.org/officeDocument/2006/relationships/slideLayout" Target="../slideLayouts/slideLayout7.xml"/><Relationship Id="rId16" Type="http://schemas.openxmlformats.org/officeDocument/2006/relationships/oleObject" Target="../embeddings/oleObject269.bin"/><Relationship Id="rId1" Type="http://schemas.openxmlformats.org/officeDocument/2006/relationships/vmlDrawing" Target="../drawings/vmlDrawing64.vml"/><Relationship Id="rId6" Type="http://schemas.openxmlformats.org/officeDocument/2006/relationships/oleObject" Target="../embeddings/oleObject264.bin"/><Relationship Id="rId11" Type="http://schemas.openxmlformats.org/officeDocument/2006/relationships/image" Target="../media/image253.emf"/><Relationship Id="rId5" Type="http://schemas.openxmlformats.org/officeDocument/2006/relationships/image" Target="../media/image250.wmf"/><Relationship Id="rId15" Type="http://schemas.openxmlformats.org/officeDocument/2006/relationships/image" Target="../media/image255.emf"/><Relationship Id="rId10" Type="http://schemas.openxmlformats.org/officeDocument/2006/relationships/oleObject" Target="../embeddings/oleObject266.bin"/><Relationship Id="rId4" Type="http://schemas.openxmlformats.org/officeDocument/2006/relationships/oleObject" Target="../embeddings/oleObject263.bin"/><Relationship Id="rId9" Type="http://schemas.openxmlformats.org/officeDocument/2006/relationships/image" Target="../media/image252.emf"/><Relationship Id="rId14" Type="http://schemas.openxmlformats.org/officeDocument/2006/relationships/oleObject" Target="../embeddings/oleObject268.bin"/></Relationships>
</file>

<file path=ppt/slides/_rels/slide113.xml.rels><?xml version="1.0" encoding="UTF-8" standalone="yes"?>
<Relationships xmlns="http://schemas.openxmlformats.org/package/2006/relationships"><Relationship Id="rId8" Type="http://schemas.openxmlformats.org/officeDocument/2006/relationships/image" Target="../media/image259.wmf"/><Relationship Id="rId3" Type="http://schemas.openxmlformats.org/officeDocument/2006/relationships/oleObject" Target="../embeddings/oleObject270.bin"/><Relationship Id="rId7" Type="http://schemas.openxmlformats.org/officeDocument/2006/relationships/oleObject" Target="../embeddings/oleObject272.bin"/><Relationship Id="rId2" Type="http://schemas.openxmlformats.org/officeDocument/2006/relationships/slideLayout" Target="../slideLayouts/slideLayout7.xml"/><Relationship Id="rId1" Type="http://schemas.openxmlformats.org/officeDocument/2006/relationships/vmlDrawing" Target="../drawings/vmlDrawing65.vml"/><Relationship Id="rId6" Type="http://schemas.openxmlformats.org/officeDocument/2006/relationships/image" Target="../media/image258.wmf"/><Relationship Id="rId5" Type="http://schemas.openxmlformats.org/officeDocument/2006/relationships/oleObject" Target="../embeddings/oleObject271.bin"/><Relationship Id="rId4" Type="http://schemas.openxmlformats.org/officeDocument/2006/relationships/image" Target="../media/image257.wmf"/></Relationships>
</file>

<file path=ppt/slides/_rels/slide114.xml.rels><?xml version="1.0" encoding="UTF-8" standalone="yes"?>
<Relationships xmlns="http://schemas.openxmlformats.org/package/2006/relationships"><Relationship Id="rId13" Type="http://schemas.openxmlformats.org/officeDocument/2006/relationships/oleObject" Target="../embeddings/oleObject278.bin"/><Relationship Id="rId18" Type="http://schemas.openxmlformats.org/officeDocument/2006/relationships/oleObject" Target="../embeddings/oleObject282.bin"/><Relationship Id="rId26" Type="http://schemas.openxmlformats.org/officeDocument/2006/relationships/oleObject" Target="../embeddings/oleObject290.bin"/><Relationship Id="rId21" Type="http://schemas.openxmlformats.org/officeDocument/2006/relationships/oleObject" Target="../embeddings/oleObject285.bin"/><Relationship Id="rId34" Type="http://schemas.openxmlformats.org/officeDocument/2006/relationships/oleObject" Target="../embeddings/oleObject294.bin"/><Relationship Id="rId7" Type="http://schemas.openxmlformats.org/officeDocument/2006/relationships/oleObject" Target="../embeddings/oleObject275.bin"/><Relationship Id="rId12" Type="http://schemas.openxmlformats.org/officeDocument/2006/relationships/image" Target="../media/image264.wmf"/><Relationship Id="rId17" Type="http://schemas.openxmlformats.org/officeDocument/2006/relationships/oleObject" Target="../embeddings/oleObject281.bin"/><Relationship Id="rId25" Type="http://schemas.openxmlformats.org/officeDocument/2006/relationships/oleObject" Target="../embeddings/oleObject289.bin"/><Relationship Id="rId33" Type="http://schemas.openxmlformats.org/officeDocument/2006/relationships/image" Target="../media/image269.wmf"/><Relationship Id="rId2" Type="http://schemas.openxmlformats.org/officeDocument/2006/relationships/slideLayout" Target="../slideLayouts/slideLayout7.xml"/><Relationship Id="rId16" Type="http://schemas.openxmlformats.org/officeDocument/2006/relationships/oleObject" Target="../embeddings/oleObject280.bin"/><Relationship Id="rId20" Type="http://schemas.openxmlformats.org/officeDocument/2006/relationships/oleObject" Target="../embeddings/oleObject284.bin"/><Relationship Id="rId29" Type="http://schemas.openxmlformats.org/officeDocument/2006/relationships/image" Target="../media/image267.wmf"/><Relationship Id="rId1" Type="http://schemas.openxmlformats.org/officeDocument/2006/relationships/vmlDrawing" Target="../drawings/vmlDrawing66.vml"/><Relationship Id="rId6" Type="http://schemas.openxmlformats.org/officeDocument/2006/relationships/image" Target="../media/image261.wmf"/><Relationship Id="rId11" Type="http://schemas.openxmlformats.org/officeDocument/2006/relationships/oleObject" Target="../embeddings/oleObject277.bin"/><Relationship Id="rId24" Type="http://schemas.openxmlformats.org/officeDocument/2006/relationships/oleObject" Target="../embeddings/oleObject288.bin"/><Relationship Id="rId32" Type="http://schemas.openxmlformats.org/officeDocument/2006/relationships/oleObject" Target="../embeddings/oleObject293.bin"/><Relationship Id="rId37" Type="http://schemas.openxmlformats.org/officeDocument/2006/relationships/image" Target="../media/image271.wmf"/><Relationship Id="rId5" Type="http://schemas.openxmlformats.org/officeDocument/2006/relationships/oleObject" Target="../embeddings/oleObject274.bin"/><Relationship Id="rId15" Type="http://schemas.openxmlformats.org/officeDocument/2006/relationships/oleObject" Target="../embeddings/oleObject279.bin"/><Relationship Id="rId23" Type="http://schemas.openxmlformats.org/officeDocument/2006/relationships/oleObject" Target="../embeddings/oleObject287.bin"/><Relationship Id="rId28" Type="http://schemas.openxmlformats.org/officeDocument/2006/relationships/oleObject" Target="../embeddings/oleObject291.bin"/><Relationship Id="rId36" Type="http://schemas.openxmlformats.org/officeDocument/2006/relationships/oleObject" Target="../embeddings/oleObject295.bin"/><Relationship Id="rId10" Type="http://schemas.openxmlformats.org/officeDocument/2006/relationships/image" Target="../media/image263.wmf"/><Relationship Id="rId19" Type="http://schemas.openxmlformats.org/officeDocument/2006/relationships/oleObject" Target="../embeddings/oleObject283.bin"/><Relationship Id="rId31" Type="http://schemas.openxmlformats.org/officeDocument/2006/relationships/image" Target="../media/image268.wmf"/><Relationship Id="rId4" Type="http://schemas.openxmlformats.org/officeDocument/2006/relationships/image" Target="../media/image260.wmf"/><Relationship Id="rId9" Type="http://schemas.openxmlformats.org/officeDocument/2006/relationships/oleObject" Target="../embeddings/oleObject276.bin"/><Relationship Id="rId14" Type="http://schemas.openxmlformats.org/officeDocument/2006/relationships/image" Target="../media/image265.wmf"/><Relationship Id="rId22" Type="http://schemas.openxmlformats.org/officeDocument/2006/relationships/oleObject" Target="../embeddings/oleObject286.bin"/><Relationship Id="rId27" Type="http://schemas.openxmlformats.org/officeDocument/2006/relationships/image" Target="../media/image266.wmf"/><Relationship Id="rId30" Type="http://schemas.openxmlformats.org/officeDocument/2006/relationships/oleObject" Target="../embeddings/oleObject292.bin"/><Relationship Id="rId35" Type="http://schemas.openxmlformats.org/officeDocument/2006/relationships/image" Target="../media/image270.wmf"/><Relationship Id="rId8" Type="http://schemas.openxmlformats.org/officeDocument/2006/relationships/image" Target="../media/image262.wmf"/><Relationship Id="rId3" Type="http://schemas.openxmlformats.org/officeDocument/2006/relationships/oleObject" Target="../embeddings/oleObject273.bin"/></Relationships>
</file>

<file path=ppt/slides/_rels/slide115.xml.rels><?xml version="1.0" encoding="UTF-8" standalone="yes"?>
<Relationships xmlns="http://schemas.openxmlformats.org/package/2006/relationships"><Relationship Id="rId13" Type="http://schemas.openxmlformats.org/officeDocument/2006/relationships/image" Target="../media/image276.wmf"/><Relationship Id="rId18" Type="http://schemas.openxmlformats.org/officeDocument/2006/relationships/oleObject" Target="../embeddings/oleObject303.bin"/><Relationship Id="rId26" Type="http://schemas.openxmlformats.org/officeDocument/2006/relationships/oleObject" Target="../embeddings/oleObject307.bin"/><Relationship Id="rId3" Type="http://schemas.openxmlformats.org/officeDocument/2006/relationships/image" Target="../media/image288.png"/><Relationship Id="rId21" Type="http://schemas.openxmlformats.org/officeDocument/2006/relationships/image" Target="../media/image280.wmf"/><Relationship Id="rId34" Type="http://schemas.openxmlformats.org/officeDocument/2006/relationships/oleObject" Target="../embeddings/oleObject311.bin"/><Relationship Id="rId7" Type="http://schemas.openxmlformats.org/officeDocument/2006/relationships/image" Target="../media/image273.wmf"/><Relationship Id="rId12" Type="http://schemas.openxmlformats.org/officeDocument/2006/relationships/oleObject" Target="../embeddings/oleObject300.bin"/><Relationship Id="rId17" Type="http://schemas.openxmlformats.org/officeDocument/2006/relationships/image" Target="../media/image278.wmf"/><Relationship Id="rId25" Type="http://schemas.openxmlformats.org/officeDocument/2006/relationships/image" Target="../media/image282.wmf"/><Relationship Id="rId33" Type="http://schemas.openxmlformats.org/officeDocument/2006/relationships/image" Target="../media/image286.wmf"/><Relationship Id="rId2" Type="http://schemas.openxmlformats.org/officeDocument/2006/relationships/slideLayout" Target="../slideLayouts/slideLayout7.xml"/><Relationship Id="rId16" Type="http://schemas.openxmlformats.org/officeDocument/2006/relationships/oleObject" Target="../embeddings/oleObject302.bin"/><Relationship Id="rId20" Type="http://schemas.openxmlformats.org/officeDocument/2006/relationships/oleObject" Target="../embeddings/oleObject304.bin"/><Relationship Id="rId29" Type="http://schemas.openxmlformats.org/officeDocument/2006/relationships/image" Target="../media/image284.wmf"/><Relationship Id="rId1" Type="http://schemas.openxmlformats.org/officeDocument/2006/relationships/vmlDrawing" Target="../drawings/vmlDrawing67.vml"/><Relationship Id="rId6" Type="http://schemas.openxmlformats.org/officeDocument/2006/relationships/oleObject" Target="../embeddings/oleObject297.bin"/><Relationship Id="rId11" Type="http://schemas.openxmlformats.org/officeDocument/2006/relationships/image" Target="../media/image275.wmf"/><Relationship Id="rId24" Type="http://schemas.openxmlformats.org/officeDocument/2006/relationships/oleObject" Target="../embeddings/oleObject306.bin"/><Relationship Id="rId32" Type="http://schemas.openxmlformats.org/officeDocument/2006/relationships/oleObject" Target="../embeddings/oleObject310.bin"/><Relationship Id="rId5" Type="http://schemas.openxmlformats.org/officeDocument/2006/relationships/image" Target="../media/image272.wmf"/><Relationship Id="rId15" Type="http://schemas.openxmlformats.org/officeDocument/2006/relationships/image" Target="../media/image277.wmf"/><Relationship Id="rId23" Type="http://schemas.openxmlformats.org/officeDocument/2006/relationships/image" Target="../media/image281.wmf"/><Relationship Id="rId28" Type="http://schemas.openxmlformats.org/officeDocument/2006/relationships/oleObject" Target="../embeddings/oleObject308.bin"/><Relationship Id="rId10" Type="http://schemas.openxmlformats.org/officeDocument/2006/relationships/oleObject" Target="../embeddings/oleObject299.bin"/><Relationship Id="rId19" Type="http://schemas.openxmlformats.org/officeDocument/2006/relationships/image" Target="../media/image279.wmf"/><Relationship Id="rId31" Type="http://schemas.openxmlformats.org/officeDocument/2006/relationships/image" Target="../media/image285.wmf"/><Relationship Id="rId4" Type="http://schemas.openxmlformats.org/officeDocument/2006/relationships/oleObject" Target="../embeddings/oleObject296.bin"/><Relationship Id="rId9" Type="http://schemas.openxmlformats.org/officeDocument/2006/relationships/image" Target="../media/image274.wmf"/><Relationship Id="rId14" Type="http://schemas.openxmlformats.org/officeDocument/2006/relationships/oleObject" Target="../embeddings/oleObject301.bin"/><Relationship Id="rId22" Type="http://schemas.openxmlformats.org/officeDocument/2006/relationships/oleObject" Target="../embeddings/oleObject305.bin"/><Relationship Id="rId27" Type="http://schemas.openxmlformats.org/officeDocument/2006/relationships/image" Target="../media/image283.wmf"/><Relationship Id="rId30" Type="http://schemas.openxmlformats.org/officeDocument/2006/relationships/oleObject" Target="../embeddings/oleObject309.bin"/><Relationship Id="rId35" Type="http://schemas.openxmlformats.org/officeDocument/2006/relationships/image" Target="../media/image287.wmf"/><Relationship Id="rId8" Type="http://schemas.openxmlformats.org/officeDocument/2006/relationships/oleObject" Target="../embeddings/oleObject298.bin"/></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312.bin"/><Relationship Id="rId2" Type="http://schemas.openxmlformats.org/officeDocument/2006/relationships/slideLayout" Target="../slideLayouts/slideLayout7.xml"/><Relationship Id="rId1" Type="http://schemas.openxmlformats.org/officeDocument/2006/relationships/vmlDrawing" Target="../drawings/vmlDrawing68.vml"/><Relationship Id="rId4" Type="http://schemas.openxmlformats.org/officeDocument/2006/relationships/image" Target="../media/image161.w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290.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9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29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313.bin"/><Relationship Id="rId2" Type="http://schemas.openxmlformats.org/officeDocument/2006/relationships/slideLayout" Target="../slideLayouts/slideLayout7.xml"/><Relationship Id="rId1" Type="http://schemas.openxmlformats.org/officeDocument/2006/relationships/vmlDrawing" Target="../drawings/vmlDrawing69.vml"/><Relationship Id="rId5" Type="http://schemas.openxmlformats.org/officeDocument/2006/relationships/oleObject" Target="../embeddings/oleObject314.bin"/><Relationship Id="rId4" Type="http://schemas.openxmlformats.org/officeDocument/2006/relationships/image" Target="../media/image295.w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8" Type="http://schemas.openxmlformats.org/officeDocument/2006/relationships/image" Target="../media/image298.emf"/><Relationship Id="rId13" Type="http://schemas.openxmlformats.org/officeDocument/2006/relationships/oleObject" Target="../embeddings/oleObject320.bin"/><Relationship Id="rId18" Type="http://schemas.openxmlformats.org/officeDocument/2006/relationships/image" Target="../media/image303.emf"/><Relationship Id="rId26" Type="http://schemas.openxmlformats.org/officeDocument/2006/relationships/image" Target="../media/image307.wmf"/><Relationship Id="rId3" Type="http://schemas.openxmlformats.org/officeDocument/2006/relationships/oleObject" Target="../embeddings/oleObject315.bin"/><Relationship Id="rId21" Type="http://schemas.openxmlformats.org/officeDocument/2006/relationships/oleObject" Target="../embeddings/oleObject324.bin"/><Relationship Id="rId7" Type="http://schemas.openxmlformats.org/officeDocument/2006/relationships/oleObject" Target="../embeddings/oleObject317.bin"/><Relationship Id="rId12" Type="http://schemas.openxmlformats.org/officeDocument/2006/relationships/image" Target="../media/image300.wmf"/><Relationship Id="rId17" Type="http://schemas.openxmlformats.org/officeDocument/2006/relationships/oleObject" Target="../embeddings/oleObject322.bin"/><Relationship Id="rId25" Type="http://schemas.openxmlformats.org/officeDocument/2006/relationships/oleObject" Target="../embeddings/oleObject326.bin"/><Relationship Id="rId2" Type="http://schemas.openxmlformats.org/officeDocument/2006/relationships/slideLayout" Target="../slideLayouts/slideLayout7.xml"/><Relationship Id="rId16" Type="http://schemas.openxmlformats.org/officeDocument/2006/relationships/image" Target="../media/image302.wmf"/><Relationship Id="rId20" Type="http://schemas.openxmlformats.org/officeDocument/2006/relationships/image" Target="../media/image304.emf"/><Relationship Id="rId1" Type="http://schemas.openxmlformats.org/officeDocument/2006/relationships/vmlDrawing" Target="../drawings/vmlDrawing70.vml"/><Relationship Id="rId6" Type="http://schemas.openxmlformats.org/officeDocument/2006/relationships/image" Target="../media/image297.wmf"/><Relationship Id="rId11" Type="http://schemas.openxmlformats.org/officeDocument/2006/relationships/oleObject" Target="../embeddings/oleObject319.bin"/><Relationship Id="rId24" Type="http://schemas.openxmlformats.org/officeDocument/2006/relationships/image" Target="../media/image306.wmf"/><Relationship Id="rId5" Type="http://schemas.openxmlformats.org/officeDocument/2006/relationships/oleObject" Target="../embeddings/oleObject316.bin"/><Relationship Id="rId15" Type="http://schemas.openxmlformats.org/officeDocument/2006/relationships/oleObject" Target="../embeddings/oleObject321.bin"/><Relationship Id="rId23" Type="http://schemas.openxmlformats.org/officeDocument/2006/relationships/oleObject" Target="../embeddings/oleObject325.bin"/><Relationship Id="rId10" Type="http://schemas.openxmlformats.org/officeDocument/2006/relationships/image" Target="../media/image299.emf"/><Relationship Id="rId19" Type="http://schemas.openxmlformats.org/officeDocument/2006/relationships/oleObject" Target="../embeddings/oleObject323.bin"/><Relationship Id="rId4" Type="http://schemas.openxmlformats.org/officeDocument/2006/relationships/image" Target="../media/image296.wmf"/><Relationship Id="rId9" Type="http://schemas.openxmlformats.org/officeDocument/2006/relationships/oleObject" Target="../embeddings/oleObject318.bin"/><Relationship Id="rId14" Type="http://schemas.openxmlformats.org/officeDocument/2006/relationships/image" Target="../media/image301.wmf"/><Relationship Id="rId22" Type="http://schemas.openxmlformats.org/officeDocument/2006/relationships/image" Target="../media/image305.wmf"/></Relationships>
</file>

<file path=ppt/slides/_rels/slide131.xml.rels><?xml version="1.0" encoding="UTF-8" standalone="yes"?>
<Relationships xmlns="http://schemas.openxmlformats.org/package/2006/relationships"><Relationship Id="rId8" Type="http://schemas.openxmlformats.org/officeDocument/2006/relationships/image" Target="../media/image246.wmf"/><Relationship Id="rId13" Type="http://schemas.openxmlformats.org/officeDocument/2006/relationships/oleObject" Target="../embeddings/oleObject332.bin"/><Relationship Id="rId3" Type="http://schemas.openxmlformats.org/officeDocument/2006/relationships/oleObject" Target="../embeddings/oleObject327.bin"/><Relationship Id="rId7" Type="http://schemas.openxmlformats.org/officeDocument/2006/relationships/oleObject" Target="../embeddings/oleObject329.bin"/><Relationship Id="rId12" Type="http://schemas.openxmlformats.org/officeDocument/2006/relationships/image" Target="../media/image310.wmf"/><Relationship Id="rId2" Type="http://schemas.openxmlformats.org/officeDocument/2006/relationships/slideLayout" Target="../slideLayouts/slideLayout7.xml"/><Relationship Id="rId16" Type="http://schemas.openxmlformats.org/officeDocument/2006/relationships/image" Target="../media/image312.wmf"/><Relationship Id="rId1" Type="http://schemas.openxmlformats.org/officeDocument/2006/relationships/vmlDrawing" Target="../drawings/vmlDrawing71.vml"/><Relationship Id="rId6" Type="http://schemas.openxmlformats.org/officeDocument/2006/relationships/image" Target="../media/image308.wmf"/><Relationship Id="rId11" Type="http://schemas.openxmlformats.org/officeDocument/2006/relationships/oleObject" Target="../embeddings/oleObject331.bin"/><Relationship Id="rId5" Type="http://schemas.openxmlformats.org/officeDocument/2006/relationships/oleObject" Target="../embeddings/oleObject328.bin"/><Relationship Id="rId15" Type="http://schemas.openxmlformats.org/officeDocument/2006/relationships/oleObject" Target="../embeddings/oleObject333.bin"/><Relationship Id="rId10" Type="http://schemas.openxmlformats.org/officeDocument/2006/relationships/image" Target="../media/image309.wmf"/><Relationship Id="rId4" Type="http://schemas.openxmlformats.org/officeDocument/2006/relationships/image" Target="../media/image305.wmf"/><Relationship Id="rId9" Type="http://schemas.openxmlformats.org/officeDocument/2006/relationships/oleObject" Target="../embeddings/oleObject330.bin"/><Relationship Id="rId14" Type="http://schemas.openxmlformats.org/officeDocument/2006/relationships/image" Target="../media/image311.wmf"/></Relationships>
</file>

<file path=ppt/slides/_rels/slide132.xml.rels><?xml version="1.0" encoding="UTF-8" standalone="yes"?>
<Relationships xmlns="http://schemas.openxmlformats.org/package/2006/relationships"><Relationship Id="rId8" Type="http://schemas.openxmlformats.org/officeDocument/2006/relationships/image" Target="../media/image315.wmf"/><Relationship Id="rId3" Type="http://schemas.openxmlformats.org/officeDocument/2006/relationships/oleObject" Target="../embeddings/oleObject334.bin"/><Relationship Id="rId7" Type="http://schemas.openxmlformats.org/officeDocument/2006/relationships/oleObject" Target="../embeddings/oleObject336.bin"/><Relationship Id="rId2" Type="http://schemas.openxmlformats.org/officeDocument/2006/relationships/slideLayout" Target="../slideLayouts/slideLayout7.xml"/><Relationship Id="rId1" Type="http://schemas.openxmlformats.org/officeDocument/2006/relationships/vmlDrawing" Target="../drawings/vmlDrawing72.vml"/><Relationship Id="rId6" Type="http://schemas.openxmlformats.org/officeDocument/2006/relationships/image" Target="../media/image314.wmf"/><Relationship Id="rId5" Type="http://schemas.openxmlformats.org/officeDocument/2006/relationships/oleObject" Target="../embeddings/oleObject335.bin"/><Relationship Id="rId4" Type="http://schemas.openxmlformats.org/officeDocument/2006/relationships/image" Target="../media/image313.wmf"/></Relationships>
</file>

<file path=ppt/slides/_rels/slide133.xml.rels><?xml version="1.0" encoding="UTF-8" standalone="yes"?>
<Relationships xmlns="http://schemas.openxmlformats.org/package/2006/relationships"><Relationship Id="rId8" Type="http://schemas.openxmlformats.org/officeDocument/2006/relationships/image" Target="../media/image298.emf"/><Relationship Id="rId13" Type="http://schemas.openxmlformats.org/officeDocument/2006/relationships/oleObject" Target="../embeddings/oleObject342.bin"/><Relationship Id="rId18" Type="http://schemas.openxmlformats.org/officeDocument/2006/relationships/image" Target="../media/image303.emf"/><Relationship Id="rId26" Type="http://schemas.openxmlformats.org/officeDocument/2006/relationships/image" Target="../media/image318.wmf"/><Relationship Id="rId3" Type="http://schemas.openxmlformats.org/officeDocument/2006/relationships/oleObject" Target="../embeddings/oleObject337.bin"/><Relationship Id="rId21" Type="http://schemas.openxmlformats.org/officeDocument/2006/relationships/oleObject" Target="../embeddings/oleObject346.bin"/><Relationship Id="rId7" Type="http://schemas.openxmlformats.org/officeDocument/2006/relationships/oleObject" Target="../embeddings/oleObject339.bin"/><Relationship Id="rId12" Type="http://schemas.openxmlformats.org/officeDocument/2006/relationships/image" Target="../media/image316.wmf"/><Relationship Id="rId17" Type="http://schemas.openxmlformats.org/officeDocument/2006/relationships/oleObject" Target="../embeddings/oleObject344.bin"/><Relationship Id="rId25" Type="http://schemas.openxmlformats.org/officeDocument/2006/relationships/oleObject" Target="../embeddings/oleObject348.bin"/><Relationship Id="rId2" Type="http://schemas.openxmlformats.org/officeDocument/2006/relationships/slideLayout" Target="../slideLayouts/slideLayout7.xml"/><Relationship Id="rId16" Type="http://schemas.openxmlformats.org/officeDocument/2006/relationships/image" Target="../media/image302.wmf"/><Relationship Id="rId20" Type="http://schemas.openxmlformats.org/officeDocument/2006/relationships/image" Target="../media/image304.emf"/><Relationship Id="rId29" Type="http://schemas.openxmlformats.org/officeDocument/2006/relationships/oleObject" Target="../embeddings/oleObject350.bin"/><Relationship Id="rId1" Type="http://schemas.openxmlformats.org/officeDocument/2006/relationships/vmlDrawing" Target="../drawings/vmlDrawing73.vml"/><Relationship Id="rId6" Type="http://schemas.openxmlformats.org/officeDocument/2006/relationships/image" Target="../media/image297.wmf"/><Relationship Id="rId11" Type="http://schemas.openxmlformats.org/officeDocument/2006/relationships/oleObject" Target="../embeddings/oleObject341.bin"/><Relationship Id="rId24" Type="http://schemas.openxmlformats.org/officeDocument/2006/relationships/image" Target="../media/image317.wmf"/><Relationship Id="rId5" Type="http://schemas.openxmlformats.org/officeDocument/2006/relationships/oleObject" Target="../embeddings/oleObject338.bin"/><Relationship Id="rId15" Type="http://schemas.openxmlformats.org/officeDocument/2006/relationships/oleObject" Target="../embeddings/oleObject343.bin"/><Relationship Id="rId23" Type="http://schemas.openxmlformats.org/officeDocument/2006/relationships/oleObject" Target="../embeddings/oleObject347.bin"/><Relationship Id="rId28" Type="http://schemas.openxmlformats.org/officeDocument/2006/relationships/image" Target="../media/image319.wmf"/><Relationship Id="rId10" Type="http://schemas.openxmlformats.org/officeDocument/2006/relationships/image" Target="../media/image299.emf"/><Relationship Id="rId19" Type="http://schemas.openxmlformats.org/officeDocument/2006/relationships/oleObject" Target="../embeddings/oleObject345.bin"/><Relationship Id="rId4" Type="http://schemas.openxmlformats.org/officeDocument/2006/relationships/image" Target="../media/image296.wmf"/><Relationship Id="rId9" Type="http://schemas.openxmlformats.org/officeDocument/2006/relationships/oleObject" Target="../embeddings/oleObject340.bin"/><Relationship Id="rId14" Type="http://schemas.openxmlformats.org/officeDocument/2006/relationships/image" Target="../media/image301.wmf"/><Relationship Id="rId22" Type="http://schemas.openxmlformats.org/officeDocument/2006/relationships/image" Target="../media/image305.wmf"/><Relationship Id="rId27" Type="http://schemas.openxmlformats.org/officeDocument/2006/relationships/oleObject" Target="../embeddings/oleObject349.bin"/><Relationship Id="rId30" Type="http://schemas.openxmlformats.org/officeDocument/2006/relationships/image" Target="../media/image320.wmf"/></Relationships>
</file>

<file path=ppt/slides/_rels/slide134.xml.rels><?xml version="1.0" encoding="UTF-8" standalone="yes"?>
<Relationships xmlns="http://schemas.openxmlformats.org/package/2006/relationships"><Relationship Id="rId8" Type="http://schemas.openxmlformats.org/officeDocument/2006/relationships/image" Target="../media/image298.emf"/><Relationship Id="rId13" Type="http://schemas.openxmlformats.org/officeDocument/2006/relationships/oleObject" Target="../embeddings/oleObject356.bin"/><Relationship Id="rId18" Type="http://schemas.openxmlformats.org/officeDocument/2006/relationships/image" Target="../media/image303.emf"/><Relationship Id="rId26" Type="http://schemas.openxmlformats.org/officeDocument/2006/relationships/image" Target="../media/image322.wmf"/><Relationship Id="rId3" Type="http://schemas.openxmlformats.org/officeDocument/2006/relationships/oleObject" Target="../embeddings/oleObject351.bin"/><Relationship Id="rId21" Type="http://schemas.openxmlformats.org/officeDocument/2006/relationships/oleObject" Target="../embeddings/oleObject360.bin"/><Relationship Id="rId7" Type="http://schemas.openxmlformats.org/officeDocument/2006/relationships/oleObject" Target="../embeddings/oleObject353.bin"/><Relationship Id="rId12" Type="http://schemas.openxmlformats.org/officeDocument/2006/relationships/image" Target="../media/image321.wmf"/><Relationship Id="rId17" Type="http://schemas.openxmlformats.org/officeDocument/2006/relationships/oleObject" Target="../embeddings/oleObject358.bin"/><Relationship Id="rId25" Type="http://schemas.openxmlformats.org/officeDocument/2006/relationships/oleObject" Target="../embeddings/oleObject362.bin"/><Relationship Id="rId2" Type="http://schemas.openxmlformats.org/officeDocument/2006/relationships/slideLayout" Target="../slideLayouts/slideLayout7.xml"/><Relationship Id="rId16" Type="http://schemas.openxmlformats.org/officeDocument/2006/relationships/image" Target="../media/image302.wmf"/><Relationship Id="rId20" Type="http://schemas.openxmlformats.org/officeDocument/2006/relationships/image" Target="../media/image304.emf"/><Relationship Id="rId29" Type="http://schemas.openxmlformats.org/officeDocument/2006/relationships/oleObject" Target="../embeddings/oleObject364.bin"/><Relationship Id="rId1" Type="http://schemas.openxmlformats.org/officeDocument/2006/relationships/vmlDrawing" Target="../drawings/vmlDrawing74.vml"/><Relationship Id="rId6" Type="http://schemas.openxmlformats.org/officeDocument/2006/relationships/image" Target="../media/image297.wmf"/><Relationship Id="rId11" Type="http://schemas.openxmlformats.org/officeDocument/2006/relationships/oleObject" Target="../embeddings/oleObject355.bin"/><Relationship Id="rId24" Type="http://schemas.openxmlformats.org/officeDocument/2006/relationships/image" Target="../media/image320.wmf"/><Relationship Id="rId5" Type="http://schemas.openxmlformats.org/officeDocument/2006/relationships/oleObject" Target="../embeddings/oleObject352.bin"/><Relationship Id="rId15" Type="http://schemas.openxmlformats.org/officeDocument/2006/relationships/oleObject" Target="../embeddings/oleObject357.bin"/><Relationship Id="rId23" Type="http://schemas.openxmlformats.org/officeDocument/2006/relationships/oleObject" Target="../embeddings/oleObject361.bin"/><Relationship Id="rId28" Type="http://schemas.openxmlformats.org/officeDocument/2006/relationships/image" Target="../media/image323.wmf"/><Relationship Id="rId10" Type="http://schemas.openxmlformats.org/officeDocument/2006/relationships/image" Target="../media/image299.emf"/><Relationship Id="rId19" Type="http://schemas.openxmlformats.org/officeDocument/2006/relationships/oleObject" Target="../embeddings/oleObject359.bin"/><Relationship Id="rId4" Type="http://schemas.openxmlformats.org/officeDocument/2006/relationships/image" Target="../media/image296.wmf"/><Relationship Id="rId9" Type="http://schemas.openxmlformats.org/officeDocument/2006/relationships/oleObject" Target="../embeddings/oleObject354.bin"/><Relationship Id="rId14" Type="http://schemas.openxmlformats.org/officeDocument/2006/relationships/image" Target="../media/image301.wmf"/><Relationship Id="rId22" Type="http://schemas.openxmlformats.org/officeDocument/2006/relationships/image" Target="../media/image319.wmf"/><Relationship Id="rId27" Type="http://schemas.openxmlformats.org/officeDocument/2006/relationships/oleObject" Target="../embeddings/oleObject363.bin"/><Relationship Id="rId30" Type="http://schemas.openxmlformats.org/officeDocument/2006/relationships/image" Target="../media/image324.wmf"/></Relationships>
</file>

<file path=ppt/slides/_rels/slide135.xml.rels><?xml version="1.0" encoding="UTF-8" standalone="yes"?>
<Relationships xmlns="http://schemas.openxmlformats.org/package/2006/relationships"><Relationship Id="rId8" Type="http://schemas.openxmlformats.org/officeDocument/2006/relationships/oleObject" Target="../embeddings/oleObject367.bin"/><Relationship Id="rId13" Type="http://schemas.openxmlformats.org/officeDocument/2006/relationships/image" Target="../media/image329.wmf"/><Relationship Id="rId3" Type="http://schemas.openxmlformats.org/officeDocument/2006/relationships/notesSlide" Target="../notesSlides/notesSlide11.xml"/><Relationship Id="rId7" Type="http://schemas.openxmlformats.org/officeDocument/2006/relationships/image" Target="../media/image326.wmf"/><Relationship Id="rId12" Type="http://schemas.openxmlformats.org/officeDocument/2006/relationships/oleObject" Target="../embeddings/oleObject369.bin"/><Relationship Id="rId2" Type="http://schemas.openxmlformats.org/officeDocument/2006/relationships/slideLayout" Target="../slideLayouts/slideLayout7.xml"/><Relationship Id="rId1" Type="http://schemas.openxmlformats.org/officeDocument/2006/relationships/vmlDrawing" Target="../drawings/vmlDrawing75.vml"/><Relationship Id="rId6" Type="http://schemas.openxmlformats.org/officeDocument/2006/relationships/oleObject" Target="../embeddings/oleObject366.bin"/><Relationship Id="rId11" Type="http://schemas.openxmlformats.org/officeDocument/2006/relationships/image" Target="../media/image328.wmf"/><Relationship Id="rId5" Type="http://schemas.openxmlformats.org/officeDocument/2006/relationships/image" Target="../media/image325.wmf"/><Relationship Id="rId10" Type="http://schemas.openxmlformats.org/officeDocument/2006/relationships/oleObject" Target="../embeddings/oleObject368.bin"/><Relationship Id="rId4" Type="http://schemas.openxmlformats.org/officeDocument/2006/relationships/oleObject" Target="../embeddings/oleObject365.bin"/><Relationship Id="rId9" Type="http://schemas.openxmlformats.org/officeDocument/2006/relationships/image" Target="../media/image327.wmf"/></Relationships>
</file>

<file path=ppt/slides/_rels/slide136.xml.rels><?xml version="1.0" encoding="UTF-8" standalone="yes"?>
<Relationships xmlns="http://schemas.openxmlformats.org/package/2006/relationships"><Relationship Id="rId8" Type="http://schemas.openxmlformats.org/officeDocument/2006/relationships/image" Target="../media/image297.wmf"/><Relationship Id="rId13" Type="http://schemas.openxmlformats.org/officeDocument/2006/relationships/oleObject" Target="../embeddings/oleObject375.bin"/><Relationship Id="rId18" Type="http://schemas.openxmlformats.org/officeDocument/2006/relationships/image" Target="../media/image302.wmf"/><Relationship Id="rId3" Type="http://schemas.openxmlformats.org/officeDocument/2006/relationships/oleObject" Target="../embeddings/oleObject370.bin"/><Relationship Id="rId21" Type="http://schemas.openxmlformats.org/officeDocument/2006/relationships/oleObject" Target="../embeddings/oleObject379.bin"/><Relationship Id="rId7" Type="http://schemas.openxmlformats.org/officeDocument/2006/relationships/oleObject" Target="../embeddings/oleObject372.bin"/><Relationship Id="rId12" Type="http://schemas.openxmlformats.org/officeDocument/2006/relationships/image" Target="../media/image299.emf"/><Relationship Id="rId17" Type="http://schemas.openxmlformats.org/officeDocument/2006/relationships/oleObject" Target="../embeddings/oleObject377.bin"/><Relationship Id="rId2" Type="http://schemas.openxmlformats.org/officeDocument/2006/relationships/slideLayout" Target="../slideLayouts/slideLayout7.xml"/><Relationship Id="rId16" Type="http://schemas.openxmlformats.org/officeDocument/2006/relationships/image" Target="../media/image301.wmf"/><Relationship Id="rId20" Type="http://schemas.openxmlformats.org/officeDocument/2006/relationships/image" Target="../media/image303.emf"/><Relationship Id="rId1" Type="http://schemas.openxmlformats.org/officeDocument/2006/relationships/vmlDrawing" Target="../drawings/vmlDrawing76.vml"/><Relationship Id="rId6" Type="http://schemas.openxmlformats.org/officeDocument/2006/relationships/image" Target="../media/image296.wmf"/><Relationship Id="rId11" Type="http://schemas.openxmlformats.org/officeDocument/2006/relationships/oleObject" Target="../embeddings/oleObject374.bin"/><Relationship Id="rId5" Type="http://schemas.openxmlformats.org/officeDocument/2006/relationships/oleObject" Target="../embeddings/oleObject371.bin"/><Relationship Id="rId15" Type="http://schemas.openxmlformats.org/officeDocument/2006/relationships/oleObject" Target="../embeddings/oleObject376.bin"/><Relationship Id="rId10" Type="http://schemas.openxmlformats.org/officeDocument/2006/relationships/image" Target="../media/image298.emf"/><Relationship Id="rId19" Type="http://schemas.openxmlformats.org/officeDocument/2006/relationships/oleObject" Target="../embeddings/oleObject378.bin"/><Relationship Id="rId4" Type="http://schemas.openxmlformats.org/officeDocument/2006/relationships/image" Target="../media/image330.wmf"/><Relationship Id="rId9" Type="http://schemas.openxmlformats.org/officeDocument/2006/relationships/oleObject" Target="../embeddings/oleObject373.bin"/><Relationship Id="rId14" Type="http://schemas.openxmlformats.org/officeDocument/2006/relationships/image" Target="../media/image331.wmf"/><Relationship Id="rId22" Type="http://schemas.openxmlformats.org/officeDocument/2006/relationships/image" Target="../media/image304.e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380.bin"/><Relationship Id="rId2" Type="http://schemas.openxmlformats.org/officeDocument/2006/relationships/slideLayout" Target="../slideLayouts/slideLayout7.xml"/><Relationship Id="rId1" Type="http://schemas.openxmlformats.org/officeDocument/2006/relationships/vmlDrawing" Target="../drawings/vmlDrawing77.vml"/><Relationship Id="rId4" Type="http://schemas.openxmlformats.org/officeDocument/2006/relationships/image" Target="../media/image332.wmf"/></Relationships>
</file>

<file path=ppt/slides/_rels/slide138.xml.rels><?xml version="1.0" encoding="UTF-8" standalone="yes"?>
<Relationships xmlns="http://schemas.openxmlformats.org/package/2006/relationships"><Relationship Id="rId13" Type="http://schemas.openxmlformats.org/officeDocument/2006/relationships/image" Target="../media/image337.wmf"/><Relationship Id="rId18" Type="http://schemas.openxmlformats.org/officeDocument/2006/relationships/oleObject" Target="../embeddings/oleObject351.bin"/><Relationship Id="rId26" Type="http://schemas.openxmlformats.org/officeDocument/2006/relationships/oleObject" Target="../embeddings/oleObject355.bin"/><Relationship Id="rId3" Type="http://schemas.openxmlformats.org/officeDocument/2006/relationships/image" Target="../media/image160.png"/><Relationship Id="rId21" Type="http://schemas.openxmlformats.org/officeDocument/2006/relationships/image" Target="../media/image297.wmf"/><Relationship Id="rId34" Type="http://schemas.openxmlformats.org/officeDocument/2006/relationships/oleObject" Target="../embeddings/oleObject359.bin"/><Relationship Id="rId7" Type="http://schemas.openxmlformats.org/officeDocument/2006/relationships/image" Target="../media/image334.wmf"/><Relationship Id="rId12" Type="http://schemas.openxmlformats.org/officeDocument/2006/relationships/oleObject" Target="../embeddings/oleObject385.bin"/><Relationship Id="rId17" Type="http://schemas.openxmlformats.org/officeDocument/2006/relationships/image" Target="../media/image339.wmf"/><Relationship Id="rId25" Type="http://schemas.openxmlformats.org/officeDocument/2006/relationships/image" Target="../media/image299.emf"/><Relationship Id="rId33" Type="http://schemas.openxmlformats.org/officeDocument/2006/relationships/image" Target="../media/image303.emf"/><Relationship Id="rId2" Type="http://schemas.openxmlformats.org/officeDocument/2006/relationships/slideLayout" Target="../slideLayouts/slideLayout7.xml"/><Relationship Id="rId16" Type="http://schemas.openxmlformats.org/officeDocument/2006/relationships/oleObject" Target="../embeddings/oleObject387.bin"/><Relationship Id="rId20" Type="http://schemas.openxmlformats.org/officeDocument/2006/relationships/oleObject" Target="../embeddings/oleObject352.bin"/><Relationship Id="rId29" Type="http://schemas.openxmlformats.org/officeDocument/2006/relationships/image" Target="../media/image301.wmf"/><Relationship Id="rId1" Type="http://schemas.openxmlformats.org/officeDocument/2006/relationships/vmlDrawing" Target="../drawings/vmlDrawing78.vml"/><Relationship Id="rId6" Type="http://schemas.openxmlformats.org/officeDocument/2006/relationships/oleObject" Target="../embeddings/oleObject382.bin"/><Relationship Id="rId11" Type="http://schemas.openxmlformats.org/officeDocument/2006/relationships/image" Target="../media/image336.wmf"/><Relationship Id="rId24" Type="http://schemas.openxmlformats.org/officeDocument/2006/relationships/oleObject" Target="../embeddings/oleObject354.bin"/><Relationship Id="rId32" Type="http://schemas.openxmlformats.org/officeDocument/2006/relationships/oleObject" Target="../embeddings/oleObject358.bin"/><Relationship Id="rId5" Type="http://schemas.openxmlformats.org/officeDocument/2006/relationships/image" Target="../media/image333.wmf"/><Relationship Id="rId15" Type="http://schemas.openxmlformats.org/officeDocument/2006/relationships/image" Target="../media/image338.wmf"/><Relationship Id="rId23" Type="http://schemas.openxmlformats.org/officeDocument/2006/relationships/image" Target="../media/image298.emf"/><Relationship Id="rId28" Type="http://schemas.openxmlformats.org/officeDocument/2006/relationships/oleObject" Target="../embeddings/oleObject356.bin"/><Relationship Id="rId10" Type="http://schemas.openxmlformats.org/officeDocument/2006/relationships/oleObject" Target="../embeddings/oleObject384.bin"/><Relationship Id="rId19" Type="http://schemas.openxmlformats.org/officeDocument/2006/relationships/image" Target="../media/image296.wmf"/><Relationship Id="rId31" Type="http://schemas.openxmlformats.org/officeDocument/2006/relationships/image" Target="../media/image302.wmf"/><Relationship Id="rId4" Type="http://schemas.openxmlformats.org/officeDocument/2006/relationships/oleObject" Target="../embeddings/oleObject381.bin"/><Relationship Id="rId9" Type="http://schemas.openxmlformats.org/officeDocument/2006/relationships/image" Target="../media/image335.wmf"/><Relationship Id="rId14" Type="http://schemas.openxmlformats.org/officeDocument/2006/relationships/oleObject" Target="../embeddings/oleObject386.bin"/><Relationship Id="rId22" Type="http://schemas.openxmlformats.org/officeDocument/2006/relationships/oleObject" Target="../embeddings/oleObject353.bin"/><Relationship Id="rId27" Type="http://schemas.openxmlformats.org/officeDocument/2006/relationships/image" Target="../media/image321.wmf"/><Relationship Id="rId30" Type="http://schemas.openxmlformats.org/officeDocument/2006/relationships/oleObject" Target="../embeddings/oleObject357.bin"/><Relationship Id="rId35" Type="http://schemas.openxmlformats.org/officeDocument/2006/relationships/image" Target="../media/image304.emf"/><Relationship Id="rId8" Type="http://schemas.openxmlformats.org/officeDocument/2006/relationships/oleObject" Target="../embeddings/oleObject383.bin"/></Relationships>
</file>

<file path=ppt/slides/_rels/slide139.xml.rels><?xml version="1.0" encoding="UTF-8" standalone="yes"?>
<Relationships xmlns="http://schemas.openxmlformats.org/package/2006/relationships"><Relationship Id="rId8" Type="http://schemas.openxmlformats.org/officeDocument/2006/relationships/oleObject" Target="../embeddings/oleObject390.bin"/><Relationship Id="rId3" Type="http://schemas.openxmlformats.org/officeDocument/2006/relationships/image" Target="../media/image160.png"/><Relationship Id="rId7" Type="http://schemas.openxmlformats.org/officeDocument/2006/relationships/image" Target="../media/image341.wmf"/><Relationship Id="rId2" Type="http://schemas.openxmlformats.org/officeDocument/2006/relationships/slideLayout" Target="../slideLayouts/slideLayout7.xml"/><Relationship Id="rId1" Type="http://schemas.openxmlformats.org/officeDocument/2006/relationships/vmlDrawing" Target="../drawings/vmlDrawing79.vml"/><Relationship Id="rId6" Type="http://schemas.openxmlformats.org/officeDocument/2006/relationships/oleObject" Target="../embeddings/oleObject389.bin"/><Relationship Id="rId11" Type="http://schemas.openxmlformats.org/officeDocument/2006/relationships/image" Target="../media/image334.wmf"/><Relationship Id="rId5" Type="http://schemas.openxmlformats.org/officeDocument/2006/relationships/image" Target="../media/image340.wmf"/><Relationship Id="rId10" Type="http://schemas.openxmlformats.org/officeDocument/2006/relationships/oleObject" Target="../embeddings/oleObject391.bin"/><Relationship Id="rId4" Type="http://schemas.openxmlformats.org/officeDocument/2006/relationships/oleObject" Target="../embeddings/oleObject388.bin"/><Relationship Id="rId9" Type="http://schemas.openxmlformats.org/officeDocument/2006/relationships/image" Target="../media/image333.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Layout" Target="../slideLayouts/slideLayout7.xml"/><Relationship Id="rId1" Type="http://schemas.openxmlformats.org/officeDocument/2006/relationships/vmlDrawing" Target="../drawings/vmlDrawing80.vml"/><Relationship Id="rId5" Type="http://schemas.openxmlformats.org/officeDocument/2006/relationships/image" Target="../media/image342.wmf"/><Relationship Id="rId4" Type="http://schemas.openxmlformats.org/officeDocument/2006/relationships/oleObject" Target="../embeddings/oleObject392.bin"/></Relationships>
</file>

<file path=ppt/slides/_rels/slide141.xml.rels><?xml version="1.0" encoding="UTF-8" standalone="yes"?>
<Relationships xmlns="http://schemas.openxmlformats.org/package/2006/relationships"><Relationship Id="rId8" Type="http://schemas.openxmlformats.org/officeDocument/2006/relationships/image" Target="../media/image345.wmf"/><Relationship Id="rId13" Type="http://schemas.openxmlformats.org/officeDocument/2006/relationships/oleObject" Target="../embeddings/oleObject398.bin"/><Relationship Id="rId3" Type="http://schemas.openxmlformats.org/officeDocument/2006/relationships/oleObject" Target="../embeddings/oleObject393.bin"/><Relationship Id="rId7" Type="http://schemas.openxmlformats.org/officeDocument/2006/relationships/oleObject" Target="../embeddings/oleObject395.bin"/><Relationship Id="rId12" Type="http://schemas.openxmlformats.org/officeDocument/2006/relationships/image" Target="../media/image347.wmf"/><Relationship Id="rId2" Type="http://schemas.openxmlformats.org/officeDocument/2006/relationships/slideLayout" Target="../slideLayouts/slideLayout7.xml"/><Relationship Id="rId16" Type="http://schemas.openxmlformats.org/officeDocument/2006/relationships/image" Target="../media/image349.wmf"/><Relationship Id="rId1" Type="http://schemas.openxmlformats.org/officeDocument/2006/relationships/vmlDrawing" Target="../drawings/vmlDrawing81.vml"/><Relationship Id="rId6" Type="http://schemas.openxmlformats.org/officeDocument/2006/relationships/image" Target="../media/image344.wmf"/><Relationship Id="rId11" Type="http://schemas.openxmlformats.org/officeDocument/2006/relationships/oleObject" Target="../embeddings/oleObject397.bin"/><Relationship Id="rId5" Type="http://schemas.openxmlformats.org/officeDocument/2006/relationships/oleObject" Target="../embeddings/oleObject394.bin"/><Relationship Id="rId15" Type="http://schemas.openxmlformats.org/officeDocument/2006/relationships/oleObject" Target="../embeddings/oleObject399.bin"/><Relationship Id="rId10" Type="http://schemas.openxmlformats.org/officeDocument/2006/relationships/image" Target="../media/image346.emf"/><Relationship Id="rId4" Type="http://schemas.openxmlformats.org/officeDocument/2006/relationships/image" Target="../media/image343.wmf"/><Relationship Id="rId9" Type="http://schemas.openxmlformats.org/officeDocument/2006/relationships/oleObject" Target="../embeddings/oleObject396.bin"/><Relationship Id="rId14" Type="http://schemas.openxmlformats.org/officeDocument/2006/relationships/image" Target="../media/image348.wmf"/></Relationships>
</file>

<file path=ppt/slides/_rels/slide142.xml.rels><?xml version="1.0" encoding="UTF-8" standalone="yes"?>
<Relationships xmlns="http://schemas.openxmlformats.org/package/2006/relationships"><Relationship Id="rId8" Type="http://schemas.openxmlformats.org/officeDocument/2006/relationships/image" Target="../media/image350.wmf"/><Relationship Id="rId13" Type="http://schemas.openxmlformats.org/officeDocument/2006/relationships/oleObject" Target="../embeddings/oleObject405.bin"/><Relationship Id="rId18" Type="http://schemas.openxmlformats.org/officeDocument/2006/relationships/image" Target="../media/image355.wmf"/><Relationship Id="rId26" Type="http://schemas.openxmlformats.org/officeDocument/2006/relationships/image" Target="../media/image359.wmf"/><Relationship Id="rId3" Type="http://schemas.openxmlformats.org/officeDocument/2006/relationships/oleObject" Target="../embeddings/oleObject400.bin"/><Relationship Id="rId21" Type="http://schemas.openxmlformats.org/officeDocument/2006/relationships/oleObject" Target="../embeddings/oleObject409.bin"/><Relationship Id="rId7" Type="http://schemas.openxmlformats.org/officeDocument/2006/relationships/oleObject" Target="../embeddings/oleObject402.bin"/><Relationship Id="rId12" Type="http://schemas.openxmlformats.org/officeDocument/2006/relationships/image" Target="../media/image352.wmf"/><Relationship Id="rId17" Type="http://schemas.openxmlformats.org/officeDocument/2006/relationships/oleObject" Target="../embeddings/oleObject407.bin"/><Relationship Id="rId25" Type="http://schemas.openxmlformats.org/officeDocument/2006/relationships/oleObject" Target="../embeddings/oleObject411.bin"/><Relationship Id="rId2" Type="http://schemas.openxmlformats.org/officeDocument/2006/relationships/slideLayout" Target="../slideLayouts/slideLayout7.xml"/><Relationship Id="rId16" Type="http://schemas.openxmlformats.org/officeDocument/2006/relationships/image" Target="../media/image354.wmf"/><Relationship Id="rId20" Type="http://schemas.openxmlformats.org/officeDocument/2006/relationships/image" Target="../media/image356.wmf"/><Relationship Id="rId1" Type="http://schemas.openxmlformats.org/officeDocument/2006/relationships/vmlDrawing" Target="../drawings/vmlDrawing82.vml"/><Relationship Id="rId6" Type="http://schemas.openxmlformats.org/officeDocument/2006/relationships/image" Target="../media/image344.wmf"/><Relationship Id="rId11" Type="http://schemas.openxmlformats.org/officeDocument/2006/relationships/oleObject" Target="../embeddings/oleObject404.bin"/><Relationship Id="rId24" Type="http://schemas.openxmlformats.org/officeDocument/2006/relationships/image" Target="../media/image358.wmf"/><Relationship Id="rId5" Type="http://schemas.openxmlformats.org/officeDocument/2006/relationships/oleObject" Target="../embeddings/oleObject401.bin"/><Relationship Id="rId15" Type="http://schemas.openxmlformats.org/officeDocument/2006/relationships/oleObject" Target="../embeddings/oleObject406.bin"/><Relationship Id="rId23" Type="http://schemas.openxmlformats.org/officeDocument/2006/relationships/oleObject" Target="../embeddings/oleObject410.bin"/><Relationship Id="rId10" Type="http://schemas.openxmlformats.org/officeDocument/2006/relationships/image" Target="../media/image351.emf"/><Relationship Id="rId19" Type="http://schemas.openxmlformats.org/officeDocument/2006/relationships/oleObject" Target="../embeddings/oleObject408.bin"/><Relationship Id="rId4" Type="http://schemas.openxmlformats.org/officeDocument/2006/relationships/image" Target="../media/image343.wmf"/><Relationship Id="rId9" Type="http://schemas.openxmlformats.org/officeDocument/2006/relationships/oleObject" Target="../embeddings/oleObject403.bin"/><Relationship Id="rId14" Type="http://schemas.openxmlformats.org/officeDocument/2006/relationships/image" Target="../media/image353.wmf"/><Relationship Id="rId22" Type="http://schemas.openxmlformats.org/officeDocument/2006/relationships/image" Target="../media/image357.wmf"/></Relationships>
</file>

<file path=ppt/slides/_rels/slide143.xml.rels><?xml version="1.0" encoding="UTF-8" standalone="yes"?>
<Relationships xmlns="http://schemas.openxmlformats.org/package/2006/relationships"><Relationship Id="rId8" Type="http://schemas.openxmlformats.org/officeDocument/2006/relationships/image" Target="../media/image362.wmf"/><Relationship Id="rId13" Type="http://schemas.openxmlformats.org/officeDocument/2006/relationships/oleObject" Target="../embeddings/oleObject351.bin"/><Relationship Id="rId18" Type="http://schemas.openxmlformats.org/officeDocument/2006/relationships/image" Target="../media/image298.emf"/><Relationship Id="rId26" Type="http://schemas.openxmlformats.org/officeDocument/2006/relationships/image" Target="../media/image302.wmf"/><Relationship Id="rId3" Type="http://schemas.openxmlformats.org/officeDocument/2006/relationships/oleObject" Target="../embeddings/oleObject412.bin"/><Relationship Id="rId21" Type="http://schemas.openxmlformats.org/officeDocument/2006/relationships/oleObject" Target="../embeddings/oleObject355.bin"/><Relationship Id="rId7" Type="http://schemas.openxmlformats.org/officeDocument/2006/relationships/oleObject" Target="../embeddings/oleObject414.bin"/><Relationship Id="rId12" Type="http://schemas.openxmlformats.org/officeDocument/2006/relationships/image" Target="../media/image364.wmf"/><Relationship Id="rId17" Type="http://schemas.openxmlformats.org/officeDocument/2006/relationships/oleObject" Target="../embeddings/oleObject353.bin"/><Relationship Id="rId25" Type="http://schemas.openxmlformats.org/officeDocument/2006/relationships/oleObject" Target="../embeddings/oleObject357.bin"/><Relationship Id="rId2" Type="http://schemas.openxmlformats.org/officeDocument/2006/relationships/slideLayout" Target="../slideLayouts/slideLayout7.xml"/><Relationship Id="rId16" Type="http://schemas.openxmlformats.org/officeDocument/2006/relationships/image" Target="../media/image297.wmf"/><Relationship Id="rId20" Type="http://schemas.openxmlformats.org/officeDocument/2006/relationships/image" Target="../media/image299.emf"/><Relationship Id="rId29" Type="http://schemas.openxmlformats.org/officeDocument/2006/relationships/oleObject" Target="../embeddings/oleObject359.bin"/><Relationship Id="rId1" Type="http://schemas.openxmlformats.org/officeDocument/2006/relationships/vmlDrawing" Target="../drawings/vmlDrawing83.vml"/><Relationship Id="rId6" Type="http://schemas.openxmlformats.org/officeDocument/2006/relationships/image" Target="../media/image361.wmf"/><Relationship Id="rId11" Type="http://schemas.openxmlformats.org/officeDocument/2006/relationships/oleObject" Target="../embeddings/oleObject416.bin"/><Relationship Id="rId24" Type="http://schemas.openxmlformats.org/officeDocument/2006/relationships/image" Target="../media/image301.wmf"/><Relationship Id="rId5" Type="http://schemas.openxmlformats.org/officeDocument/2006/relationships/oleObject" Target="../embeddings/oleObject413.bin"/><Relationship Id="rId15" Type="http://schemas.openxmlformats.org/officeDocument/2006/relationships/oleObject" Target="../embeddings/oleObject352.bin"/><Relationship Id="rId23" Type="http://schemas.openxmlformats.org/officeDocument/2006/relationships/oleObject" Target="../embeddings/oleObject356.bin"/><Relationship Id="rId28" Type="http://schemas.openxmlformats.org/officeDocument/2006/relationships/image" Target="../media/image303.emf"/><Relationship Id="rId10" Type="http://schemas.openxmlformats.org/officeDocument/2006/relationships/image" Target="../media/image363.wmf"/><Relationship Id="rId19" Type="http://schemas.openxmlformats.org/officeDocument/2006/relationships/oleObject" Target="../embeddings/oleObject354.bin"/><Relationship Id="rId4" Type="http://schemas.openxmlformats.org/officeDocument/2006/relationships/image" Target="../media/image360.emf"/><Relationship Id="rId9" Type="http://schemas.openxmlformats.org/officeDocument/2006/relationships/oleObject" Target="../embeddings/oleObject415.bin"/><Relationship Id="rId14" Type="http://schemas.openxmlformats.org/officeDocument/2006/relationships/image" Target="../media/image296.wmf"/><Relationship Id="rId22" Type="http://schemas.openxmlformats.org/officeDocument/2006/relationships/image" Target="../media/image321.wmf"/><Relationship Id="rId27" Type="http://schemas.openxmlformats.org/officeDocument/2006/relationships/oleObject" Target="../embeddings/oleObject358.bin"/><Relationship Id="rId30" Type="http://schemas.openxmlformats.org/officeDocument/2006/relationships/image" Target="../media/image304.emf"/></Relationships>
</file>

<file path=ppt/slides/_rels/slide144.xml.rels><?xml version="1.0" encoding="UTF-8" standalone="yes"?>
<Relationships xmlns="http://schemas.openxmlformats.org/package/2006/relationships"><Relationship Id="rId13" Type="http://schemas.openxmlformats.org/officeDocument/2006/relationships/oleObject" Target="../embeddings/oleObject422.bin"/><Relationship Id="rId18" Type="http://schemas.openxmlformats.org/officeDocument/2006/relationships/image" Target="../media/image296.wmf"/><Relationship Id="rId26" Type="http://schemas.openxmlformats.org/officeDocument/2006/relationships/image" Target="../media/image321.wmf"/><Relationship Id="rId3" Type="http://schemas.openxmlformats.org/officeDocument/2006/relationships/oleObject" Target="../embeddings/oleObject417.bin"/><Relationship Id="rId21" Type="http://schemas.openxmlformats.org/officeDocument/2006/relationships/oleObject" Target="../embeddings/oleObject353.bin"/><Relationship Id="rId34" Type="http://schemas.openxmlformats.org/officeDocument/2006/relationships/image" Target="../media/image304.emf"/><Relationship Id="rId7" Type="http://schemas.openxmlformats.org/officeDocument/2006/relationships/oleObject" Target="../embeddings/oleObject419.bin"/><Relationship Id="rId12" Type="http://schemas.openxmlformats.org/officeDocument/2006/relationships/image" Target="../media/image369.emf"/><Relationship Id="rId17" Type="http://schemas.openxmlformats.org/officeDocument/2006/relationships/oleObject" Target="../embeddings/oleObject351.bin"/><Relationship Id="rId25" Type="http://schemas.openxmlformats.org/officeDocument/2006/relationships/oleObject" Target="../embeddings/oleObject355.bin"/><Relationship Id="rId33" Type="http://schemas.openxmlformats.org/officeDocument/2006/relationships/oleObject" Target="../embeddings/oleObject359.bin"/><Relationship Id="rId2" Type="http://schemas.openxmlformats.org/officeDocument/2006/relationships/slideLayout" Target="../slideLayouts/slideLayout7.xml"/><Relationship Id="rId16" Type="http://schemas.openxmlformats.org/officeDocument/2006/relationships/image" Target="../media/image371.wmf"/><Relationship Id="rId20" Type="http://schemas.openxmlformats.org/officeDocument/2006/relationships/image" Target="../media/image297.wmf"/><Relationship Id="rId29" Type="http://schemas.openxmlformats.org/officeDocument/2006/relationships/oleObject" Target="../embeddings/oleObject357.bin"/><Relationship Id="rId1" Type="http://schemas.openxmlformats.org/officeDocument/2006/relationships/vmlDrawing" Target="../drawings/vmlDrawing84.vml"/><Relationship Id="rId6" Type="http://schemas.openxmlformats.org/officeDocument/2006/relationships/image" Target="../media/image366.wmf"/><Relationship Id="rId11" Type="http://schemas.openxmlformats.org/officeDocument/2006/relationships/oleObject" Target="../embeddings/oleObject421.bin"/><Relationship Id="rId24" Type="http://schemas.openxmlformats.org/officeDocument/2006/relationships/image" Target="../media/image299.emf"/><Relationship Id="rId32" Type="http://schemas.openxmlformats.org/officeDocument/2006/relationships/image" Target="../media/image303.emf"/><Relationship Id="rId5" Type="http://schemas.openxmlformats.org/officeDocument/2006/relationships/oleObject" Target="../embeddings/oleObject418.bin"/><Relationship Id="rId15" Type="http://schemas.openxmlformats.org/officeDocument/2006/relationships/oleObject" Target="../embeddings/oleObject423.bin"/><Relationship Id="rId23" Type="http://schemas.openxmlformats.org/officeDocument/2006/relationships/oleObject" Target="../embeddings/oleObject354.bin"/><Relationship Id="rId28" Type="http://schemas.openxmlformats.org/officeDocument/2006/relationships/image" Target="../media/image301.wmf"/><Relationship Id="rId10" Type="http://schemas.openxmlformats.org/officeDocument/2006/relationships/image" Target="../media/image368.emf"/><Relationship Id="rId19" Type="http://schemas.openxmlformats.org/officeDocument/2006/relationships/oleObject" Target="../embeddings/oleObject352.bin"/><Relationship Id="rId31" Type="http://schemas.openxmlformats.org/officeDocument/2006/relationships/oleObject" Target="../embeddings/oleObject358.bin"/><Relationship Id="rId4" Type="http://schemas.openxmlformats.org/officeDocument/2006/relationships/image" Target="../media/image365.wmf"/><Relationship Id="rId9" Type="http://schemas.openxmlformats.org/officeDocument/2006/relationships/oleObject" Target="../embeddings/oleObject420.bin"/><Relationship Id="rId14" Type="http://schemas.openxmlformats.org/officeDocument/2006/relationships/image" Target="../media/image370.emf"/><Relationship Id="rId22" Type="http://schemas.openxmlformats.org/officeDocument/2006/relationships/image" Target="../media/image298.emf"/><Relationship Id="rId27" Type="http://schemas.openxmlformats.org/officeDocument/2006/relationships/oleObject" Target="../embeddings/oleObject356.bin"/><Relationship Id="rId30" Type="http://schemas.openxmlformats.org/officeDocument/2006/relationships/image" Target="../media/image302.wmf"/><Relationship Id="rId8" Type="http://schemas.openxmlformats.org/officeDocument/2006/relationships/image" Target="../media/image367.emf"/></Relationships>
</file>

<file path=ppt/slides/_rels/slide145.xml.rels><?xml version="1.0" encoding="UTF-8" standalone="yes"?>
<Relationships xmlns="http://schemas.openxmlformats.org/package/2006/relationships"><Relationship Id="rId8" Type="http://schemas.openxmlformats.org/officeDocument/2006/relationships/image" Target="../media/image373.wmf"/><Relationship Id="rId13" Type="http://schemas.openxmlformats.org/officeDocument/2006/relationships/oleObject" Target="../embeddings/oleObject351.bin"/><Relationship Id="rId18" Type="http://schemas.openxmlformats.org/officeDocument/2006/relationships/image" Target="../media/image298.emf"/><Relationship Id="rId26" Type="http://schemas.openxmlformats.org/officeDocument/2006/relationships/image" Target="../media/image302.wmf"/><Relationship Id="rId3" Type="http://schemas.openxmlformats.org/officeDocument/2006/relationships/oleObject" Target="../embeddings/oleObject424.bin"/><Relationship Id="rId21" Type="http://schemas.openxmlformats.org/officeDocument/2006/relationships/oleObject" Target="../embeddings/oleObject355.bin"/><Relationship Id="rId7" Type="http://schemas.openxmlformats.org/officeDocument/2006/relationships/oleObject" Target="../embeddings/oleObject426.bin"/><Relationship Id="rId12" Type="http://schemas.openxmlformats.org/officeDocument/2006/relationships/image" Target="../media/image375.wmf"/><Relationship Id="rId17" Type="http://schemas.openxmlformats.org/officeDocument/2006/relationships/oleObject" Target="../embeddings/oleObject353.bin"/><Relationship Id="rId25" Type="http://schemas.openxmlformats.org/officeDocument/2006/relationships/oleObject" Target="../embeddings/oleObject357.bin"/><Relationship Id="rId2" Type="http://schemas.openxmlformats.org/officeDocument/2006/relationships/slideLayout" Target="../slideLayouts/slideLayout7.xml"/><Relationship Id="rId16" Type="http://schemas.openxmlformats.org/officeDocument/2006/relationships/image" Target="../media/image297.wmf"/><Relationship Id="rId20" Type="http://schemas.openxmlformats.org/officeDocument/2006/relationships/image" Target="../media/image299.emf"/><Relationship Id="rId29" Type="http://schemas.openxmlformats.org/officeDocument/2006/relationships/oleObject" Target="../embeddings/oleObject359.bin"/><Relationship Id="rId1" Type="http://schemas.openxmlformats.org/officeDocument/2006/relationships/vmlDrawing" Target="../drawings/vmlDrawing85.vml"/><Relationship Id="rId6" Type="http://schemas.openxmlformats.org/officeDocument/2006/relationships/image" Target="../media/image228.wmf"/><Relationship Id="rId11" Type="http://schemas.openxmlformats.org/officeDocument/2006/relationships/oleObject" Target="../embeddings/oleObject428.bin"/><Relationship Id="rId24" Type="http://schemas.openxmlformats.org/officeDocument/2006/relationships/image" Target="../media/image301.wmf"/><Relationship Id="rId5" Type="http://schemas.openxmlformats.org/officeDocument/2006/relationships/oleObject" Target="../embeddings/oleObject425.bin"/><Relationship Id="rId15" Type="http://schemas.openxmlformats.org/officeDocument/2006/relationships/oleObject" Target="../embeddings/oleObject352.bin"/><Relationship Id="rId23" Type="http://schemas.openxmlformats.org/officeDocument/2006/relationships/oleObject" Target="../embeddings/oleObject356.bin"/><Relationship Id="rId28" Type="http://schemas.openxmlformats.org/officeDocument/2006/relationships/image" Target="../media/image303.emf"/><Relationship Id="rId10" Type="http://schemas.openxmlformats.org/officeDocument/2006/relationships/image" Target="../media/image374.wmf"/><Relationship Id="rId19" Type="http://schemas.openxmlformats.org/officeDocument/2006/relationships/oleObject" Target="../embeddings/oleObject354.bin"/><Relationship Id="rId4" Type="http://schemas.openxmlformats.org/officeDocument/2006/relationships/image" Target="../media/image372.wmf"/><Relationship Id="rId9" Type="http://schemas.openxmlformats.org/officeDocument/2006/relationships/oleObject" Target="../embeddings/oleObject427.bin"/><Relationship Id="rId14" Type="http://schemas.openxmlformats.org/officeDocument/2006/relationships/image" Target="../media/image296.wmf"/><Relationship Id="rId22" Type="http://schemas.openxmlformats.org/officeDocument/2006/relationships/image" Target="../media/image321.wmf"/><Relationship Id="rId27" Type="http://schemas.openxmlformats.org/officeDocument/2006/relationships/oleObject" Target="../embeddings/oleObject358.bin"/><Relationship Id="rId30" Type="http://schemas.openxmlformats.org/officeDocument/2006/relationships/image" Target="../media/image304.emf"/></Relationships>
</file>

<file path=ppt/slides/_rels/slide146.xml.rels><?xml version="1.0" encoding="UTF-8" standalone="yes"?>
<Relationships xmlns="http://schemas.openxmlformats.org/package/2006/relationships"><Relationship Id="rId8" Type="http://schemas.openxmlformats.org/officeDocument/2006/relationships/image" Target="../media/image320.wmf"/><Relationship Id="rId13" Type="http://schemas.openxmlformats.org/officeDocument/2006/relationships/oleObject" Target="../embeddings/oleObject434.bin"/><Relationship Id="rId18" Type="http://schemas.openxmlformats.org/officeDocument/2006/relationships/image" Target="../media/image380.wmf"/><Relationship Id="rId26" Type="http://schemas.openxmlformats.org/officeDocument/2006/relationships/image" Target="../media/image384.emf"/><Relationship Id="rId3" Type="http://schemas.openxmlformats.org/officeDocument/2006/relationships/oleObject" Target="../embeddings/oleObject429.bin"/><Relationship Id="rId21" Type="http://schemas.openxmlformats.org/officeDocument/2006/relationships/oleObject" Target="../embeddings/oleObject438.bin"/><Relationship Id="rId7" Type="http://schemas.openxmlformats.org/officeDocument/2006/relationships/oleObject" Target="../embeddings/oleObject431.bin"/><Relationship Id="rId12" Type="http://schemas.openxmlformats.org/officeDocument/2006/relationships/image" Target="../media/image297.wmf"/><Relationship Id="rId17" Type="http://schemas.openxmlformats.org/officeDocument/2006/relationships/oleObject" Target="../embeddings/oleObject436.bin"/><Relationship Id="rId25" Type="http://schemas.openxmlformats.org/officeDocument/2006/relationships/oleObject" Target="../embeddings/oleObject440.bin"/><Relationship Id="rId2" Type="http://schemas.openxmlformats.org/officeDocument/2006/relationships/slideLayout" Target="../slideLayouts/slideLayout7.xml"/><Relationship Id="rId16" Type="http://schemas.openxmlformats.org/officeDocument/2006/relationships/image" Target="../media/image379.wmf"/><Relationship Id="rId20" Type="http://schemas.openxmlformats.org/officeDocument/2006/relationships/image" Target="../media/image381.wmf"/><Relationship Id="rId29" Type="http://schemas.openxmlformats.org/officeDocument/2006/relationships/oleObject" Target="../embeddings/oleObject425.bin"/><Relationship Id="rId1" Type="http://schemas.openxmlformats.org/officeDocument/2006/relationships/vmlDrawing" Target="../drawings/vmlDrawing86.vml"/><Relationship Id="rId6" Type="http://schemas.openxmlformats.org/officeDocument/2006/relationships/image" Target="../media/image377.wmf"/><Relationship Id="rId11" Type="http://schemas.openxmlformats.org/officeDocument/2006/relationships/oleObject" Target="../embeddings/oleObject433.bin"/><Relationship Id="rId24" Type="http://schemas.openxmlformats.org/officeDocument/2006/relationships/image" Target="../media/image383.wmf"/><Relationship Id="rId5" Type="http://schemas.openxmlformats.org/officeDocument/2006/relationships/oleObject" Target="../embeddings/oleObject430.bin"/><Relationship Id="rId15" Type="http://schemas.openxmlformats.org/officeDocument/2006/relationships/oleObject" Target="../embeddings/oleObject435.bin"/><Relationship Id="rId23" Type="http://schemas.openxmlformats.org/officeDocument/2006/relationships/oleObject" Target="../embeddings/oleObject439.bin"/><Relationship Id="rId28" Type="http://schemas.openxmlformats.org/officeDocument/2006/relationships/image" Target="../media/image385.wmf"/><Relationship Id="rId10" Type="http://schemas.openxmlformats.org/officeDocument/2006/relationships/image" Target="../media/image296.wmf"/><Relationship Id="rId19" Type="http://schemas.openxmlformats.org/officeDocument/2006/relationships/oleObject" Target="../embeddings/oleObject437.bin"/><Relationship Id="rId4" Type="http://schemas.openxmlformats.org/officeDocument/2006/relationships/image" Target="../media/image376.wmf"/><Relationship Id="rId9" Type="http://schemas.openxmlformats.org/officeDocument/2006/relationships/oleObject" Target="../embeddings/oleObject432.bin"/><Relationship Id="rId14" Type="http://schemas.openxmlformats.org/officeDocument/2006/relationships/image" Target="../media/image378.wmf"/><Relationship Id="rId22" Type="http://schemas.openxmlformats.org/officeDocument/2006/relationships/image" Target="../media/image382.wmf"/><Relationship Id="rId27" Type="http://schemas.openxmlformats.org/officeDocument/2006/relationships/oleObject" Target="../embeddings/oleObject441.bin"/><Relationship Id="rId30" Type="http://schemas.openxmlformats.org/officeDocument/2006/relationships/image" Target="../media/image228.wmf"/></Relationships>
</file>

<file path=ppt/slides/_rels/slide147.xml.rels><?xml version="1.0" encoding="UTF-8" standalone="yes"?>
<Relationships xmlns="http://schemas.openxmlformats.org/package/2006/relationships"><Relationship Id="rId8" Type="http://schemas.openxmlformats.org/officeDocument/2006/relationships/image" Target="../media/image296.wmf"/><Relationship Id="rId13" Type="http://schemas.openxmlformats.org/officeDocument/2006/relationships/oleObject" Target="../embeddings/oleObject435.bin"/><Relationship Id="rId18" Type="http://schemas.openxmlformats.org/officeDocument/2006/relationships/image" Target="../media/image381.wmf"/><Relationship Id="rId26" Type="http://schemas.openxmlformats.org/officeDocument/2006/relationships/image" Target="../media/image228.wmf"/><Relationship Id="rId3" Type="http://schemas.openxmlformats.org/officeDocument/2006/relationships/oleObject" Target="../embeddings/oleObject442.bin"/><Relationship Id="rId21" Type="http://schemas.openxmlformats.org/officeDocument/2006/relationships/oleObject" Target="../embeddings/oleObject439.bin"/><Relationship Id="rId7" Type="http://schemas.openxmlformats.org/officeDocument/2006/relationships/oleObject" Target="../embeddings/oleObject432.bin"/><Relationship Id="rId12" Type="http://schemas.openxmlformats.org/officeDocument/2006/relationships/image" Target="../media/image378.wmf"/><Relationship Id="rId17" Type="http://schemas.openxmlformats.org/officeDocument/2006/relationships/oleObject" Target="../embeddings/oleObject437.bin"/><Relationship Id="rId25" Type="http://schemas.openxmlformats.org/officeDocument/2006/relationships/oleObject" Target="../embeddings/oleObject425.bin"/><Relationship Id="rId2" Type="http://schemas.openxmlformats.org/officeDocument/2006/relationships/slideLayout" Target="../slideLayouts/slideLayout7.xml"/><Relationship Id="rId16" Type="http://schemas.openxmlformats.org/officeDocument/2006/relationships/image" Target="../media/image380.wmf"/><Relationship Id="rId20" Type="http://schemas.openxmlformats.org/officeDocument/2006/relationships/image" Target="../media/image382.wmf"/><Relationship Id="rId29" Type="http://schemas.openxmlformats.org/officeDocument/2006/relationships/oleObject" Target="../embeddings/oleObject444.bin"/><Relationship Id="rId1" Type="http://schemas.openxmlformats.org/officeDocument/2006/relationships/vmlDrawing" Target="../drawings/vmlDrawing87.vml"/><Relationship Id="rId6" Type="http://schemas.openxmlformats.org/officeDocument/2006/relationships/image" Target="../media/image320.wmf"/><Relationship Id="rId11" Type="http://schemas.openxmlformats.org/officeDocument/2006/relationships/oleObject" Target="../embeddings/oleObject434.bin"/><Relationship Id="rId24" Type="http://schemas.openxmlformats.org/officeDocument/2006/relationships/image" Target="../media/image384.emf"/><Relationship Id="rId32" Type="http://schemas.openxmlformats.org/officeDocument/2006/relationships/image" Target="../media/image319.wmf"/><Relationship Id="rId5" Type="http://schemas.openxmlformats.org/officeDocument/2006/relationships/oleObject" Target="../embeddings/oleObject431.bin"/><Relationship Id="rId15" Type="http://schemas.openxmlformats.org/officeDocument/2006/relationships/oleObject" Target="../embeddings/oleObject436.bin"/><Relationship Id="rId23" Type="http://schemas.openxmlformats.org/officeDocument/2006/relationships/oleObject" Target="../embeddings/oleObject440.bin"/><Relationship Id="rId28" Type="http://schemas.openxmlformats.org/officeDocument/2006/relationships/image" Target="../media/image387.wmf"/><Relationship Id="rId10" Type="http://schemas.openxmlformats.org/officeDocument/2006/relationships/image" Target="../media/image297.wmf"/><Relationship Id="rId19" Type="http://schemas.openxmlformats.org/officeDocument/2006/relationships/oleObject" Target="../embeddings/oleObject438.bin"/><Relationship Id="rId31" Type="http://schemas.openxmlformats.org/officeDocument/2006/relationships/oleObject" Target="../embeddings/oleObject360.bin"/><Relationship Id="rId4" Type="http://schemas.openxmlformats.org/officeDocument/2006/relationships/image" Target="../media/image386.wmf"/><Relationship Id="rId9" Type="http://schemas.openxmlformats.org/officeDocument/2006/relationships/oleObject" Target="../embeddings/oleObject433.bin"/><Relationship Id="rId14" Type="http://schemas.openxmlformats.org/officeDocument/2006/relationships/image" Target="../media/image379.wmf"/><Relationship Id="rId22" Type="http://schemas.openxmlformats.org/officeDocument/2006/relationships/image" Target="../media/image383.wmf"/><Relationship Id="rId27" Type="http://schemas.openxmlformats.org/officeDocument/2006/relationships/oleObject" Target="../embeddings/oleObject443.bin"/><Relationship Id="rId30" Type="http://schemas.openxmlformats.org/officeDocument/2006/relationships/image" Target="../media/image388.wmf"/></Relationships>
</file>

<file path=ppt/slides/_rels/slide148.xml.rels><?xml version="1.0" encoding="UTF-8" standalone="yes"?>
<Relationships xmlns="http://schemas.openxmlformats.org/package/2006/relationships"><Relationship Id="rId13" Type="http://schemas.openxmlformats.org/officeDocument/2006/relationships/oleObject" Target="../embeddings/oleObject450.bin"/><Relationship Id="rId18" Type="http://schemas.openxmlformats.org/officeDocument/2006/relationships/image" Target="../media/image383.wmf"/><Relationship Id="rId26" Type="http://schemas.openxmlformats.org/officeDocument/2006/relationships/image" Target="../media/image394.wmf"/><Relationship Id="rId3" Type="http://schemas.openxmlformats.org/officeDocument/2006/relationships/oleObject" Target="../embeddings/oleObject445.bin"/><Relationship Id="rId21" Type="http://schemas.openxmlformats.org/officeDocument/2006/relationships/oleObject" Target="../embeddings/oleObject454.bin"/><Relationship Id="rId34" Type="http://schemas.openxmlformats.org/officeDocument/2006/relationships/image" Target="../media/image228.wmf"/><Relationship Id="rId7" Type="http://schemas.openxmlformats.org/officeDocument/2006/relationships/oleObject" Target="../embeddings/oleObject447.bin"/><Relationship Id="rId12" Type="http://schemas.openxmlformats.org/officeDocument/2006/relationships/image" Target="../media/image391.wmf"/><Relationship Id="rId17" Type="http://schemas.openxmlformats.org/officeDocument/2006/relationships/oleObject" Target="../embeddings/oleObject452.bin"/><Relationship Id="rId25" Type="http://schemas.openxmlformats.org/officeDocument/2006/relationships/oleObject" Target="../embeddings/oleObject456.bin"/><Relationship Id="rId33" Type="http://schemas.openxmlformats.org/officeDocument/2006/relationships/oleObject" Target="../embeddings/oleObject425.bin"/><Relationship Id="rId2" Type="http://schemas.openxmlformats.org/officeDocument/2006/relationships/slideLayout" Target="../slideLayouts/slideLayout7.xml"/><Relationship Id="rId16" Type="http://schemas.openxmlformats.org/officeDocument/2006/relationships/image" Target="../media/image393.wmf"/><Relationship Id="rId20" Type="http://schemas.openxmlformats.org/officeDocument/2006/relationships/image" Target="../media/image384.emf"/><Relationship Id="rId29" Type="http://schemas.openxmlformats.org/officeDocument/2006/relationships/oleObject" Target="../embeddings/oleObject458.bin"/><Relationship Id="rId1" Type="http://schemas.openxmlformats.org/officeDocument/2006/relationships/vmlDrawing" Target="../drawings/vmlDrawing88.vml"/><Relationship Id="rId6" Type="http://schemas.openxmlformats.org/officeDocument/2006/relationships/image" Target="../media/image297.wmf"/><Relationship Id="rId11" Type="http://schemas.openxmlformats.org/officeDocument/2006/relationships/oleObject" Target="../embeddings/oleObject449.bin"/><Relationship Id="rId24" Type="http://schemas.openxmlformats.org/officeDocument/2006/relationships/image" Target="../media/image376.wmf"/><Relationship Id="rId32" Type="http://schemas.openxmlformats.org/officeDocument/2006/relationships/image" Target="../media/image397.wmf"/><Relationship Id="rId5" Type="http://schemas.openxmlformats.org/officeDocument/2006/relationships/oleObject" Target="../embeddings/oleObject446.bin"/><Relationship Id="rId15" Type="http://schemas.openxmlformats.org/officeDocument/2006/relationships/oleObject" Target="../embeddings/oleObject451.bin"/><Relationship Id="rId23" Type="http://schemas.openxmlformats.org/officeDocument/2006/relationships/oleObject" Target="../embeddings/oleObject455.bin"/><Relationship Id="rId28" Type="http://schemas.openxmlformats.org/officeDocument/2006/relationships/image" Target="../media/image395.wmf"/><Relationship Id="rId10" Type="http://schemas.openxmlformats.org/officeDocument/2006/relationships/image" Target="../media/image390.wmf"/><Relationship Id="rId19" Type="http://schemas.openxmlformats.org/officeDocument/2006/relationships/oleObject" Target="../embeddings/oleObject453.bin"/><Relationship Id="rId31" Type="http://schemas.openxmlformats.org/officeDocument/2006/relationships/oleObject" Target="../embeddings/oleObject459.bin"/><Relationship Id="rId4" Type="http://schemas.openxmlformats.org/officeDocument/2006/relationships/image" Target="../media/image296.wmf"/><Relationship Id="rId9" Type="http://schemas.openxmlformats.org/officeDocument/2006/relationships/oleObject" Target="../embeddings/oleObject448.bin"/><Relationship Id="rId14" Type="http://schemas.openxmlformats.org/officeDocument/2006/relationships/image" Target="../media/image392.wmf"/><Relationship Id="rId22" Type="http://schemas.openxmlformats.org/officeDocument/2006/relationships/image" Target="../media/image320.wmf"/><Relationship Id="rId27" Type="http://schemas.openxmlformats.org/officeDocument/2006/relationships/oleObject" Target="../embeddings/oleObject457.bin"/><Relationship Id="rId30" Type="http://schemas.openxmlformats.org/officeDocument/2006/relationships/image" Target="../media/image396.wmf"/><Relationship Id="rId8" Type="http://schemas.openxmlformats.org/officeDocument/2006/relationships/image" Target="../media/image389.wmf"/></Relationships>
</file>

<file path=ppt/slides/_rels/slide149.xml.rels><?xml version="1.0" encoding="UTF-8" standalone="yes"?>
<Relationships xmlns="http://schemas.openxmlformats.org/package/2006/relationships"><Relationship Id="rId8" Type="http://schemas.openxmlformats.org/officeDocument/2006/relationships/image" Target="../media/image398.wmf"/><Relationship Id="rId13" Type="http://schemas.openxmlformats.org/officeDocument/2006/relationships/oleObject" Target="../embeddings/oleObject465.bin"/><Relationship Id="rId18" Type="http://schemas.openxmlformats.org/officeDocument/2006/relationships/image" Target="../media/image320.wmf"/><Relationship Id="rId26" Type="http://schemas.openxmlformats.org/officeDocument/2006/relationships/image" Target="../media/image228.wmf"/><Relationship Id="rId3" Type="http://schemas.openxmlformats.org/officeDocument/2006/relationships/oleObject" Target="../embeddings/oleObject460.bin"/><Relationship Id="rId21" Type="http://schemas.openxmlformats.org/officeDocument/2006/relationships/oleObject" Target="../embeddings/oleObject469.bin"/><Relationship Id="rId7" Type="http://schemas.openxmlformats.org/officeDocument/2006/relationships/oleObject" Target="../embeddings/oleObject462.bin"/><Relationship Id="rId12" Type="http://schemas.openxmlformats.org/officeDocument/2006/relationships/image" Target="../media/image400.wmf"/><Relationship Id="rId17" Type="http://schemas.openxmlformats.org/officeDocument/2006/relationships/oleObject" Target="../embeddings/oleObject467.bin"/><Relationship Id="rId25" Type="http://schemas.openxmlformats.org/officeDocument/2006/relationships/oleObject" Target="../embeddings/oleObject425.bin"/><Relationship Id="rId2" Type="http://schemas.openxmlformats.org/officeDocument/2006/relationships/slideLayout" Target="../slideLayouts/slideLayout7.xml"/><Relationship Id="rId16" Type="http://schemas.openxmlformats.org/officeDocument/2006/relationships/image" Target="../media/image402.wmf"/><Relationship Id="rId20" Type="http://schemas.openxmlformats.org/officeDocument/2006/relationships/image" Target="../media/image403.wmf"/><Relationship Id="rId1" Type="http://schemas.openxmlformats.org/officeDocument/2006/relationships/vmlDrawing" Target="../drawings/vmlDrawing89.vml"/><Relationship Id="rId6" Type="http://schemas.openxmlformats.org/officeDocument/2006/relationships/image" Target="../media/image297.wmf"/><Relationship Id="rId11" Type="http://schemas.openxmlformats.org/officeDocument/2006/relationships/oleObject" Target="../embeddings/oleObject464.bin"/><Relationship Id="rId24" Type="http://schemas.openxmlformats.org/officeDocument/2006/relationships/image" Target="../media/image405.wmf"/><Relationship Id="rId5" Type="http://schemas.openxmlformats.org/officeDocument/2006/relationships/oleObject" Target="../embeddings/oleObject461.bin"/><Relationship Id="rId15" Type="http://schemas.openxmlformats.org/officeDocument/2006/relationships/oleObject" Target="../embeddings/oleObject466.bin"/><Relationship Id="rId23" Type="http://schemas.openxmlformats.org/officeDocument/2006/relationships/oleObject" Target="../embeddings/oleObject470.bin"/><Relationship Id="rId10" Type="http://schemas.openxmlformats.org/officeDocument/2006/relationships/image" Target="../media/image399.wmf"/><Relationship Id="rId19" Type="http://schemas.openxmlformats.org/officeDocument/2006/relationships/oleObject" Target="../embeddings/oleObject468.bin"/><Relationship Id="rId4" Type="http://schemas.openxmlformats.org/officeDocument/2006/relationships/image" Target="../media/image296.wmf"/><Relationship Id="rId9" Type="http://schemas.openxmlformats.org/officeDocument/2006/relationships/oleObject" Target="../embeddings/oleObject463.bin"/><Relationship Id="rId14" Type="http://schemas.openxmlformats.org/officeDocument/2006/relationships/image" Target="../media/image401.wmf"/><Relationship Id="rId22" Type="http://schemas.openxmlformats.org/officeDocument/2006/relationships/image" Target="../media/image404.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8" Type="http://schemas.openxmlformats.org/officeDocument/2006/relationships/image" Target="../media/image398.wmf"/><Relationship Id="rId13" Type="http://schemas.openxmlformats.org/officeDocument/2006/relationships/oleObject" Target="../embeddings/oleObject465.bin"/><Relationship Id="rId18" Type="http://schemas.openxmlformats.org/officeDocument/2006/relationships/image" Target="../media/image320.wmf"/><Relationship Id="rId26" Type="http://schemas.openxmlformats.org/officeDocument/2006/relationships/image" Target="../media/image228.wmf"/><Relationship Id="rId3" Type="http://schemas.openxmlformats.org/officeDocument/2006/relationships/oleObject" Target="../embeddings/oleObject460.bin"/><Relationship Id="rId21" Type="http://schemas.openxmlformats.org/officeDocument/2006/relationships/oleObject" Target="../embeddings/oleObject471.bin"/><Relationship Id="rId7" Type="http://schemas.openxmlformats.org/officeDocument/2006/relationships/oleObject" Target="../embeddings/oleObject462.bin"/><Relationship Id="rId12" Type="http://schemas.openxmlformats.org/officeDocument/2006/relationships/image" Target="../media/image400.wmf"/><Relationship Id="rId17" Type="http://schemas.openxmlformats.org/officeDocument/2006/relationships/oleObject" Target="../embeddings/oleObject467.bin"/><Relationship Id="rId25" Type="http://schemas.openxmlformats.org/officeDocument/2006/relationships/oleObject" Target="../embeddings/oleObject425.bin"/><Relationship Id="rId2" Type="http://schemas.openxmlformats.org/officeDocument/2006/relationships/slideLayout" Target="../slideLayouts/slideLayout7.xml"/><Relationship Id="rId16" Type="http://schemas.openxmlformats.org/officeDocument/2006/relationships/image" Target="../media/image402.wmf"/><Relationship Id="rId20" Type="http://schemas.openxmlformats.org/officeDocument/2006/relationships/image" Target="../media/image403.wmf"/><Relationship Id="rId1" Type="http://schemas.openxmlformats.org/officeDocument/2006/relationships/vmlDrawing" Target="../drawings/vmlDrawing90.vml"/><Relationship Id="rId6" Type="http://schemas.openxmlformats.org/officeDocument/2006/relationships/image" Target="../media/image297.wmf"/><Relationship Id="rId11" Type="http://schemas.openxmlformats.org/officeDocument/2006/relationships/oleObject" Target="../embeddings/oleObject464.bin"/><Relationship Id="rId24" Type="http://schemas.openxmlformats.org/officeDocument/2006/relationships/image" Target="../media/image407.wmf"/><Relationship Id="rId5" Type="http://schemas.openxmlformats.org/officeDocument/2006/relationships/oleObject" Target="../embeddings/oleObject461.bin"/><Relationship Id="rId15" Type="http://schemas.openxmlformats.org/officeDocument/2006/relationships/oleObject" Target="../embeddings/oleObject466.bin"/><Relationship Id="rId23" Type="http://schemas.openxmlformats.org/officeDocument/2006/relationships/oleObject" Target="../embeddings/oleObject472.bin"/><Relationship Id="rId28" Type="http://schemas.openxmlformats.org/officeDocument/2006/relationships/image" Target="../media/image319.wmf"/><Relationship Id="rId10" Type="http://schemas.openxmlformats.org/officeDocument/2006/relationships/image" Target="../media/image399.wmf"/><Relationship Id="rId19" Type="http://schemas.openxmlformats.org/officeDocument/2006/relationships/oleObject" Target="../embeddings/oleObject468.bin"/><Relationship Id="rId4" Type="http://schemas.openxmlformats.org/officeDocument/2006/relationships/image" Target="../media/image296.wmf"/><Relationship Id="rId9" Type="http://schemas.openxmlformats.org/officeDocument/2006/relationships/oleObject" Target="../embeddings/oleObject463.bin"/><Relationship Id="rId14" Type="http://schemas.openxmlformats.org/officeDocument/2006/relationships/image" Target="../media/image401.wmf"/><Relationship Id="rId22" Type="http://schemas.openxmlformats.org/officeDocument/2006/relationships/image" Target="../media/image406.wmf"/><Relationship Id="rId27" Type="http://schemas.openxmlformats.org/officeDocument/2006/relationships/oleObject" Target="../embeddings/oleObject360.bin"/></Relationships>
</file>

<file path=ppt/slides/_rels/slide151.xml.rels><?xml version="1.0" encoding="UTF-8" standalone="yes"?>
<Relationships xmlns="http://schemas.openxmlformats.org/package/2006/relationships"><Relationship Id="rId8" Type="http://schemas.openxmlformats.org/officeDocument/2006/relationships/image" Target="../media/image408.wmf"/><Relationship Id="rId13" Type="http://schemas.openxmlformats.org/officeDocument/2006/relationships/oleObject" Target="../embeddings/oleObject476.bin"/><Relationship Id="rId18" Type="http://schemas.openxmlformats.org/officeDocument/2006/relationships/image" Target="../media/image320.wmf"/><Relationship Id="rId26" Type="http://schemas.openxmlformats.org/officeDocument/2006/relationships/image" Target="../media/image228.wmf"/><Relationship Id="rId3" Type="http://schemas.openxmlformats.org/officeDocument/2006/relationships/oleObject" Target="../embeddings/oleObject460.bin"/><Relationship Id="rId21" Type="http://schemas.openxmlformats.org/officeDocument/2006/relationships/oleObject" Target="../embeddings/oleObject479.bin"/><Relationship Id="rId7" Type="http://schemas.openxmlformats.org/officeDocument/2006/relationships/oleObject" Target="../embeddings/oleObject473.bin"/><Relationship Id="rId12" Type="http://schemas.openxmlformats.org/officeDocument/2006/relationships/image" Target="../media/image410.wmf"/><Relationship Id="rId17" Type="http://schemas.openxmlformats.org/officeDocument/2006/relationships/oleObject" Target="../embeddings/oleObject467.bin"/><Relationship Id="rId25" Type="http://schemas.openxmlformats.org/officeDocument/2006/relationships/oleObject" Target="../embeddings/oleObject425.bin"/><Relationship Id="rId2" Type="http://schemas.openxmlformats.org/officeDocument/2006/relationships/slideLayout" Target="../slideLayouts/slideLayout7.xml"/><Relationship Id="rId16" Type="http://schemas.openxmlformats.org/officeDocument/2006/relationships/image" Target="../media/image412.wmf"/><Relationship Id="rId20" Type="http://schemas.openxmlformats.org/officeDocument/2006/relationships/image" Target="../media/image403.wmf"/><Relationship Id="rId1" Type="http://schemas.openxmlformats.org/officeDocument/2006/relationships/vmlDrawing" Target="../drawings/vmlDrawing91.vml"/><Relationship Id="rId6" Type="http://schemas.openxmlformats.org/officeDocument/2006/relationships/image" Target="../media/image297.wmf"/><Relationship Id="rId11" Type="http://schemas.openxmlformats.org/officeDocument/2006/relationships/oleObject" Target="../embeddings/oleObject475.bin"/><Relationship Id="rId24" Type="http://schemas.openxmlformats.org/officeDocument/2006/relationships/image" Target="../media/image413.wmf"/><Relationship Id="rId5" Type="http://schemas.openxmlformats.org/officeDocument/2006/relationships/oleObject" Target="../embeddings/oleObject461.bin"/><Relationship Id="rId15" Type="http://schemas.openxmlformats.org/officeDocument/2006/relationships/oleObject" Target="../embeddings/oleObject477.bin"/><Relationship Id="rId23" Type="http://schemas.openxmlformats.org/officeDocument/2006/relationships/oleObject" Target="../embeddings/oleObject480.bin"/><Relationship Id="rId28" Type="http://schemas.openxmlformats.org/officeDocument/2006/relationships/image" Target="../media/image414.wmf"/><Relationship Id="rId10" Type="http://schemas.openxmlformats.org/officeDocument/2006/relationships/image" Target="../media/image409.wmf"/><Relationship Id="rId19" Type="http://schemas.openxmlformats.org/officeDocument/2006/relationships/oleObject" Target="../embeddings/oleObject478.bin"/><Relationship Id="rId4" Type="http://schemas.openxmlformats.org/officeDocument/2006/relationships/image" Target="../media/image296.wmf"/><Relationship Id="rId9" Type="http://schemas.openxmlformats.org/officeDocument/2006/relationships/oleObject" Target="../embeddings/oleObject474.bin"/><Relationship Id="rId14" Type="http://schemas.openxmlformats.org/officeDocument/2006/relationships/image" Target="../media/image411.wmf"/><Relationship Id="rId22" Type="http://schemas.openxmlformats.org/officeDocument/2006/relationships/image" Target="../media/image404.wmf"/><Relationship Id="rId27" Type="http://schemas.openxmlformats.org/officeDocument/2006/relationships/oleObject" Target="../embeddings/oleObject481.bin"/></Relationships>
</file>

<file path=ppt/slides/_rels/slide152.xml.rels><?xml version="1.0" encoding="UTF-8" standalone="yes"?>
<Relationships xmlns="http://schemas.openxmlformats.org/package/2006/relationships"><Relationship Id="rId8" Type="http://schemas.openxmlformats.org/officeDocument/2006/relationships/image" Target="../media/image415.wmf"/><Relationship Id="rId13" Type="http://schemas.openxmlformats.org/officeDocument/2006/relationships/oleObject" Target="../embeddings/oleObject485.bin"/><Relationship Id="rId18" Type="http://schemas.openxmlformats.org/officeDocument/2006/relationships/image" Target="../media/image320.wmf"/><Relationship Id="rId26" Type="http://schemas.openxmlformats.org/officeDocument/2006/relationships/image" Target="../media/image228.wmf"/><Relationship Id="rId3" Type="http://schemas.openxmlformats.org/officeDocument/2006/relationships/oleObject" Target="../embeddings/oleObject460.bin"/><Relationship Id="rId21" Type="http://schemas.openxmlformats.org/officeDocument/2006/relationships/oleObject" Target="../embeddings/oleObject488.bin"/><Relationship Id="rId7" Type="http://schemas.openxmlformats.org/officeDocument/2006/relationships/oleObject" Target="../embeddings/oleObject482.bin"/><Relationship Id="rId12" Type="http://schemas.openxmlformats.org/officeDocument/2006/relationships/image" Target="../media/image417.wmf"/><Relationship Id="rId17" Type="http://schemas.openxmlformats.org/officeDocument/2006/relationships/oleObject" Target="../embeddings/oleObject467.bin"/><Relationship Id="rId25" Type="http://schemas.openxmlformats.org/officeDocument/2006/relationships/oleObject" Target="../embeddings/oleObject425.bin"/><Relationship Id="rId2" Type="http://schemas.openxmlformats.org/officeDocument/2006/relationships/slideLayout" Target="../slideLayouts/slideLayout7.xml"/><Relationship Id="rId16" Type="http://schemas.openxmlformats.org/officeDocument/2006/relationships/image" Target="../media/image419.wmf"/><Relationship Id="rId20" Type="http://schemas.openxmlformats.org/officeDocument/2006/relationships/image" Target="../media/image420.wmf"/><Relationship Id="rId1" Type="http://schemas.openxmlformats.org/officeDocument/2006/relationships/vmlDrawing" Target="../drawings/vmlDrawing92.vml"/><Relationship Id="rId6" Type="http://schemas.openxmlformats.org/officeDocument/2006/relationships/image" Target="../media/image297.wmf"/><Relationship Id="rId11" Type="http://schemas.openxmlformats.org/officeDocument/2006/relationships/oleObject" Target="../embeddings/oleObject484.bin"/><Relationship Id="rId24" Type="http://schemas.openxmlformats.org/officeDocument/2006/relationships/image" Target="../media/image422.wmf"/><Relationship Id="rId5" Type="http://schemas.openxmlformats.org/officeDocument/2006/relationships/oleObject" Target="../embeddings/oleObject461.bin"/><Relationship Id="rId15" Type="http://schemas.openxmlformats.org/officeDocument/2006/relationships/oleObject" Target="../embeddings/oleObject486.bin"/><Relationship Id="rId23" Type="http://schemas.openxmlformats.org/officeDocument/2006/relationships/oleObject" Target="../embeddings/oleObject489.bin"/><Relationship Id="rId10" Type="http://schemas.openxmlformats.org/officeDocument/2006/relationships/image" Target="../media/image416.wmf"/><Relationship Id="rId19" Type="http://schemas.openxmlformats.org/officeDocument/2006/relationships/oleObject" Target="../embeddings/oleObject487.bin"/><Relationship Id="rId4" Type="http://schemas.openxmlformats.org/officeDocument/2006/relationships/image" Target="../media/image296.wmf"/><Relationship Id="rId9" Type="http://schemas.openxmlformats.org/officeDocument/2006/relationships/oleObject" Target="../embeddings/oleObject483.bin"/><Relationship Id="rId14" Type="http://schemas.openxmlformats.org/officeDocument/2006/relationships/image" Target="../media/image418.wmf"/><Relationship Id="rId22" Type="http://schemas.openxmlformats.org/officeDocument/2006/relationships/image" Target="../media/image421.wmf"/></Relationships>
</file>

<file path=ppt/slides/_rels/slide153.xml.rels><?xml version="1.0" encoding="UTF-8" standalone="yes"?>
<Relationships xmlns="http://schemas.openxmlformats.org/package/2006/relationships"><Relationship Id="rId8" Type="http://schemas.openxmlformats.org/officeDocument/2006/relationships/image" Target="../media/image415.wmf"/><Relationship Id="rId13" Type="http://schemas.openxmlformats.org/officeDocument/2006/relationships/oleObject" Target="../embeddings/oleObject485.bin"/><Relationship Id="rId18" Type="http://schemas.openxmlformats.org/officeDocument/2006/relationships/image" Target="../media/image320.wmf"/><Relationship Id="rId26" Type="http://schemas.openxmlformats.org/officeDocument/2006/relationships/image" Target="../media/image425.wmf"/><Relationship Id="rId3" Type="http://schemas.openxmlformats.org/officeDocument/2006/relationships/oleObject" Target="../embeddings/oleObject460.bin"/><Relationship Id="rId21" Type="http://schemas.openxmlformats.org/officeDocument/2006/relationships/oleObject" Target="../embeddings/oleObject491.bin"/><Relationship Id="rId7" Type="http://schemas.openxmlformats.org/officeDocument/2006/relationships/oleObject" Target="../embeddings/oleObject482.bin"/><Relationship Id="rId12" Type="http://schemas.openxmlformats.org/officeDocument/2006/relationships/image" Target="../media/image417.wmf"/><Relationship Id="rId17" Type="http://schemas.openxmlformats.org/officeDocument/2006/relationships/oleObject" Target="../embeddings/oleObject467.bin"/><Relationship Id="rId25" Type="http://schemas.openxmlformats.org/officeDocument/2006/relationships/oleObject" Target="../embeddings/oleObject492.bin"/><Relationship Id="rId2" Type="http://schemas.openxmlformats.org/officeDocument/2006/relationships/slideLayout" Target="../slideLayouts/slideLayout7.xml"/><Relationship Id="rId16" Type="http://schemas.openxmlformats.org/officeDocument/2006/relationships/image" Target="../media/image419.wmf"/><Relationship Id="rId20" Type="http://schemas.openxmlformats.org/officeDocument/2006/relationships/image" Target="../media/image423.wmf"/><Relationship Id="rId1" Type="http://schemas.openxmlformats.org/officeDocument/2006/relationships/vmlDrawing" Target="../drawings/vmlDrawing93.vml"/><Relationship Id="rId6" Type="http://schemas.openxmlformats.org/officeDocument/2006/relationships/image" Target="../media/image297.wmf"/><Relationship Id="rId11" Type="http://schemas.openxmlformats.org/officeDocument/2006/relationships/oleObject" Target="../embeddings/oleObject484.bin"/><Relationship Id="rId24" Type="http://schemas.openxmlformats.org/officeDocument/2006/relationships/image" Target="../media/image228.wmf"/><Relationship Id="rId5" Type="http://schemas.openxmlformats.org/officeDocument/2006/relationships/oleObject" Target="../embeddings/oleObject461.bin"/><Relationship Id="rId15" Type="http://schemas.openxmlformats.org/officeDocument/2006/relationships/oleObject" Target="../embeddings/oleObject486.bin"/><Relationship Id="rId23" Type="http://schemas.openxmlformats.org/officeDocument/2006/relationships/oleObject" Target="../embeddings/oleObject425.bin"/><Relationship Id="rId28" Type="http://schemas.openxmlformats.org/officeDocument/2006/relationships/image" Target="../media/image426.wmf"/><Relationship Id="rId10" Type="http://schemas.openxmlformats.org/officeDocument/2006/relationships/image" Target="../media/image416.wmf"/><Relationship Id="rId19" Type="http://schemas.openxmlformats.org/officeDocument/2006/relationships/oleObject" Target="../embeddings/oleObject490.bin"/><Relationship Id="rId4" Type="http://schemas.openxmlformats.org/officeDocument/2006/relationships/image" Target="../media/image296.wmf"/><Relationship Id="rId9" Type="http://schemas.openxmlformats.org/officeDocument/2006/relationships/oleObject" Target="../embeddings/oleObject483.bin"/><Relationship Id="rId14" Type="http://schemas.openxmlformats.org/officeDocument/2006/relationships/image" Target="../media/image418.wmf"/><Relationship Id="rId22" Type="http://schemas.openxmlformats.org/officeDocument/2006/relationships/image" Target="../media/image424.wmf"/><Relationship Id="rId27" Type="http://schemas.openxmlformats.org/officeDocument/2006/relationships/oleObject" Target="../embeddings/oleObject493.bin"/></Relationships>
</file>

<file path=ppt/slides/_rels/slide154.xml.rels><?xml version="1.0" encoding="UTF-8" standalone="yes"?>
<Relationships xmlns="http://schemas.openxmlformats.org/package/2006/relationships"><Relationship Id="rId13" Type="http://schemas.openxmlformats.org/officeDocument/2006/relationships/oleObject" Target="../embeddings/oleObject499.bin"/><Relationship Id="rId18" Type="http://schemas.openxmlformats.org/officeDocument/2006/relationships/image" Target="../media/image320.wmf"/><Relationship Id="rId26" Type="http://schemas.openxmlformats.org/officeDocument/2006/relationships/image" Target="../media/image428.wmf"/><Relationship Id="rId21" Type="http://schemas.openxmlformats.org/officeDocument/2006/relationships/oleObject" Target="../embeddings/oleObject503.bin"/><Relationship Id="rId34" Type="http://schemas.openxmlformats.org/officeDocument/2006/relationships/image" Target="../media/image432.wmf"/><Relationship Id="rId7" Type="http://schemas.openxmlformats.org/officeDocument/2006/relationships/oleObject" Target="../embeddings/oleObject496.bin"/><Relationship Id="rId12" Type="http://schemas.openxmlformats.org/officeDocument/2006/relationships/image" Target="../media/image417.wmf"/><Relationship Id="rId17" Type="http://schemas.openxmlformats.org/officeDocument/2006/relationships/oleObject" Target="../embeddings/oleObject501.bin"/><Relationship Id="rId25" Type="http://schemas.openxmlformats.org/officeDocument/2006/relationships/oleObject" Target="../embeddings/oleObject505.bin"/><Relationship Id="rId33" Type="http://schemas.openxmlformats.org/officeDocument/2006/relationships/oleObject" Target="../embeddings/oleObject509.bin"/><Relationship Id="rId2" Type="http://schemas.openxmlformats.org/officeDocument/2006/relationships/slideLayout" Target="../slideLayouts/slideLayout7.xml"/><Relationship Id="rId16" Type="http://schemas.openxmlformats.org/officeDocument/2006/relationships/image" Target="../media/image419.wmf"/><Relationship Id="rId20" Type="http://schemas.openxmlformats.org/officeDocument/2006/relationships/image" Target="../media/image420.wmf"/><Relationship Id="rId29" Type="http://schemas.openxmlformats.org/officeDocument/2006/relationships/oleObject" Target="../embeddings/oleObject507.bin"/><Relationship Id="rId1" Type="http://schemas.openxmlformats.org/officeDocument/2006/relationships/vmlDrawing" Target="../drawings/vmlDrawing94.vml"/><Relationship Id="rId6" Type="http://schemas.openxmlformats.org/officeDocument/2006/relationships/image" Target="../media/image297.wmf"/><Relationship Id="rId11" Type="http://schemas.openxmlformats.org/officeDocument/2006/relationships/oleObject" Target="../embeddings/oleObject498.bin"/><Relationship Id="rId24" Type="http://schemas.openxmlformats.org/officeDocument/2006/relationships/image" Target="../media/image228.wmf"/><Relationship Id="rId32" Type="http://schemas.openxmlformats.org/officeDocument/2006/relationships/image" Target="../media/image431.wmf"/><Relationship Id="rId37" Type="http://schemas.openxmlformats.org/officeDocument/2006/relationships/image" Target="../media/image433.wmf"/><Relationship Id="rId5" Type="http://schemas.openxmlformats.org/officeDocument/2006/relationships/oleObject" Target="../embeddings/oleObject495.bin"/><Relationship Id="rId15" Type="http://schemas.openxmlformats.org/officeDocument/2006/relationships/oleObject" Target="../embeddings/oleObject500.bin"/><Relationship Id="rId23" Type="http://schemas.openxmlformats.org/officeDocument/2006/relationships/oleObject" Target="../embeddings/oleObject504.bin"/><Relationship Id="rId28" Type="http://schemas.openxmlformats.org/officeDocument/2006/relationships/image" Target="../media/image429.wmf"/><Relationship Id="rId36" Type="http://schemas.openxmlformats.org/officeDocument/2006/relationships/oleObject" Target="../embeddings/oleObject510.bin"/><Relationship Id="rId10" Type="http://schemas.openxmlformats.org/officeDocument/2006/relationships/image" Target="../media/image416.wmf"/><Relationship Id="rId19" Type="http://schemas.openxmlformats.org/officeDocument/2006/relationships/oleObject" Target="../embeddings/oleObject502.bin"/><Relationship Id="rId31" Type="http://schemas.openxmlformats.org/officeDocument/2006/relationships/oleObject" Target="../embeddings/oleObject508.bin"/><Relationship Id="rId4" Type="http://schemas.openxmlformats.org/officeDocument/2006/relationships/image" Target="../media/image296.wmf"/><Relationship Id="rId9" Type="http://schemas.openxmlformats.org/officeDocument/2006/relationships/oleObject" Target="../embeddings/oleObject497.bin"/><Relationship Id="rId14" Type="http://schemas.openxmlformats.org/officeDocument/2006/relationships/image" Target="../media/image418.wmf"/><Relationship Id="rId22" Type="http://schemas.openxmlformats.org/officeDocument/2006/relationships/image" Target="../media/image427.wmf"/><Relationship Id="rId27" Type="http://schemas.openxmlformats.org/officeDocument/2006/relationships/oleObject" Target="../embeddings/oleObject506.bin"/><Relationship Id="rId30" Type="http://schemas.openxmlformats.org/officeDocument/2006/relationships/image" Target="../media/image430.wmf"/><Relationship Id="rId35" Type="http://schemas.openxmlformats.org/officeDocument/2006/relationships/image" Target="../media/image431.png"/><Relationship Id="rId8" Type="http://schemas.openxmlformats.org/officeDocument/2006/relationships/image" Target="../media/image415.wmf"/><Relationship Id="rId3" Type="http://schemas.openxmlformats.org/officeDocument/2006/relationships/oleObject" Target="../embeddings/oleObject494.bin"/></Relationships>
</file>

<file path=ppt/slides/_rels/slide155.xml.rels><?xml version="1.0" encoding="UTF-8" standalone="yes"?>
<Relationships xmlns="http://schemas.openxmlformats.org/package/2006/relationships"><Relationship Id="rId8" Type="http://schemas.openxmlformats.org/officeDocument/2006/relationships/image" Target="../media/image435.wmf"/><Relationship Id="rId13" Type="http://schemas.openxmlformats.org/officeDocument/2006/relationships/oleObject" Target="../embeddings/oleObject352.bin"/><Relationship Id="rId18" Type="http://schemas.openxmlformats.org/officeDocument/2006/relationships/image" Target="../media/image299.emf"/><Relationship Id="rId26" Type="http://schemas.openxmlformats.org/officeDocument/2006/relationships/image" Target="../media/image303.emf"/><Relationship Id="rId3" Type="http://schemas.openxmlformats.org/officeDocument/2006/relationships/oleObject" Target="../embeddings/oleObject511.bin"/><Relationship Id="rId21" Type="http://schemas.openxmlformats.org/officeDocument/2006/relationships/oleObject" Target="../embeddings/oleObject356.bin"/><Relationship Id="rId7" Type="http://schemas.openxmlformats.org/officeDocument/2006/relationships/oleObject" Target="../embeddings/oleObject513.bin"/><Relationship Id="rId12" Type="http://schemas.openxmlformats.org/officeDocument/2006/relationships/image" Target="../media/image296.wmf"/><Relationship Id="rId17" Type="http://schemas.openxmlformats.org/officeDocument/2006/relationships/oleObject" Target="../embeddings/oleObject354.bin"/><Relationship Id="rId25" Type="http://schemas.openxmlformats.org/officeDocument/2006/relationships/oleObject" Target="../embeddings/oleObject358.bin"/><Relationship Id="rId2" Type="http://schemas.openxmlformats.org/officeDocument/2006/relationships/slideLayout" Target="../slideLayouts/slideLayout7.xml"/><Relationship Id="rId16" Type="http://schemas.openxmlformats.org/officeDocument/2006/relationships/image" Target="../media/image298.emf"/><Relationship Id="rId20" Type="http://schemas.openxmlformats.org/officeDocument/2006/relationships/image" Target="../media/image321.wmf"/><Relationship Id="rId1" Type="http://schemas.openxmlformats.org/officeDocument/2006/relationships/vmlDrawing" Target="../drawings/vmlDrawing95.vml"/><Relationship Id="rId6" Type="http://schemas.openxmlformats.org/officeDocument/2006/relationships/image" Target="../media/image434.wmf"/><Relationship Id="rId11" Type="http://schemas.openxmlformats.org/officeDocument/2006/relationships/oleObject" Target="../embeddings/oleObject351.bin"/><Relationship Id="rId24" Type="http://schemas.openxmlformats.org/officeDocument/2006/relationships/image" Target="../media/image302.wmf"/><Relationship Id="rId5" Type="http://schemas.openxmlformats.org/officeDocument/2006/relationships/oleObject" Target="../embeddings/oleObject512.bin"/><Relationship Id="rId15" Type="http://schemas.openxmlformats.org/officeDocument/2006/relationships/oleObject" Target="../embeddings/oleObject353.bin"/><Relationship Id="rId23" Type="http://schemas.openxmlformats.org/officeDocument/2006/relationships/oleObject" Target="../embeddings/oleObject357.bin"/><Relationship Id="rId28" Type="http://schemas.openxmlformats.org/officeDocument/2006/relationships/image" Target="../media/image304.emf"/><Relationship Id="rId10" Type="http://schemas.openxmlformats.org/officeDocument/2006/relationships/image" Target="../media/image436.wmf"/><Relationship Id="rId19" Type="http://schemas.openxmlformats.org/officeDocument/2006/relationships/oleObject" Target="../embeddings/oleObject355.bin"/><Relationship Id="rId4" Type="http://schemas.openxmlformats.org/officeDocument/2006/relationships/image" Target="../media/image320.wmf"/><Relationship Id="rId9" Type="http://schemas.openxmlformats.org/officeDocument/2006/relationships/oleObject" Target="../embeddings/oleObject514.bin"/><Relationship Id="rId14" Type="http://schemas.openxmlformats.org/officeDocument/2006/relationships/image" Target="../media/image297.wmf"/><Relationship Id="rId22" Type="http://schemas.openxmlformats.org/officeDocument/2006/relationships/image" Target="../media/image301.wmf"/><Relationship Id="rId27" Type="http://schemas.openxmlformats.org/officeDocument/2006/relationships/oleObject" Target="../embeddings/oleObject359.bin"/></Relationships>
</file>

<file path=ppt/slides/_rels/slide156.xml.rels><?xml version="1.0" encoding="UTF-8" standalone="yes"?>
<Relationships xmlns="http://schemas.openxmlformats.org/package/2006/relationships"><Relationship Id="rId8" Type="http://schemas.openxmlformats.org/officeDocument/2006/relationships/image" Target="../media/image438.wmf"/><Relationship Id="rId13" Type="http://schemas.openxmlformats.org/officeDocument/2006/relationships/oleObject" Target="../embeddings/oleObject520.bin"/><Relationship Id="rId3" Type="http://schemas.openxmlformats.org/officeDocument/2006/relationships/oleObject" Target="../embeddings/oleObject515.bin"/><Relationship Id="rId7" Type="http://schemas.openxmlformats.org/officeDocument/2006/relationships/oleObject" Target="../embeddings/oleObject517.bin"/><Relationship Id="rId12" Type="http://schemas.openxmlformats.org/officeDocument/2006/relationships/image" Target="../media/image440.wmf"/><Relationship Id="rId2" Type="http://schemas.openxmlformats.org/officeDocument/2006/relationships/slideLayout" Target="../slideLayouts/slideLayout7.xml"/><Relationship Id="rId1" Type="http://schemas.openxmlformats.org/officeDocument/2006/relationships/vmlDrawing" Target="../drawings/vmlDrawing96.vml"/><Relationship Id="rId6" Type="http://schemas.openxmlformats.org/officeDocument/2006/relationships/image" Target="../media/image437.wmf"/><Relationship Id="rId11" Type="http://schemas.openxmlformats.org/officeDocument/2006/relationships/oleObject" Target="../embeddings/oleObject519.bin"/><Relationship Id="rId5" Type="http://schemas.openxmlformats.org/officeDocument/2006/relationships/oleObject" Target="../embeddings/oleObject516.bin"/><Relationship Id="rId10" Type="http://schemas.openxmlformats.org/officeDocument/2006/relationships/image" Target="../media/image439.wmf"/><Relationship Id="rId4" Type="http://schemas.openxmlformats.org/officeDocument/2006/relationships/image" Target="../media/image228.wmf"/><Relationship Id="rId9" Type="http://schemas.openxmlformats.org/officeDocument/2006/relationships/oleObject" Target="../embeddings/oleObject518.bin"/><Relationship Id="rId14" Type="http://schemas.openxmlformats.org/officeDocument/2006/relationships/image" Target="../media/image441.w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8" Type="http://schemas.openxmlformats.org/officeDocument/2006/relationships/image" Target="../media/image444.wmf"/><Relationship Id="rId3" Type="http://schemas.openxmlformats.org/officeDocument/2006/relationships/oleObject" Target="../embeddings/oleObject521.bin"/><Relationship Id="rId7" Type="http://schemas.openxmlformats.org/officeDocument/2006/relationships/oleObject" Target="../embeddings/oleObject523.bin"/><Relationship Id="rId12" Type="http://schemas.openxmlformats.org/officeDocument/2006/relationships/image" Target="../media/image446.wmf"/><Relationship Id="rId2" Type="http://schemas.openxmlformats.org/officeDocument/2006/relationships/slideLayout" Target="../slideLayouts/slideLayout7.xml"/><Relationship Id="rId1" Type="http://schemas.openxmlformats.org/officeDocument/2006/relationships/vmlDrawing" Target="../drawings/vmlDrawing97.vml"/><Relationship Id="rId6" Type="http://schemas.openxmlformats.org/officeDocument/2006/relationships/image" Target="../media/image443.wmf"/><Relationship Id="rId11" Type="http://schemas.openxmlformats.org/officeDocument/2006/relationships/oleObject" Target="../embeddings/oleObject525.bin"/><Relationship Id="rId5" Type="http://schemas.openxmlformats.org/officeDocument/2006/relationships/oleObject" Target="../embeddings/oleObject522.bin"/><Relationship Id="rId10" Type="http://schemas.openxmlformats.org/officeDocument/2006/relationships/image" Target="../media/image445.wmf"/><Relationship Id="rId4" Type="http://schemas.openxmlformats.org/officeDocument/2006/relationships/image" Target="../media/image442.wmf"/><Relationship Id="rId9" Type="http://schemas.openxmlformats.org/officeDocument/2006/relationships/oleObject" Target="../embeddings/oleObject524.bin"/></Relationships>
</file>

<file path=ppt/slides/_rels/slide16.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447.gif"/><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526.bin"/><Relationship Id="rId2" Type="http://schemas.openxmlformats.org/officeDocument/2006/relationships/slideLayout" Target="../slideLayouts/slideLayout7.xml"/><Relationship Id="rId1" Type="http://schemas.openxmlformats.org/officeDocument/2006/relationships/vmlDrawing" Target="../drawings/vmlDrawing98.vml"/><Relationship Id="rId6" Type="http://schemas.openxmlformats.org/officeDocument/2006/relationships/image" Target="../media/image449.wmf"/><Relationship Id="rId5" Type="http://schemas.openxmlformats.org/officeDocument/2006/relationships/oleObject" Target="../embeddings/oleObject527.bin"/><Relationship Id="rId4" Type="http://schemas.openxmlformats.org/officeDocument/2006/relationships/image" Target="../media/image448.wmf"/></Relationships>
</file>

<file path=ppt/slides/_rels/slide168.xml.rels><?xml version="1.0" encoding="UTF-8" standalone="yes"?>
<Relationships xmlns="http://schemas.openxmlformats.org/package/2006/relationships"><Relationship Id="rId8" Type="http://schemas.openxmlformats.org/officeDocument/2006/relationships/image" Target="../media/image452.wmf"/><Relationship Id="rId3" Type="http://schemas.openxmlformats.org/officeDocument/2006/relationships/oleObject" Target="../embeddings/oleObject528.bin"/><Relationship Id="rId7" Type="http://schemas.openxmlformats.org/officeDocument/2006/relationships/oleObject" Target="../embeddings/oleObject530.bin"/><Relationship Id="rId12" Type="http://schemas.openxmlformats.org/officeDocument/2006/relationships/image" Target="../media/image454.wmf"/><Relationship Id="rId2" Type="http://schemas.openxmlformats.org/officeDocument/2006/relationships/slideLayout" Target="../slideLayouts/slideLayout7.xml"/><Relationship Id="rId1" Type="http://schemas.openxmlformats.org/officeDocument/2006/relationships/vmlDrawing" Target="../drawings/vmlDrawing99.vml"/><Relationship Id="rId6" Type="http://schemas.openxmlformats.org/officeDocument/2006/relationships/image" Target="../media/image451.wmf"/><Relationship Id="rId11" Type="http://schemas.openxmlformats.org/officeDocument/2006/relationships/oleObject" Target="../embeddings/oleObject532.bin"/><Relationship Id="rId5" Type="http://schemas.openxmlformats.org/officeDocument/2006/relationships/oleObject" Target="../embeddings/oleObject529.bin"/><Relationship Id="rId10" Type="http://schemas.openxmlformats.org/officeDocument/2006/relationships/image" Target="../media/image453.wmf"/><Relationship Id="rId4" Type="http://schemas.openxmlformats.org/officeDocument/2006/relationships/image" Target="../media/image450.wmf"/><Relationship Id="rId9" Type="http://schemas.openxmlformats.org/officeDocument/2006/relationships/oleObject" Target="../embeddings/oleObject531.bin"/></Relationships>
</file>

<file path=ppt/slides/_rels/slide169.xml.rels><?xml version="1.0" encoding="UTF-8" standalone="yes"?>
<Relationships xmlns="http://schemas.openxmlformats.org/package/2006/relationships"><Relationship Id="rId8" Type="http://schemas.openxmlformats.org/officeDocument/2006/relationships/image" Target="../media/image456.wmf"/><Relationship Id="rId13" Type="http://schemas.openxmlformats.org/officeDocument/2006/relationships/oleObject" Target="../embeddings/oleObject538.bin"/><Relationship Id="rId3" Type="http://schemas.openxmlformats.org/officeDocument/2006/relationships/oleObject" Target="../embeddings/oleObject533.bin"/><Relationship Id="rId7" Type="http://schemas.openxmlformats.org/officeDocument/2006/relationships/oleObject" Target="../embeddings/oleObject535.bin"/><Relationship Id="rId12" Type="http://schemas.openxmlformats.org/officeDocument/2006/relationships/image" Target="../media/image458.wmf"/><Relationship Id="rId2" Type="http://schemas.openxmlformats.org/officeDocument/2006/relationships/slideLayout" Target="../slideLayouts/slideLayout7.xml"/><Relationship Id="rId1" Type="http://schemas.openxmlformats.org/officeDocument/2006/relationships/vmlDrawing" Target="../drawings/vmlDrawing100.vml"/><Relationship Id="rId6" Type="http://schemas.openxmlformats.org/officeDocument/2006/relationships/image" Target="../media/image455.wmf"/><Relationship Id="rId11" Type="http://schemas.openxmlformats.org/officeDocument/2006/relationships/oleObject" Target="../embeddings/oleObject537.bin"/><Relationship Id="rId5" Type="http://schemas.openxmlformats.org/officeDocument/2006/relationships/oleObject" Target="../embeddings/oleObject534.bin"/><Relationship Id="rId10" Type="http://schemas.openxmlformats.org/officeDocument/2006/relationships/image" Target="../media/image457.wmf"/><Relationship Id="rId4" Type="http://schemas.openxmlformats.org/officeDocument/2006/relationships/image" Target="../media/image450.wmf"/><Relationship Id="rId9" Type="http://schemas.openxmlformats.org/officeDocument/2006/relationships/oleObject" Target="../embeddings/oleObject536.bin"/><Relationship Id="rId14" Type="http://schemas.openxmlformats.org/officeDocument/2006/relationships/image" Target="../media/image459.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46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8" Type="http://schemas.openxmlformats.org/officeDocument/2006/relationships/oleObject" Target="../embeddings/oleObject541.bin"/><Relationship Id="rId13" Type="http://schemas.openxmlformats.org/officeDocument/2006/relationships/image" Target="../media/image466.wmf"/><Relationship Id="rId3" Type="http://schemas.openxmlformats.org/officeDocument/2006/relationships/notesSlide" Target="../notesSlides/notesSlide12.xml"/><Relationship Id="rId7" Type="http://schemas.openxmlformats.org/officeDocument/2006/relationships/image" Target="../media/image463.wmf"/><Relationship Id="rId12" Type="http://schemas.openxmlformats.org/officeDocument/2006/relationships/oleObject" Target="../embeddings/oleObject543.bin"/><Relationship Id="rId2" Type="http://schemas.openxmlformats.org/officeDocument/2006/relationships/slideLayout" Target="../slideLayouts/slideLayout7.xml"/><Relationship Id="rId1" Type="http://schemas.openxmlformats.org/officeDocument/2006/relationships/vmlDrawing" Target="../drawings/vmlDrawing101.vml"/><Relationship Id="rId6" Type="http://schemas.openxmlformats.org/officeDocument/2006/relationships/oleObject" Target="../embeddings/oleObject540.bin"/><Relationship Id="rId11" Type="http://schemas.openxmlformats.org/officeDocument/2006/relationships/image" Target="../media/image465.wmf"/><Relationship Id="rId5" Type="http://schemas.openxmlformats.org/officeDocument/2006/relationships/image" Target="../media/image462.wmf"/><Relationship Id="rId15" Type="http://schemas.openxmlformats.org/officeDocument/2006/relationships/image" Target="../media/image467.wmf"/><Relationship Id="rId10" Type="http://schemas.openxmlformats.org/officeDocument/2006/relationships/oleObject" Target="../embeddings/oleObject542.bin"/><Relationship Id="rId4" Type="http://schemas.openxmlformats.org/officeDocument/2006/relationships/oleObject" Target="../embeddings/oleObject539.bin"/><Relationship Id="rId9" Type="http://schemas.openxmlformats.org/officeDocument/2006/relationships/image" Target="../media/image464.wmf"/><Relationship Id="rId14" Type="http://schemas.openxmlformats.org/officeDocument/2006/relationships/oleObject" Target="../embeddings/oleObject544.bin"/></Relationships>
</file>

<file path=ppt/slides/_rels/slide174.xml.rels><?xml version="1.0" encoding="UTF-8" standalone="yes"?>
<Relationships xmlns="http://schemas.openxmlformats.org/package/2006/relationships"><Relationship Id="rId8" Type="http://schemas.openxmlformats.org/officeDocument/2006/relationships/image" Target="../media/image470.wmf"/><Relationship Id="rId3" Type="http://schemas.openxmlformats.org/officeDocument/2006/relationships/oleObject" Target="../embeddings/oleObject545.bin"/><Relationship Id="rId7" Type="http://schemas.openxmlformats.org/officeDocument/2006/relationships/oleObject" Target="../embeddings/oleObject547.bin"/><Relationship Id="rId2" Type="http://schemas.openxmlformats.org/officeDocument/2006/relationships/slideLayout" Target="../slideLayouts/slideLayout7.xml"/><Relationship Id="rId1" Type="http://schemas.openxmlformats.org/officeDocument/2006/relationships/vmlDrawing" Target="../drawings/vmlDrawing102.vml"/><Relationship Id="rId6" Type="http://schemas.openxmlformats.org/officeDocument/2006/relationships/image" Target="../media/image469.wmf"/><Relationship Id="rId5" Type="http://schemas.openxmlformats.org/officeDocument/2006/relationships/oleObject" Target="../embeddings/oleObject546.bin"/><Relationship Id="rId10" Type="http://schemas.openxmlformats.org/officeDocument/2006/relationships/image" Target="../media/image471.wmf"/><Relationship Id="rId4" Type="http://schemas.openxmlformats.org/officeDocument/2006/relationships/image" Target="../media/image468.wmf"/><Relationship Id="rId9" Type="http://schemas.openxmlformats.org/officeDocument/2006/relationships/oleObject" Target="../embeddings/oleObject548.bin"/></Relationships>
</file>

<file path=ppt/slides/_rels/slide175.xml.rels><?xml version="1.0" encoding="UTF-8" standalone="yes"?>
<Relationships xmlns="http://schemas.openxmlformats.org/package/2006/relationships"><Relationship Id="rId8" Type="http://schemas.openxmlformats.org/officeDocument/2006/relationships/image" Target="../media/image473.wmf"/><Relationship Id="rId13" Type="http://schemas.openxmlformats.org/officeDocument/2006/relationships/oleObject" Target="../embeddings/oleObject554.bin"/><Relationship Id="rId3" Type="http://schemas.openxmlformats.org/officeDocument/2006/relationships/oleObject" Target="../embeddings/oleObject549.bin"/><Relationship Id="rId7" Type="http://schemas.openxmlformats.org/officeDocument/2006/relationships/oleObject" Target="../embeddings/oleObject551.bin"/><Relationship Id="rId12" Type="http://schemas.openxmlformats.org/officeDocument/2006/relationships/image" Target="../media/image475.wmf"/><Relationship Id="rId2" Type="http://schemas.openxmlformats.org/officeDocument/2006/relationships/slideLayout" Target="../slideLayouts/slideLayout7.xml"/><Relationship Id="rId16" Type="http://schemas.openxmlformats.org/officeDocument/2006/relationships/image" Target="../media/image477.wmf"/><Relationship Id="rId1" Type="http://schemas.openxmlformats.org/officeDocument/2006/relationships/vmlDrawing" Target="../drawings/vmlDrawing103.vml"/><Relationship Id="rId6" Type="http://schemas.openxmlformats.org/officeDocument/2006/relationships/image" Target="../media/image471.wmf"/><Relationship Id="rId11" Type="http://schemas.openxmlformats.org/officeDocument/2006/relationships/oleObject" Target="../embeddings/oleObject553.bin"/><Relationship Id="rId5" Type="http://schemas.openxmlformats.org/officeDocument/2006/relationships/oleObject" Target="../embeddings/oleObject550.bin"/><Relationship Id="rId15" Type="http://schemas.openxmlformats.org/officeDocument/2006/relationships/oleObject" Target="../embeddings/oleObject555.bin"/><Relationship Id="rId10" Type="http://schemas.openxmlformats.org/officeDocument/2006/relationships/image" Target="../media/image474.wmf"/><Relationship Id="rId4" Type="http://schemas.openxmlformats.org/officeDocument/2006/relationships/image" Target="../media/image472.wmf"/><Relationship Id="rId9" Type="http://schemas.openxmlformats.org/officeDocument/2006/relationships/oleObject" Target="../embeddings/oleObject552.bin"/><Relationship Id="rId14" Type="http://schemas.openxmlformats.org/officeDocument/2006/relationships/image" Target="../media/image476.wmf"/></Relationships>
</file>

<file path=ppt/slides/_rels/slide176.xml.rels><?xml version="1.0" encoding="UTF-8" standalone="yes"?>
<Relationships xmlns="http://schemas.openxmlformats.org/package/2006/relationships"><Relationship Id="rId8" Type="http://schemas.openxmlformats.org/officeDocument/2006/relationships/image" Target="../media/image471.wmf"/><Relationship Id="rId13" Type="http://schemas.openxmlformats.org/officeDocument/2006/relationships/oleObject" Target="../embeddings/oleObject561.bin"/><Relationship Id="rId3" Type="http://schemas.openxmlformats.org/officeDocument/2006/relationships/oleObject" Target="../embeddings/oleObject556.bin"/><Relationship Id="rId7" Type="http://schemas.openxmlformats.org/officeDocument/2006/relationships/oleObject" Target="../embeddings/oleObject558.bin"/><Relationship Id="rId12" Type="http://schemas.openxmlformats.org/officeDocument/2006/relationships/image" Target="../media/image481.wmf"/><Relationship Id="rId2" Type="http://schemas.openxmlformats.org/officeDocument/2006/relationships/slideLayout" Target="../slideLayouts/slideLayout7.xml"/><Relationship Id="rId1" Type="http://schemas.openxmlformats.org/officeDocument/2006/relationships/vmlDrawing" Target="../drawings/vmlDrawing104.vml"/><Relationship Id="rId6" Type="http://schemas.openxmlformats.org/officeDocument/2006/relationships/image" Target="../media/image479.wmf"/><Relationship Id="rId11" Type="http://schemas.openxmlformats.org/officeDocument/2006/relationships/oleObject" Target="../embeddings/oleObject560.bin"/><Relationship Id="rId5" Type="http://schemas.openxmlformats.org/officeDocument/2006/relationships/oleObject" Target="../embeddings/oleObject557.bin"/><Relationship Id="rId10" Type="http://schemas.openxmlformats.org/officeDocument/2006/relationships/image" Target="../media/image480.wmf"/><Relationship Id="rId4" Type="http://schemas.openxmlformats.org/officeDocument/2006/relationships/image" Target="../media/image478.wmf"/><Relationship Id="rId9" Type="http://schemas.openxmlformats.org/officeDocument/2006/relationships/oleObject" Target="../embeddings/oleObject559.bin"/><Relationship Id="rId14" Type="http://schemas.openxmlformats.org/officeDocument/2006/relationships/image" Target="../media/image482.wmf"/></Relationships>
</file>

<file path=ppt/slides/_rels/slide177.xml.rels><?xml version="1.0" encoding="UTF-8" standalone="yes"?>
<Relationships xmlns="http://schemas.openxmlformats.org/package/2006/relationships"><Relationship Id="rId8" Type="http://schemas.openxmlformats.org/officeDocument/2006/relationships/image" Target="../media/image465.wmf"/><Relationship Id="rId13" Type="http://schemas.openxmlformats.org/officeDocument/2006/relationships/oleObject" Target="../embeddings/oleObject567.bin"/><Relationship Id="rId3" Type="http://schemas.openxmlformats.org/officeDocument/2006/relationships/oleObject" Target="../embeddings/oleObject562.bin"/><Relationship Id="rId7" Type="http://schemas.openxmlformats.org/officeDocument/2006/relationships/oleObject" Target="../embeddings/oleObject564.bin"/><Relationship Id="rId12" Type="http://schemas.openxmlformats.org/officeDocument/2006/relationships/image" Target="../media/image484.wmf"/><Relationship Id="rId2" Type="http://schemas.openxmlformats.org/officeDocument/2006/relationships/slideLayout" Target="../slideLayouts/slideLayout7.xml"/><Relationship Id="rId1" Type="http://schemas.openxmlformats.org/officeDocument/2006/relationships/vmlDrawing" Target="../drawings/vmlDrawing105.vml"/><Relationship Id="rId6" Type="http://schemas.openxmlformats.org/officeDocument/2006/relationships/image" Target="../media/image464.wmf"/><Relationship Id="rId11" Type="http://schemas.openxmlformats.org/officeDocument/2006/relationships/oleObject" Target="../embeddings/oleObject566.bin"/><Relationship Id="rId5" Type="http://schemas.openxmlformats.org/officeDocument/2006/relationships/oleObject" Target="../embeddings/oleObject563.bin"/><Relationship Id="rId10" Type="http://schemas.openxmlformats.org/officeDocument/2006/relationships/image" Target="../media/image483.wmf"/><Relationship Id="rId4" Type="http://schemas.openxmlformats.org/officeDocument/2006/relationships/image" Target="../media/image463.wmf"/><Relationship Id="rId9" Type="http://schemas.openxmlformats.org/officeDocument/2006/relationships/oleObject" Target="../embeddings/oleObject565.bin"/><Relationship Id="rId14" Type="http://schemas.openxmlformats.org/officeDocument/2006/relationships/image" Target="../media/image485.wmf"/></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568.bin"/><Relationship Id="rId2" Type="http://schemas.openxmlformats.org/officeDocument/2006/relationships/slideLayout" Target="../slideLayouts/slideLayout7.xml"/><Relationship Id="rId1" Type="http://schemas.openxmlformats.org/officeDocument/2006/relationships/vmlDrawing" Target="../drawings/vmlDrawing106.vml"/><Relationship Id="rId6" Type="http://schemas.openxmlformats.org/officeDocument/2006/relationships/image" Target="../media/image487.wmf"/><Relationship Id="rId5" Type="http://schemas.openxmlformats.org/officeDocument/2006/relationships/oleObject" Target="../embeddings/oleObject569.bin"/><Relationship Id="rId4" Type="http://schemas.openxmlformats.org/officeDocument/2006/relationships/image" Target="../media/image486.wmf"/></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2.bin"/><Relationship Id="rId4" Type="http://schemas.openxmlformats.org/officeDocument/2006/relationships/image" Target="../media/image1.wmf"/></Relationships>
</file>

<file path=ppt/slides/_rels/slide180.xml.rels><?xml version="1.0" encoding="UTF-8" standalone="yes"?>
<Relationships xmlns="http://schemas.openxmlformats.org/package/2006/relationships"><Relationship Id="rId8" Type="http://schemas.openxmlformats.org/officeDocument/2006/relationships/image" Target="../media/image465.wmf"/><Relationship Id="rId13" Type="http://schemas.openxmlformats.org/officeDocument/2006/relationships/oleObject" Target="../embeddings/oleObject575.bin"/><Relationship Id="rId18" Type="http://schemas.openxmlformats.org/officeDocument/2006/relationships/image" Target="../media/image492.wmf"/><Relationship Id="rId3" Type="http://schemas.openxmlformats.org/officeDocument/2006/relationships/oleObject" Target="../embeddings/oleObject570.bin"/><Relationship Id="rId21" Type="http://schemas.openxmlformats.org/officeDocument/2006/relationships/oleObject" Target="../embeddings/oleObject579.bin"/><Relationship Id="rId7" Type="http://schemas.openxmlformats.org/officeDocument/2006/relationships/oleObject" Target="../embeddings/oleObject572.bin"/><Relationship Id="rId12" Type="http://schemas.openxmlformats.org/officeDocument/2006/relationships/image" Target="../media/image489.wmf"/><Relationship Id="rId17" Type="http://schemas.openxmlformats.org/officeDocument/2006/relationships/oleObject" Target="../embeddings/oleObject577.bin"/><Relationship Id="rId2" Type="http://schemas.openxmlformats.org/officeDocument/2006/relationships/slideLayout" Target="../slideLayouts/slideLayout7.xml"/><Relationship Id="rId16" Type="http://schemas.openxmlformats.org/officeDocument/2006/relationships/image" Target="../media/image491.wmf"/><Relationship Id="rId20" Type="http://schemas.openxmlformats.org/officeDocument/2006/relationships/image" Target="../media/image493.wmf"/><Relationship Id="rId1" Type="http://schemas.openxmlformats.org/officeDocument/2006/relationships/vmlDrawing" Target="../drawings/vmlDrawing107.vml"/><Relationship Id="rId6" Type="http://schemas.openxmlformats.org/officeDocument/2006/relationships/image" Target="../media/image464.wmf"/><Relationship Id="rId11" Type="http://schemas.openxmlformats.org/officeDocument/2006/relationships/oleObject" Target="../embeddings/oleObject574.bin"/><Relationship Id="rId5" Type="http://schemas.openxmlformats.org/officeDocument/2006/relationships/oleObject" Target="../embeddings/oleObject571.bin"/><Relationship Id="rId15" Type="http://schemas.openxmlformats.org/officeDocument/2006/relationships/oleObject" Target="../embeddings/oleObject576.bin"/><Relationship Id="rId10" Type="http://schemas.openxmlformats.org/officeDocument/2006/relationships/image" Target="../media/image488.wmf"/><Relationship Id="rId19" Type="http://schemas.openxmlformats.org/officeDocument/2006/relationships/oleObject" Target="../embeddings/oleObject578.bin"/><Relationship Id="rId4" Type="http://schemas.openxmlformats.org/officeDocument/2006/relationships/image" Target="../media/image463.wmf"/><Relationship Id="rId9" Type="http://schemas.openxmlformats.org/officeDocument/2006/relationships/oleObject" Target="../embeddings/oleObject573.bin"/><Relationship Id="rId14" Type="http://schemas.openxmlformats.org/officeDocument/2006/relationships/image" Target="../media/image490.wmf"/><Relationship Id="rId22" Type="http://schemas.openxmlformats.org/officeDocument/2006/relationships/image" Target="../media/image494.wmf"/></Relationships>
</file>

<file path=ppt/slides/_rels/slide181.xml.rels><?xml version="1.0" encoding="UTF-8" standalone="yes"?>
<Relationships xmlns="http://schemas.openxmlformats.org/package/2006/relationships"><Relationship Id="rId8" Type="http://schemas.openxmlformats.org/officeDocument/2006/relationships/image" Target="../media/image497.wmf"/><Relationship Id="rId13" Type="http://schemas.openxmlformats.org/officeDocument/2006/relationships/oleObject" Target="../embeddings/oleObject585.bin"/><Relationship Id="rId18" Type="http://schemas.openxmlformats.org/officeDocument/2006/relationships/image" Target="../media/image502.wmf"/><Relationship Id="rId3" Type="http://schemas.openxmlformats.org/officeDocument/2006/relationships/oleObject" Target="../embeddings/oleObject580.bin"/><Relationship Id="rId21" Type="http://schemas.openxmlformats.org/officeDocument/2006/relationships/oleObject" Target="../embeddings/oleObject589.bin"/><Relationship Id="rId7" Type="http://schemas.openxmlformats.org/officeDocument/2006/relationships/oleObject" Target="../embeddings/oleObject582.bin"/><Relationship Id="rId12" Type="http://schemas.openxmlformats.org/officeDocument/2006/relationships/image" Target="../media/image499.wmf"/><Relationship Id="rId17" Type="http://schemas.openxmlformats.org/officeDocument/2006/relationships/oleObject" Target="../embeddings/oleObject587.bin"/><Relationship Id="rId2" Type="http://schemas.openxmlformats.org/officeDocument/2006/relationships/slideLayout" Target="../slideLayouts/slideLayout7.xml"/><Relationship Id="rId16" Type="http://schemas.openxmlformats.org/officeDocument/2006/relationships/image" Target="../media/image501.wmf"/><Relationship Id="rId20" Type="http://schemas.openxmlformats.org/officeDocument/2006/relationships/image" Target="../media/image503.wmf"/><Relationship Id="rId1" Type="http://schemas.openxmlformats.org/officeDocument/2006/relationships/vmlDrawing" Target="../drawings/vmlDrawing108.vml"/><Relationship Id="rId6" Type="http://schemas.openxmlformats.org/officeDocument/2006/relationships/image" Target="../media/image496.wmf"/><Relationship Id="rId11" Type="http://schemas.openxmlformats.org/officeDocument/2006/relationships/oleObject" Target="../embeddings/oleObject584.bin"/><Relationship Id="rId5" Type="http://schemas.openxmlformats.org/officeDocument/2006/relationships/oleObject" Target="../embeddings/oleObject581.bin"/><Relationship Id="rId15" Type="http://schemas.openxmlformats.org/officeDocument/2006/relationships/oleObject" Target="../embeddings/oleObject586.bin"/><Relationship Id="rId10" Type="http://schemas.openxmlformats.org/officeDocument/2006/relationships/image" Target="../media/image498.wmf"/><Relationship Id="rId19" Type="http://schemas.openxmlformats.org/officeDocument/2006/relationships/oleObject" Target="../embeddings/oleObject588.bin"/><Relationship Id="rId4" Type="http://schemas.openxmlformats.org/officeDocument/2006/relationships/image" Target="../media/image495.wmf"/><Relationship Id="rId9" Type="http://schemas.openxmlformats.org/officeDocument/2006/relationships/oleObject" Target="../embeddings/oleObject583.bin"/><Relationship Id="rId14" Type="http://schemas.openxmlformats.org/officeDocument/2006/relationships/image" Target="../media/image500.wmf"/><Relationship Id="rId22" Type="http://schemas.openxmlformats.org/officeDocument/2006/relationships/image" Target="../media/image504.wmf"/></Relationships>
</file>

<file path=ppt/slides/_rels/slide182.xml.rels><?xml version="1.0" encoding="UTF-8" standalone="yes"?>
<Relationships xmlns="http://schemas.openxmlformats.org/package/2006/relationships"><Relationship Id="rId8" Type="http://schemas.openxmlformats.org/officeDocument/2006/relationships/image" Target="../media/image497.wmf"/><Relationship Id="rId13" Type="http://schemas.openxmlformats.org/officeDocument/2006/relationships/oleObject" Target="../embeddings/oleObject595.bin"/><Relationship Id="rId18" Type="http://schemas.openxmlformats.org/officeDocument/2006/relationships/image" Target="../media/image506.wmf"/><Relationship Id="rId3" Type="http://schemas.openxmlformats.org/officeDocument/2006/relationships/oleObject" Target="../embeddings/oleObject590.bin"/><Relationship Id="rId7" Type="http://schemas.openxmlformats.org/officeDocument/2006/relationships/oleObject" Target="../embeddings/oleObject592.bin"/><Relationship Id="rId12" Type="http://schemas.openxmlformats.org/officeDocument/2006/relationships/image" Target="../media/image499.wmf"/><Relationship Id="rId17" Type="http://schemas.openxmlformats.org/officeDocument/2006/relationships/oleObject" Target="../embeddings/oleObject597.bin"/><Relationship Id="rId2" Type="http://schemas.openxmlformats.org/officeDocument/2006/relationships/slideLayout" Target="../slideLayouts/slideLayout7.xml"/><Relationship Id="rId16" Type="http://schemas.openxmlformats.org/officeDocument/2006/relationships/image" Target="../media/image505.wmf"/><Relationship Id="rId1" Type="http://schemas.openxmlformats.org/officeDocument/2006/relationships/vmlDrawing" Target="../drawings/vmlDrawing109.vml"/><Relationship Id="rId6" Type="http://schemas.openxmlformats.org/officeDocument/2006/relationships/image" Target="../media/image496.wmf"/><Relationship Id="rId11" Type="http://schemas.openxmlformats.org/officeDocument/2006/relationships/oleObject" Target="../embeddings/oleObject594.bin"/><Relationship Id="rId5" Type="http://schemas.openxmlformats.org/officeDocument/2006/relationships/oleObject" Target="../embeddings/oleObject591.bin"/><Relationship Id="rId15" Type="http://schemas.openxmlformats.org/officeDocument/2006/relationships/oleObject" Target="../embeddings/oleObject596.bin"/><Relationship Id="rId10" Type="http://schemas.openxmlformats.org/officeDocument/2006/relationships/image" Target="../media/image498.wmf"/><Relationship Id="rId4" Type="http://schemas.openxmlformats.org/officeDocument/2006/relationships/image" Target="../media/image495.wmf"/><Relationship Id="rId9" Type="http://schemas.openxmlformats.org/officeDocument/2006/relationships/oleObject" Target="../embeddings/oleObject593.bin"/><Relationship Id="rId14" Type="http://schemas.openxmlformats.org/officeDocument/2006/relationships/image" Target="../media/image500.wmf"/></Relationships>
</file>

<file path=ppt/slides/_rels/slide183.xml.rels><?xml version="1.0" encoding="UTF-8" standalone="yes"?>
<Relationships xmlns="http://schemas.openxmlformats.org/package/2006/relationships"><Relationship Id="rId8" Type="http://schemas.openxmlformats.org/officeDocument/2006/relationships/oleObject" Target="../embeddings/oleObject569.bin"/><Relationship Id="rId13" Type="http://schemas.openxmlformats.org/officeDocument/2006/relationships/image" Target="../media/image464.wmf"/><Relationship Id="rId18" Type="http://schemas.openxmlformats.org/officeDocument/2006/relationships/oleObject" Target="../embeddings/oleObject601.bin"/><Relationship Id="rId3" Type="http://schemas.openxmlformats.org/officeDocument/2006/relationships/image" Target="../media/image57.gif"/><Relationship Id="rId21" Type="http://schemas.openxmlformats.org/officeDocument/2006/relationships/image" Target="../media/image510.wmf"/><Relationship Id="rId7" Type="http://schemas.openxmlformats.org/officeDocument/2006/relationships/image" Target="../media/image507.emf"/><Relationship Id="rId12" Type="http://schemas.openxmlformats.org/officeDocument/2006/relationships/oleObject" Target="../embeddings/oleObject563.bin"/><Relationship Id="rId17" Type="http://schemas.openxmlformats.org/officeDocument/2006/relationships/image" Target="../media/image508.wmf"/><Relationship Id="rId25" Type="http://schemas.openxmlformats.org/officeDocument/2006/relationships/image" Target="../media/image512.wmf"/><Relationship Id="rId2" Type="http://schemas.openxmlformats.org/officeDocument/2006/relationships/slideLayout" Target="../slideLayouts/slideLayout7.xml"/><Relationship Id="rId16" Type="http://schemas.openxmlformats.org/officeDocument/2006/relationships/oleObject" Target="../embeddings/oleObject600.bin"/><Relationship Id="rId20" Type="http://schemas.openxmlformats.org/officeDocument/2006/relationships/oleObject" Target="../embeddings/oleObject602.bin"/><Relationship Id="rId1" Type="http://schemas.openxmlformats.org/officeDocument/2006/relationships/vmlDrawing" Target="../drawings/vmlDrawing110.vml"/><Relationship Id="rId6" Type="http://schemas.openxmlformats.org/officeDocument/2006/relationships/oleObject" Target="../embeddings/oleObject599.bin"/><Relationship Id="rId11" Type="http://schemas.openxmlformats.org/officeDocument/2006/relationships/image" Target="../media/image463.wmf"/><Relationship Id="rId24" Type="http://schemas.openxmlformats.org/officeDocument/2006/relationships/oleObject" Target="../embeddings/oleObject604.bin"/><Relationship Id="rId5" Type="http://schemas.openxmlformats.org/officeDocument/2006/relationships/image" Target="../media/image485.wmf"/><Relationship Id="rId15" Type="http://schemas.openxmlformats.org/officeDocument/2006/relationships/image" Target="../media/image465.wmf"/><Relationship Id="rId23" Type="http://schemas.openxmlformats.org/officeDocument/2006/relationships/image" Target="../media/image511.wmf"/><Relationship Id="rId10" Type="http://schemas.openxmlformats.org/officeDocument/2006/relationships/oleObject" Target="../embeddings/oleObject562.bin"/><Relationship Id="rId19" Type="http://schemas.openxmlformats.org/officeDocument/2006/relationships/image" Target="../media/image509.wmf"/><Relationship Id="rId4" Type="http://schemas.openxmlformats.org/officeDocument/2006/relationships/oleObject" Target="../embeddings/oleObject598.bin"/><Relationship Id="rId9" Type="http://schemas.openxmlformats.org/officeDocument/2006/relationships/image" Target="../media/image487.wmf"/><Relationship Id="rId14" Type="http://schemas.openxmlformats.org/officeDocument/2006/relationships/oleObject" Target="../embeddings/oleObject564.bin"/><Relationship Id="rId22" Type="http://schemas.openxmlformats.org/officeDocument/2006/relationships/oleObject" Target="../embeddings/oleObject603.bin"/></Relationships>
</file>

<file path=ppt/slides/_rels/slide184.xml.rels><?xml version="1.0" encoding="UTF-8" standalone="yes"?>
<Relationships xmlns="http://schemas.openxmlformats.org/package/2006/relationships"><Relationship Id="rId8" Type="http://schemas.openxmlformats.org/officeDocument/2006/relationships/oleObject" Target="../embeddings/oleObject605.bin"/><Relationship Id="rId13" Type="http://schemas.openxmlformats.org/officeDocument/2006/relationships/image" Target="../media/image464.wmf"/><Relationship Id="rId18" Type="http://schemas.openxmlformats.org/officeDocument/2006/relationships/oleObject" Target="../embeddings/oleObject607.bin"/><Relationship Id="rId3" Type="http://schemas.openxmlformats.org/officeDocument/2006/relationships/image" Target="../media/image57.gif"/><Relationship Id="rId21" Type="http://schemas.openxmlformats.org/officeDocument/2006/relationships/image" Target="../media/image516.wmf"/><Relationship Id="rId7" Type="http://schemas.openxmlformats.org/officeDocument/2006/relationships/image" Target="../media/image487.wmf"/><Relationship Id="rId12" Type="http://schemas.openxmlformats.org/officeDocument/2006/relationships/oleObject" Target="../embeddings/oleObject563.bin"/><Relationship Id="rId17" Type="http://schemas.openxmlformats.org/officeDocument/2006/relationships/image" Target="../media/image514.wmf"/><Relationship Id="rId25" Type="http://schemas.openxmlformats.org/officeDocument/2006/relationships/image" Target="../media/image518.wmf"/><Relationship Id="rId2" Type="http://schemas.openxmlformats.org/officeDocument/2006/relationships/slideLayout" Target="../slideLayouts/slideLayout7.xml"/><Relationship Id="rId16" Type="http://schemas.openxmlformats.org/officeDocument/2006/relationships/oleObject" Target="../embeddings/oleObject606.bin"/><Relationship Id="rId20" Type="http://schemas.openxmlformats.org/officeDocument/2006/relationships/oleObject" Target="../embeddings/oleObject608.bin"/><Relationship Id="rId1" Type="http://schemas.openxmlformats.org/officeDocument/2006/relationships/vmlDrawing" Target="../drawings/vmlDrawing111.vml"/><Relationship Id="rId6" Type="http://schemas.openxmlformats.org/officeDocument/2006/relationships/oleObject" Target="../embeddings/oleObject569.bin"/><Relationship Id="rId11" Type="http://schemas.openxmlformats.org/officeDocument/2006/relationships/image" Target="../media/image463.wmf"/><Relationship Id="rId24" Type="http://schemas.openxmlformats.org/officeDocument/2006/relationships/oleObject" Target="../embeddings/oleObject610.bin"/><Relationship Id="rId5" Type="http://schemas.openxmlformats.org/officeDocument/2006/relationships/image" Target="../media/image507.emf"/><Relationship Id="rId15" Type="http://schemas.openxmlformats.org/officeDocument/2006/relationships/image" Target="../media/image465.wmf"/><Relationship Id="rId23" Type="http://schemas.openxmlformats.org/officeDocument/2006/relationships/image" Target="../media/image517.wmf"/><Relationship Id="rId10" Type="http://schemas.openxmlformats.org/officeDocument/2006/relationships/oleObject" Target="../embeddings/oleObject562.bin"/><Relationship Id="rId19" Type="http://schemas.openxmlformats.org/officeDocument/2006/relationships/image" Target="../media/image515.wmf"/><Relationship Id="rId4" Type="http://schemas.openxmlformats.org/officeDocument/2006/relationships/oleObject" Target="../embeddings/oleObject599.bin"/><Relationship Id="rId9" Type="http://schemas.openxmlformats.org/officeDocument/2006/relationships/image" Target="../media/image513.wmf"/><Relationship Id="rId14" Type="http://schemas.openxmlformats.org/officeDocument/2006/relationships/oleObject" Target="../embeddings/oleObject564.bin"/><Relationship Id="rId22" Type="http://schemas.openxmlformats.org/officeDocument/2006/relationships/oleObject" Target="../embeddings/oleObject609.bin"/></Relationships>
</file>

<file path=ppt/slides/_rels/slide185.xml.rels><?xml version="1.0" encoding="UTF-8" standalone="yes"?>
<Relationships xmlns="http://schemas.openxmlformats.org/package/2006/relationships"><Relationship Id="rId8" Type="http://schemas.openxmlformats.org/officeDocument/2006/relationships/oleObject" Target="../embeddings/oleObject613.bin"/><Relationship Id="rId13" Type="http://schemas.openxmlformats.org/officeDocument/2006/relationships/image" Target="../media/image523.wmf"/><Relationship Id="rId18" Type="http://schemas.openxmlformats.org/officeDocument/2006/relationships/oleObject" Target="../embeddings/oleObject563.bin"/><Relationship Id="rId3" Type="http://schemas.openxmlformats.org/officeDocument/2006/relationships/image" Target="../media/image57.gif"/><Relationship Id="rId21" Type="http://schemas.openxmlformats.org/officeDocument/2006/relationships/image" Target="../media/image465.wmf"/><Relationship Id="rId7" Type="http://schemas.openxmlformats.org/officeDocument/2006/relationships/image" Target="../media/image520.wmf"/><Relationship Id="rId12" Type="http://schemas.openxmlformats.org/officeDocument/2006/relationships/oleObject" Target="../embeddings/oleObject615.bin"/><Relationship Id="rId17" Type="http://schemas.openxmlformats.org/officeDocument/2006/relationships/image" Target="../media/image463.wmf"/><Relationship Id="rId2" Type="http://schemas.openxmlformats.org/officeDocument/2006/relationships/slideLayout" Target="../slideLayouts/slideLayout7.xml"/><Relationship Id="rId16" Type="http://schemas.openxmlformats.org/officeDocument/2006/relationships/oleObject" Target="../embeddings/oleObject562.bin"/><Relationship Id="rId20" Type="http://schemas.openxmlformats.org/officeDocument/2006/relationships/oleObject" Target="../embeddings/oleObject564.bin"/><Relationship Id="rId1" Type="http://schemas.openxmlformats.org/officeDocument/2006/relationships/vmlDrawing" Target="../drawings/vmlDrawing112.vml"/><Relationship Id="rId6" Type="http://schemas.openxmlformats.org/officeDocument/2006/relationships/oleObject" Target="../embeddings/oleObject612.bin"/><Relationship Id="rId11" Type="http://schemas.openxmlformats.org/officeDocument/2006/relationships/image" Target="../media/image522.wmf"/><Relationship Id="rId5" Type="http://schemas.openxmlformats.org/officeDocument/2006/relationships/image" Target="../media/image519.wmf"/><Relationship Id="rId15" Type="http://schemas.openxmlformats.org/officeDocument/2006/relationships/image" Target="../media/image513.wmf"/><Relationship Id="rId10" Type="http://schemas.openxmlformats.org/officeDocument/2006/relationships/oleObject" Target="../embeddings/oleObject614.bin"/><Relationship Id="rId19" Type="http://schemas.openxmlformats.org/officeDocument/2006/relationships/image" Target="../media/image464.wmf"/><Relationship Id="rId4" Type="http://schemas.openxmlformats.org/officeDocument/2006/relationships/oleObject" Target="../embeddings/oleObject611.bin"/><Relationship Id="rId9" Type="http://schemas.openxmlformats.org/officeDocument/2006/relationships/image" Target="../media/image521.wmf"/><Relationship Id="rId14" Type="http://schemas.openxmlformats.org/officeDocument/2006/relationships/oleObject" Target="../embeddings/oleObject616.bin"/></Relationships>
</file>

<file path=ppt/slides/_rels/slide186.xml.rels><?xml version="1.0" encoding="UTF-8" standalone="yes"?>
<Relationships xmlns="http://schemas.openxmlformats.org/package/2006/relationships"><Relationship Id="rId8" Type="http://schemas.openxmlformats.org/officeDocument/2006/relationships/image" Target="../media/image526.wmf"/><Relationship Id="rId13" Type="http://schemas.openxmlformats.org/officeDocument/2006/relationships/oleObject" Target="../embeddings/oleObject622.bin"/><Relationship Id="rId18" Type="http://schemas.openxmlformats.org/officeDocument/2006/relationships/image" Target="../media/image531.wmf"/><Relationship Id="rId3" Type="http://schemas.openxmlformats.org/officeDocument/2006/relationships/oleObject" Target="../embeddings/oleObject617.bin"/><Relationship Id="rId21" Type="http://schemas.openxmlformats.org/officeDocument/2006/relationships/oleObject" Target="../embeddings/oleObject626.bin"/><Relationship Id="rId7" Type="http://schemas.openxmlformats.org/officeDocument/2006/relationships/oleObject" Target="../embeddings/oleObject619.bin"/><Relationship Id="rId12" Type="http://schemas.openxmlformats.org/officeDocument/2006/relationships/image" Target="../media/image528.wmf"/><Relationship Id="rId17" Type="http://schemas.openxmlformats.org/officeDocument/2006/relationships/oleObject" Target="../embeddings/oleObject624.bin"/><Relationship Id="rId2" Type="http://schemas.openxmlformats.org/officeDocument/2006/relationships/slideLayout" Target="../slideLayouts/slideLayout7.xml"/><Relationship Id="rId16" Type="http://schemas.openxmlformats.org/officeDocument/2006/relationships/image" Target="../media/image530.wmf"/><Relationship Id="rId20" Type="http://schemas.openxmlformats.org/officeDocument/2006/relationships/image" Target="../media/image57.gif"/><Relationship Id="rId1" Type="http://schemas.openxmlformats.org/officeDocument/2006/relationships/vmlDrawing" Target="../drawings/vmlDrawing113.vml"/><Relationship Id="rId6" Type="http://schemas.openxmlformats.org/officeDocument/2006/relationships/image" Target="../media/image525.wmf"/><Relationship Id="rId11" Type="http://schemas.openxmlformats.org/officeDocument/2006/relationships/oleObject" Target="../embeddings/oleObject621.bin"/><Relationship Id="rId5" Type="http://schemas.openxmlformats.org/officeDocument/2006/relationships/oleObject" Target="../embeddings/oleObject618.bin"/><Relationship Id="rId15" Type="http://schemas.openxmlformats.org/officeDocument/2006/relationships/oleObject" Target="../embeddings/oleObject623.bin"/><Relationship Id="rId10" Type="http://schemas.openxmlformats.org/officeDocument/2006/relationships/image" Target="../media/image527.wmf"/><Relationship Id="rId19" Type="http://schemas.openxmlformats.org/officeDocument/2006/relationships/oleObject" Target="../embeddings/oleObject625.bin"/><Relationship Id="rId4" Type="http://schemas.openxmlformats.org/officeDocument/2006/relationships/image" Target="../media/image524.wmf"/><Relationship Id="rId9" Type="http://schemas.openxmlformats.org/officeDocument/2006/relationships/oleObject" Target="../embeddings/oleObject620.bin"/><Relationship Id="rId14" Type="http://schemas.openxmlformats.org/officeDocument/2006/relationships/image" Target="../media/image529.wmf"/><Relationship Id="rId22" Type="http://schemas.openxmlformats.org/officeDocument/2006/relationships/image" Target="../media/image532.wmf"/></Relationships>
</file>

<file path=ppt/slides/_rels/slide187.xml.rels><?xml version="1.0" encoding="UTF-8" standalone="yes"?>
<Relationships xmlns="http://schemas.openxmlformats.org/package/2006/relationships"><Relationship Id="rId8" Type="http://schemas.openxmlformats.org/officeDocument/2006/relationships/oleObject" Target="../embeddings/oleObject629.bin"/><Relationship Id="rId13" Type="http://schemas.openxmlformats.org/officeDocument/2006/relationships/image" Target="../media/image537.wmf"/><Relationship Id="rId18" Type="http://schemas.openxmlformats.org/officeDocument/2006/relationships/oleObject" Target="../embeddings/oleObject539.bin"/><Relationship Id="rId3" Type="http://schemas.openxmlformats.org/officeDocument/2006/relationships/image" Target="../media/image57.gif"/><Relationship Id="rId7" Type="http://schemas.openxmlformats.org/officeDocument/2006/relationships/image" Target="../media/image534.wmf"/><Relationship Id="rId12" Type="http://schemas.openxmlformats.org/officeDocument/2006/relationships/oleObject" Target="../embeddings/oleObject631.bin"/><Relationship Id="rId17" Type="http://schemas.openxmlformats.org/officeDocument/2006/relationships/image" Target="../media/image206.emf"/><Relationship Id="rId2" Type="http://schemas.openxmlformats.org/officeDocument/2006/relationships/slideLayout" Target="../slideLayouts/slideLayout7.xml"/><Relationship Id="rId16" Type="http://schemas.openxmlformats.org/officeDocument/2006/relationships/oleObject" Target="../embeddings/oleObject633.bin"/><Relationship Id="rId1" Type="http://schemas.openxmlformats.org/officeDocument/2006/relationships/vmlDrawing" Target="../drawings/vmlDrawing114.vml"/><Relationship Id="rId6" Type="http://schemas.openxmlformats.org/officeDocument/2006/relationships/oleObject" Target="../embeddings/oleObject628.bin"/><Relationship Id="rId11" Type="http://schemas.openxmlformats.org/officeDocument/2006/relationships/image" Target="../media/image536.wmf"/><Relationship Id="rId5" Type="http://schemas.openxmlformats.org/officeDocument/2006/relationships/image" Target="../media/image533.wmf"/><Relationship Id="rId15" Type="http://schemas.openxmlformats.org/officeDocument/2006/relationships/image" Target="../media/image538.wmf"/><Relationship Id="rId10" Type="http://schemas.openxmlformats.org/officeDocument/2006/relationships/oleObject" Target="../embeddings/oleObject630.bin"/><Relationship Id="rId19" Type="http://schemas.openxmlformats.org/officeDocument/2006/relationships/image" Target="../media/image462.wmf"/><Relationship Id="rId4" Type="http://schemas.openxmlformats.org/officeDocument/2006/relationships/oleObject" Target="../embeddings/oleObject627.bin"/><Relationship Id="rId9" Type="http://schemas.openxmlformats.org/officeDocument/2006/relationships/image" Target="../media/image535.wmf"/><Relationship Id="rId14" Type="http://schemas.openxmlformats.org/officeDocument/2006/relationships/oleObject" Target="../embeddings/oleObject632.bin"/></Relationships>
</file>

<file path=ppt/slides/_rels/slide188.xml.rels><?xml version="1.0" encoding="UTF-8" standalone="yes"?>
<Relationships xmlns="http://schemas.openxmlformats.org/package/2006/relationships"><Relationship Id="rId8" Type="http://schemas.openxmlformats.org/officeDocument/2006/relationships/oleObject" Target="../embeddings/oleObject634.bin"/><Relationship Id="rId13" Type="http://schemas.openxmlformats.org/officeDocument/2006/relationships/image" Target="../media/image464.wmf"/><Relationship Id="rId18" Type="http://schemas.openxmlformats.org/officeDocument/2006/relationships/oleObject" Target="../embeddings/oleObject636.bin"/><Relationship Id="rId3" Type="http://schemas.openxmlformats.org/officeDocument/2006/relationships/image" Target="../media/image57.gif"/><Relationship Id="rId21" Type="http://schemas.openxmlformats.org/officeDocument/2006/relationships/image" Target="../media/image541.wmf"/><Relationship Id="rId7" Type="http://schemas.openxmlformats.org/officeDocument/2006/relationships/image" Target="../media/image487.wmf"/><Relationship Id="rId12" Type="http://schemas.openxmlformats.org/officeDocument/2006/relationships/oleObject" Target="../embeddings/oleObject563.bin"/><Relationship Id="rId17" Type="http://schemas.openxmlformats.org/officeDocument/2006/relationships/image" Target="../media/image539.wmf"/><Relationship Id="rId25" Type="http://schemas.openxmlformats.org/officeDocument/2006/relationships/image" Target="../media/image543.wmf"/><Relationship Id="rId2" Type="http://schemas.openxmlformats.org/officeDocument/2006/relationships/slideLayout" Target="../slideLayouts/slideLayout7.xml"/><Relationship Id="rId16" Type="http://schemas.openxmlformats.org/officeDocument/2006/relationships/oleObject" Target="../embeddings/oleObject635.bin"/><Relationship Id="rId20" Type="http://schemas.openxmlformats.org/officeDocument/2006/relationships/oleObject" Target="../embeddings/oleObject637.bin"/><Relationship Id="rId1" Type="http://schemas.openxmlformats.org/officeDocument/2006/relationships/vmlDrawing" Target="../drawings/vmlDrawing115.vml"/><Relationship Id="rId6" Type="http://schemas.openxmlformats.org/officeDocument/2006/relationships/oleObject" Target="../embeddings/oleObject569.bin"/><Relationship Id="rId11" Type="http://schemas.openxmlformats.org/officeDocument/2006/relationships/image" Target="../media/image463.wmf"/><Relationship Id="rId24" Type="http://schemas.openxmlformats.org/officeDocument/2006/relationships/oleObject" Target="../embeddings/oleObject639.bin"/><Relationship Id="rId5" Type="http://schemas.openxmlformats.org/officeDocument/2006/relationships/image" Target="../media/image507.emf"/><Relationship Id="rId15" Type="http://schemas.openxmlformats.org/officeDocument/2006/relationships/image" Target="../media/image465.wmf"/><Relationship Id="rId23" Type="http://schemas.openxmlformats.org/officeDocument/2006/relationships/image" Target="../media/image542.wmf"/><Relationship Id="rId10" Type="http://schemas.openxmlformats.org/officeDocument/2006/relationships/oleObject" Target="../embeddings/oleObject562.bin"/><Relationship Id="rId19" Type="http://schemas.openxmlformats.org/officeDocument/2006/relationships/image" Target="../media/image540.wmf"/><Relationship Id="rId4" Type="http://schemas.openxmlformats.org/officeDocument/2006/relationships/oleObject" Target="../embeddings/oleObject599.bin"/><Relationship Id="rId9" Type="http://schemas.openxmlformats.org/officeDocument/2006/relationships/image" Target="../media/image513.wmf"/><Relationship Id="rId14" Type="http://schemas.openxmlformats.org/officeDocument/2006/relationships/oleObject" Target="../embeddings/oleObject564.bin"/><Relationship Id="rId22" Type="http://schemas.openxmlformats.org/officeDocument/2006/relationships/oleObject" Target="../embeddings/oleObject638.bin"/></Relationships>
</file>

<file path=ppt/slides/_rels/slide189.xml.rels><?xml version="1.0" encoding="UTF-8" standalone="yes"?>
<Relationships xmlns="http://schemas.openxmlformats.org/package/2006/relationships"><Relationship Id="rId8" Type="http://schemas.openxmlformats.org/officeDocument/2006/relationships/oleObject" Target="../embeddings/oleObject605.bin"/><Relationship Id="rId13" Type="http://schemas.openxmlformats.org/officeDocument/2006/relationships/image" Target="../media/image464.wmf"/><Relationship Id="rId18" Type="http://schemas.openxmlformats.org/officeDocument/2006/relationships/oleObject" Target="../embeddings/oleObject641.bin"/><Relationship Id="rId3" Type="http://schemas.openxmlformats.org/officeDocument/2006/relationships/image" Target="../media/image57.gif"/><Relationship Id="rId21" Type="http://schemas.openxmlformats.org/officeDocument/2006/relationships/image" Target="../media/image546.wmf"/><Relationship Id="rId7" Type="http://schemas.openxmlformats.org/officeDocument/2006/relationships/image" Target="../media/image487.wmf"/><Relationship Id="rId12" Type="http://schemas.openxmlformats.org/officeDocument/2006/relationships/oleObject" Target="../embeddings/oleObject563.bin"/><Relationship Id="rId17" Type="http://schemas.openxmlformats.org/officeDocument/2006/relationships/image" Target="../media/image544.wmf"/><Relationship Id="rId25" Type="http://schemas.openxmlformats.org/officeDocument/2006/relationships/image" Target="../media/image548.wmf"/><Relationship Id="rId2" Type="http://schemas.openxmlformats.org/officeDocument/2006/relationships/slideLayout" Target="../slideLayouts/slideLayout7.xml"/><Relationship Id="rId16" Type="http://schemas.openxmlformats.org/officeDocument/2006/relationships/oleObject" Target="../embeddings/oleObject640.bin"/><Relationship Id="rId20" Type="http://schemas.openxmlformats.org/officeDocument/2006/relationships/oleObject" Target="../embeddings/oleObject642.bin"/><Relationship Id="rId1" Type="http://schemas.openxmlformats.org/officeDocument/2006/relationships/vmlDrawing" Target="../drawings/vmlDrawing116.vml"/><Relationship Id="rId6" Type="http://schemas.openxmlformats.org/officeDocument/2006/relationships/oleObject" Target="../embeddings/oleObject569.bin"/><Relationship Id="rId11" Type="http://schemas.openxmlformats.org/officeDocument/2006/relationships/image" Target="../media/image463.wmf"/><Relationship Id="rId24" Type="http://schemas.openxmlformats.org/officeDocument/2006/relationships/oleObject" Target="../embeddings/oleObject644.bin"/><Relationship Id="rId5" Type="http://schemas.openxmlformats.org/officeDocument/2006/relationships/image" Target="../media/image507.emf"/><Relationship Id="rId15" Type="http://schemas.openxmlformats.org/officeDocument/2006/relationships/image" Target="../media/image465.wmf"/><Relationship Id="rId23" Type="http://schemas.openxmlformats.org/officeDocument/2006/relationships/image" Target="../media/image547.wmf"/><Relationship Id="rId10" Type="http://schemas.openxmlformats.org/officeDocument/2006/relationships/oleObject" Target="../embeddings/oleObject562.bin"/><Relationship Id="rId19" Type="http://schemas.openxmlformats.org/officeDocument/2006/relationships/image" Target="../media/image545.wmf"/><Relationship Id="rId4" Type="http://schemas.openxmlformats.org/officeDocument/2006/relationships/oleObject" Target="../embeddings/oleObject599.bin"/><Relationship Id="rId9" Type="http://schemas.openxmlformats.org/officeDocument/2006/relationships/image" Target="../media/image513.wmf"/><Relationship Id="rId14" Type="http://schemas.openxmlformats.org/officeDocument/2006/relationships/oleObject" Target="../embeddings/oleObject564.bin"/><Relationship Id="rId22" Type="http://schemas.openxmlformats.org/officeDocument/2006/relationships/oleObject" Target="../embeddings/oleObject643.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8" Type="http://schemas.openxmlformats.org/officeDocument/2006/relationships/oleObject" Target="../embeddings/oleObject647.bin"/><Relationship Id="rId13" Type="http://schemas.openxmlformats.org/officeDocument/2006/relationships/image" Target="../media/image553.wmf"/><Relationship Id="rId18" Type="http://schemas.openxmlformats.org/officeDocument/2006/relationships/oleObject" Target="../embeddings/oleObject562.bin"/><Relationship Id="rId3" Type="http://schemas.openxmlformats.org/officeDocument/2006/relationships/image" Target="../media/image57.gif"/><Relationship Id="rId21" Type="http://schemas.openxmlformats.org/officeDocument/2006/relationships/image" Target="../media/image464.wmf"/><Relationship Id="rId7" Type="http://schemas.openxmlformats.org/officeDocument/2006/relationships/image" Target="../media/image550.wmf"/><Relationship Id="rId12" Type="http://schemas.openxmlformats.org/officeDocument/2006/relationships/oleObject" Target="../embeddings/oleObject649.bin"/><Relationship Id="rId17" Type="http://schemas.openxmlformats.org/officeDocument/2006/relationships/image" Target="../media/image513.wmf"/><Relationship Id="rId2" Type="http://schemas.openxmlformats.org/officeDocument/2006/relationships/slideLayout" Target="../slideLayouts/slideLayout7.xml"/><Relationship Id="rId16" Type="http://schemas.openxmlformats.org/officeDocument/2006/relationships/oleObject" Target="../embeddings/oleObject651.bin"/><Relationship Id="rId20" Type="http://schemas.openxmlformats.org/officeDocument/2006/relationships/oleObject" Target="../embeddings/oleObject563.bin"/><Relationship Id="rId1" Type="http://schemas.openxmlformats.org/officeDocument/2006/relationships/vmlDrawing" Target="../drawings/vmlDrawing117.vml"/><Relationship Id="rId6" Type="http://schemas.openxmlformats.org/officeDocument/2006/relationships/oleObject" Target="../embeddings/oleObject646.bin"/><Relationship Id="rId11" Type="http://schemas.openxmlformats.org/officeDocument/2006/relationships/image" Target="../media/image552.wmf"/><Relationship Id="rId5" Type="http://schemas.openxmlformats.org/officeDocument/2006/relationships/image" Target="../media/image549.wmf"/><Relationship Id="rId15" Type="http://schemas.openxmlformats.org/officeDocument/2006/relationships/image" Target="../media/image554.wmf"/><Relationship Id="rId23" Type="http://schemas.openxmlformats.org/officeDocument/2006/relationships/image" Target="../media/image465.wmf"/><Relationship Id="rId10" Type="http://schemas.openxmlformats.org/officeDocument/2006/relationships/oleObject" Target="../embeddings/oleObject648.bin"/><Relationship Id="rId19" Type="http://schemas.openxmlformats.org/officeDocument/2006/relationships/image" Target="../media/image463.wmf"/><Relationship Id="rId4" Type="http://schemas.openxmlformats.org/officeDocument/2006/relationships/oleObject" Target="../embeddings/oleObject645.bin"/><Relationship Id="rId9" Type="http://schemas.openxmlformats.org/officeDocument/2006/relationships/image" Target="../media/image551.wmf"/><Relationship Id="rId14" Type="http://schemas.openxmlformats.org/officeDocument/2006/relationships/oleObject" Target="../embeddings/oleObject650.bin"/><Relationship Id="rId22" Type="http://schemas.openxmlformats.org/officeDocument/2006/relationships/oleObject" Target="../embeddings/oleObject564.bin"/></Relationships>
</file>

<file path=ppt/slides/_rels/slide19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55.wmf"/><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8" Type="http://schemas.openxmlformats.org/officeDocument/2006/relationships/image" Target="../media/image557.wmf"/><Relationship Id="rId3" Type="http://schemas.openxmlformats.org/officeDocument/2006/relationships/oleObject" Target="../embeddings/oleObject652.bin"/><Relationship Id="rId7" Type="http://schemas.openxmlformats.org/officeDocument/2006/relationships/oleObject" Target="../embeddings/oleObject654.bin"/><Relationship Id="rId2" Type="http://schemas.openxmlformats.org/officeDocument/2006/relationships/slideLayout" Target="../slideLayouts/slideLayout7.xml"/><Relationship Id="rId1" Type="http://schemas.openxmlformats.org/officeDocument/2006/relationships/vmlDrawing" Target="../drawings/vmlDrawing118.vml"/><Relationship Id="rId6" Type="http://schemas.openxmlformats.org/officeDocument/2006/relationships/image" Target="../media/image556.wmf"/><Relationship Id="rId5" Type="http://schemas.openxmlformats.org/officeDocument/2006/relationships/oleObject" Target="../embeddings/oleObject653.bin"/><Relationship Id="rId10" Type="http://schemas.openxmlformats.org/officeDocument/2006/relationships/image" Target="../media/image558.wmf"/><Relationship Id="rId4" Type="http://schemas.openxmlformats.org/officeDocument/2006/relationships/image" Target="../media/image450.wmf"/><Relationship Id="rId9" Type="http://schemas.openxmlformats.org/officeDocument/2006/relationships/oleObject" Target="../embeddings/oleObject655.bin"/></Relationships>
</file>

<file path=ppt/slides/_rels/slide193.xml.rels><?xml version="1.0" encoding="UTF-8" standalone="yes"?>
<Relationships xmlns="http://schemas.openxmlformats.org/package/2006/relationships"><Relationship Id="rId8" Type="http://schemas.openxmlformats.org/officeDocument/2006/relationships/image" Target="../media/image561.wmf"/><Relationship Id="rId3" Type="http://schemas.openxmlformats.org/officeDocument/2006/relationships/oleObject" Target="../embeddings/oleObject656.bin"/><Relationship Id="rId7" Type="http://schemas.openxmlformats.org/officeDocument/2006/relationships/oleObject" Target="../embeddings/oleObject658.bin"/><Relationship Id="rId2" Type="http://schemas.openxmlformats.org/officeDocument/2006/relationships/slideLayout" Target="../slideLayouts/slideLayout7.xml"/><Relationship Id="rId1" Type="http://schemas.openxmlformats.org/officeDocument/2006/relationships/vmlDrawing" Target="../drawings/vmlDrawing119.vml"/><Relationship Id="rId6" Type="http://schemas.openxmlformats.org/officeDocument/2006/relationships/image" Target="../media/image560.wmf"/><Relationship Id="rId5" Type="http://schemas.openxmlformats.org/officeDocument/2006/relationships/oleObject" Target="../embeddings/oleObject657.bin"/><Relationship Id="rId10" Type="http://schemas.openxmlformats.org/officeDocument/2006/relationships/image" Target="../media/image562.wmf"/><Relationship Id="rId4" Type="http://schemas.openxmlformats.org/officeDocument/2006/relationships/image" Target="../media/image559.wmf"/><Relationship Id="rId9" Type="http://schemas.openxmlformats.org/officeDocument/2006/relationships/oleObject" Target="../embeddings/oleObject659.bin"/></Relationships>
</file>

<file path=ppt/slides/_rels/slide194.xml.rels><?xml version="1.0" encoding="UTF-8" standalone="yes"?>
<Relationships xmlns="http://schemas.openxmlformats.org/package/2006/relationships"><Relationship Id="rId8" Type="http://schemas.openxmlformats.org/officeDocument/2006/relationships/image" Target="../media/image565.wmf"/><Relationship Id="rId13" Type="http://schemas.openxmlformats.org/officeDocument/2006/relationships/oleObject" Target="../embeddings/oleObject665.bin"/><Relationship Id="rId3" Type="http://schemas.openxmlformats.org/officeDocument/2006/relationships/oleObject" Target="../embeddings/oleObject660.bin"/><Relationship Id="rId7" Type="http://schemas.openxmlformats.org/officeDocument/2006/relationships/oleObject" Target="../embeddings/oleObject662.bin"/><Relationship Id="rId12" Type="http://schemas.openxmlformats.org/officeDocument/2006/relationships/image" Target="../media/image567.wmf"/><Relationship Id="rId2" Type="http://schemas.openxmlformats.org/officeDocument/2006/relationships/slideLayout" Target="../slideLayouts/slideLayout7.xml"/><Relationship Id="rId1" Type="http://schemas.openxmlformats.org/officeDocument/2006/relationships/vmlDrawing" Target="../drawings/vmlDrawing120.vml"/><Relationship Id="rId6" Type="http://schemas.openxmlformats.org/officeDocument/2006/relationships/image" Target="../media/image564.wmf"/><Relationship Id="rId11" Type="http://schemas.openxmlformats.org/officeDocument/2006/relationships/oleObject" Target="../embeddings/oleObject664.bin"/><Relationship Id="rId5" Type="http://schemas.openxmlformats.org/officeDocument/2006/relationships/oleObject" Target="../embeddings/oleObject661.bin"/><Relationship Id="rId10" Type="http://schemas.openxmlformats.org/officeDocument/2006/relationships/image" Target="../media/image566.wmf"/><Relationship Id="rId4" Type="http://schemas.openxmlformats.org/officeDocument/2006/relationships/image" Target="../media/image563.wmf"/><Relationship Id="rId9" Type="http://schemas.openxmlformats.org/officeDocument/2006/relationships/oleObject" Target="../embeddings/oleObject663.bin"/><Relationship Id="rId14" Type="http://schemas.openxmlformats.org/officeDocument/2006/relationships/image" Target="../media/image568.wmf"/></Relationships>
</file>

<file path=ppt/slides/_rels/slide195.xml.rels><?xml version="1.0" encoding="UTF-8" standalone="yes"?>
<Relationships xmlns="http://schemas.openxmlformats.org/package/2006/relationships"><Relationship Id="rId8" Type="http://schemas.openxmlformats.org/officeDocument/2006/relationships/image" Target="../media/image571.wmf"/><Relationship Id="rId3" Type="http://schemas.openxmlformats.org/officeDocument/2006/relationships/oleObject" Target="../embeddings/oleObject666.bin"/><Relationship Id="rId7" Type="http://schemas.openxmlformats.org/officeDocument/2006/relationships/oleObject" Target="../embeddings/oleObject668.bin"/><Relationship Id="rId12" Type="http://schemas.openxmlformats.org/officeDocument/2006/relationships/image" Target="../media/image573.wmf"/><Relationship Id="rId2" Type="http://schemas.openxmlformats.org/officeDocument/2006/relationships/slideLayout" Target="../slideLayouts/slideLayout7.xml"/><Relationship Id="rId1" Type="http://schemas.openxmlformats.org/officeDocument/2006/relationships/vmlDrawing" Target="../drawings/vmlDrawing121.vml"/><Relationship Id="rId6" Type="http://schemas.openxmlformats.org/officeDocument/2006/relationships/image" Target="../media/image570.wmf"/><Relationship Id="rId11" Type="http://schemas.openxmlformats.org/officeDocument/2006/relationships/oleObject" Target="../embeddings/oleObject670.bin"/><Relationship Id="rId5" Type="http://schemas.openxmlformats.org/officeDocument/2006/relationships/oleObject" Target="../embeddings/oleObject667.bin"/><Relationship Id="rId10" Type="http://schemas.openxmlformats.org/officeDocument/2006/relationships/image" Target="../media/image572.wmf"/><Relationship Id="rId4" Type="http://schemas.openxmlformats.org/officeDocument/2006/relationships/image" Target="../media/image569.wmf"/><Relationship Id="rId9" Type="http://schemas.openxmlformats.org/officeDocument/2006/relationships/oleObject" Target="../embeddings/oleObject669.bin"/></Relationships>
</file>

<file path=ppt/slides/_rels/slide196.xml.rels><?xml version="1.0" encoding="UTF-8" standalone="yes"?>
<Relationships xmlns="http://schemas.openxmlformats.org/package/2006/relationships"><Relationship Id="rId8" Type="http://schemas.openxmlformats.org/officeDocument/2006/relationships/image" Target="../media/image576.wmf"/><Relationship Id="rId13" Type="http://schemas.openxmlformats.org/officeDocument/2006/relationships/oleObject" Target="../embeddings/oleObject676.bin"/><Relationship Id="rId3" Type="http://schemas.openxmlformats.org/officeDocument/2006/relationships/oleObject" Target="../embeddings/oleObject671.bin"/><Relationship Id="rId7" Type="http://schemas.openxmlformats.org/officeDocument/2006/relationships/oleObject" Target="../embeddings/oleObject673.bin"/><Relationship Id="rId12" Type="http://schemas.openxmlformats.org/officeDocument/2006/relationships/image" Target="../media/image578.wmf"/><Relationship Id="rId2" Type="http://schemas.openxmlformats.org/officeDocument/2006/relationships/slideLayout" Target="../slideLayouts/slideLayout7.xml"/><Relationship Id="rId1" Type="http://schemas.openxmlformats.org/officeDocument/2006/relationships/vmlDrawing" Target="../drawings/vmlDrawing122.vml"/><Relationship Id="rId6" Type="http://schemas.openxmlformats.org/officeDocument/2006/relationships/image" Target="../media/image575.wmf"/><Relationship Id="rId11" Type="http://schemas.openxmlformats.org/officeDocument/2006/relationships/oleObject" Target="../embeddings/oleObject675.bin"/><Relationship Id="rId5" Type="http://schemas.openxmlformats.org/officeDocument/2006/relationships/oleObject" Target="../embeddings/oleObject672.bin"/><Relationship Id="rId10" Type="http://schemas.openxmlformats.org/officeDocument/2006/relationships/image" Target="../media/image577.wmf"/><Relationship Id="rId4" Type="http://schemas.openxmlformats.org/officeDocument/2006/relationships/image" Target="../media/image574.wmf"/><Relationship Id="rId9" Type="http://schemas.openxmlformats.org/officeDocument/2006/relationships/oleObject" Target="../embeddings/oleObject674.bin"/><Relationship Id="rId14" Type="http://schemas.openxmlformats.org/officeDocument/2006/relationships/image" Target="../media/image579.wmf"/></Relationships>
</file>

<file path=ppt/slides/_rels/slide197.xml.rels><?xml version="1.0" encoding="UTF-8" standalone="yes"?>
<Relationships xmlns="http://schemas.openxmlformats.org/package/2006/relationships"><Relationship Id="rId8" Type="http://schemas.openxmlformats.org/officeDocument/2006/relationships/oleObject" Target="../embeddings/oleObject679.bin"/><Relationship Id="rId13" Type="http://schemas.openxmlformats.org/officeDocument/2006/relationships/image" Target="../media/image499.wmf"/><Relationship Id="rId18" Type="http://schemas.openxmlformats.org/officeDocument/2006/relationships/oleObject" Target="../embeddings/oleObject684.bin"/><Relationship Id="rId3" Type="http://schemas.openxmlformats.org/officeDocument/2006/relationships/notesSlide" Target="../notesSlides/notesSlide13.xml"/><Relationship Id="rId21" Type="http://schemas.openxmlformats.org/officeDocument/2006/relationships/image" Target="../media/image582.wmf"/><Relationship Id="rId7" Type="http://schemas.openxmlformats.org/officeDocument/2006/relationships/image" Target="../media/image497.wmf"/><Relationship Id="rId12" Type="http://schemas.openxmlformats.org/officeDocument/2006/relationships/oleObject" Target="../embeddings/oleObject681.bin"/><Relationship Id="rId17" Type="http://schemas.openxmlformats.org/officeDocument/2006/relationships/image" Target="../media/image498.wmf"/><Relationship Id="rId2" Type="http://schemas.openxmlformats.org/officeDocument/2006/relationships/slideLayout" Target="../slideLayouts/slideLayout7.xml"/><Relationship Id="rId16" Type="http://schemas.openxmlformats.org/officeDocument/2006/relationships/oleObject" Target="../embeddings/oleObject683.bin"/><Relationship Id="rId20" Type="http://schemas.openxmlformats.org/officeDocument/2006/relationships/oleObject" Target="../embeddings/oleObject685.bin"/><Relationship Id="rId1" Type="http://schemas.openxmlformats.org/officeDocument/2006/relationships/vmlDrawing" Target="../drawings/vmlDrawing123.vml"/><Relationship Id="rId6" Type="http://schemas.openxmlformats.org/officeDocument/2006/relationships/oleObject" Target="../embeddings/oleObject678.bin"/><Relationship Id="rId11" Type="http://schemas.openxmlformats.org/officeDocument/2006/relationships/image" Target="../media/image500.wmf"/><Relationship Id="rId5" Type="http://schemas.openxmlformats.org/officeDocument/2006/relationships/image" Target="../media/image580.wmf"/><Relationship Id="rId15" Type="http://schemas.openxmlformats.org/officeDocument/2006/relationships/image" Target="../media/image496.wmf"/><Relationship Id="rId10" Type="http://schemas.openxmlformats.org/officeDocument/2006/relationships/oleObject" Target="../embeddings/oleObject680.bin"/><Relationship Id="rId19" Type="http://schemas.openxmlformats.org/officeDocument/2006/relationships/image" Target="../media/image581.wmf"/><Relationship Id="rId4" Type="http://schemas.openxmlformats.org/officeDocument/2006/relationships/oleObject" Target="../embeddings/oleObject677.bin"/><Relationship Id="rId9" Type="http://schemas.openxmlformats.org/officeDocument/2006/relationships/image" Target="../media/image495.wmf"/><Relationship Id="rId14" Type="http://schemas.openxmlformats.org/officeDocument/2006/relationships/oleObject" Target="../embeddings/oleObject682.bin"/></Relationships>
</file>

<file path=ppt/slides/_rels/slide198.xml.rels><?xml version="1.0" encoding="UTF-8" standalone="yes"?>
<Relationships xmlns="http://schemas.openxmlformats.org/package/2006/relationships"><Relationship Id="rId8" Type="http://schemas.openxmlformats.org/officeDocument/2006/relationships/oleObject" Target="../embeddings/oleObject688.bin"/><Relationship Id="rId13" Type="http://schemas.openxmlformats.org/officeDocument/2006/relationships/image" Target="../media/image587.wmf"/><Relationship Id="rId3" Type="http://schemas.openxmlformats.org/officeDocument/2006/relationships/notesSlide" Target="../notesSlides/notesSlide14.xml"/><Relationship Id="rId7" Type="http://schemas.openxmlformats.org/officeDocument/2006/relationships/image" Target="../media/image584.wmf"/><Relationship Id="rId12" Type="http://schemas.openxmlformats.org/officeDocument/2006/relationships/oleObject" Target="../embeddings/oleObject690.bin"/><Relationship Id="rId2" Type="http://schemas.openxmlformats.org/officeDocument/2006/relationships/slideLayout" Target="../slideLayouts/slideLayout7.xml"/><Relationship Id="rId1" Type="http://schemas.openxmlformats.org/officeDocument/2006/relationships/vmlDrawing" Target="../drawings/vmlDrawing124.vml"/><Relationship Id="rId6" Type="http://schemas.openxmlformats.org/officeDocument/2006/relationships/oleObject" Target="../embeddings/oleObject687.bin"/><Relationship Id="rId11" Type="http://schemas.openxmlformats.org/officeDocument/2006/relationships/image" Target="../media/image586.wmf"/><Relationship Id="rId5" Type="http://schemas.openxmlformats.org/officeDocument/2006/relationships/image" Target="../media/image583.wmf"/><Relationship Id="rId10" Type="http://schemas.openxmlformats.org/officeDocument/2006/relationships/oleObject" Target="../embeddings/oleObject689.bin"/><Relationship Id="rId4" Type="http://schemas.openxmlformats.org/officeDocument/2006/relationships/oleObject" Target="../embeddings/oleObject686.bin"/><Relationship Id="rId9" Type="http://schemas.openxmlformats.org/officeDocument/2006/relationships/image" Target="../media/image585.wmf"/></Relationships>
</file>

<file path=ppt/slides/_rels/slide199.xml.rels><?xml version="1.0" encoding="UTF-8" standalone="yes"?>
<Relationships xmlns="http://schemas.openxmlformats.org/package/2006/relationships"><Relationship Id="rId8" Type="http://schemas.openxmlformats.org/officeDocument/2006/relationships/image" Target="../media/image590.wmf"/><Relationship Id="rId13" Type="http://schemas.openxmlformats.org/officeDocument/2006/relationships/oleObject" Target="../embeddings/oleObject696.bin"/><Relationship Id="rId3" Type="http://schemas.openxmlformats.org/officeDocument/2006/relationships/oleObject" Target="../embeddings/oleObject691.bin"/><Relationship Id="rId7" Type="http://schemas.openxmlformats.org/officeDocument/2006/relationships/oleObject" Target="../embeddings/oleObject693.bin"/><Relationship Id="rId12" Type="http://schemas.openxmlformats.org/officeDocument/2006/relationships/image" Target="../media/image592.wmf"/><Relationship Id="rId2" Type="http://schemas.openxmlformats.org/officeDocument/2006/relationships/slideLayout" Target="../slideLayouts/slideLayout7.xml"/><Relationship Id="rId16" Type="http://schemas.openxmlformats.org/officeDocument/2006/relationships/image" Target="../media/image594.wmf"/><Relationship Id="rId1" Type="http://schemas.openxmlformats.org/officeDocument/2006/relationships/vmlDrawing" Target="../drawings/vmlDrawing125.vml"/><Relationship Id="rId6" Type="http://schemas.openxmlformats.org/officeDocument/2006/relationships/image" Target="../media/image589.wmf"/><Relationship Id="rId11" Type="http://schemas.openxmlformats.org/officeDocument/2006/relationships/oleObject" Target="../embeddings/oleObject695.bin"/><Relationship Id="rId5" Type="http://schemas.openxmlformats.org/officeDocument/2006/relationships/oleObject" Target="../embeddings/oleObject692.bin"/><Relationship Id="rId15" Type="http://schemas.openxmlformats.org/officeDocument/2006/relationships/oleObject" Target="../embeddings/oleObject697.bin"/><Relationship Id="rId10" Type="http://schemas.openxmlformats.org/officeDocument/2006/relationships/image" Target="../media/image591.wmf"/><Relationship Id="rId4" Type="http://schemas.openxmlformats.org/officeDocument/2006/relationships/image" Target="../media/image588.wmf"/><Relationship Id="rId9" Type="http://schemas.openxmlformats.org/officeDocument/2006/relationships/oleObject" Target="../embeddings/oleObject694.bin"/><Relationship Id="rId14" Type="http://schemas.openxmlformats.org/officeDocument/2006/relationships/image" Target="../media/image593.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8" Type="http://schemas.openxmlformats.org/officeDocument/2006/relationships/image" Target="../media/image597.wmf"/><Relationship Id="rId13" Type="http://schemas.openxmlformats.org/officeDocument/2006/relationships/oleObject" Target="../embeddings/oleObject703.bin"/><Relationship Id="rId3" Type="http://schemas.openxmlformats.org/officeDocument/2006/relationships/oleObject" Target="../embeddings/oleObject698.bin"/><Relationship Id="rId7" Type="http://schemas.openxmlformats.org/officeDocument/2006/relationships/oleObject" Target="../embeddings/oleObject700.bin"/><Relationship Id="rId12" Type="http://schemas.openxmlformats.org/officeDocument/2006/relationships/image" Target="../media/image599.wmf"/><Relationship Id="rId2" Type="http://schemas.openxmlformats.org/officeDocument/2006/relationships/slideLayout" Target="../slideLayouts/slideLayout7.xml"/><Relationship Id="rId1" Type="http://schemas.openxmlformats.org/officeDocument/2006/relationships/vmlDrawing" Target="../drawings/vmlDrawing126.vml"/><Relationship Id="rId6" Type="http://schemas.openxmlformats.org/officeDocument/2006/relationships/image" Target="../media/image596.wmf"/><Relationship Id="rId11" Type="http://schemas.openxmlformats.org/officeDocument/2006/relationships/oleObject" Target="../embeddings/oleObject702.bin"/><Relationship Id="rId5" Type="http://schemas.openxmlformats.org/officeDocument/2006/relationships/oleObject" Target="../embeddings/oleObject699.bin"/><Relationship Id="rId15" Type="http://schemas.openxmlformats.org/officeDocument/2006/relationships/oleObject" Target="../embeddings/oleObject704.bin"/><Relationship Id="rId10" Type="http://schemas.openxmlformats.org/officeDocument/2006/relationships/image" Target="../media/image598.wmf"/><Relationship Id="rId4" Type="http://schemas.openxmlformats.org/officeDocument/2006/relationships/image" Target="../media/image595.wmf"/><Relationship Id="rId9" Type="http://schemas.openxmlformats.org/officeDocument/2006/relationships/oleObject" Target="../embeddings/oleObject701.bin"/><Relationship Id="rId14" Type="http://schemas.openxmlformats.org/officeDocument/2006/relationships/image" Target="../media/image600.wmf"/></Relationships>
</file>

<file path=ppt/slides/_rels/slide201.xml.rels><?xml version="1.0" encoding="UTF-8" standalone="yes"?>
<Relationships xmlns="http://schemas.openxmlformats.org/package/2006/relationships"><Relationship Id="rId8" Type="http://schemas.openxmlformats.org/officeDocument/2006/relationships/image" Target="../media/image602.wmf"/><Relationship Id="rId13" Type="http://schemas.openxmlformats.org/officeDocument/2006/relationships/oleObject" Target="../embeddings/oleObject710.bin"/><Relationship Id="rId18" Type="http://schemas.openxmlformats.org/officeDocument/2006/relationships/image" Target="../media/image607.wmf"/><Relationship Id="rId3" Type="http://schemas.openxmlformats.org/officeDocument/2006/relationships/oleObject" Target="../embeddings/oleObject705.bin"/><Relationship Id="rId7" Type="http://schemas.openxmlformats.org/officeDocument/2006/relationships/oleObject" Target="../embeddings/oleObject707.bin"/><Relationship Id="rId12" Type="http://schemas.openxmlformats.org/officeDocument/2006/relationships/image" Target="../media/image604.wmf"/><Relationship Id="rId17" Type="http://schemas.openxmlformats.org/officeDocument/2006/relationships/oleObject" Target="../embeddings/oleObject712.bin"/><Relationship Id="rId2" Type="http://schemas.openxmlformats.org/officeDocument/2006/relationships/slideLayout" Target="../slideLayouts/slideLayout7.xml"/><Relationship Id="rId16" Type="http://schemas.openxmlformats.org/officeDocument/2006/relationships/image" Target="../media/image606.wmf"/><Relationship Id="rId20" Type="http://schemas.openxmlformats.org/officeDocument/2006/relationships/image" Target="../media/image608.wmf"/><Relationship Id="rId1" Type="http://schemas.openxmlformats.org/officeDocument/2006/relationships/vmlDrawing" Target="../drawings/vmlDrawing127.vml"/><Relationship Id="rId6" Type="http://schemas.openxmlformats.org/officeDocument/2006/relationships/image" Target="../media/image601.wmf"/><Relationship Id="rId11" Type="http://schemas.openxmlformats.org/officeDocument/2006/relationships/oleObject" Target="../embeddings/oleObject709.bin"/><Relationship Id="rId5" Type="http://schemas.openxmlformats.org/officeDocument/2006/relationships/oleObject" Target="../embeddings/oleObject706.bin"/><Relationship Id="rId15" Type="http://schemas.openxmlformats.org/officeDocument/2006/relationships/oleObject" Target="../embeddings/oleObject711.bin"/><Relationship Id="rId10" Type="http://schemas.openxmlformats.org/officeDocument/2006/relationships/image" Target="../media/image603.wmf"/><Relationship Id="rId19" Type="http://schemas.openxmlformats.org/officeDocument/2006/relationships/oleObject" Target="../embeddings/oleObject713.bin"/><Relationship Id="rId4" Type="http://schemas.openxmlformats.org/officeDocument/2006/relationships/image" Target="../media/image569.wmf"/><Relationship Id="rId9" Type="http://schemas.openxmlformats.org/officeDocument/2006/relationships/oleObject" Target="../embeddings/oleObject708.bin"/><Relationship Id="rId14" Type="http://schemas.openxmlformats.org/officeDocument/2006/relationships/image" Target="../media/image605.wmf"/></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714.bin"/><Relationship Id="rId2" Type="http://schemas.openxmlformats.org/officeDocument/2006/relationships/slideLayout" Target="../slideLayouts/slideLayout7.xml"/><Relationship Id="rId1" Type="http://schemas.openxmlformats.org/officeDocument/2006/relationships/vmlDrawing" Target="../drawings/vmlDrawing128.vml"/><Relationship Id="rId6" Type="http://schemas.openxmlformats.org/officeDocument/2006/relationships/image" Target="../media/image610.wmf"/><Relationship Id="rId5" Type="http://schemas.openxmlformats.org/officeDocument/2006/relationships/oleObject" Target="../embeddings/oleObject715.bin"/><Relationship Id="rId4" Type="http://schemas.openxmlformats.org/officeDocument/2006/relationships/image" Target="../media/image609.wmf"/></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wmf"/></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2.emf"/><Relationship Id="rId5" Type="http://schemas.openxmlformats.org/officeDocument/2006/relationships/oleObject" Target="../embeddings/oleObject5.bin"/><Relationship Id="rId4" Type="http://schemas.openxmlformats.org/officeDocument/2006/relationships/image" Target="../media/image11.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4.wmf"/><Relationship Id="rId5" Type="http://schemas.openxmlformats.org/officeDocument/2006/relationships/oleObject" Target="../embeddings/oleObject7.bin"/><Relationship Id="rId4" Type="http://schemas.openxmlformats.org/officeDocument/2006/relationships/image" Target="../media/image13.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6.wmf"/><Relationship Id="rId5" Type="http://schemas.openxmlformats.org/officeDocument/2006/relationships/oleObject" Target="../embeddings/oleObject9.bin"/><Relationship Id="rId4" Type="http://schemas.openxmlformats.org/officeDocument/2006/relationships/image" Target="../media/image15.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17.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18.wmf"/></Relationships>
</file>

<file path=ppt/slides/_rels/slide31.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oleObject" Target="../embeddings/oleObject12.bin"/><Relationship Id="rId7" Type="http://schemas.openxmlformats.org/officeDocument/2006/relationships/oleObject" Target="../embeddings/oleObject14.bin"/><Relationship Id="rId12" Type="http://schemas.openxmlformats.org/officeDocument/2006/relationships/image" Target="../media/image23.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20.wmf"/><Relationship Id="rId11" Type="http://schemas.openxmlformats.org/officeDocument/2006/relationships/oleObject" Target="../embeddings/oleObject16.bin"/><Relationship Id="rId5" Type="http://schemas.openxmlformats.org/officeDocument/2006/relationships/oleObject" Target="../embeddings/oleObject13.bin"/><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15.bin"/></Relationships>
</file>

<file path=ppt/slides/_rels/slide32.x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oleObject" Target="../embeddings/oleObject22.bin"/><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28.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25.wmf"/><Relationship Id="rId11" Type="http://schemas.openxmlformats.org/officeDocument/2006/relationships/oleObject" Target="../embeddings/oleObject21.bin"/><Relationship Id="rId5" Type="http://schemas.openxmlformats.org/officeDocument/2006/relationships/oleObject" Target="../embeddings/oleObject18.bin"/><Relationship Id="rId10" Type="http://schemas.openxmlformats.org/officeDocument/2006/relationships/image" Target="../media/image27.wmf"/><Relationship Id="rId4" Type="http://schemas.openxmlformats.org/officeDocument/2006/relationships/image" Target="../media/image24.wmf"/><Relationship Id="rId9" Type="http://schemas.openxmlformats.org/officeDocument/2006/relationships/oleObject" Target="../embeddings/oleObject20.bin"/><Relationship Id="rId14" Type="http://schemas.openxmlformats.org/officeDocument/2006/relationships/image" Target="../media/image29.wmf"/></Relationships>
</file>

<file path=ppt/slides/_rels/slide33.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31.wmf"/><Relationship Id="rId5" Type="http://schemas.openxmlformats.org/officeDocument/2006/relationships/oleObject" Target="../embeddings/oleObject24.bin"/><Relationship Id="rId4" Type="http://schemas.openxmlformats.org/officeDocument/2006/relationships/image" Target="../media/image30.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wm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oleObject" Target="../embeddings/oleObject27.bin"/><Relationship Id="rId7" Type="http://schemas.openxmlformats.org/officeDocument/2006/relationships/image" Target="../media/image39.jpg"/><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37.wmf"/><Relationship Id="rId5" Type="http://schemas.openxmlformats.org/officeDocument/2006/relationships/oleObject" Target="../embeddings/oleObject28.bin"/><Relationship Id="rId4" Type="http://schemas.openxmlformats.org/officeDocument/2006/relationships/image" Target="../media/image36.wmf"/><Relationship Id="rId9" Type="http://schemas.openxmlformats.org/officeDocument/2006/relationships/image" Target="../media/image38.wmf"/></Relationships>
</file>

<file path=ppt/slides/_rels/slide36.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40.wmf"/><Relationship Id="rId5" Type="http://schemas.openxmlformats.org/officeDocument/2006/relationships/oleObject" Target="../embeddings/oleObject30.bin"/><Relationship Id="rId4" Type="http://schemas.openxmlformats.org/officeDocument/2006/relationships/image" Target="../media/image38.wmf"/><Relationship Id="rId9" Type="http://schemas.openxmlformats.org/officeDocument/2006/relationships/image" Target="../media/image42.jpg"/></Relationships>
</file>

<file path=ppt/slides/_rels/slide37.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oleObject" Target="../embeddings/oleObject32.bin"/><Relationship Id="rId7" Type="http://schemas.openxmlformats.org/officeDocument/2006/relationships/oleObject" Target="../embeddings/oleObject34.bin"/><Relationship Id="rId12" Type="http://schemas.openxmlformats.org/officeDocument/2006/relationships/image" Target="../media/image46.e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44.png"/><Relationship Id="rId11" Type="http://schemas.openxmlformats.org/officeDocument/2006/relationships/oleObject" Target="../embeddings/oleObject36.bin"/><Relationship Id="rId5" Type="http://schemas.openxmlformats.org/officeDocument/2006/relationships/oleObject" Target="../embeddings/oleObject33.bin"/><Relationship Id="rId10" Type="http://schemas.openxmlformats.org/officeDocument/2006/relationships/image" Target="../media/image31.wmf"/><Relationship Id="rId4" Type="http://schemas.openxmlformats.org/officeDocument/2006/relationships/image" Target="../media/image43.wmf"/><Relationship Id="rId9" Type="http://schemas.openxmlformats.org/officeDocument/2006/relationships/oleObject" Target="../embeddings/oleObject35.bin"/></Relationships>
</file>

<file path=ppt/slides/_rels/slide38.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49.jpg"/><Relationship Id="rId7"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50.jpeg"/><Relationship Id="rId5" Type="http://schemas.openxmlformats.org/officeDocument/2006/relationships/image" Target="../media/image47.wmf"/><Relationship Id="rId10" Type="http://schemas.openxmlformats.org/officeDocument/2006/relationships/image" Target="../media/image38.wmf"/><Relationship Id="rId4" Type="http://schemas.openxmlformats.org/officeDocument/2006/relationships/oleObject" Target="../embeddings/oleObject37.bin"/><Relationship Id="rId9" Type="http://schemas.openxmlformats.org/officeDocument/2006/relationships/oleObject" Target="../embeddings/oleObject39.bin"/></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 Id="rId5" Type="http://schemas.openxmlformats.org/officeDocument/2006/relationships/image" Target="../media/image56.jpeg"/><Relationship Id="rId4" Type="http://schemas.openxmlformats.org/officeDocument/2006/relationships/image" Target="../media/image55.jpe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16.vml"/><Relationship Id="rId5" Type="http://schemas.openxmlformats.org/officeDocument/2006/relationships/image" Target="../media/image57.gif"/><Relationship Id="rId4" Type="http://schemas.openxmlformats.org/officeDocument/2006/relationships/image" Target="../media/image46.e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oleObject" Target="../embeddings/oleObject41.bin"/><Relationship Id="rId7" Type="http://schemas.openxmlformats.org/officeDocument/2006/relationships/image" Target="../media/image38.w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oleObject" Target="../embeddings/oleObject29.bin"/><Relationship Id="rId11" Type="http://schemas.openxmlformats.org/officeDocument/2006/relationships/image" Target="../media/image59.wmf"/><Relationship Id="rId5" Type="http://schemas.openxmlformats.org/officeDocument/2006/relationships/image" Target="../media/image39.jpg"/><Relationship Id="rId10" Type="http://schemas.openxmlformats.org/officeDocument/2006/relationships/oleObject" Target="../embeddings/oleObject42.bin"/><Relationship Id="rId4" Type="http://schemas.openxmlformats.org/officeDocument/2006/relationships/image" Target="../media/image58.wmf"/><Relationship Id="rId9" Type="http://schemas.openxmlformats.org/officeDocument/2006/relationships/image" Target="../media/image46.emf"/></Relationships>
</file>

<file path=ppt/slides/_rels/slide43.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image" Target="../media/image60.wmf"/><Relationship Id="rId3" Type="http://schemas.openxmlformats.org/officeDocument/2006/relationships/oleObject" Target="../embeddings/oleObject29.bin"/><Relationship Id="rId7" Type="http://schemas.openxmlformats.org/officeDocument/2006/relationships/oleObject" Target="../embeddings/oleObject31.bin"/><Relationship Id="rId12"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40.wmf"/><Relationship Id="rId11" Type="http://schemas.openxmlformats.org/officeDocument/2006/relationships/image" Target="../media/image46.emf"/><Relationship Id="rId5" Type="http://schemas.openxmlformats.org/officeDocument/2006/relationships/oleObject" Target="../embeddings/oleObject30.bin"/><Relationship Id="rId10" Type="http://schemas.openxmlformats.org/officeDocument/2006/relationships/oleObject" Target="../embeddings/oleObject40.bin"/><Relationship Id="rId4" Type="http://schemas.openxmlformats.org/officeDocument/2006/relationships/image" Target="../media/image38.wmf"/><Relationship Id="rId9" Type="http://schemas.openxmlformats.org/officeDocument/2006/relationships/image" Target="../media/image42.jpg"/></Relationships>
</file>

<file path=ppt/slides/_rels/slide44.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61.png"/><Relationship Id="rId7" Type="http://schemas.openxmlformats.org/officeDocument/2006/relationships/oleObject" Target="../embeddings/oleObject44.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64.png"/><Relationship Id="rId11" Type="http://schemas.openxmlformats.org/officeDocument/2006/relationships/image" Target="../media/image57.gif"/><Relationship Id="rId5" Type="http://schemas.openxmlformats.org/officeDocument/2006/relationships/image" Target="../media/image63.png"/><Relationship Id="rId10" Type="http://schemas.openxmlformats.org/officeDocument/2006/relationships/image" Target="../media/image46.emf"/><Relationship Id="rId4" Type="http://schemas.openxmlformats.org/officeDocument/2006/relationships/image" Target="../media/image62.png"/><Relationship Id="rId9" Type="http://schemas.openxmlformats.org/officeDocument/2006/relationships/oleObject" Target="../embeddings/oleObject45.bin"/></Relationships>
</file>

<file path=ppt/slides/_rels/slide45.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66.emf"/><Relationship Id="rId5" Type="http://schemas.openxmlformats.org/officeDocument/2006/relationships/oleObject" Target="../embeddings/oleObject47.bin"/><Relationship Id="rId10" Type="http://schemas.openxmlformats.org/officeDocument/2006/relationships/image" Target="../media/image68.wmf"/><Relationship Id="rId4" Type="http://schemas.openxmlformats.org/officeDocument/2006/relationships/image" Target="../media/image65.wmf"/><Relationship Id="rId9" Type="http://schemas.openxmlformats.org/officeDocument/2006/relationships/oleObject" Target="../embeddings/oleObject49.bin"/></Relationships>
</file>

<file path=ppt/slides/_rels/slide46.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oleObject" Target="../embeddings/oleObject50.bin"/><Relationship Id="rId7" Type="http://schemas.openxmlformats.org/officeDocument/2006/relationships/oleObject" Target="../embeddings/oleObject52.bin"/><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66.emf"/><Relationship Id="rId5" Type="http://schemas.openxmlformats.org/officeDocument/2006/relationships/oleObject" Target="../embeddings/oleObject51.bin"/><Relationship Id="rId10" Type="http://schemas.openxmlformats.org/officeDocument/2006/relationships/image" Target="../media/image70.wmf"/><Relationship Id="rId4" Type="http://schemas.openxmlformats.org/officeDocument/2006/relationships/image" Target="../media/image69.wmf"/><Relationship Id="rId9" Type="http://schemas.openxmlformats.org/officeDocument/2006/relationships/oleObject" Target="../embeddings/oleObject53.bin"/></Relationships>
</file>

<file path=ppt/slides/_rels/slide47.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oleObject" Target="../embeddings/oleObject54.bin"/><Relationship Id="rId7" Type="http://schemas.openxmlformats.org/officeDocument/2006/relationships/oleObject" Target="../embeddings/oleObject56.bin"/><Relationship Id="rId12" Type="http://schemas.openxmlformats.org/officeDocument/2006/relationships/image" Target="../media/image72.wmf"/><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66.emf"/><Relationship Id="rId11" Type="http://schemas.openxmlformats.org/officeDocument/2006/relationships/oleObject" Target="../embeddings/oleObject58.bin"/><Relationship Id="rId5" Type="http://schemas.openxmlformats.org/officeDocument/2006/relationships/oleObject" Target="../embeddings/oleObject55.bin"/><Relationship Id="rId10" Type="http://schemas.openxmlformats.org/officeDocument/2006/relationships/image" Target="../media/image71.wmf"/><Relationship Id="rId4" Type="http://schemas.openxmlformats.org/officeDocument/2006/relationships/image" Target="../media/image69.wmf"/><Relationship Id="rId9" Type="http://schemas.openxmlformats.org/officeDocument/2006/relationships/oleObject" Target="../embeddings/oleObject57.bin"/></Relationships>
</file>

<file path=ppt/slides/_rels/slide48.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oleObject" Target="../embeddings/oleObject64.bin"/><Relationship Id="rId3" Type="http://schemas.openxmlformats.org/officeDocument/2006/relationships/oleObject" Target="../embeddings/oleObject59.bin"/><Relationship Id="rId7" Type="http://schemas.openxmlformats.org/officeDocument/2006/relationships/oleObject" Target="../embeddings/oleObject61.bin"/><Relationship Id="rId12" Type="http://schemas.openxmlformats.org/officeDocument/2006/relationships/image" Target="../media/image69.wmf"/><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66.emf"/><Relationship Id="rId11" Type="http://schemas.openxmlformats.org/officeDocument/2006/relationships/oleObject" Target="../embeddings/oleObject63.bin"/><Relationship Id="rId5" Type="http://schemas.openxmlformats.org/officeDocument/2006/relationships/oleObject" Target="../embeddings/oleObject60.bin"/><Relationship Id="rId10" Type="http://schemas.openxmlformats.org/officeDocument/2006/relationships/image" Target="../media/image73.wmf"/><Relationship Id="rId4" Type="http://schemas.openxmlformats.org/officeDocument/2006/relationships/image" Target="../media/image65.wmf"/><Relationship Id="rId9" Type="http://schemas.openxmlformats.org/officeDocument/2006/relationships/oleObject" Target="../embeddings/oleObject62.bin"/><Relationship Id="rId14" Type="http://schemas.openxmlformats.org/officeDocument/2006/relationships/image" Target="../media/image72.wmf"/></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67.bin"/><Relationship Id="rId3" Type="http://schemas.openxmlformats.org/officeDocument/2006/relationships/image" Target="../media/image77.gif"/><Relationship Id="rId7" Type="http://schemas.openxmlformats.org/officeDocument/2006/relationships/image" Target="../media/image75.wmf"/><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oleObject" Target="../embeddings/oleObject66.bin"/><Relationship Id="rId5" Type="http://schemas.openxmlformats.org/officeDocument/2006/relationships/image" Target="../media/image74.wmf"/><Relationship Id="rId4" Type="http://schemas.openxmlformats.org/officeDocument/2006/relationships/oleObject" Target="../embeddings/oleObject65.bin"/><Relationship Id="rId9" Type="http://schemas.openxmlformats.org/officeDocument/2006/relationships/image" Target="../media/image76.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70.bin"/><Relationship Id="rId13" Type="http://schemas.openxmlformats.org/officeDocument/2006/relationships/image" Target="../media/image82.emf"/><Relationship Id="rId3" Type="http://schemas.openxmlformats.org/officeDocument/2006/relationships/image" Target="../media/image85.gif"/><Relationship Id="rId7" Type="http://schemas.openxmlformats.org/officeDocument/2006/relationships/image" Target="../media/image79.emf"/><Relationship Id="rId12" Type="http://schemas.openxmlformats.org/officeDocument/2006/relationships/oleObject" Target="../embeddings/oleObject72.bin"/><Relationship Id="rId17" Type="http://schemas.openxmlformats.org/officeDocument/2006/relationships/image" Target="../media/image84.wmf"/><Relationship Id="rId2" Type="http://schemas.openxmlformats.org/officeDocument/2006/relationships/slideLayout" Target="../slideLayouts/slideLayout7.xml"/><Relationship Id="rId16" Type="http://schemas.openxmlformats.org/officeDocument/2006/relationships/oleObject" Target="../embeddings/oleObject74.bin"/><Relationship Id="rId1" Type="http://schemas.openxmlformats.org/officeDocument/2006/relationships/vmlDrawing" Target="../drawings/vmlDrawing25.vml"/><Relationship Id="rId6" Type="http://schemas.openxmlformats.org/officeDocument/2006/relationships/oleObject" Target="../embeddings/oleObject69.bin"/><Relationship Id="rId11" Type="http://schemas.openxmlformats.org/officeDocument/2006/relationships/image" Target="../media/image81.emf"/><Relationship Id="rId5" Type="http://schemas.openxmlformats.org/officeDocument/2006/relationships/image" Target="../media/image78.emf"/><Relationship Id="rId15" Type="http://schemas.openxmlformats.org/officeDocument/2006/relationships/image" Target="../media/image83.emf"/><Relationship Id="rId10" Type="http://schemas.openxmlformats.org/officeDocument/2006/relationships/oleObject" Target="../embeddings/oleObject71.bin"/><Relationship Id="rId4" Type="http://schemas.openxmlformats.org/officeDocument/2006/relationships/oleObject" Target="../embeddings/oleObject68.bin"/><Relationship Id="rId9" Type="http://schemas.openxmlformats.org/officeDocument/2006/relationships/image" Target="../media/image80.emf"/><Relationship Id="rId14" Type="http://schemas.openxmlformats.org/officeDocument/2006/relationships/oleObject" Target="../embeddings/oleObject73.bin"/></Relationships>
</file>

<file path=ppt/slides/_rels/slide51.xml.rels><?xml version="1.0" encoding="UTF-8" standalone="yes"?>
<Relationships xmlns="http://schemas.openxmlformats.org/package/2006/relationships"><Relationship Id="rId8" Type="http://schemas.openxmlformats.org/officeDocument/2006/relationships/image" Target="../media/image88.wmf"/><Relationship Id="rId13" Type="http://schemas.openxmlformats.org/officeDocument/2006/relationships/oleObject" Target="../embeddings/oleObject80.bin"/><Relationship Id="rId3" Type="http://schemas.openxmlformats.org/officeDocument/2006/relationships/oleObject" Target="../embeddings/oleObject75.bin"/><Relationship Id="rId7" Type="http://schemas.openxmlformats.org/officeDocument/2006/relationships/oleObject" Target="../embeddings/oleObject77.bin"/><Relationship Id="rId12" Type="http://schemas.openxmlformats.org/officeDocument/2006/relationships/image" Target="../media/image90.wmf"/><Relationship Id="rId2" Type="http://schemas.openxmlformats.org/officeDocument/2006/relationships/slideLayout" Target="../slideLayouts/slideLayout7.xml"/><Relationship Id="rId16" Type="http://schemas.openxmlformats.org/officeDocument/2006/relationships/image" Target="../media/image92.wmf"/><Relationship Id="rId1" Type="http://schemas.openxmlformats.org/officeDocument/2006/relationships/vmlDrawing" Target="../drawings/vmlDrawing26.vml"/><Relationship Id="rId6" Type="http://schemas.openxmlformats.org/officeDocument/2006/relationships/image" Target="../media/image87.wmf"/><Relationship Id="rId11" Type="http://schemas.openxmlformats.org/officeDocument/2006/relationships/oleObject" Target="../embeddings/oleObject79.bin"/><Relationship Id="rId5" Type="http://schemas.openxmlformats.org/officeDocument/2006/relationships/oleObject" Target="../embeddings/oleObject76.bin"/><Relationship Id="rId15" Type="http://schemas.openxmlformats.org/officeDocument/2006/relationships/oleObject" Target="../embeddings/oleObject81.bin"/><Relationship Id="rId10" Type="http://schemas.openxmlformats.org/officeDocument/2006/relationships/image" Target="../media/image89.wmf"/><Relationship Id="rId4" Type="http://schemas.openxmlformats.org/officeDocument/2006/relationships/image" Target="../media/image86.wmf"/><Relationship Id="rId9" Type="http://schemas.openxmlformats.org/officeDocument/2006/relationships/oleObject" Target="../embeddings/oleObject78.bin"/><Relationship Id="rId14" Type="http://schemas.openxmlformats.org/officeDocument/2006/relationships/image" Target="../media/image91.wmf"/></Relationships>
</file>

<file path=ppt/slides/_rels/slide52.xml.rels><?xml version="1.0" encoding="UTF-8" standalone="yes"?>
<Relationships xmlns="http://schemas.openxmlformats.org/package/2006/relationships"><Relationship Id="rId3" Type="http://schemas.openxmlformats.org/officeDocument/2006/relationships/image" Target="../media/image94.gif"/><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oleObject" Target="../embeddings/oleObject82.bin"/><Relationship Id="rId7" Type="http://schemas.openxmlformats.org/officeDocument/2006/relationships/oleObject" Target="../embeddings/oleObject84.bin"/><Relationship Id="rId12" Type="http://schemas.openxmlformats.org/officeDocument/2006/relationships/image" Target="../media/image69.wmf"/><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66.emf"/><Relationship Id="rId11" Type="http://schemas.openxmlformats.org/officeDocument/2006/relationships/oleObject" Target="../embeddings/oleObject86.bin"/><Relationship Id="rId5" Type="http://schemas.openxmlformats.org/officeDocument/2006/relationships/oleObject" Target="../embeddings/oleObject83.bin"/><Relationship Id="rId10" Type="http://schemas.openxmlformats.org/officeDocument/2006/relationships/image" Target="../media/image95.wmf"/><Relationship Id="rId4" Type="http://schemas.openxmlformats.org/officeDocument/2006/relationships/image" Target="../media/image65.wmf"/><Relationship Id="rId9" Type="http://schemas.openxmlformats.org/officeDocument/2006/relationships/oleObject" Target="../embeddings/oleObject85.bin"/></Relationships>
</file>

<file path=ppt/slides/_rels/slide55.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oleObject" Target="../embeddings/oleObject87.bin"/><Relationship Id="rId3" Type="http://schemas.openxmlformats.org/officeDocument/2006/relationships/oleObject" Target="../embeddings/oleObject82.bin"/><Relationship Id="rId7" Type="http://schemas.openxmlformats.org/officeDocument/2006/relationships/oleObject" Target="../embeddings/oleObject84.bin"/><Relationship Id="rId12" Type="http://schemas.openxmlformats.org/officeDocument/2006/relationships/image" Target="../media/image69.wmf"/><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66.emf"/><Relationship Id="rId11" Type="http://schemas.openxmlformats.org/officeDocument/2006/relationships/oleObject" Target="../embeddings/oleObject86.bin"/><Relationship Id="rId5" Type="http://schemas.openxmlformats.org/officeDocument/2006/relationships/oleObject" Target="../embeddings/oleObject83.bin"/><Relationship Id="rId10" Type="http://schemas.openxmlformats.org/officeDocument/2006/relationships/image" Target="../media/image95.wmf"/><Relationship Id="rId4" Type="http://schemas.openxmlformats.org/officeDocument/2006/relationships/image" Target="../media/image65.wmf"/><Relationship Id="rId9" Type="http://schemas.openxmlformats.org/officeDocument/2006/relationships/oleObject" Target="../embeddings/oleObject85.bin"/><Relationship Id="rId14" Type="http://schemas.openxmlformats.org/officeDocument/2006/relationships/image" Target="../media/image96.wmf"/></Relationships>
</file>

<file path=ppt/slides/_rels/slide56.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oleObject" Target="../embeddings/oleObject88.bin"/><Relationship Id="rId7" Type="http://schemas.openxmlformats.org/officeDocument/2006/relationships/oleObject" Target="../embeddings/oleObject90.bin"/><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96.wmf"/><Relationship Id="rId5" Type="http://schemas.openxmlformats.org/officeDocument/2006/relationships/oleObject" Target="../embeddings/oleObject89.bin"/><Relationship Id="rId10" Type="http://schemas.openxmlformats.org/officeDocument/2006/relationships/image" Target="../media/image69.wmf"/><Relationship Id="rId4" Type="http://schemas.openxmlformats.org/officeDocument/2006/relationships/image" Target="../media/image97.emf"/><Relationship Id="rId9" Type="http://schemas.openxmlformats.org/officeDocument/2006/relationships/oleObject" Target="../embeddings/oleObject91.bin"/></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5.gif"/></Relationships>
</file>

<file path=ppt/slides/_rels/slide61.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93.bin"/><Relationship Id="rId3" Type="http://schemas.openxmlformats.org/officeDocument/2006/relationships/notesSlide" Target="../notesSlides/notesSlide5.xml"/><Relationship Id="rId7" Type="http://schemas.openxmlformats.org/officeDocument/2006/relationships/image" Target="../media/image100.wmf"/><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oleObject" Target="../embeddings/oleObject92.bin"/><Relationship Id="rId5" Type="http://schemas.openxmlformats.org/officeDocument/2006/relationships/image" Target="../media/image85.gif"/><Relationship Id="rId4" Type="http://schemas.openxmlformats.org/officeDocument/2006/relationships/image" Target="../media/image99.png"/><Relationship Id="rId9" Type="http://schemas.openxmlformats.org/officeDocument/2006/relationships/image" Target="../media/image101.wmf"/></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96.bin"/><Relationship Id="rId13" Type="http://schemas.openxmlformats.org/officeDocument/2006/relationships/image" Target="../media/image105.emf"/><Relationship Id="rId3" Type="http://schemas.openxmlformats.org/officeDocument/2006/relationships/notesSlide" Target="../notesSlides/notesSlide6.xml"/><Relationship Id="rId7" Type="http://schemas.openxmlformats.org/officeDocument/2006/relationships/image" Target="../media/image102.emf"/><Relationship Id="rId12" Type="http://schemas.openxmlformats.org/officeDocument/2006/relationships/oleObject" Target="../embeddings/oleObject98.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oleObject" Target="../embeddings/oleObject95.bin"/><Relationship Id="rId11" Type="http://schemas.openxmlformats.org/officeDocument/2006/relationships/image" Target="../media/image104.emf"/><Relationship Id="rId5" Type="http://schemas.openxmlformats.org/officeDocument/2006/relationships/image" Target="../media/image100.wmf"/><Relationship Id="rId10" Type="http://schemas.openxmlformats.org/officeDocument/2006/relationships/oleObject" Target="../embeddings/oleObject97.bin"/><Relationship Id="rId4" Type="http://schemas.openxmlformats.org/officeDocument/2006/relationships/oleObject" Target="../embeddings/oleObject94.bin"/><Relationship Id="rId9" Type="http://schemas.openxmlformats.org/officeDocument/2006/relationships/image" Target="../media/image103.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7.xml"/><Relationship Id="rId1" Type="http://schemas.openxmlformats.org/officeDocument/2006/relationships/vmlDrawing" Target="../drawings/vmlDrawing32.vml"/><Relationship Id="rId4" Type="http://schemas.openxmlformats.org/officeDocument/2006/relationships/image" Target="../media/image106.emf"/></Relationships>
</file>

<file path=ppt/slides/_rels/slide66.xml.rels><?xml version="1.0" encoding="UTF-8" standalone="yes"?>
<Relationships xmlns="http://schemas.openxmlformats.org/package/2006/relationships"><Relationship Id="rId8" Type="http://schemas.openxmlformats.org/officeDocument/2006/relationships/image" Target="../media/image109.emf"/><Relationship Id="rId3" Type="http://schemas.openxmlformats.org/officeDocument/2006/relationships/oleObject" Target="../embeddings/oleObject100.bin"/><Relationship Id="rId7" Type="http://schemas.openxmlformats.org/officeDocument/2006/relationships/oleObject" Target="../embeddings/oleObject102.bin"/><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108.emf"/><Relationship Id="rId5" Type="http://schemas.openxmlformats.org/officeDocument/2006/relationships/oleObject" Target="../embeddings/oleObject101.bin"/><Relationship Id="rId10" Type="http://schemas.openxmlformats.org/officeDocument/2006/relationships/image" Target="../media/image110.emf"/><Relationship Id="rId4" Type="http://schemas.openxmlformats.org/officeDocument/2006/relationships/image" Target="../media/image107.emf"/><Relationship Id="rId9" Type="http://schemas.openxmlformats.org/officeDocument/2006/relationships/oleObject" Target="../embeddings/oleObject103.bin"/></Relationships>
</file>

<file path=ppt/slides/_rels/slide67.xml.rels><?xml version="1.0" encoding="UTF-8" standalone="yes"?>
<Relationships xmlns="http://schemas.openxmlformats.org/package/2006/relationships"><Relationship Id="rId8" Type="http://schemas.openxmlformats.org/officeDocument/2006/relationships/image" Target="../media/image113.emf"/><Relationship Id="rId3" Type="http://schemas.openxmlformats.org/officeDocument/2006/relationships/oleObject" Target="../embeddings/oleObject104.bin"/><Relationship Id="rId7" Type="http://schemas.openxmlformats.org/officeDocument/2006/relationships/oleObject" Target="../embeddings/oleObject106.bin"/><Relationship Id="rId12" Type="http://schemas.openxmlformats.org/officeDocument/2006/relationships/image" Target="../media/image115.emf"/><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112.emf"/><Relationship Id="rId11" Type="http://schemas.openxmlformats.org/officeDocument/2006/relationships/oleObject" Target="../embeddings/oleObject108.bin"/><Relationship Id="rId5" Type="http://schemas.openxmlformats.org/officeDocument/2006/relationships/oleObject" Target="../embeddings/oleObject105.bin"/><Relationship Id="rId10" Type="http://schemas.openxmlformats.org/officeDocument/2006/relationships/image" Target="../media/image114.emf"/><Relationship Id="rId4" Type="http://schemas.openxmlformats.org/officeDocument/2006/relationships/image" Target="../media/image111.emf"/><Relationship Id="rId9" Type="http://schemas.openxmlformats.org/officeDocument/2006/relationships/oleObject" Target="../embeddings/oleObject107.bin"/></Relationships>
</file>

<file path=ppt/slides/_rels/slide68.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oleObject" Target="../embeddings/oleObject109.bin"/><Relationship Id="rId7" Type="http://schemas.openxmlformats.org/officeDocument/2006/relationships/oleObject" Target="../embeddings/oleObject111.bin"/><Relationship Id="rId12" Type="http://schemas.openxmlformats.org/officeDocument/2006/relationships/image" Target="../media/image120.emf"/><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117.emf"/><Relationship Id="rId11" Type="http://schemas.openxmlformats.org/officeDocument/2006/relationships/oleObject" Target="../embeddings/oleObject113.bin"/><Relationship Id="rId5" Type="http://schemas.openxmlformats.org/officeDocument/2006/relationships/oleObject" Target="../embeddings/oleObject110.bin"/><Relationship Id="rId10" Type="http://schemas.openxmlformats.org/officeDocument/2006/relationships/image" Target="../media/image119.emf"/><Relationship Id="rId4" Type="http://schemas.openxmlformats.org/officeDocument/2006/relationships/image" Target="../media/image116.emf"/><Relationship Id="rId9" Type="http://schemas.openxmlformats.org/officeDocument/2006/relationships/oleObject" Target="../embeddings/oleObject112.bin"/></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117.bin"/><Relationship Id="rId13" Type="http://schemas.openxmlformats.org/officeDocument/2006/relationships/oleObject" Target="../embeddings/oleObject120.bin"/><Relationship Id="rId3" Type="http://schemas.openxmlformats.org/officeDocument/2006/relationships/oleObject" Target="../embeddings/oleObject114.bin"/><Relationship Id="rId7" Type="http://schemas.openxmlformats.org/officeDocument/2006/relationships/oleObject" Target="../embeddings/oleObject116.bin"/><Relationship Id="rId12" Type="http://schemas.openxmlformats.org/officeDocument/2006/relationships/image" Target="../media/image124.wmf"/><Relationship Id="rId2" Type="http://schemas.openxmlformats.org/officeDocument/2006/relationships/slideLayout" Target="../slideLayouts/slideLayout7.xml"/><Relationship Id="rId16" Type="http://schemas.openxmlformats.org/officeDocument/2006/relationships/image" Target="../media/image126.wmf"/><Relationship Id="rId1" Type="http://schemas.openxmlformats.org/officeDocument/2006/relationships/vmlDrawing" Target="../drawings/vmlDrawing36.vml"/><Relationship Id="rId6" Type="http://schemas.openxmlformats.org/officeDocument/2006/relationships/image" Target="../media/image122.wmf"/><Relationship Id="rId11" Type="http://schemas.openxmlformats.org/officeDocument/2006/relationships/oleObject" Target="../embeddings/oleObject119.bin"/><Relationship Id="rId5" Type="http://schemas.openxmlformats.org/officeDocument/2006/relationships/oleObject" Target="../embeddings/oleObject115.bin"/><Relationship Id="rId15" Type="http://schemas.openxmlformats.org/officeDocument/2006/relationships/oleObject" Target="../embeddings/oleObject121.bin"/><Relationship Id="rId10" Type="http://schemas.openxmlformats.org/officeDocument/2006/relationships/image" Target="../media/image123.wmf"/><Relationship Id="rId4" Type="http://schemas.openxmlformats.org/officeDocument/2006/relationships/image" Target="../media/image121.wmf"/><Relationship Id="rId9" Type="http://schemas.openxmlformats.org/officeDocument/2006/relationships/oleObject" Target="../embeddings/oleObject118.bin"/><Relationship Id="rId14" Type="http://schemas.openxmlformats.org/officeDocument/2006/relationships/image" Target="../media/image125.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7.xml"/><Relationship Id="rId1" Type="http://schemas.openxmlformats.org/officeDocument/2006/relationships/vmlDrawing" Target="../drawings/vmlDrawing37.vml"/><Relationship Id="rId4" Type="http://schemas.openxmlformats.org/officeDocument/2006/relationships/image" Target="../media/image127.wmf"/></Relationships>
</file>

<file path=ppt/slides/_rels/slide71.xml.rels><?xml version="1.0" encoding="UTF-8" standalone="yes"?>
<Relationships xmlns="http://schemas.openxmlformats.org/package/2006/relationships"><Relationship Id="rId8" Type="http://schemas.openxmlformats.org/officeDocument/2006/relationships/image" Target="../media/image130.wmf"/><Relationship Id="rId3" Type="http://schemas.openxmlformats.org/officeDocument/2006/relationships/oleObject" Target="../embeddings/oleObject123.bin"/><Relationship Id="rId7" Type="http://schemas.openxmlformats.org/officeDocument/2006/relationships/oleObject" Target="../embeddings/oleObject125.bin"/><Relationship Id="rId12" Type="http://schemas.openxmlformats.org/officeDocument/2006/relationships/image" Target="../media/image132.wmf"/><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image" Target="../media/image129.wmf"/><Relationship Id="rId11" Type="http://schemas.openxmlformats.org/officeDocument/2006/relationships/oleObject" Target="../embeddings/oleObject127.bin"/><Relationship Id="rId5" Type="http://schemas.openxmlformats.org/officeDocument/2006/relationships/oleObject" Target="../embeddings/oleObject124.bin"/><Relationship Id="rId10" Type="http://schemas.openxmlformats.org/officeDocument/2006/relationships/image" Target="../media/image131.wmf"/><Relationship Id="rId4" Type="http://schemas.openxmlformats.org/officeDocument/2006/relationships/image" Target="../media/image128.wmf"/><Relationship Id="rId9" Type="http://schemas.openxmlformats.org/officeDocument/2006/relationships/oleObject" Target="../embeddings/oleObject126.bin"/></Relationships>
</file>

<file path=ppt/slides/_rels/slide72.xml.rels><?xml version="1.0" encoding="UTF-8" standalone="yes"?>
<Relationships xmlns="http://schemas.openxmlformats.org/package/2006/relationships"><Relationship Id="rId8" Type="http://schemas.openxmlformats.org/officeDocument/2006/relationships/image" Target="../media/image135.wmf"/><Relationship Id="rId3" Type="http://schemas.openxmlformats.org/officeDocument/2006/relationships/oleObject" Target="../embeddings/oleObject128.bin"/><Relationship Id="rId7" Type="http://schemas.openxmlformats.org/officeDocument/2006/relationships/oleObject" Target="../embeddings/oleObject130.bin"/><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134.wmf"/><Relationship Id="rId5" Type="http://schemas.openxmlformats.org/officeDocument/2006/relationships/oleObject" Target="../embeddings/oleObject129.bin"/><Relationship Id="rId4" Type="http://schemas.openxmlformats.org/officeDocument/2006/relationships/image" Target="../media/image133.wmf"/></Relationships>
</file>

<file path=ppt/slides/_rels/slide73.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8.jpeg"/></Relationships>
</file>

<file path=ppt/slides/_rels/slide75.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133.bin"/><Relationship Id="rId13" Type="http://schemas.openxmlformats.org/officeDocument/2006/relationships/image" Target="../media/image144.wmf"/><Relationship Id="rId3" Type="http://schemas.openxmlformats.org/officeDocument/2006/relationships/image" Target="../media/image146.jpeg"/><Relationship Id="rId7" Type="http://schemas.openxmlformats.org/officeDocument/2006/relationships/image" Target="../media/image142.wmf"/><Relationship Id="rId12" Type="http://schemas.openxmlformats.org/officeDocument/2006/relationships/oleObject" Target="../embeddings/oleObject136.bin"/><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oleObject" Target="../embeddings/oleObject132.bin"/><Relationship Id="rId11" Type="http://schemas.openxmlformats.org/officeDocument/2006/relationships/image" Target="../media/image143.wmf"/><Relationship Id="rId5" Type="http://schemas.openxmlformats.org/officeDocument/2006/relationships/image" Target="../media/image141.wmf"/><Relationship Id="rId15" Type="http://schemas.openxmlformats.org/officeDocument/2006/relationships/image" Target="../media/image145.wmf"/><Relationship Id="rId10" Type="http://schemas.openxmlformats.org/officeDocument/2006/relationships/oleObject" Target="../embeddings/oleObject135.bin"/><Relationship Id="rId4" Type="http://schemas.openxmlformats.org/officeDocument/2006/relationships/oleObject" Target="../embeddings/oleObject131.bin"/><Relationship Id="rId9" Type="http://schemas.openxmlformats.org/officeDocument/2006/relationships/oleObject" Target="../embeddings/oleObject134.bin"/><Relationship Id="rId14" Type="http://schemas.openxmlformats.org/officeDocument/2006/relationships/oleObject" Target="../embeddings/oleObject137.bin"/></Relationships>
</file>

<file path=ppt/slides/_rels/slide77.xml.rels><?xml version="1.0" encoding="UTF-8" standalone="yes"?>
<Relationships xmlns="http://schemas.openxmlformats.org/package/2006/relationships"><Relationship Id="rId8" Type="http://schemas.openxmlformats.org/officeDocument/2006/relationships/image" Target="../media/image143.wmf"/><Relationship Id="rId13" Type="http://schemas.openxmlformats.org/officeDocument/2006/relationships/image" Target="../media/image148.jpeg"/><Relationship Id="rId3" Type="http://schemas.openxmlformats.org/officeDocument/2006/relationships/oleObject" Target="../embeddings/oleObject138.bin"/><Relationship Id="rId7" Type="http://schemas.openxmlformats.org/officeDocument/2006/relationships/oleObject" Target="../embeddings/oleObject140.bin"/><Relationship Id="rId12" Type="http://schemas.openxmlformats.org/officeDocument/2006/relationships/image" Target="../media/image147.wmf"/><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142.wmf"/><Relationship Id="rId11" Type="http://schemas.openxmlformats.org/officeDocument/2006/relationships/oleObject" Target="../embeddings/oleObject142.bin"/><Relationship Id="rId5" Type="http://schemas.openxmlformats.org/officeDocument/2006/relationships/oleObject" Target="../embeddings/oleObject139.bin"/><Relationship Id="rId10" Type="http://schemas.openxmlformats.org/officeDocument/2006/relationships/image" Target="../media/image144.wmf"/><Relationship Id="rId4" Type="http://schemas.openxmlformats.org/officeDocument/2006/relationships/image" Target="../media/image141.wmf"/><Relationship Id="rId9" Type="http://schemas.openxmlformats.org/officeDocument/2006/relationships/oleObject" Target="../embeddings/oleObject141.bin"/></Relationships>
</file>

<file path=ppt/slides/_rels/slide78.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slideLayout" Target="../slideLayouts/slideLayout7.xml"/><Relationship Id="rId1" Type="http://schemas.openxmlformats.org/officeDocument/2006/relationships/vmlDrawing" Target="../drawings/vmlDrawing42.vml"/><Relationship Id="rId5" Type="http://schemas.openxmlformats.org/officeDocument/2006/relationships/image" Target="../media/image149.emf"/><Relationship Id="rId4" Type="http://schemas.openxmlformats.org/officeDocument/2006/relationships/oleObject" Target="../embeddings/oleObject143.bin"/></Relationships>
</file>

<file path=ppt/slides/_rels/slide7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7.xml"/><Relationship Id="rId1" Type="http://schemas.openxmlformats.org/officeDocument/2006/relationships/vmlDrawing" Target="../drawings/vmlDrawing43.vml"/><Relationship Id="rId4" Type="http://schemas.openxmlformats.org/officeDocument/2006/relationships/image" Target="../media/image151.w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7.xml"/><Relationship Id="rId1" Type="http://schemas.openxmlformats.org/officeDocument/2006/relationships/vmlDrawing" Target="../drawings/vmlDrawing44.vml"/><Relationship Id="rId5" Type="http://schemas.openxmlformats.org/officeDocument/2006/relationships/image" Target="../media/image152.wmf"/><Relationship Id="rId4" Type="http://schemas.openxmlformats.org/officeDocument/2006/relationships/oleObject" Target="../embeddings/oleObject145.bin"/></Relationships>
</file>

<file path=ppt/slides/_rels/slide85.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157.wmf"/><Relationship Id="rId3" Type="http://schemas.openxmlformats.org/officeDocument/2006/relationships/oleObject" Target="../embeddings/oleObject146.bin"/><Relationship Id="rId7" Type="http://schemas.openxmlformats.org/officeDocument/2006/relationships/oleObject" Target="../embeddings/oleObject148.bin"/><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image" Target="../media/image156.wmf"/><Relationship Id="rId5" Type="http://schemas.openxmlformats.org/officeDocument/2006/relationships/oleObject" Target="../embeddings/oleObject147.bin"/><Relationship Id="rId4" Type="http://schemas.openxmlformats.org/officeDocument/2006/relationships/image" Target="../media/image155.w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49.bin"/><Relationship Id="rId7" Type="http://schemas.openxmlformats.org/officeDocument/2006/relationships/image" Target="../media/image159.wmf"/><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oleObject" Target="../embeddings/oleObject150.bin"/><Relationship Id="rId5" Type="http://schemas.openxmlformats.org/officeDocument/2006/relationships/image" Target="../media/image160.png"/><Relationship Id="rId4" Type="http://schemas.openxmlformats.org/officeDocument/2006/relationships/image" Target="../media/image158.wmf"/></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153.bin"/><Relationship Id="rId13" Type="http://schemas.openxmlformats.org/officeDocument/2006/relationships/image" Target="../media/image165.wmf"/><Relationship Id="rId3" Type="http://schemas.openxmlformats.org/officeDocument/2006/relationships/oleObject" Target="../embeddings/oleObject151.bin"/><Relationship Id="rId7" Type="http://schemas.openxmlformats.org/officeDocument/2006/relationships/image" Target="../media/image162.wmf"/><Relationship Id="rId12" Type="http://schemas.openxmlformats.org/officeDocument/2006/relationships/oleObject" Target="../embeddings/oleObject155.bin"/><Relationship Id="rId17" Type="http://schemas.openxmlformats.org/officeDocument/2006/relationships/image" Target="../media/image167.wmf"/><Relationship Id="rId2" Type="http://schemas.openxmlformats.org/officeDocument/2006/relationships/slideLayout" Target="../slideLayouts/slideLayout7.xml"/><Relationship Id="rId16" Type="http://schemas.openxmlformats.org/officeDocument/2006/relationships/oleObject" Target="../embeddings/oleObject157.bin"/><Relationship Id="rId1" Type="http://schemas.openxmlformats.org/officeDocument/2006/relationships/vmlDrawing" Target="../drawings/vmlDrawing47.vml"/><Relationship Id="rId6" Type="http://schemas.openxmlformats.org/officeDocument/2006/relationships/oleObject" Target="../embeddings/oleObject152.bin"/><Relationship Id="rId11" Type="http://schemas.openxmlformats.org/officeDocument/2006/relationships/image" Target="../media/image164.wmf"/><Relationship Id="rId5" Type="http://schemas.openxmlformats.org/officeDocument/2006/relationships/image" Target="../media/image160.png"/><Relationship Id="rId15" Type="http://schemas.openxmlformats.org/officeDocument/2006/relationships/image" Target="../media/image166.wmf"/><Relationship Id="rId10" Type="http://schemas.openxmlformats.org/officeDocument/2006/relationships/oleObject" Target="../embeddings/oleObject154.bin"/><Relationship Id="rId4" Type="http://schemas.openxmlformats.org/officeDocument/2006/relationships/image" Target="../media/image161.wmf"/><Relationship Id="rId9" Type="http://schemas.openxmlformats.org/officeDocument/2006/relationships/image" Target="../media/image163.wmf"/><Relationship Id="rId14" Type="http://schemas.openxmlformats.org/officeDocument/2006/relationships/oleObject" Target="../embeddings/oleObject156.bin"/></Relationships>
</file>

<file path=ppt/slides/_rels/slide8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171.wmf"/><Relationship Id="rId3" Type="http://schemas.openxmlformats.org/officeDocument/2006/relationships/oleObject" Target="../embeddings/oleObject158.bin"/><Relationship Id="rId7" Type="http://schemas.openxmlformats.org/officeDocument/2006/relationships/oleObject" Target="../embeddings/oleObject160.bin"/><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image" Target="../media/image170.wmf"/><Relationship Id="rId5" Type="http://schemas.openxmlformats.org/officeDocument/2006/relationships/oleObject" Target="../embeddings/oleObject159.bin"/><Relationship Id="rId10" Type="http://schemas.openxmlformats.org/officeDocument/2006/relationships/image" Target="../media/image172.wmf"/><Relationship Id="rId4" Type="http://schemas.openxmlformats.org/officeDocument/2006/relationships/image" Target="../media/image169.wmf"/><Relationship Id="rId9" Type="http://schemas.openxmlformats.org/officeDocument/2006/relationships/oleObject" Target="../embeddings/oleObject161.bin"/></Relationships>
</file>

<file path=ppt/slides/_rels/slide91.xml.rels><?xml version="1.0" encoding="UTF-8" standalone="yes"?>
<Relationships xmlns="http://schemas.openxmlformats.org/package/2006/relationships"><Relationship Id="rId13" Type="http://schemas.openxmlformats.org/officeDocument/2006/relationships/oleObject" Target="../embeddings/oleObject167.bin"/><Relationship Id="rId18" Type="http://schemas.openxmlformats.org/officeDocument/2006/relationships/image" Target="../media/image180.wmf"/><Relationship Id="rId26" Type="http://schemas.openxmlformats.org/officeDocument/2006/relationships/image" Target="../media/image184.wmf"/><Relationship Id="rId39" Type="http://schemas.openxmlformats.org/officeDocument/2006/relationships/oleObject" Target="../embeddings/oleObject180.bin"/><Relationship Id="rId21" Type="http://schemas.openxmlformats.org/officeDocument/2006/relationships/oleObject" Target="../embeddings/oleObject171.bin"/><Relationship Id="rId34" Type="http://schemas.openxmlformats.org/officeDocument/2006/relationships/image" Target="../media/image188.wmf"/><Relationship Id="rId42" Type="http://schemas.openxmlformats.org/officeDocument/2006/relationships/image" Target="../media/image192.wmf"/><Relationship Id="rId47" Type="http://schemas.openxmlformats.org/officeDocument/2006/relationships/oleObject" Target="../embeddings/oleObject184.bin"/><Relationship Id="rId7" Type="http://schemas.openxmlformats.org/officeDocument/2006/relationships/oleObject" Target="../embeddings/oleObject164.bin"/><Relationship Id="rId2" Type="http://schemas.openxmlformats.org/officeDocument/2006/relationships/slideLayout" Target="../slideLayouts/slideLayout7.xml"/><Relationship Id="rId16" Type="http://schemas.openxmlformats.org/officeDocument/2006/relationships/image" Target="../media/image179.wmf"/><Relationship Id="rId29" Type="http://schemas.openxmlformats.org/officeDocument/2006/relationships/oleObject" Target="../embeddings/oleObject175.bin"/><Relationship Id="rId1" Type="http://schemas.openxmlformats.org/officeDocument/2006/relationships/vmlDrawing" Target="../drawings/vmlDrawing49.vml"/><Relationship Id="rId6" Type="http://schemas.openxmlformats.org/officeDocument/2006/relationships/image" Target="../media/image174.wmf"/><Relationship Id="rId11" Type="http://schemas.openxmlformats.org/officeDocument/2006/relationships/oleObject" Target="../embeddings/oleObject166.bin"/><Relationship Id="rId24" Type="http://schemas.openxmlformats.org/officeDocument/2006/relationships/image" Target="../media/image183.wmf"/><Relationship Id="rId32" Type="http://schemas.openxmlformats.org/officeDocument/2006/relationships/image" Target="../media/image187.wmf"/><Relationship Id="rId37" Type="http://schemas.openxmlformats.org/officeDocument/2006/relationships/oleObject" Target="../embeddings/oleObject179.bin"/><Relationship Id="rId40" Type="http://schemas.openxmlformats.org/officeDocument/2006/relationships/image" Target="../media/image191.wmf"/><Relationship Id="rId45" Type="http://schemas.openxmlformats.org/officeDocument/2006/relationships/oleObject" Target="../embeddings/oleObject183.bin"/><Relationship Id="rId5" Type="http://schemas.openxmlformats.org/officeDocument/2006/relationships/oleObject" Target="../embeddings/oleObject163.bin"/><Relationship Id="rId15" Type="http://schemas.openxmlformats.org/officeDocument/2006/relationships/oleObject" Target="../embeddings/oleObject168.bin"/><Relationship Id="rId23" Type="http://schemas.openxmlformats.org/officeDocument/2006/relationships/oleObject" Target="../embeddings/oleObject172.bin"/><Relationship Id="rId28" Type="http://schemas.openxmlformats.org/officeDocument/2006/relationships/image" Target="../media/image185.wmf"/><Relationship Id="rId36" Type="http://schemas.openxmlformats.org/officeDocument/2006/relationships/image" Target="../media/image189.wmf"/><Relationship Id="rId10" Type="http://schemas.openxmlformats.org/officeDocument/2006/relationships/image" Target="../media/image176.wmf"/><Relationship Id="rId19" Type="http://schemas.openxmlformats.org/officeDocument/2006/relationships/oleObject" Target="../embeddings/oleObject170.bin"/><Relationship Id="rId31" Type="http://schemas.openxmlformats.org/officeDocument/2006/relationships/oleObject" Target="../embeddings/oleObject176.bin"/><Relationship Id="rId44" Type="http://schemas.openxmlformats.org/officeDocument/2006/relationships/image" Target="../media/image193.wmf"/><Relationship Id="rId4" Type="http://schemas.openxmlformats.org/officeDocument/2006/relationships/image" Target="../media/image173.wmf"/><Relationship Id="rId9" Type="http://schemas.openxmlformats.org/officeDocument/2006/relationships/oleObject" Target="../embeddings/oleObject165.bin"/><Relationship Id="rId14" Type="http://schemas.openxmlformats.org/officeDocument/2006/relationships/image" Target="../media/image178.wmf"/><Relationship Id="rId22" Type="http://schemas.openxmlformats.org/officeDocument/2006/relationships/image" Target="../media/image182.wmf"/><Relationship Id="rId27" Type="http://schemas.openxmlformats.org/officeDocument/2006/relationships/oleObject" Target="../embeddings/oleObject174.bin"/><Relationship Id="rId30" Type="http://schemas.openxmlformats.org/officeDocument/2006/relationships/image" Target="../media/image186.wmf"/><Relationship Id="rId35" Type="http://schemas.openxmlformats.org/officeDocument/2006/relationships/oleObject" Target="../embeddings/oleObject178.bin"/><Relationship Id="rId43" Type="http://schemas.openxmlformats.org/officeDocument/2006/relationships/oleObject" Target="../embeddings/oleObject182.bin"/><Relationship Id="rId48" Type="http://schemas.openxmlformats.org/officeDocument/2006/relationships/image" Target="../media/image195.wmf"/><Relationship Id="rId8" Type="http://schemas.openxmlformats.org/officeDocument/2006/relationships/image" Target="../media/image175.wmf"/><Relationship Id="rId3" Type="http://schemas.openxmlformats.org/officeDocument/2006/relationships/oleObject" Target="../embeddings/oleObject162.bin"/><Relationship Id="rId12" Type="http://schemas.openxmlformats.org/officeDocument/2006/relationships/image" Target="../media/image177.wmf"/><Relationship Id="rId17" Type="http://schemas.openxmlformats.org/officeDocument/2006/relationships/oleObject" Target="../embeddings/oleObject169.bin"/><Relationship Id="rId25" Type="http://schemas.openxmlformats.org/officeDocument/2006/relationships/oleObject" Target="../embeddings/oleObject173.bin"/><Relationship Id="rId33" Type="http://schemas.openxmlformats.org/officeDocument/2006/relationships/oleObject" Target="../embeddings/oleObject177.bin"/><Relationship Id="rId38" Type="http://schemas.openxmlformats.org/officeDocument/2006/relationships/image" Target="../media/image190.wmf"/><Relationship Id="rId46" Type="http://schemas.openxmlformats.org/officeDocument/2006/relationships/image" Target="../media/image194.wmf"/><Relationship Id="rId20" Type="http://schemas.openxmlformats.org/officeDocument/2006/relationships/image" Target="../media/image181.wmf"/><Relationship Id="rId41" Type="http://schemas.openxmlformats.org/officeDocument/2006/relationships/oleObject" Target="../embeddings/oleObject181.bin"/></Relationships>
</file>

<file path=ppt/slides/_rels/slide92.xml.rels><?xml version="1.0" encoding="UTF-8" standalone="yes"?>
<Relationships xmlns="http://schemas.openxmlformats.org/package/2006/relationships"><Relationship Id="rId13" Type="http://schemas.openxmlformats.org/officeDocument/2006/relationships/oleObject" Target="../embeddings/oleObject190.bin"/><Relationship Id="rId18" Type="http://schemas.openxmlformats.org/officeDocument/2006/relationships/image" Target="../media/image182.wmf"/><Relationship Id="rId26" Type="http://schemas.openxmlformats.org/officeDocument/2006/relationships/image" Target="../media/image186.wmf"/><Relationship Id="rId39" Type="http://schemas.openxmlformats.org/officeDocument/2006/relationships/oleObject" Target="../embeddings/oleObject203.bin"/><Relationship Id="rId21" Type="http://schemas.openxmlformats.org/officeDocument/2006/relationships/oleObject" Target="../embeddings/oleObject194.bin"/><Relationship Id="rId34" Type="http://schemas.openxmlformats.org/officeDocument/2006/relationships/image" Target="../media/image190.wmf"/><Relationship Id="rId42" Type="http://schemas.openxmlformats.org/officeDocument/2006/relationships/image" Target="../media/image194.wmf"/><Relationship Id="rId7" Type="http://schemas.openxmlformats.org/officeDocument/2006/relationships/oleObject" Target="../embeddings/oleObject187.bin"/><Relationship Id="rId2" Type="http://schemas.openxmlformats.org/officeDocument/2006/relationships/slideLayout" Target="../slideLayouts/slideLayout7.xml"/><Relationship Id="rId16" Type="http://schemas.openxmlformats.org/officeDocument/2006/relationships/image" Target="../media/image181.wmf"/><Relationship Id="rId29" Type="http://schemas.openxmlformats.org/officeDocument/2006/relationships/oleObject" Target="../embeddings/oleObject198.bin"/><Relationship Id="rId1" Type="http://schemas.openxmlformats.org/officeDocument/2006/relationships/vmlDrawing" Target="../drawings/vmlDrawing50.vml"/><Relationship Id="rId6" Type="http://schemas.openxmlformats.org/officeDocument/2006/relationships/image" Target="../media/image176.wmf"/><Relationship Id="rId11" Type="http://schemas.openxmlformats.org/officeDocument/2006/relationships/oleObject" Target="../embeddings/oleObject189.bin"/><Relationship Id="rId24" Type="http://schemas.openxmlformats.org/officeDocument/2006/relationships/image" Target="../media/image185.wmf"/><Relationship Id="rId32" Type="http://schemas.openxmlformats.org/officeDocument/2006/relationships/image" Target="../media/image189.wmf"/><Relationship Id="rId37" Type="http://schemas.openxmlformats.org/officeDocument/2006/relationships/oleObject" Target="../embeddings/oleObject202.bin"/><Relationship Id="rId40" Type="http://schemas.openxmlformats.org/officeDocument/2006/relationships/image" Target="../media/image193.wmf"/><Relationship Id="rId45" Type="http://schemas.openxmlformats.org/officeDocument/2006/relationships/oleObject" Target="../embeddings/oleObject206.bin"/><Relationship Id="rId5" Type="http://schemas.openxmlformats.org/officeDocument/2006/relationships/oleObject" Target="../embeddings/oleObject186.bin"/><Relationship Id="rId15" Type="http://schemas.openxmlformats.org/officeDocument/2006/relationships/oleObject" Target="../embeddings/oleObject191.bin"/><Relationship Id="rId23" Type="http://schemas.openxmlformats.org/officeDocument/2006/relationships/oleObject" Target="../embeddings/oleObject195.bin"/><Relationship Id="rId28" Type="http://schemas.openxmlformats.org/officeDocument/2006/relationships/image" Target="../media/image187.wmf"/><Relationship Id="rId36" Type="http://schemas.openxmlformats.org/officeDocument/2006/relationships/image" Target="../media/image191.wmf"/><Relationship Id="rId10" Type="http://schemas.openxmlformats.org/officeDocument/2006/relationships/image" Target="../media/image178.wmf"/><Relationship Id="rId19" Type="http://schemas.openxmlformats.org/officeDocument/2006/relationships/oleObject" Target="../embeddings/oleObject193.bin"/><Relationship Id="rId31" Type="http://schemas.openxmlformats.org/officeDocument/2006/relationships/oleObject" Target="../embeddings/oleObject199.bin"/><Relationship Id="rId44" Type="http://schemas.openxmlformats.org/officeDocument/2006/relationships/image" Target="../media/image195.wmf"/><Relationship Id="rId4" Type="http://schemas.openxmlformats.org/officeDocument/2006/relationships/image" Target="../media/image175.wmf"/><Relationship Id="rId9" Type="http://schemas.openxmlformats.org/officeDocument/2006/relationships/oleObject" Target="../embeddings/oleObject188.bin"/><Relationship Id="rId14" Type="http://schemas.openxmlformats.org/officeDocument/2006/relationships/image" Target="../media/image180.wmf"/><Relationship Id="rId22" Type="http://schemas.openxmlformats.org/officeDocument/2006/relationships/image" Target="../media/image184.wmf"/><Relationship Id="rId27" Type="http://schemas.openxmlformats.org/officeDocument/2006/relationships/oleObject" Target="../embeddings/oleObject197.bin"/><Relationship Id="rId30" Type="http://schemas.openxmlformats.org/officeDocument/2006/relationships/image" Target="../media/image188.wmf"/><Relationship Id="rId35" Type="http://schemas.openxmlformats.org/officeDocument/2006/relationships/oleObject" Target="../embeddings/oleObject201.bin"/><Relationship Id="rId43" Type="http://schemas.openxmlformats.org/officeDocument/2006/relationships/oleObject" Target="../embeddings/oleObject205.bin"/><Relationship Id="rId8" Type="http://schemas.openxmlformats.org/officeDocument/2006/relationships/image" Target="../media/image177.wmf"/><Relationship Id="rId3" Type="http://schemas.openxmlformats.org/officeDocument/2006/relationships/oleObject" Target="../embeddings/oleObject185.bin"/><Relationship Id="rId12" Type="http://schemas.openxmlformats.org/officeDocument/2006/relationships/image" Target="../media/image179.wmf"/><Relationship Id="rId17" Type="http://schemas.openxmlformats.org/officeDocument/2006/relationships/oleObject" Target="../embeddings/oleObject192.bin"/><Relationship Id="rId25" Type="http://schemas.openxmlformats.org/officeDocument/2006/relationships/oleObject" Target="../embeddings/oleObject196.bin"/><Relationship Id="rId33" Type="http://schemas.openxmlformats.org/officeDocument/2006/relationships/oleObject" Target="../embeddings/oleObject200.bin"/><Relationship Id="rId38" Type="http://schemas.openxmlformats.org/officeDocument/2006/relationships/image" Target="../media/image192.wmf"/><Relationship Id="rId46" Type="http://schemas.openxmlformats.org/officeDocument/2006/relationships/image" Target="../media/image196.wmf"/><Relationship Id="rId20" Type="http://schemas.openxmlformats.org/officeDocument/2006/relationships/image" Target="../media/image183.wmf"/><Relationship Id="rId41" Type="http://schemas.openxmlformats.org/officeDocument/2006/relationships/oleObject" Target="../embeddings/oleObject204.bin"/></Relationships>
</file>

<file path=ppt/slides/_rels/slide93.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image" Target="../media/image19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8" Type="http://schemas.openxmlformats.org/officeDocument/2006/relationships/image" Target="../media/image200.wmf"/><Relationship Id="rId3" Type="http://schemas.openxmlformats.org/officeDocument/2006/relationships/audio" Target="../media/audio4.wav"/><Relationship Id="rId7" Type="http://schemas.openxmlformats.org/officeDocument/2006/relationships/oleObject" Target="../embeddings/oleObject208.bin"/><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image" Target="../media/image199.wmf"/><Relationship Id="rId5" Type="http://schemas.openxmlformats.org/officeDocument/2006/relationships/oleObject" Target="../embeddings/oleObject207.bin"/><Relationship Id="rId10" Type="http://schemas.openxmlformats.org/officeDocument/2006/relationships/image" Target="../media/image161.wmf"/><Relationship Id="rId4" Type="http://schemas.openxmlformats.org/officeDocument/2006/relationships/image" Target="../media/image57.gif"/><Relationship Id="rId9" Type="http://schemas.openxmlformats.org/officeDocument/2006/relationships/oleObject" Target="../embeddings/oleObject209.bin"/></Relationships>
</file>

<file path=ppt/slides/_rels/slide95.xml.rels><?xml version="1.0" encoding="UTF-8" standalone="yes"?>
<Relationships xmlns="http://schemas.openxmlformats.org/package/2006/relationships"><Relationship Id="rId8" Type="http://schemas.openxmlformats.org/officeDocument/2006/relationships/image" Target="../media/image203.wmf"/><Relationship Id="rId3" Type="http://schemas.openxmlformats.org/officeDocument/2006/relationships/oleObject" Target="../embeddings/oleObject210.bin"/><Relationship Id="rId7" Type="http://schemas.openxmlformats.org/officeDocument/2006/relationships/oleObject" Target="../embeddings/oleObject212.bin"/><Relationship Id="rId2" Type="http://schemas.openxmlformats.org/officeDocument/2006/relationships/slideLayout" Target="../slideLayouts/slideLayout7.xml"/><Relationship Id="rId1" Type="http://schemas.openxmlformats.org/officeDocument/2006/relationships/vmlDrawing" Target="../drawings/vmlDrawing52.vml"/><Relationship Id="rId6" Type="http://schemas.openxmlformats.org/officeDocument/2006/relationships/image" Target="../media/image202.wmf"/><Relationship Id="rId11" Type="http://schemas.openxmlformats.org/officeDocument/2006/relationships/image" Target="../media/image161.wmf"/><Relationship Id="rId5" Type="http://schemas.openxmlformats.org/officeDocument/2006/relationships/oleObject" Target="../embeddings/oleObject211.bin"/><Relationship Id="rId10" Type="http://schemas.openxmlformats.org/officeDocument/2006/relationships/oleObject" Target="../embeddings/oleObject213.bin"/><Relationship Id="rId4" Type="http://schemas.openxmlformats.org/officeDocument/2006/relationships/image" Target="../media/image201.wmf"/><Relationship Id="rId9" Type="http://schemas.openxmlformats.org/officeDocument/2006/relationships/image" Target="../media/image57.gif"/></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216.bin"/><Relationship Id="rId3" Type="http://schemas.openxmlformats.org/officeDocument/2006/relationships/image" Target="../media/image57.gif"/><Relationship Id="rId7" Type="http://schemas.openxmlformats.org/officeDocument/2006/relationships/image" Target="../media/image205.wmf"/><Relationship Id="rId2" Type="http://schemas.openxmlformats.org/officeDocument/2006/relationships/slideLayout" Target="../slideLayouts/slideLayout7.xml"/><Relationship Id="rId1" Type="http://schemas.openxmlformats.org/officeDocument/2006/relationships/vmlDrawing" Target="../drawings/vmlDrawing53.vml"/><Relationship Id="rId6" Type="http://schemas.openxmlformats.org/officeDocument/2006/relationships/oleObject" Target="../embeddings/oleObject215.bin"/><Relationship Id="rId11" Type="http://schemas.openxmlformats.org/officeDocument/2006/relationships/image" Target="../media/image161.wmf"/><Relationship Id="rId5" Type="http://schemas.openxmlformats.org/officeDocument/2006/relationships/image" Target="../media/image204.wmf"/><Relationship Id="rId10" Type="http://schemas.openxmlformats.org/officeDocument/2006/relationships/oleObject" Target="../embeddings/oleObject217.bin"/><Relationship Id="rId4" Type="http://schemas.openxmlformats.org/officeDocument/2006/relationships/oleObject" Target="../embeddings/oleObject214.bin"/><Relationship Id="rId9" Type="http://schemas.openxmlformats.org/officeDocument/2006/relationships/image" Target="../media/image206.emf"/></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220.bin"/><Relationship Id="rId13" Type="http://schemas.openxmlformats.org/officeDocument/2006/relationships/image" Target="../media/image161.wmf"/><Relationship Id="rId3" Type="http://schemas.openxmlformats.org/officeDocument/2006/relationships/image" Target="../media/image57.gif"/><Relationship Id="rId7" Type="http://schemas.openxmlformats.org/officeDocument/2006/relationships/image" Target="../media/image208.wmf"/><Relationship Id="rId12" Type="http://schemas.openxmlformats.org/officeDocument/2006/relationships/oleObject" Target="../embeddings/oleObject222.bin"/><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oleObject" Target="../embeddings/oleObject219.bin"/><Relationship Id="rId11" Type="http://schemas.openxmlformats.org/officeDocument/2006/relationships/image" Target="../media/image206.emf"/><Relationship Id="rId5" Type="http://schemas.openxmlformats.org/officeDocument/2006/relationships/image" Target="../media/image207.wmf"/><Relationship Id="rId10" Type="http://schemas.openxmlformats.org/officeDocument/2006/relationships/oleObject" Target="../embeddings/oleObject221.bin"/><Relationship Id="rId4" Type="http://schemas.openxmlformats.org/officeDocument/2006/relationships/oleObject" Target="../embeddings/oleObject218.bin"/><Relationship Id="rId9" Type="http://schemas.openxmlformats.org/officeDocument/2006/relationships/image" Target="../media/image209.wmf"/></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225.bin"/><Relationship Id="rId13" Type="http://schemas.openxmlformats.org/officeDocument/2006/relationships/image" Target="../media/image161.wmf"/><Relationship Id="rId3" Type="http://schemas.openxmlformats.org/officeDocument/2006/relationships/oleObject" Target="../embeddings/oleObject223.bin"/><Relationship Id="rId7" Type="http://schemas.openxmlformats.org/officeDocument/2006/relationships/image" Target="../media/image210.wmf"/><Relationship Id="rId12" Type="http://schemas.openxmlformats.org/officeDocument/2006/relationships/oleObject" Target="../embeddings/oleObject227.bin"/><Relationship Id="rId2" Type="http://schemas.openxmlformats.org/officeDocument/2006/relationships/slideLayout" Target="../slideLayouts/slideLayout7.xml"/><Relationship Id="rId1" Type="http://schemas.openxmlformats.org/officeDocument/2006/relationships/vmlDrawing" Target="../drawings/vmlDrawing55.vml"/><Relationship Id="rId6" Type="http://schemas.openxmlformats.org/officeDocument/2006/relationships/oleObject" Target="../embeddings/oleObject224.bin"/><Relationship Id="rId11" Type="http://schemas.openxmlformats.org/officeDocument/2006/relationships/image" Target="../media/image206.emf"/><Relationship Id="rId5" Type="http://schemas.openxmlformats.org/officeDocument/2006/relationships/image" Target="../media/image57.gif"/><Relationship Id="rId10" Type="http://schemas.openxmlformats.org/officeDocument/2006/relationships/oleObject" Target="../embeddings/oleObject226.bin"/><Relationship Id="rId4" Type="http://schemas.openxmlformats.org/officeDocument/2006/relationships/image" Target="../media/image209.wmf"/><Relationship Id="rId9" Type="http://schemas.openxmlformats.org/officeDocument/2006/relationships/image" Target="../media/image211.wmf"/></Relationships>
</file>

<file path=ppt/slides/_rels/slide99.xml.rels><?xml version="1.0" encoding="UTF-8" standalone="yes"?>
<Relationships xmlns="http://schemas.openxmlformats.org/package/2006/relationships"><Relationship Id="rId8" Type="http://schemas.openxmlformats.org/officeDocument/2006/relationships/image" Target="../media/image214.wmf"/><Relationship Id="rId3" Type="http://schemas.openxmlformats.org/officeDocument/2006/relationships/oleObject" Target="../embeddings/oleObject228.bin"/><Relationship Id="rId7" Type="http://schemas.openxmlformats.org/officeDocument/2006/relationships/oleObject" Target="../embeddings/oleObject230.bin"/><Relationship Id="rId2" Type="http://schemas.openxmlformats.org/officeDocument/2006/relationships/slideLayout" Target="../slideLayouts/slideLayout7.xml"/><Relationship Id="rId1" Type="http://schemas.openxmlformats.org/officeDocument/2006/relationships/vmlDrawing" Target="../drawings/vmlDrawing56.vml"/><Relationship Id="rId6" Type="http://schemas.openxmlformats.org/officeDocument/2006/relationships/image" Target="../media/image213.wmf"/><Relationship Id="rId5" Type="http://schemas.openxmlformats.org/officeDocument/2006/relationships/oleObject" Target="../embeddings/oleObject229.bin"/><Relationship Id="rId10" Type="http://schemas.openxmlformats.org/officeDocument/2006/relationships/image" Target="../media/image161.wmf"/><Relationship Id="rId4" Type="http://schemas.openxmlformats.org/officeDocument/2006/relationships/image" Target="../media/image212.wmf"/><Relationship Id="rId9" Type="http://schemas.openxmlformats.org/officeDocument/2006/relationships/oleObject" Target="../embeddings/oleObject23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26"/>
          <p:cNvSpPr txBox="1">
            <a:spLocks noChangeArrowheads="1"/>
          </p:cNvSpPr>
          <p:nvPr/>
        </p:nvSpPr>
        <p:spPr bwMode="auto">
          <a:xfrm>
            <a:off x="2331393" y="605606"/>
            <a:ext cx="71897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4800" b="1" i="0">
                <a:solidFill>
                  <a:srgbClr val="FF0000"/>
                </a:solidFill>
                <a:latin typeface="隶书" panose="02010509060101010101" pitchFamily="49" charset="-122"/>
                <a:ea typeface="隶书" panose="02010509060101010101" pitchFamily="49" charset="-122"/>
              </a:rPr>
              <a:t>第</a:t>
            </a:r>
            <a:r>
              <a:rPr lang="zh-CN" altLang="en-US" sz="4800" b="1" i="0">
                <a:solidFill>
                  <a:srgbClr val="FF0000"/>
                </a:solidFill>
                <a:latin typeface="Times New Roman MT Extra Bold" pitchFamily="18" charset="0"/>
                <a:ea typeface="隶书" panose="02010509060101010101" pitchFamily="49" charset="-122"/>
              </a:rPr>
              <a:t> </a:t>
            </a:r>
            <a:r>
              <a:rPr lang="en-US" altLang="zh-CN" sz="4800" b="1" i="0">
                <a:solidFill>
                  <a:srgbClr val="FF0000"/>
                </a:solidFill>
                <a:latin typeface="Times New Roman MT Extra Bold" pitchFamily="18" charset="0"/>
                <a:ea typeface="隶书" panose="02010509060101010101" pitchFamily="49" charset="-122"/>
              </a:rPr>
              <a:t>21 </a:t>
            </a:r>
            <a:r>
              <a:rPr lang="zh-CN" altLang="en-US" sz="4800" b="1" i="0">
                <a:solidFill>
                  <a:srgbClr val="FF0000"/>
                </a:solidFill>
                <a:latin typeface="隶书" panose="02010509060101010101" pitchFamily="49" charset="-122"/>
                <a:ea typeface="隶书" panose="02010509060101010101" pitchFamily="49" charset="-122"/>
              </a:rPr>
              <a:t>章 量子力学的发展</a:t>
            </a:r>
          </a:p>
        </p:txBody>
      </p:sp>
      <p:sp>
        <p:nvSpPr>
          <p:cNvPr id="3" name="Rectangle 1029">
            <a:hlinkClick r:id="rId2" action="ppaction://hlinksldjump">
              <a:snd r:embed="rId3" name="LOGOFF.WAV"/>
            </a:hlinkClick>
          </p:cNvPr>
          <p:cNvSpPr>
            <a:spLocks noChangeArrowheads="1"/>
          </p:cNvSpPr>
          <p:nvPr/>
        </p:nvSpPr>
        <p:spPr bwMode="auto">
          <a:xfrm>
            <a:off x="1921818" y="1496194"/>
            <a:ext cx="8429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i="0" dirty="0">
                <a:solidFill>
                  <a:srgbClr val="0000CC"/>
                </a:solidFill>
              </a:rPr>
              <a:t>21.1</a:t>
            </a:r>
            <a:r>
              <a:rPr lang="zh-CN" altLang="en-US" sz="3200" b="1" i="0" dirty="0">
                <a:solidFill>
                  <a:srgbClr val="0000CC"/>
                </a:solidFill>
              </a:rPr>
              <a:t>热辐射、黑体辐射和普朗克的量子假说</a:t>
            </a:r>
          </a:p>
        </p:txBody>
      </p:sp>
      <p:sp>
        <p:nvSpPr>
          <p:cNvPr id="4" name="Rectangle 1031">
            <a:hlinkClick r:id="rId4" action="ppaction://hlinksldjump">
              <a:snd r:embed="rId3" name="LOGOFF.WAV"/>
            </a:hlinkClick>
          </p:cNvPr>
          <p:cNvSpPr>
            <a:spLocks noChangeArrowheads="1"/>
          </p:cNvSpPr>
          <p:nvPr/>
        </p:nvSpPr>
        <p:spPr bwMode="auto">
          <a:xfrm>
            <a:off x="2207568" y="2924944"/>
            <a:ext cx="7643813"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i="0" dirty="0">
                <a:solidFill>
                  <a:srgbClr val="009900"/>
                </a:solidFill>
              </a:rPr>
              <a:t>21.2</a:t>
            </a:r>
            <a:r>
              <a:rPr lang="zh-CN" altLang="en-US" sz="3200" b="1" i="0" dirty="0">
                <a:solidFill>
                  <a:srgbClr val="009900"/>
                </a:solidFill>
              </a:rPr>
              <a:t>光电效应、爱因斯坦的光量子假说和康普顿效应</a:t>
            </a:r>
          </a:p>
        </p:txBody>
      </p:sp>
      <p:sp>
        <p:nvSpPr>
          <p:cNvPr id="5" name="Rectangle 1032">
            <a:hlinkClick r:id="rId5" action="ppaction://hlinksldjump">
              <a:snd r:embed="rId3" name="LOGOFF.WAV"/>
            </a:hlinkClick>
          </p:cNvPr>
          <p:cNvSpPr>
            <a:spLocks noChangeArrowheads="1"/>
          </p:cNvSpPr>
          <p:nvPr/>
        </p:nvSpPr>
        <p:spPr bwMode="auto">
          <a:xfrm>
            <a:off x="2064693" y="4710881"/>
            <a:ext cx="68008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i="0" dirty="0">
                <a:solidFill>
                  <a:srgbClr val="9900CC"/>
                </a:solidFill>
              </a:rPr>
              <a:t>21.3 </a:t>
            </a:r>
            <a:r>
              <a:rPr lang="zh-CN" altLang="en-US" sz="3200" b="1" i="0" dirty="0">
                <a:solidFill>
                  <a:srgbClr val="9900CC"/>
                </a:solidFill>
              </a:rPr>
              <a:t>氢原子光谱  和 玻尔理论</a:t>
            </a:r>
          </a:p>
        </p:txBody>
      </p:sp>
    </p:spTree>
    <p:extLst>
      <p:ext uri="{BB962C8B-B14F-4D97-AF65-F5344CB8AC3E}">
        <p14:creationId xmlns:p14="http://schemas.microsoft.com/office/powerpoint/2010/main" val="419343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wipe(left)">
                                      <p:cBhvr>
                                        <p:cTn id="15" dur="500"/>
                                        <p:tgtEl>
                                          <p:spTgt spid="4">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wipe(left)">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autoUpdateAnimBg="0" advAuto="0"/>
      <p:bldP spid="4" grpId="0" build="p" autoUpdateAnimBg="0" advAuto="0"/>
      <p:bldP spid="5" grpId="0" build="p" autoUpdateAnimBg="0" advAuto="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p:cNvSpPr txBox="1">
            <a:spLocks noChangeArrowheads="1"/>
          </p:cNvSpPr>
          <p:nvPr/>
        </p:nvSpPr>
        <p:spPr>
          <a:xfrm>
            <a:off x="1828800" y="0"/>
            <a:ext cx="6705600" cy="914400"/>
          </a:xfrm>
          <a:prstGeom prst="rect">
            <a:avLst/>
          </a:prstGeom>
          <a:gradFill rotWithShape="1">
            <a:gsLst>
              <a:gs pos="0">
                <a:srgbClr val="FF00FF"/>
              </a:gs>
              <a:gs pos="50000">
                <a:schemeClr val="bg1"/>
              </a:gs>
              <a:gs pos="100000">
                <a:srgbClr val="FF00FF"/>
              </a:gs>
            </a:gsLst>
            <a:lin ang="5400000" scaled="1"/>
          </a:gradFill>
          <a:effectLst>
            <a:outerShdw dist="107763" dir="18900000" algn="ctr" rotWithShape="0">
              <a:srgbClr val="0000FF"/>
            </a:outerShdw>
          </a:effectLst>
        </p:spPr>
        <p:txBody>
          <a:bodyPr/>
          <a:lstStyle/>
          <a:p>
            <a:pPr algn="ctr">
              <a:defRPr/>
            </a:pPr>
            <a:r>
              <a:rPr lang="zh-CN" altLang="en-US" sz="4400" i="0" kern="0">
                <a:solidFill>
                  <a:schemeClr val="tx2"/>
                </a:solidFill>
                <a:latin typeface="+mj-lt"/>
                <a:ea typeface="+mj-ea"/>
                <a:cs typeface="+mj-cs"/>
              </a:rPr>
              <a:t>天然放射性现象的发现</a:t>
            </a:r>
          </a:p>
        </p:txBody>
      </p:sp>
      <p:sp>
        <p:nvSpPr>
          <p:cNvPr id="3" name="Rectangle 3"/>
          <p:cNvSpPr txBox="1">
            <a:spLocks noChangeArrowheads="1"/>
          </p:cNvSpPr>
          <p:nvPr/>
        </p:nvSpPr>
        <p:spPr>
          <a:xfrm>
            <a:off x="1752600" y="914400"/>
            <a:ext cx="4267200" cy="5638800"/>
          </a:xfrm>
          <a:prstGeom prst="rect">
            <a:avLst/>
          </a:prstGeom>
        </p:spPr>
        <p:txBody>
          <a:bodyPr/>
          <a:lstStyle/>
          <a:p>
            <a:pPr marL="342900" indent="-342900">
              <a:lnSpc>
                <a:spcPct val="90000"/>
              </a:lnSpc>
              <a:spcBef>
                <a:spcPct val="20000"/>
              </a:spcBef>
              <a:buFontTx/>
              <a:buChar char="•"/>
              <a:defRPr/>
            </a:pPr>
            <a:r>
              <a:rPr lang="zh-CN" altLang="en-US" sz="2400" b="1" i="0" kern="0" dirty="0">
                <a:solidFill>
                  <a:srgbClr val="008000"/>
                </a:solidFill>
                <a:latin typeface="+mn-lt"/>
                <a:ea typeface="+mn-ea"/>
              </a:rPr>
              <a:t>贝克勒尔</a:t>
            </a:r>
            <a:r>
              <a:rPr lang="en-US" altLang="zh-CN" sz="2400" b="1" i="0" kern="0" dirty="0">
                <a:solidFill>
                  <a:srgbClr val="008000"/>
                </a:solidFill>
                <a:latin typeface="+mn-lt"/>
                <a:ea typeface="+mn-ea"/>
              </a:rPr>
              <a:t>[</a:t>
            </a:r>
            <a:r>
              <a:rPr lang="zh-CN" altLang="en-US" sz="2400" b="1" i="0" kern="0" dirty="0">
                <a:solidFill>
                  <a:srgbClr val="008000"/>
                </a:solidFill>
                <a:latin typeface="+mn-lt"/>
                <a:ea typeface="+mn-ea"/>
              </a:rPr>
              <a:t>法</a:t>
            </a:r>
            <a:r>
              <a:rPr lang="en-US" altLang="zh-CN" sz="2400" b="1" i="0" kern="0" dirty="0">
                <a:solidFill>
                  <a:srgbClr val="008000"/>
                </a:solidFill>
                <a:latin typeface="+mn-lt"/>
                <a:ea typeface="+mn-ea"/>
              </a:rPr>
              <a:t>]</a:t>
            </a:r>
            <a:r>
              <a:rPr lang="zh-CN" altLang="en-US" sz="2400" b="1" i="0" kern="0" dirty="0">
                <a:solidFill>
                  <a:srgbClr val="008000"/>
                </a:solidFill>
                <a:latin typeface="+mn-lt"/>
                <a:ea typeface="+mn-ea"/>
              </a:rPr>
              <a:t>研究</a:t>
            </a:r>
            <a:r>
              <a:rPr lang="en-US" altLang="zh-CN" sz="2400" b="1" i="0" kern="0" dirty="0">
                <a:solidFill>
                  <a:srgbClr val="008000"/>
                </a:solidFill>
                <a:latin typeface="+mn-lt"/>
                <a:ea typeface="+mn-ea"/>
              </a:rPr>
              <a:t>X</a:t>
            </a:r>
            <a:r>
              <a:rPr lang="zh-CN" altLang="en-US" sz="2400" b="1" i="0" kern="0" dirty="0">
                <a:solidFill>
                  <a:srgbClr val="008000"/>
                </a:solidFill>
                <a:latin typeface="+mn-lt"/>
                <a:ea typeface="+mn-ea"/>
              </a:rPr>
              <a:t>射线的来源，他选用硫酸钾铀酰做材料。</a:t>
            </a:r>
            <a:r>
              <a:rPr lang="en-US" altLang="zh-CN" sz="2400" b="1" i="0" kern="0" dirty="0">
                <a:solidFill>
                  <a:srgbClr val="008000"/>
                </a:solidFill>
                <a:latin typeface="+mn-lt"/>
                <a:ea typeface="+mn-ea"/>
              </a:rPr>
              <a:t>1896.2.24</a:t>
            </a:r>
            <a:r>
              <a:rPr lang="zh-CN" altLang="en-US" sz="2400" b="1" i="0" kern="0" dirty="0">
                <a:solidFill>
                  <a:srgbClr val="008000"/>
                </a:solidFill>
                <a:latin typeface="+mn-lt"/>
                <a:ea typeface="+mn-ea"/>
              </a:rPr>
              <a:t>日他向法国科学院报告说：“磷光物质射出能穿透不透光纸的辐射”。</a:t>
            </a:r>
          </a:p>
          <a:p>
            <a:pPr marL="342900" indent="-342900">
              <a:lnSpc>
                <a:spcPct val="90000"/>
              </a:lnSpc>
              <a:spcBef>
                <a:spcPct val="20000"/>
              </a:spcBef>
              <a:buFontTx/>
              <a:buChar char="•"/>
              <a:defRPr/>
            </a:pPr>
            <a:r>
              <a:rPr lang="zh-CN" altLang="en-US" sz="2400" b="1" i="0" kern="0" dirty="0">
                <a:latin typeface="+mn-lt"/>
                <a:ea typeface="+mn-ea"/>
              </a:rPr>
              <a:t>贝克勒尔报告后继续实验，正巧一连几个阴雨天，他把铀盐和底片一起放进抽屉。</a:t>
            </a:r>
            <a:r>
              <a:rPr lang="en-US" altLang="zh-CN" sz="2400" b="1" i="0" kern="0" dirty="0">
                <a:latin typeface="+mn-lt"/>
                <a:ea typeface="+mn-ea"/>
              </a:rPr>
              <a:t>3</a:t>
            </a:r>
            <a:r>
              <a:rPr lang="zh-CN" altLang="en-US" sz="2400" b="1" i="0" kern="0" dirty="0">
                <a:latin typeface="+mn-lt"/>
                <a:ea typeface="+mn-ea"/>
              </a:rPr>
              <a:t>月</a:t>
            </a:r>
            <a:r>
              <a:rPr lang="en-US" altLang="zh-CN" sz="2400" b="1" i="0" kern="0" dirty="0">
                <a:latin typeface="+mn-lt"/>
                <a:ea typeface="+mn-ea"/>
              </a:rPr>
              <a:t>1</a:t>
            </a:r>
            <a:r>
              <a:rPr lang="zh-CN" altLang="en-US" sz="2400" b="1" i="0" kern="0" dirty="0">
                <a:latin typeface="+mn-lt"/>
                <a:ea typeface="+mn-ea"/>
              </a:rPr>
              <a:t>日，他先检查质量冲洗后，底片明显感光。即使照相底片感光的射线与磷光无任何关系，是铀盐发出的射线。</a:t>
            </a:r>
          </a:p>
          <a:p>
            <a:pPr marL="342900" indent="-342900">
              <a:lnSpc>
                <a:spcPct val="90000"/>
              </a:lnSpc>
              <a:spcBef>
                <a:spcPct val="20000"/>
              </a:spcBef>
              <a:buFontTx/>
              <a:buChar char="•"/>
              <a:defRPr/>
            </a:pPr>
            <a:r>
              <a:rPr lang="zh-CN" altLang="en-US" sz="2400" b="1" i="0" kern="0" dirty="0">
                <a:solidFill>
                  <a:srgbClr val="0000CC"/>
                </a:solidFill>
                <a:latin typeface="+mn-lt"/>
                <a:ea typeface="+mn-ea"/>
              </a:rPr>
              <a:t>此后，又发现只要有铀元素存在，就有这种射线产生。当时叫“贝克勒尔”射线。</a:t>
            </a:r>
          </a:p>
          <a:p>
            <a:pPr marL="342900" indent="-342900">
              <a:lnSpc>
                <a:spcPct val="90000"/>
              </a:lnSpc>
              <a:spcBef>
                <a:spcPct val="20000"/>
              </a:spcBef>
              <a:buFontTx/>
              <a:buChar char="•"/>
              <a:defRPr/>
            </a:pPr>
            <a:endParaRPr lang="en-US" altLang="zh-CN" sz="2400" b="1" i="0" kern="0" dirty="0">
              <a:latin typeface="+mn-lt"/>
              <a:ea typeface="+mn-ea"/>
            </a:endParaRPr>
          </a:p>
        </p:txBody>
      </p:sp>
      <p:sp>
        <p:nvSpPr>
          <p:cNvPr id="4" name="Rectangle 4"/>
          <p:cNvSpPr txBox="1">
            <a:spLocks noChangeArrowheads="1"/>
          </p:cNvSpPr>
          <p:nvPr/>
        </p:nvSpPr>
        <p:spPr>
          <a:xfrm>
            <a:off x="5791200" y="838200"/>
            <a:ext cx="4876800" cy="5638800"/>
          </a:xfrm>
          <a:prstGeom prst="rect">
            <a:avLst/>
          </a:prstGeom>
        </p:spPr>
        <p:txBody>
          <a:bodyPr/>
          <a:lstStyle/>
          <a:p>
            <a:pPr marL="342900" indent="-342900">
              <a:lnSpc>
                <a:spcPct val="90000"/>
              </a:lnSpc>
              <a:spcBef>
                <a:spcPct val="20000"/>
              </a:spcBef>
              <a:buFontTx/>
              <a:buChar char="•"/>
              <a:defRPr/>
            </a:pPr>
            <a:r>
              <a:rPr lang="en-US" altLang="zh-CN" sz="2400" b="1" i="0" kern="0" dirty="0">
                <a:solidFill>
                  <a:srgbClr val="6600CC"/>
                </a:solidFill>
                <a:latin typeface="+mn-lt"/>
                <a:ea typeface="+mn-ea"/>
              </a:rPr>
              <a:t>1897.</a:t>
            </a:r>
            <a:r>
              <a:rPr lang="zh-CN" altLang="en-US" sz="2400" b="1" i="0" kern="0" dirty="0">
                <a:solidFill>
                  <a:srgbClr val="6600CC"/>
                </a:solidFill>
                <a:latin typeface="+mn-lt"/>
                <a:ea typeface="+mn-ea"/>
              </a:rPr>
              <a:t>年</a:t>
            </a:r>
            <a:r>
              <a:rPr lang="en-US" altLang="zh-CN" sz="2400" b="1" i="0" kern="0" dirty="0">
                <a:solidFill>
                  <a:srgbClr val="6600CC"/>
                </a:solidFill>
                <a:latin typeface="+mn-lt"/>
                <a:ea typeface="+mn-ea"/>
              </a:rPr>
              <a:t>9</a:t>
            </a:r>
            <a:r>
              <a:rPr lang="zh-CN" altLang="en-US" sz="2400" b="1" i="0" kern="0" dirty="0">
                <a:solidFill>
                  <a:srgbClr val="6600CC"/>
                </a:solidFill>
                <a:latin typeface="+mn-lt"/>
                <a:ea typeface="+mn-ea"/>
              </a:rPr>
              <a:t>月，玛丽</a:t>
            </a:r>
            <a:r>
              <a:rPr lang="en-US" altLang="zh-CN" sz="2400" b="1" i="0" kern="0" dirty="0">
                <a:solidFill>
                  <a:srgbClr val="6600CC"/>
                </a:solidFill>
                <a:latin typeface="+mn-lt"/>
                <a:ea typeface="+mn-ea"/>
              </a:rPr>
              <a:t>·</a:t>
            </a:r>
            <a:r>
              <a:rPr lang="zh-CN" altLang="en-US" sz="2400" b="1" i="0" kern="0" dirty="0">
                <a:solidFill>
                  <a:srgbClr val="6600CC"/>
                </a:solidFill>
                <a:latin typeface="+mn-lt"/>
                <a:ea typeface="+mn-ea"/>
              </a:rPr>
              <a:t>居里用静电计验证了贝克勒尔的发现并进行了精密的测量，发现辐射强度与铀含量成正比。发现钍也具有类似性质，建议用“放射性”来描述。</a:t>
            </a:r>
          </a:p>
          <a:p>
            <a:pPr marL="342900" indent="-342900">
              <a:lnSpc>
                <a:spcPct val="90000"/>
              </a:lnSpc>
              <a:spcBef>
                <a:spcPct val="20000"/>
              </a:spcBef>
              <a:buFontTx/>
              <a:buChar char="•"/>
              <a:defRPr/>
            </a:pPr>
            <a:r>
              <a:rPr lang="en-US" altLang="zh-CN" sz="2400" b="1" i="0" kern="0" dirty="0">
                <a:solidFill>
                  <a:srgbClr val="0070C0"/>
                </a:solidFill>
                <a:latin typeface="+mn-lt"/>
                <a:ea typeface="+mn-ea"/>
              </a:rPr>
              <a:t>1898</a:t>
            </a:r>
            <a:r>
              <a:rPr lang="zh-CN" altLang="en-US" sz="2400" b="1" i="0" kern="0" dirty="0">
                <a:solidFill>
                  <a:srgbClr val="0070C0"/>
                </a:solidFill>
                <a:latin typeface="+mn-lt"/>
                <a:ea typeface="+mn-ea"/>
              </a:rPr>
              <a:t>年</a:t>
            </a:r>
            <a:r>
              <a:rPr lang="en-US" altLang="zh-CN" sz="2400" b="1" i="0" kern="0" dirty="0">
                <a:solidFill>
                  <a:srgbClr val="0070C0"/>
                </a:solidFill>
                <a:latin typeface="+mn-lt"/>
                <a:ea typeface="+mn-ea"/>
              </a:rPr>
              <a:t>7</a:t>
            </a:r>
            <a:r>
              <a:rPr lang="zh-CN" altLang="en-US" sz="2400" b="1" i="0" kern="0" dirty="0">
                <a:solidFill>
                  <a:srgbClr val="0070C0"/>
                </a:solidFill>
                <a:latin typeface="+mn-lt"/>
                <a:ea typeface="+mn-ea"/>
              </a:rPr>
              <a:t>月，玛丽</a:t>
            </a:r>
            <a:r>
              <a:rPr lang="en-US" altLang="zh-CN" sz="2400" b="1" i="0" kern="0" dirty="0">
                <a:solidFill>
                  <a:srgbClr val="0070C0"/>
                </a:solidFill>
                <a:latin typeface="+mn-lt"/>
                <a:ea typeface="+mn-ea"/>
              </a:rPr>
              <a:t>·</a:t>
            </a:r>
            <a:r>
              <a:rPr lang="zh-CN" altLang="en-US" sz="2400" b="1" i="0" kern="0" dirty="0">
                <a:solidFill>
                  <a:srgbClr val="0070C0"/>
                </a:solidFill>
                <a:latin typeface="+mn-lt"/>
                <a:ea typeface="+mn-ea"/>
              </a:rPr>
              <a:t>居里和丈夫皮埃尔</a:t>
            </a:r>
            <a:r>
              <a:rPr lang="en-US" altLang="zh-CN" sz="2400" b="1" i="0" kern="0" dirty="0">
                <a:solidFill>
                  <a:srgbClr val="0070C0"/>
                </a:solidFill>
                <a:latin typeface="+mn-lt"/>
                <a:ea typeface="+mn-ea"/>
              </a:rPr>
              <a:t>·</a:t>
            </a:r>
            <a:r>
              <a:rPr lang="zh-CN" altLang="en-US" sz="2400" b="1" i="0" kern="0" dirty="0">
                <a:solidFill>
                  <a:srgbClr val="0070C0"/>
                </a:solidFill>
                <a:latin typeface="+mn-lt"/>
                <a:ea typeface="+mn-ea"/>
              </a:rPr>
              <a:t>居里在异常简陋的棚屋里，用巧妙的分析方法找到比铀放射性强几百倍的钋。同年</a:t>
            </a:r>
            <a:r>
              <a:rPr lang="en-US" altLang="zh-CN" sz="2400" b="1" i="0" kern="0" dirty="0">
                <a:solidFill>
                  <a:srgbClr val="0070C0"/>
                </a:solidFill>
                <a:latin typeface="+mn-lt"/>
                <a:ea typeface="+mn-ea"/>
              </a:rPr>
              <a:t>12</a:t>
            </a:r>
            <a:r>
              <a:rPr lang="zh-CN" altLang="en-US" sz="2400" b="1" i="0" kern="0" dirty="0">
                <a:solidFill>
                  <a:srgbClr val="0070C0"/>
                </a:solidFill>
                <a:latin typeface="+mn-lt"/>
                <a:ea typeface="+mn-ea"/>
              </a:rPr>
              <a:t>月分离出与钡伴存的镭。于</a:t>
            </a:r>
            <a:r>
              <a:rPr lang="en-US" altLang="zh-CN" sz="2400" b="1" i="0" kern="0" dirty="0">
                <a:solidFill>
                  <a:srgbClr val="0070C0"/>
                </a:solidFill>
                <a:latin typeface="+mn-lt"/>
                <a:ea typeface="+mn-ea"/>
              </a:rPr>
              <a:t>1902</a:t>
            </a:r>
            <a:r>
              <a:rPr lang="zh-CN" altLang="en-US" sz="2400" b="1" i="0" kern="0" dirty="0">
                <a:solidFill>
                  <a:srgbClr val="0070C0"/>
                </a:solidFill>
                <a:latin typeface="+mn-lt"/>
                <a:ea typeface="+mn-ea"/>
              </a:rPr>
              <a:t>年</a:t>
            </a:r>
            <a:r>
              <a:rPr lang="en-US" altLang="zh-CN" sz="2400" b="1" i="0" kern="0" dirty="0">
                <a:solidFill>
                  <a:srgbClr val="0070C0"/>
                </a:solidFill>
                <a:latin typeface="+mn-lt"/>
                <a:ea typeface="+mn-ea"/>
              </a:rPr>
              <a:t>3</a:t>
            </a:r>
            <a:r>
              <a:rPr lang="zh-CN" altLang="en-US" sz="2400" b="1" i="0" kern="0" dirty="0">
                <a:solidFill>
                  <a:srgbClr val="0070C0"/>
                </a:solidFill>
                <a:latin typeface="+mn-lt"/>
                <a:ea typeface="+mn-ea"/>
              </a:rPr>
              <a:t>月提炼出</a:t>
            </a:r>
            <a:r>
              <a:rPr lang="en-US" altLang="zh-CN" sz="2400" b="1" i="0" kern="0" dirty="0">
                <a:solidFill>
                  <a:srgbClr val="0070C0"/>
                </a:solidFill>
                <a:latin typeface="+mn-lt"/>
                <a:ea typeface="+mn-ea"/>
              </a:rPr>
              <a:t>0.12</a:t>
            </a:r>
            <a:r>
              <a:rPr lang="zh-CN" altLang="en-US" sz="2400" b="1" i="0" kern="0" dirty="0">
                <a:solidFill>
                  <a:srgbClr val="0070C0"/>
                </a:solidFill>
                <a:latin typeface="+mn-lt"/>
                <a:ea typeface="+mn-ea"/>
              </a:rPr>
              <a:t>克氯化镭，测定镭的原子量为</a:t>
            </a:r>
            <a:r>
              <a:rPr lang="en-US" altLang="zh-CN" sz="2400" b="1" i="0" kern="0" dirty="0">
                <a:solidFill>
                  <a:srgbClr val="0070C0"/>
                </a:solidFill>
                <a:latin typeface="+mn-lt"/>
                <a:ea typeface="+mn-ea"/>
              </a:rPr>
              <a:t>225</a:t>
            </a:r>
            <a:r>
              <a:rPr lang="zh-CN" altLang="en-US" sz="2400" b="1" i="0" kern="0" dirty="0">
                <a:solidFill>
                  <a:srgbClr val="0070C0"/>
                </a:solidFill>
                <a:latin typeface="+mn-lt"/>
                <a:ea typeface="+mn-ea"/>
              </a:rPr>
              <a:t>，其放射性比铀强二百万倍。</a:t>
            </a:r>
          </a:p>
          <a:p>
            <a:pPr marL="342900" indent="-342900">
              <a:lnSpc>
                <a:spcPct val="90000"/>
              </a:lnSpc>
              <a:spcBef>
                <a:spcPct val="20000"/>
              </a:spcBef>
              <a:buFontTx/>
              <a:buChar char="•"/>
              <a:defRPr/>
            </a:pPr>
            <a:r>
              <a:rPr lang="zh-CN" altLang="en-US" sz="2400" b="1" i="0" kern="0" dirty="0">
                <a:latin typeface="+mn-lt"/>
                <a:ea typeface="+mn-ea"/>
              </a:rPr>
              <a:t>镭的发现促进了放射性的研究使元素不变观念受到巨大冲击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barn(outVertical)">
                                      <p:cBhvr>
                                        <p:cTn id="22" dur="500"/>
                                        <p:tgtEl>
                                          <p:spTgt spid="4">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barn(outVertical)">
                                      <p:cBhvr>
                                        <p:cTn id="27" dur="500"/>
                                        <p:tgtEl>
                                          <p:spTgt spid="4">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barn(outVertical)">
                                      <p:cBhvr>
                                        <p:cTn id="3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4" grpId="0" build="p"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95600" y="116632"/>
            <a:ext cx="7560840" cy="2185214"/>
          </a:xfrm>
          <a:prstGeom prst="rect">
            <a:avLst/>
          </a:prstGeom>
        </p:spPr>
        <p:txBody>
          <a:bodyPr wrap="square">
            <a:spAutoFit/>
          </a:bodyPr>
          <a:lstStyle/>
          <a:p>
            <a:r>
              <a:rPr lang="zh-CN" altLang="en-US" sz="2800" b="1" i="0" dirty="0">
                <a:solidFill>
                  <a:srgbClr val="FF0000"/>
                </a:solidFill>
              </a:rPr>
              <a:t>练习：</a:t>
            </a:r>
            <a:r>
              <a:rPr lang="zh-CN" altLang="en-US" sz="2800" b="1" i="0" dirty="0">
                <a:solidFill>
                  <a:srgbClr val="009900"/>
                </a:solidFill>
              </a:rPr>
              <a:t>设用频率为</a:t>
            </a:r>
            <a:r>
              <a:rPr lang="en-US" altLang="zh-CN" sz="3600" b="1" dirty="0">
                <a:solidFill>
                  <a:srgbClr val="FF0000"/>
                </a:solidFill>
              </a:rPr>
              <a:t>ν</a:t>
            </a:r>
            <a:r>
              <a:rPr lang="en-US" altLang="zh-CN" sz="3600" b="1" i="0" kern="0" baseline="-25000" dirty="0">
                <a:solidFill>
                  <a:srgbClr val="FF0000"/>
                </a:solidFill>
              </a:rPr>
              <a:t>1</a:t>
            </a:r>
            <a:r>
              <a:rPr lang="en-US" altLang="zh-CN" sz="2800" b="1" i="0" dirty="0">
                <a:solidFill>
                  <a:srgbClr val="009900"/>
                </a:solidFill>
              </a:rPr>
              <a:t> </a:t>
            </a:r>
            <a:r>
              <a:rPr lang="zh-CN" altLang="en-US" sz="2800" b="1" i="0" dirty="0">
                <a:solidFill>
                  <a:srgbClr val="009900"/>
                </a:solidFill>
              </a:rPr>
              <a:t>和</a:t>
            </a:r>
            <a:r>
              <a:rPr lang="en-US" altLang="zh-CN" sz="3600" b="1" dirty="0">
                <a:solidFill>
                  <a:srgbClr val="FF0000"/>
                </a:solidFill>
              </a:rPr>
              <a:t>ν</a:t>
            </a:r>
            <a:r>
              <a:rPr lang="en-US" altLang="zh-CN" sz="3600" b="1" i="0" kern="0" baseline="-25000" dirty="0">
                <a:solidFill>
                  <a:srgbClr val="FF0000"/>
                </a:solidFill>
              </a:rPr>
              <a:t>2</a:t>
            </a:r>
            <a:r>
              <a:rPr lang="en-US" altLang="zh-CN" sz="2800" b="1" i="0" dirty="0">
                <a:solidFill>
                  <a:srgbClr val="009900"/>
                </a:solidFill>
              </a:rPr>
              <a:t> </a:t>
            </a:r>
            <a:r>
              <a:rPr lang="zh-CN" altLang="en-US" sz="2800" b="1" i="0" dirty="0">
                <a:solidFill>
                  <a:srgbClr val="009900"/>
                </a:solidFill>
              </a:rPr>
              <a:t>的两种单色光，先后照射同一种金属均能产生光电效应。已知测得两次照射时的遏止电压满足</a:t>
            </a:r>
            <a:r>
              <a:rPr lang="en-US" altLang="zh-CN" sz="3200" b="1" dirty="0">
                <a:solidFill>
                  <a:srgbClr val="FF0000"/>
                </a:solidFill>
              </a:rPr>
              <a:t>U</a:t>
            </a:r>
            <a:r>
              <a:rPr lang="en-US" altLang="zh-CN" sz="3200" b="1" kern="0" baseline="-25000" dirty="0">
                <a:solidFill>
                  <a:srgbClr val="FF0000"/>
                </a:solidFill>
              </a:rPr>
              <a:t>a</a:t>
            </a:r>
            <a:r>
              <a:rPr lang="en-US" altLang="zh-CN" sz="3200" b="1" i="0" kern="0" baseline="-25000" dirty="0">
                <a:solidFill>
                  <a:srgbClr val="FF0000"/>
                </a:solidFill>
              </a:rPr>
              <a:t>1 </a:t>
            </a:r>
            <a:r>
              <a:rPr lang="en-US" altLang="zh-CN" sz="2800" b="1" i="0" dirty="0">
                <a:solidFill>
                  <a:srgbClr val="FF0000"/>
                </a:solidFill>
              </a:rPr>
              <a:t>=2</a:t>
            </a:r>
            <a:r>
              <a:rPr lang="en-US" altLang="zh-CN" sz="3200" b="1" dirty="0">
                <a:solidFill>
                  <a:srgbClr val="FF0000"/>
                </a:solidFill>
              </a:rPr>
              <a:t>U</a:t>
            </a:r>
            <a:r>
              <a:rPr lang="en-US" altLang="zh-CN" sz="3200" b="1" kern="0" baseline="-25000" dirty="0">
                <a:solidFill>
                  <a:srgbClr val="FF0000"/>
                </a:solidFill>
              </a:rPr>
              <a:t>a</a:t>
            </a:r>
            <a:r>
              <a:rPr lang="en-US" altLang="zh-CN" sz="3200" b="1" i="0" kern="0" baseline="-25000" dirty="0">
                <a:solidFill>
                  <a:srgbClr val="FF0000"/>
                </a:solidFill>
              </a:rPr>
              <a:t>2 </a:t>
            </a:r>
            <a:r>
              <a:rPr lang="zh-CN" altLang="en-US" sz="2800" b="1" i="0" dirty="0">
                <a:solidFill>
                  <a:srgbClr val="009900"/>
                </a:solidFill>
              </a:rPr>
              <a:t>，则金属的红限频率</a:t>
            </a:r>
            <a:r>
              <a:rPr lang="en-US" altLang="zh-CN" sz="3600" b="1" dirty="0">
                <a:solidFill>
                  <a:srgbClr val="FF0000"/>
                </a:solidFill>
              </a:rPr>
              <a:t>ν</a:t>
            </a:r>
            <a:r>
              <a:rPr lang="en-US" altLang="zh-CN" sz="3600" b="1" i="0" kern="0" baseline="-25000" dirty="0">
                <a:solidFill>
                  <a:srgbClr val="FF0000"/>
                </a:solidFill>
              </a:rPr>
              <a:t>0</a:t>
            </a:r>
            <a:r>
              <a:rPr lang="en-US" altLang="zh-CN" sz="2800" b="1" i="0" dirty="0">
                <a:solidFill>
                  <a:srgbClr val="009900"/>
                </a:solidFill>
              </a:rPr>
              <a:t>=______</a:t>
            </a:r>
            <a:r>
              <a:rPr lang="zh-CN" altLang="en-US" sz="2800" b="1" i="0" dirty="0">
                <a:solidFill>
                  <a:srgbClr val="009900"/>
                </a:solidFill>
              </a:rPr>
              <a:t>。</a:t>
            </a:r>
          </a:p>
        </p:txBody>
      </p:sp>
      <p:graphicFrame>
        <p:nvGraphicFramePr>
          <p:cNvPr id="10" name="Object 10"/>
          <p:cNvGraphicFramePr>
            <a:graphicFrameLocks noChangeAspect="1"/>
          </p:cNvGraphicFramePr>
          <p:nvPr>
            <p:extLst>
              <p:ext uri="{D42A27DB-BD31-4B8C-83A1-F6EECF244321}">
                <p14:modId xmlns:p14="http://schemas.microsoft.com/office/powerpoint/2010/main" val="1037857879"/>
              </p:ext>
            </p:extLst>
          </p:nvPr>
        </p:nvGraphicFramePr>
        <p:xfrm>
          <a:off x="2214563" y="3923506"/>
          <a:ext cx="3427412" cy="738188"/>
        </p:xfrm>
        <a:graphic>
          <a:graphicData uri="http://schemas.openxmlformats.org/presentationml/2006/ole">
            <mc:AlternateContent xmlns:mc="http://schemas.openxmlformats.org/markup-compatibility/2006">
              <mc:Choice xmlns:v="urn:schemas-microsoft-com:vml" Requires="v">
                <p:oleObj spid="_x0000_s281319" name="公式" r:id="rId3" imgW="1002960" imgH="228600" progId="Equation.3">
                  <p:embed/>
                </p:oleObj>
              </mc:Choice>
              <mc:Fallback>
                <p:oleObj name="公式" r:id="rId3" imgW="1002960" imgH="228600" progId="Equation.3">
                  <p:embed/>
                  <p:pic>
                    <p:nvPicPr>
                      <p:cNvPr id="0" name=""/>
                      <p:cNvPicPr>
                        <a:picLocks noChangeAspect="1" noChangeArrowheads="1"/>
                      </p:cNvPicPr>
                      <p:nvPr/>
                    </p:nvPicPr>
                    <p:blipFill>
                      <a:blip r:embed="rId4"/>
                      <a:srcRect/>
                      <a:stretch>
                        <a:fillRect/>
                      </a:stretch>
                    </p:blipFill>
                    <p:spPr bwMode="auto">
                      <a:xfrm>
                        <a:off x="2214563" y="3923506"/>
                        <a:ext cx="3427412" cy="738188"/>
                      </a:xfrm>
                      <a:prstGeom prst="rect">
                        <a:avLst/>
                      </a:prstGeom>
                      <a:noFill/>
                      <a:ln>
                        <a:noFill/>
                      </a:ln>
                      <a:effectLs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343799190"/>
              </p:ext>
            </p:extLst>
          </p:nvPr>
        </p:nvGraphicFramePr>
        <p:xfrm>
          <a:off x="6310672" y="3894658"/>
          <a:ext cx="3556000" cy="738188"/>
        </p:xfrm>
        <a:graphic>
          <a:graphicData uri="http://schemas.openxmlformats.org/presentationml/2006/ole">
            <mc:AlternateContent xmlns:mc="http://schemas.openxmlformats.org/markup-compatibility/2006">
              <mc:Choice xmlns:v="urn:schemas-microsoft-com:vml" Requires="v">
                <p:oleObj spid="_x0000_s281320" name="公式" r:id="rId5" imgW="1041120" imgH="228600" progId="Equation.3">
                  <p:embed/>
                </p:oleObj>
              </mc:Choice>
              <mc:Fallback>
                <p:oleObj name="公式" r:id="rId5" imgW="1041120" imgH="228600" progId="Equation.3">
                  <p:embed/>
                  <p:pic>
                    <p:nvPicPr>
                      <p:cNvPr id="0" name=""/>
                      <p:cNvPicPr>
                        <a:picLocks noChangeAspect="1" noChangeArrowheads="1"/>
                      </p:cNvPicPr>
                      <p:nvPr/>
                    </p:nvPicPr>
                    <p:blipFill>
                      <a:blip r:embed="rId6"/>
                      <a:srcRect/>
                      <a:stretch>
                        <a:fillRect/>
                      </a:stretch>
                    </p:blipFill>
                    <p:spPr bwMode="auto">
                      <a:xfrm>
                        <a:off x="6310672" y="3894658"/>
                        <a:ext cx="3556000" cy="738188"/>
                      </a:xfrm>
                      <a:prstGeom prst="rect">
                        <a:avLst/>
                      </a:prstGeom>
                      <a:noFill/>
                      <a:ln>
                        <a:noFill/>
                      </a:ln>
                      <a:effectLst/>
                      <a:extLst/>
                    </p:spPr>
                  </p:pic>
                </p:oleObj>
              </mc:Fallback>
            </mc:AlternateContent>
          </a:graphicData>
        </a:graphic>
      </p:graphicFrame>
      <p:graphicFrame>
        <p:nvGraphicFramePr>
          <p:cNvPr id="12" name="Object 10"/>
          <p:cNvGraphicFramePr>
            <a:graphicFrameLocks noChangeAspect="1"/>
          </p:cNvGraphicFramePr>
          <p:nvPr>
            <p:extLst>
              <p:ext uri="{D42A27DB-BD31-4B8C-83A1-F6EECF244321}">
                <p14:modId xmlns:p14="http://schemas.microsoft.com/office/powerpoint/2010/main" val="3452406931"/>
              </p:ext>
            </p:extLst>
          </p:nvPr>
        </p:nvGraphicFramePr>
        <p:xfrm>
          <a:off x="2147890" y="4912578"/>
          <a:ext cx="8242301" cy="738188"/>
        </p:xfrm>
        <a:graphic>
          <a:graphicData uri="http://schemas.openxmlformats.org/presentationml/2006/ole">
            <mc:AlternateContent xmlns:mc="http://schemas.openxmlformats.org/markup-compatibility/2006">
              <mc:Choice xmlns:v="urn:schemas-microsoft-com:vml" Requires="v">
                <p:oleObj spid="_x0000_s281321" name="公式" r:id="rId7" imgW="2412720" imgH="228600" progId="Equation.3">
                  <p:embed/>
                </p:oleObj>
              </mc:Choice>
              <mc:Fallback>
                <p:oleObj name="公式" r:id="rId7" imgW="2412720" imgH="228600" progId="Equation.3">
                  <p:embed/>
                  <p:pic>
                    <p:nvPicPr>
                      <p:cNvPr id="0" name=""/>
                      <p:cNvPicPr>
                        <a:picLocks noChangeAspect="1" noChangeArrowheads="1"/>
                      </p:cNvPicPr>
                      <p:nvPr/>
                    </p:nvPicPr>
                    <p:blipFill>
                      <a:blip r:embed="rId8"/>
                      <a:srcRect/>
                      <a:stretch>
                        <a:fillRect/>
                      </a:stretch>
                    </p:blipFill>
                    <p:spPr bwMode="auto">
                      <a:xfrm>
                        <a:off x="2147890" y="4912578"/>
                        <a:ext cx="8242301" cy="738188"/>
                      </a:xfrm>
                      <a:prstGeom prst="rect">
                        <a:avLst/>
                      </a:prstGeom>
                      <a:noFill/>
                      <a:ln>
                        <a:noFill/>
                      </a:ln>
                      <a:effectLst/>
                      <a:extLst/>
                    </p:spPr>
                  </p:pic>
                </p:oleObj>
              </mc:Fallback>
            </mc:AlternateContent>
          </a:graphicData>
        </a:graphic>
      </p:graphicFrame>
      <p:graphicFrame>
        <p:nvGraphicFramePr>
          <p:cNvPr id="13" name="Object 10"/>
          <p:cNvGraphicFramePr>
            <a:graphicFrameLocks noChangeAspect="1"/>
          </p:cNvGraphicFramePr>
          <p:nvPr>
            <p:extLst>
              <p:ext uri="{D42A27DB-BD31-4B8C-83A1-F6EECF244321}">
                <p14:modId xmlns:p14="http://schemas.microsoft.com/office/powerpoint/2010/main" val="1419708385"/>
              </p:ext>
            </p:extLst>
          </p:nvPr>
        </p:nvGraphicFramePr>
        <p:xfrm>
          <a:off x="3154363" y="5905500"/>
          <a:ext cx="2601912" cy="738188"/>
        </p:xfrm>
        <a:graphic>
          <a:graphicData uri="http://schemas.openxmlformats.org/presentationml/2006/ole">
            <mc:AlternateContent xmlns:mc="http://schemas.openxmlformats.org/markup-compatibility/2006">
              <mc:Choice xmlns:v="urn:schemas-microsoft-com:vml" Requires="v">
                <p:oleObj spid="_x0000_s281322" name="公式" r:id="rId9" imgW="761760" imgH="228600" progId="Equation.3">
                  <p:embed/>
                </p:oleObj>
              </mc:Choice>
              <mc:Fallback>
                <p:oleObj name="公式" r:id="rId9" imgW="761760" imgH="228600" progId="Equation.3">
                  <p:embed/>
                  <p:pic>
                    <p:nvPicPr>
                      <p:cNvPr id="0" name=""/>
                      <p:cNvPicPr>
                        <a:picLocks noChangeAspect="1" noChangeArrowheads="1"/>
                      </p:cNvPicPr>
                      <p:nvPr/>
                    </p:nvPicPr>
                    <p:blipFill>
                      <a:blip r:embed="rId10"/>
                      <a:srcRect/>
                      <a:stretch>
                        <a:fillRect/>
                      </a:stretch>
                    </p:blipFill>
                    <p:spPr bwMode="auto">
                      <a:xfrm>
                        <a:off x="3154363" y="5905500"/>
                        <a:ext cx="2601912" cy="738188"/>
                      </a:xfrm>
                      <a:prstGeom prst="rect">
                        <a:avLst/>
                      </a:prstGeom>
                      <a:noFill/>
                      <a:ln>
                        <a:noFill/>
                      </a:ln>
                      <a:effectLst/>
                      <a:extLst/>
                    </p:spPr>
                  </p:pic>
                </p:oleObj>
              </mc:Fallback>
            </mc:AlternateContent>
          </a:graphicData>
        </a:graphic>
      </p:graphicFrame>
      <p:graphicFrame>
        <p:nvGraphicFramePr>
          <p:cNvPr id="8" name="Object 10"/>
          <p:cNvGraphicFramePr>
            <a:graphicFrameLocks noChangeAspect="1"/>
          </p:cNvGraphicFramePr>
          <p:nvPr>
            <p:extLst>
              <p:ext uri="{D42A27DB-BD31-4B8C-83A1-F6EECF244321}">
                <p14:modId xmlns:p14="http://schemas.microsoft.com/office/powerpoint/2010/main" val="1105977604"/>
              </p:ext>
            </p:extLst>
          </p:nvPr>
        </p:nvGraphicFramePr>
        <p:xfrm>
          <a:off x="1055440" y="2466427"/>
          <a:ext cx="10226675" cy="1263650"/>
        </p:xfrm>
        <a:graphic>
          <a:graphicData uri="http://schemas.openxmlformats.org/presentationml/2006/ole">
            <mc:AlternateContent xmlns:mc="http://schemas.openxmlformats.org/markup-compatibility/2006">
              <mc:Choice xmlns:v="urn:schemas-microsoft-com:vml" Requires="v">
                <p:oleObj spid="_x0000_s281323" name="Equation" r:id="rId11" imgW="3606480" imgH="431640" progId="Equation.DSMT4">
                  <p:embed/>
                </p:oleObj>
              </mc:Choice>
              <mc:Fallback>
                <p:oleObj name="Equation" r:id="rId11" imgW="3606480" imgH="431640" progId="Equation.DSMT4">
                  <p:embed/>
                  <p:pic>
                    <p:nvPicPr>
                      <p:cNvPr id="12" name="Object 10"/>
                      <p:cNvPicPr>
                        <a:picLocks noChangeAspect="1" noChangeArrowheads="1"/>
                      </p:cNvPicPr>
                      <p:nvPr/>
                    </p:nvPicPr>
                    <p:blipFill>
                      <a:blip r:embed="rId12"/>
                      <a:srcRect/>
                      <a:stretch>
                        <a:fillRect/>
                      </a:stretch>
                    </p:blipFill>
                    <p:spPr bwMode="auto">
                      <a:xfrm>
                        <a:off x="1055440" y="2466427"/>
                        <a:ext cx="10226675" cy="1263650"/>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237165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circle(in)">
                                      <p:cBhvr>
                                        <p:cTn id="2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35560" y="404664"/>
            <a:ext cx="8352928" cy="1569660"/>
          </a:xfrm>
          <a:prstGeom prst="rect">
            <a:avLst/>
          </a:prstGeom>
        </p:spPr>
        <p:txBody>
          <a:bodyPr wrap="square">
            <a:spAutoFit/>
          </a:bodyPr>
          <a:lstStyle/>
          <a:p>
            <a:r>
              <a:rPr lang="zh-CN" altLang="en-US" sz="2800" b="1" i="0" dirty="0">
                <a:solidFill>
                  <a:srgbClr val="FF0000"/>
                </a:solidFill>
              </a:rPr>
              <a:t>练习：</a:t>
            </a:r>
            <a:r>
              <a:rPr lang="zh-CN" altLang="en-US" sz="2800" b="1" i="0" dirty="0">
                <a:solidFill>
                  <a:srgbClr val="9900CC"/>
                </a:solidFill>
                <a:latin typeface="SimSun-Identity-H"/>
              </a:rPr>
              <a:t>某光电管阴极对于波长为</a:t>
            </a:r>
            <a:r>
              <a:rPr lang="en-US" altLang="zh-CN" sz="3200" b="1" i="0" dirty="0">
                <a:solidFill>
                  <a:srgbClr val="FF0000"/>
                </a:solidFill>
              </a:rPr>
              <a:t>λ</a:t>
            </a:r>
            <a:r>
              <a:rPr lang="en-US" altLang="zh-CN" sz="3200" b="1" i="0" kern="0" baseline="-25000" dirty="0">
                <a:solidFill>
                  <a:srgbClr val="FF0000"/>
                </a:solidFill>
              </a:rPr>
              <a:t>1 </a:t>
            </a:r>
            <a:r>
              <a:rPr lang="zh-CN" altLang="en-US" sz="2800" b="1" i="0" dirty="0">
                <a:solidFill>
                  <a:srgbClr val="9900CC"/>
                </a:solidFill>
                <a:latin typeface="SimSun-Identity-H"/>
              </a:rPr>
              <a:t>的入射光，发射光电子的遏止电压为</a:t>
            </a:r>
            <a:r>
              <a:rPr lang="en-US" altLang="zh-CN" sz="3200" b="1" dirty="0">
                <a:solidFill>
                  <a:srgbClr val="FF0000"/>
                </a:solidFill>
              </a:rPr>
              <a:t>U</a:t>
            </a:r>
            <a:r>
              <a:rPr lang="en-US" altLang="zh-CN" sz="3200" b="1" kern="0" baseline="-25000" dirty="0">
                <a:solidFill>
                  <a:srgbClr val="FF0000"/>
                </a:solidFill>
              </a:rPr>
              <a:t>a</a:t>
            </a:r>
            <a:r>
              <a:rPr lang="en-US" altLang="zh-CN" sz="3200" b="1" i="0" kern="0" baseline="-25000" dirty="0">
                <a:solidFill>
                  <a:srgbClr val="FF0000"/>
                </a:solidFill>
              </a:rPr>
              <a:t>1 </a:t>
            </a:r>
            <a:r>
              <a:rPr lang="zh-CN" altLang="en-US" sz="2800" b="1" i="0" dirty="0">
                <a:solidFill>
                  <a:srgbClr val="9900CC"/>
                </a:solidFill>
                <a:latin typeface="SimSun-Identity-H"/>
              </a:rPr>
              <a:t>。已知</a:t>
            </a:r>
            <a:r>
              <a:rPr lang="en-US" altLang="zh-CN" sz="2800" b="1" i="0" dirty="0" err="1">
                <a:solidFill>
                  <a:srgbClr val="FF0000"/>
                </a:solidFill>
                <a:latin typeface="SimSun-Identity-H"/>
              </a:rPr>
              <a:t>e</a:t>
            </a:r>
            <a:r>
              <a:rPr lang="en-US" altLang="zh-CN" sz="2800" b="1" i="0" dirty="0" err="1">
                <a:solidFill>
                  <a:srgbClr val="9900CC"/>
                </a:solidFill>
                <a:latin typeface="SimSun-Identity-H"/>
              </a:rPr>
              <a:t>,</a:t>
            </a:r>
            <a:r>
              <a:rPr lang="en-US" altLang="zh-CN" sz="2800" b="1" i="0" dirty="0" err="1">
                <a:solidFill>
                  <a:srgbClr val="FF0000"/>
                </a:solidFill>
                <a:latin typeface="SimSun-Identity-H"/>
              </a:rPr>
              <a:t>c</a:t>
            </a:r>
            <a:r>
              <a:rPr lang="zh-CN" altLang="en-US" sz="2800" b="1" i="0" dirty="0">
                <a:solidFill>
                  <a:srgbClr val="9900CC"/>
                </a:solidFill>
                <a:latin typeface="SimSun-Identity-H"/>
              </a:rPr>
              <a:t>，</a:t>
            </a:r>
            <a:r>
              <a:rPr lang="en-US" altLang="zh-CN" sz="2800" b="1" i="0" dirty="0">
                <a:solidFill>
                  <a:srgbClr val="FF0000"/>
                </a:solidFill>
                <a:latin typeface="SimSun-Identity-H"/>
              </a:rPr>
              <a:t>h</a:t>
            </a:r>
            <a:r>
              <a:rPr lang="zh-CN" altLang="en-US" sz="2800" b="1" i="0" dirty="0">
                <a:solidFill>
                  <a:srgbClr val="9900CC"/>
                </a:solidFill>
                <a:latin typeface="SimSun-Identity-H"/>
              </a:rPr>
              <a:t>。</a:t>
            </a:r>
            <a:r>
              <a:rPr lang="zh-CN" altLang="en-US" sz="2800" b="1" i="0" dirty="0">
                <a:solidFill>
                  <a:srgbClr val="009900"/>
                </a:solidFill>
                <a:latin typeface="SimSun-Identity-H"/>
              </a:rPr>
              <a:t>当遏止电压变为</a:t>
            </a:r>
            <a:r>
              <a:rPr lang="en-US" altLang="zh-CN" sz="3200" b="1" dirty="0">
                <a:solidFill>
                  <a:srgbClr val="FF0000"/>
                </a:solidFill>
              </a:rPr>
              <a:t>U</a:t>
            </a:r>
            <a:r>
              <a:rPr lang="en-US" altLang="zh-CN" sz="3200" b="1" kern="0" baseline="-25000" dirty="0">
                <a:solidFill>
                  <a:srgbClr val="FF0000"/>
                </a:solidFill>
              </a:rPr>
              <a:t>a</a:t>
            </a:r>
            <a:r>
              <a:rPr lang="en-US" altLang="zh-CN" sz="3200" b="1" i="0" kern="0" baseline="-25000" dirty="0">
                <a:solidFill>
                  <a:srgbClr val="FF0000"/>
                </a:solidFill>
              </a:rPr>
              <a:t>2</a:t>
            </a:r>
            <a:r>
              <a:rPr lang="zh-CN" altLang="en-US" sz="2800" b="1" i="0" dirty="0">
                <a:solidFill>
                  <a:srgbClr val="009900"/>
                </a:solidFill>
                <a:latin typeface="SimSun-Identity-H"/>
              </a:rPr>
              <a:t>时，入射光的波长</a:t>
            </a:r>
            <a:r>
              <a:rPr lang="en-US" altLang="zh-CN" sz="3200" b="1" i="0" dirty="0">
                <a:solidFill>
                  <a:srgbClr val="FF0000"/>
                </a:solidFill>
              </a:rPr>
              <a:t>λ</a:t>
            </a:r>
            <a:r>
              <a:rPr lang="en-US" altLang="zh-CN" sz="3200" b="1" i="0" kern="0" baseline="-25000" dirty="0">
                <a:solidFill>
                  <a:srgbClr val="FF0000"/>
                </a:solidFill>
              </a:rPr>
              <a:t>2</a:t>
            </a:r>
            <a:r>
              <a:rPr lang="en-US" altLang="zh-CN" sz="2800" b="1" i="0" dirty="0">
                <a:solidFill>
                  <a:srgbClr val="009900"/>
                </a:solidFill>
                <a:latin typeface="SimSun-Identity-H"/>
              </a:rPr>
              <a:t>=______</a:t>
            </a:r>
            <a:r>
              <a:rPr lang="zh-CN" altLang="en-US" sz="2800" b="1" i="0" dirty="0">
                <a:solidFill>
                  <a:srgbClr val="009900"/>
                </a:solidFill>
                <a:latin typeface="SimSun-Identity-H"/>
              </a:rPr>
              <a:t>。</a:t>
            </a:r>
            <a:endParaRPr lang="zh-CN" altLang="en-US" b="1" dirty="0">
              <a:solidFill>
                <a:srgbClr val="009900"/>
              </a:solidFill>
            </a:endParaRPr>
          </a:p>
        </p:txBody>
      </p:sp>
      <p:graphicFrame>
        <p:nvGraphicFramePr>
          <p:cNvPr id="5" name="Object 10"/>
          <p:cNvGraphicFramePr>
            <a:graphicFrameLocks noChangeAspect="1"/>
          </p:cNvGraphicFramePr>
          <p:nvPr>
            <p:extLst>
              <p:ext uri="{D42A27DB-BD31-4B8C-83A1-F6EECF244321}">
                <p14:modId xmlns:p14="http://schemas.microsoft.com/office/powerpoint/2010/main" val="396514474"/>
              </p:ext>
            </p:extLst>
          </p:nvPr>
        </p:nvGraphicFramePr>
        <p:xfrm>
          <a:off x="2471365" y="3647281"/>
          <a:ext cx="3036888" cy="1395412"/>
        </p:xfrm>
        <a:graphic>
          <a:graphicData uri="http://schemas.openxmlformats.org/presentationml/2006/ole">
            <mc:AlternateContent xmlns:mc="http://schemas.openxmlformats.org/markup-compatibility/2006">
              <mc:Choice xmlns:v="urn:schemas-microsoft-com:vml" Requires="v">
                <p:oleObj spid="_x0000_s282184" name="公式" r:id="rId3" imgW="888840" imgH="431640" progId="Equation.3">
                  <p:embed/>
                </p:oleObj>
              </mc:Choice>
              <mc:Fallback>
                <p:oleObj name="公式" r:id="rId3" imgW="888840" imgH="431640" progId="Equation.3">
                  <p:embed/>
                  <p:pic>
                    <p:nvPicPr>
                      <p:cNvPr id="0" name=""/>
                      <p:cNvPicPr>
                        <a:picLocks noChangeAspect="1" noChangeArrowheads="1"/>
                      </p:cNvPicPr>
                      <p:nvPr/>
                    </p:nvPicPr>
                    <p:blipFill>
                      <a:blip r:embed="rId4"/>
                      <a:srcRect/>
                      <a:stretch>
                        <a:fillRect/>
                      </a:stretch>
                    </p:blipFill>
                    <p:spPr bwMode="auto">
                      <a:xfrm>
                        <a:off x="2471365" y="3647281"/>
                        <a:ext cx="3036888" cy="1395412"/>
                      </a:xfrm>
                      <a:prstGeom prst="rect">
                        <a:avLst/>
                      </a:prstGeom>
                      <a:noFill/>
                      <a:ln>
                        <a:noFill/>
                      </a:ln>
                      <a:effectLst/>
                      <a:extLst/>
                    </p:spPr>
                  </p:pic>
                </p:oleObj>
              </mc:Fallback>
            </mc:AlternateContent>
          </a:graphicData>
        </a:graphic>
      </p:graphicFrame>
      <p:graphicFrame>
        <p:nvGraphicFramePr>
          <p:cNvPr id="7" name="Object 10"/>
          <p:cNvGraphicFramePr>
            <a:graphicFrameLocks noChangeAspect="1"/>
          </p:cNvGraphicFramePr>
          <p:nvPr>
            <p:extLst>
              <p:ext uri="{D42A27DB-BD31-4B8C-83A1-F6EECF244321}">
                <p14:modId xmlns:p14="http://schemas.microsoft.com/office/powerpoint/2010/main" val="1913926280"/>
              </p:ext>
            </p:extLst>
          </p:nvPr>
        </p:nvGraphicFramePr>
        <p:xfrm>
          <a:off x="6744072" y="3647282"/>
          <a:ext cx="3125788" cy="1395413"/>
        </p:xfrm>
        <a:graphic>
          <a:graphicData uri="http://schemas.openxmlformats.org/presentationml/2006/ole">
            <mc:AlternateContent xmlns:mc="http://schemas.openxmlformats.org/markup-compatibility/2006">
              <mc:Choice xmlns:v="urn:schemas-microsoft-com:vml" Requires="v">
                <p:oleObj spid="_x0000_s282185" name="公式" r:id="rId5" imgW="914400" imgH="431640" progId="Equation.3">
                  <p:embed/>
                </p:oleObj>
              </mc:Choice>
              <mc:Fallback>
                <p:oleObj name="公式" r:id="rId5" imgW="914400" imgH="431640" progId="Equation.3">
                  <p:embed/>
                  <p:pic>
                    <p:nvPicPr>
                      <p:cNvPr id="0" name=""/>
                      <p:cNvPicPr>
                        <a:picLocks noChangeAspect="1" noChangeArrowheads="1"/>
                      </p:cNvPicPr>
                      <p:nvPr/>
                    </p:nvPicPr>
                    <p:blipFill>
                      <a:blip r:embed="rId6"/>
                      <a:srcRect/>
                      <a:stretch>
                        <a:fillRect/>
                      </a:stretch>
                    </p:blipFill>
                    <p:spPr bwMode="auto">
                      <a:xfrm>
                        <a:off x="6744072" y="3647282"/>
                        <a:ext cx="3125788" cy="1395413"/>
                      </a:xfrm>
                      <a:prstGeom prst="rect">
                        <a:avLst/>
                      </a:prstGeom>
                      <a:noFill/>
                      <a:ln>
                        <a:noFill/>
                      </a:ln>
                      <a:effectLst/>
                      <a:extLst/>
                    </p:spPr>
                  </p:pic>
                </p:oleObj>
              </mc:Fallback>
            </mc:AlternateContent>
          </a:graphicData>
        </a:graphic>
      </p:graphicFrame>
      <p:graphicFrame>
        <p:nvGraphicFramePr>
          <p:cNvPr id="8" name="Object 10"/>
          <p:cNvGraphicFramePr>
            <a:graphicFrameLocks noChangeAspect="1"/>
          </p:cNvGraphicFramePr>
          <p:nvPr>
            <p:extLst>
              <p:ext uri="{D42A27DB-BD31-4B8C-83A1-F6EECF244321}">
                <p14:modId xmlns:p14="http://schemas.microsoft.com/office/powerpoint/2010/main" val="1072183000"/>
              </p:ext>
            </p:extLst>
          </p:nvPr>
        </p:nvGraphicFramePr>
        <p:xfrm>
          <a:off x="3143672" y="5292725"/>
          <a:ext cx="4729162" cy="1395412"/>
        </p:xfrm>
        <a:graphic>
          <a:graphicData uri="http://schemas.openxmlformats.org/presentationml/2006/ole">
            <mc:AlternateContent xmlns:mc="http://schemas.openxmlformats.org/markup-compatibility/2006">
              <mc:Choice xmlns:v="urn:schemas-microsoft-com:vml" Requires="v">
                <p:oleObj spid="_x0000_s282186" name="公式" r:id="rId7" imgW="1384200" imgH="431640" progId="Equation.3">
                  <p:embed/>
                </p:oleObj>
              </mc:Choice>
              <mc:Fallback>
                <p:oleObj name="公式" r:id="rId7" imgW="1384200" imgH="431640" progId="Equation.3">
                  <p:embed/>
                  <p:pic>
                    <p:nvPicPr>
                      <p:cNvPr id="0" name=""/>
                      <p:cNvPicPr>
                        <a:picLocks noChangeAspect="1" noChangeArrowheads="1"/>
                      </p:cNvPicPr>
                      <p:nvPr/>
                    </p:nvPicPr>
                    <p:blipFill>
                      <a:blip r:embed="rId8"/>
                      <a:srcRect/>
                      <a:stretch>
                        <a:fillRect/>
                      </a:stretch>
                    </p:blipFill>
                    <p:spPr bwMode="auto">
                      <a:xfrm>
                        <a:off x="3143672" y="5292725"/>
                        <a:ext cx="4729162" cy="1395412"/>
                      </a:xfrm>
                      <a:prstGeom prst="rect">
                        <a:avLst/>
                      </a:prstGeom>
                      <a:noFill/>
                      <a:ln>
                        <a:noFill/>
                      </a:ln>
                      <a:effectLst/>
                      <a:extLst/>
                    </p:spPr>
                  </p:pic>
                </p:oleObj>
              </mc:Fallback>
            </mc:AlternateContent>
          </a:graphicData>
        </a:graphic>
      </p:graphicFrame>
      <p:graphicFrame>
        <p:nvGraphicFramePr>
          <p:cNvPr id="9" name="Object 10"/>
          <p:cNvGraphicFramePr>
            <a:graphicFrameLocks noChangeAspect="1"/>
          </p:cNvGraphicFramePr>
          <p:nvPr>
            <p:extLst>
              <p:ext uri="{D42A27DB-BD31-4B8C-83A1-F6EECF244321}">
                <p14:modId xmlns:p14="http://schemas.microsoft.com/office/powerpoint/2010/main" val="571095630"/>
              </p:ext>
            </p:extLst>
          </p:nvPr>
        </p:nvGraphicFramePr>
        <p:xfrm>
          <a:off x="983432" y="2182197"/>
          <a:ext cx="10226675" cy="1263650"/>
        </p:xfrm>
        <a:graphic>
          <a:graphicData uri="http://schemas.openxmlformats.org/presentationml/2006/ole">
            <mc:AlternateContent xmlns:mc="http://schemas.openxmlformats.org/markup-compatibility/2006">
              <mc:Choice xmlns:v="urn:schemas-microsoft-com:vml" Requires="v">
                <p:oleObj spid="_x0000_s282187" name="Equation" r:id="rId9" imgW="3606480" imgH="431640" progId="Equation.DSMT4">
                  <p:embed/>
                </p:oleObj>
              </mc:Choice>
              <mc:Fallback>
                <p:oleObj name="Equation" r:id="rId9" imgW="3606480" imgH="431640" progId="Equation.DSMT4">
                  <p:embed/>
                  <p:pic>
                    <p:nvPicPr>
                      <p:cNvPr id="12" name="Object 10"/>
                      <p:cNvPicPr>
                        <a:picLocks noChangeAspect="1" noChangeArrowheads="1"/>
                      </p:cNvPicPr>
                      <p:nvPr/>
                    </p:nvPicPr>
                    <p:blipFill>
                      <a:blip r:embed="rId10"/>
                      <a:srcRect/>
                      <a:stretch>
                        <a:fillRect/>
                      </a:stretch>
                    </p:blipFill>
                    <p:spPr bwMode="auto">
                      <a:xfrm>
                        <a:off x="983432" y="2182197"/>
                        <a:ext cx="10226675" cy="1263650"/>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264627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6" name="矩形 1"/>
          <p:cNvSpPr>
            <a:spLocks noChangeArrowheads="1"/>
          </p:cNvSpPr>
          <p:nvPr/>
        </p:nvSpPr>
        <p:spPr bwMode="auto">
          <a:xfrm>
            <a:off x="2524125" y="0"/>
            <a:ext cx="38925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i="0">
                <a:solidFill>
                  <a:srgbClr val="C00000"/>
                </a:solidFill>
                <a:latin typeface="Symbol" panose="05050102010706020507" pitchFamily="18" charset="2"/>
              </a:rPr>
              <a:t>三、光的波粒二象性</a:t>
            </a:r>
          </a:p>
        </p:txBody>
      </p:sp>
      <p:sp>
        <p:nvSpPr>
          <p:cNvPr id="3" name="Rectangle 2"/>
          <p:cNvSpPr txBox="1">
            <a:spLocks noChangeArrowheads="1"/>
          </p:cNvSpPr>
          <p:nvPr/>
        </p:nvSpPr>
        <p:spPr>
          <a:xfrm>
            <a:off x="3810000" y="928688"/>
            <a:ext cx="4343400" cy="685800"/>
          </a:xfrm>
          <a:prstGeom prst="rect">
            <a:avLst/>
          </a:prstGeom>
        </p:spPr>
        <p:txBody>
          <a:bodyPr/>
          <a:lstStyle/>
          <a:p>
            <a:pPr marL="342900" indent="-342900">
              <a:spcBef>
                <a:spcPct val="20000"/>
              </a:spcBef>
              <a:defRPr/>
            </a:pPr>
            <a:r>
              <a:rPr lang="zh-CN" altLang="en-US" sz="3600" b="1" i="0" kern="0" dirty="0">
                <a:solidFill>
                  <a:srgbClr val="9900CC"/>
                </a:solidFill>
                <a:latin typeface="楷体_GB2312" pitchFamily="1" charset="-122"/>
                <a:ea typeface="楷体_GB2312" pitchFamily="1" charset="-122"/>
              </a:rPr>
              <a:t>光本性发展简史</a:t>
            </a:r>
          </a:p>
        </p:txBody>
      </p:sp>
      <p:grpSp>
        <p:nvGrpSpPr>
          <p:cNvPr id="2" name="Group 3"/>
          <p:cNvGrpSpPr>
            <a:grpSpLocks/>
          </p:cNvGrpSpPr>
          <p:nvPr/>
        </p:nvGrpSpPr>
        <p:grpSpPr bwMode="auto">
          <a:xfrm>
            <a:off x="1631950" y="1970089"/>
            <a:ext cx="2838450" cy="3825875"/>
            <a:chOff x="68" y="1536"/>
            <a:chExt cx="1788" cy="2410"/>
          </a:xfrm>
        </p:grpSpPr>
        <p:pic>
          <p:nvPicPr>
            <p:cNvPr id="77840" name="Picture 4" descr="著名物理学家牛顿(1642-17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 y="1536"/>
              <a:ext cx="1501" cy="1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41" name="Text Box 5"/>
            <p:cNvSpPr txBox="1">
              <a:spLocks noChangeArrowheads="1"/>
            </p:cNvSpPr>
            <p:nvPr/>
          </p:nvSpPr>
          <p:spPr bwMode="auto">
            <a:xfrm>
              <a:off x="480" y="3434"/>
              <a:ext cx="96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i="0">
                  <a:solidFill>
                    <a:schemeClr val="bg1"/>
                  </a:solidFill>
                  <a:latin typeface="楷体_GB2312" pitchFamily="49" charset="-122"/>
                  <a:ea typeface="楷体_GB2312" pitchFamily="49" charset="-122"/>
                </a:rPr>
                <a:t>微粒说</a:t>
              </a:r>
            </a:p>
          </p:txBody>
        </p:sp>
        <p:sp>
          <p:nvSpPr>
            <p:cNvPr id="77842" name="Text Box 6"/>
            <p:cNvSpPr txBox="1">
              <a:spLocks noChangeArrowheads="1"/>
            </p:cNvSpPr>
            <p:nvPr/>
          </p:nvSpPr>
          <p:spPr bwMode="auto">
            <a:xfrm>
              <a:off x="68" y="3616"/>
              <a:ext cx="1788" cy="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a:latin typeface="楷体_GB2312" pitchFamily="49" charset="-122"/>
                  <a:ea typeface="楷体_GB2312" pitchFamily="49" charset="-122"/>
                </a:rPr>
                <a:t>牛顿：光是粒子</a:t>
              </a:r>
            </a:p>
          </p:txBody>
        </p:sp>
      </p:grpSp>
      <p:grpSp>
        <p:nvGrpSpPr>
          <p:cNvPr id="4" name="Group 7"/>
          <p:cNvGrpSpPr>
            <a:grpSpLocks/>
          </p:cNvGrpSpPr>
          <p:nvPr/>
        </p:nvGrpSpPr>
        <p:grpSpPr bwMode="auto">
          <a:xfrm>
            <a:off x="4452938" y="1905001"/>
            <a:ext cx="2813050" cy="3833813"/>
            <a:chOff x="1893" y="1440"/>
            <a:chExt cx="1772" cy="2415"/>
          </a:xfrm>
        </p:grpSpPr>
        <p:sp>
          <p:nvSpPr>
            <p:cNvPr id="77836" name="Text Box 8"/>
            <p:cNvSpPr txBox="1">
              <a:spLocks noChangeArrowheads="1"/>
            </p:cNvSpPr>
            <p:nvPr/>
          </p:nvSpPr>
          <p:spPr bwMode="auto">
            <a:xfrm>
              <a:off x="2456" y="3474"/>
              <a:ext cx="91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i="0">
                  <a:solidFill>
                    <a:schemeClr val="bg1"/>
                  </a:solidFill>
                  <a:latin typeface="楷体_GB2312" pitchFamily="49" charset="-122"/>
                  <a:ea typeface="楷体_GB2312" pitchFamily="49" charset="-122"/>
                </a:rPr>
                <a:t>波动说</a:t>
              </a:r>
            </a:p>
          </p:txBody>
        </p:sp>
        <p:grpSp>
          <p:nvGrpSpPr>
            <p:cNvPr id="77837" name="Group 9"/>
            <p:cNvGrpSpPr>
              <a:grpSpLocks/>
            </p:cNvGrpSpPr>
            <p:nvPr/>
          </p:nvGrpSpPr>
          <p:grpSpPr bwMode="auto">
            <a:xfrm>
              <a:off x="1893" y="1440"/>
              <a:ext cx="1772" cy="2415"/>
              <a:chOff x="1893" y="1440"/>
              <a:chExt cx="1772" cy="2415"/>
            </a:xfrm>
          </p:grpSpPr>
          <p:pic>
            <p:nvPicPr>
              <p:cNvPr id="77838" name="Picture 10" descr="1"/>
              <p:cNvPicPr>
                <a:picLocks noChangeAspect="1" noChangeArrowheads="1"/>
              </p:cNvPicPr>
              <p:nvPr/>
            </p:nvPicPr>
            <p:blipFill>
              <a:blip r:embed="rId4">
                <a:extLst>
                  <a:ext uri="{28A0092B-C50C-407E-A947-70E740481C1C}">
                    <a14:useLocalDpi xmlns:a14="http://schemas.microsoft.com/office/drawing/2010/main" val="0"/>
                  </a:ext>
                </a:extLst>
              </a:blip>
              <a:srcRect t="6903"/>
              <a:stretch>
                <a:fillRect/>
              </a:stretch>
            </p:blipFill>
            <p:spPr bwMode="auto">
              <a:xfrm>
                <a:off x="2064" y="1440"/>
                <a:ext cx="1601" cy="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9" name="Text Box 11"/>
              <p:cNvSpPr txBox="1">
                <a:spLocks noChangeArrowheads="1"/>
              </p:cNvSpPr>
              <p:nvPr/>
            </p:nvSpPr>
            <p:spPr bwMode="auto">
              <a:xfrm>
                <a:off x="1893" y="3525"/>
                <a:ext cx="1710" cy="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a:solidFill>
                      <a:srgbClr val="FF00FF"/>
                    </a:solidFill>
                    <a:latin typeface="楷体_GB2312" pitchFamily="49" charset="-122"/>
                    <a:ea typeface="楷体_GB2312" pitchFamily="49" charset="-122"/>
                  </a:rPr>
                  <a:t>惠更斯：光是波</a:t>
                </a:r>
              </a:p>
            </p:txBody>
          </p:sp>
        </p:grpSp>
      </p:grpSp>
      <p:sp>
        <p:nvSpPr>
          <p:cNvPr id="13" name="AutoShape 12"/>
          <p:cNvSpPr>
            <a:spLocks noChangeArrowheads="1"/>
          </p:cNvSpPr>
          <p:nvPr/>
        </p:nvSpPr>
        <p:spPr bwMode="auto">
          <a:xfrm>
            <a:off x="4267200" y="3429000"/>
            <a:ext cx="457200" cy="228600"/>
          </a:xfrm>
          <a:prstGeom prst="rightArrow">
            <a:avLst>
              <a:gd name="adj1" fmla="val 50000"/>
              <a:gd name="adj2" fmla="val 50000"/>
            </a:avLst>
          </a:prstGeom>
          <a:solidFill>
            <a:srgbClr val="00FFFF"/>
          </a:solidFill>
          <a:ln w="12700" algn="ctr">
            <a:solidFill>
              <a:srgbClr val="FF0000"/>
            </a:solidFill>
            <a:miter lim="800000"/>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6" name="Group 13"/>
          <p:cNvGrpSpPr>
            <a:grpSpLocks/>
          </p:cNvGrpSpPr>
          <p:nvPr/>
        </p:nvGrpSpPr>
        <p:grpSpPr bwMode="auto">
          <a:xfrm>
            <a:off x="7696200" y="1981200"/>
            <a:ext cx="2667000" cy="3703638"/>
            <a:chOff x="3840" y="1344"/>
            <a:chExt cx="1680" cy="2333"/>
          </a:xfrm>
        </p:grpSpPr>
        <p:pic>
          <p:nvPicPr>
            <p:cNvPr id="77834" name="Picture 14" descr="著名物理学家爱因斯坦(1879-19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0" y="1344"/>
              <a:ext cx="1680" cy="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77835" name="Text Box 15"/>
            <p:cNvSpPr txBox="1">
              <a:spLocks noChangeArrowheads="1"/>
            </p:cNvSpPr>
            <p:nvPr/>
          </p:nvSpPr>
          <p:spPr bwMode="auto">
            <a:xfrm>
              <a:off x="4176" y="3312"/>
              <a:ext cx="96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i="0">
                  <a:solidFill>
                    <a:schemeClr val="bg1"/>
                  </a:solidFill>
                  <a:latin typeface="楷体_GB2312" pitchFamily="49" charset="-122"/>
                  <a:ea typeface="楷体_GB2312" pitchFamily="49" charset="-122"/>
                </a:rPr>
                <a:t>光子说</a:t>
              </a:r>
            </a:p>
          </p:txBody>
        </p:sp>
      </p:grpSp>
      <p:sp>
        <p:nvSpPr>
          <p:cNvPr id="17" name="AutoShape 16"/>
          <p:cNvSpPr>
            <a:spLocks noChangeArrowheads="1"/>
          </p:cNvSpPr>
          <p:nvPr/>
        </p:nvSpPr>
        <p:spPr bwMode="auto">
          <a:xfrm>
            <a:off x="7239000" y="3429000"/>
            <a:ext cx="457200" cy="228600"/>
          </a:xfrm>
          <a:prstGeom prst="rightArrow">
            <a:avLst>
              <a:gd name="adj1" fmla="val 50000"/>
              <a:gd name="adj2" fmla="val 50000"/>
            </a:avLst>
          </a:prstGeom>
          <a:solidFill>
            <a:srgbClr val="FFFF00"/>
          </a:solidFill>
          <a:ln w="9525" algn="ctr">
            <a:solidFill>
              <a:srgbClr val="FF0000"/>
            </a:solidFill>
            <a:miter lim="800000"/>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9" name="Text Box 18"/>
          <p:cNvSpPr txBox="1">
            <a:spLocks noChangeArrowheads="1"/>
          </p:cNvSpPr>
          <p:nvPr/>
        </p:nvSpPr>
        <p:spPr bwMode="auto">
          <a:xfrm>
            <a:off x="7381876" y="5214939"/>
            <a:ext cx="3286125" cy="523875"/>
          </a:xfrm>
          <a:prstGeom prst="rect">
            <a:avLst/>
          </a:prstGeom>
          <a:noFill/>
          <a:ln w="9525"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a:solidFill>
                  <a:srgbClr val="0033CC"/>
                </a:solidFill>
                <a:latin typeface="楷体_GB2312" pitchFamily="49" charset="-122"/>
                <a:ea typeface="楷体_GB2312" pitchFamily="49" charset="-122"/>
              </a:rPr>
              <a:t>光具有波粒二象性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heckerboard(across)">
                                      <p:cBhvr>
                                        <p:cTn id="12" dur="5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heckerboard(across)">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heckerboard(across)">
                                      <p:cBhvr>
                                        <p:cTn id="22" dur="500"/>
                                        <p:tgtEl>
                                          <p:spTgt spid="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checkerboard(across)">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checkerboard(across)">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矩形 12"/>
          <p:cNvSpPr>
            <a:spLocks noChangeArrowheads="1"/>
          </p:cNvSpPr>
          <p:nvPr/>
        </p:nvSpPr>
        <p:spPr bwMode="auto">
          <a:xfrm>
            <a:off x="2237580" y="257690"/>
            <a:ext cx="807243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i="0" dirty="0">
                <a:solidFill>
                  <a:srgbClr val="0000CC"/>
                </a:solidFill>
                <a:latin typeface="楷体_GB2312" pitchFamily="49" charset="-122"/>
                <a:ea typeface="楷体_GB2312" pitchFamily="49" charset="-122"/>
              </a:rPr>
              <a:t>当光与宏观物质相互作用时，光表现出波动性。而当光与微观粒子相互作用时，光表现出粒子性。</a:t>
            </a:r>
          </a:p>
        </p:txBody>
      </p:sp>
      <p:sp>
        <p:nvSpPr>
          <p:cNvPr id="14" name="Text Box 5"/>
          <p:cNvSpPr txBox="1">
            <a:spLocks noChangeArrowheads="1"/>
          </p:cNvSpPr>
          <p:nvPr/>
        </p:nvSpPr>
        <p:spPr bwMode="auto">
          <a:xfrm>
            <a:off x="2667001" y="3263900"/>
            <a:ext cx="1420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i="0">
                <a:solidFill>
                  <a:srgbClr val="CC3300"/>
                </a:solidFill>
              </a:rPr>
              <a:t>能量：</a:t>
            </a:r>
          </a:p>
        </p:txBody>
      </p:sp>
      <p:sp>
        <p:nvSpPr>
          <p:cNvPr id="15" name="Text Box 7"/>
          <p:cNvSpPr txBox="1">
            <a:spLocks noChangeArrowheads="1"/>
          </p:cNvSpPr>
          <p:nvPr/>
        </p:nvSpPr>
        <p:spPr bwMode="auto">
          <a:xfrm>
            <a:off x="2462214" y="4508500"/>
            <a:ext cx="14192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i="0">
                <a:solidFill>
                  <a:srgbClr val="00B0F0"/>
                </a:solidFill>
              </a:rPr>
              <a:t>质量：</a:t>
            </a:r>
          </a:p>
        </p:txBody>
      </p:sp>
      <p:graphicFrame>
        <p:nvGraphicFramePr>
          <p:cNvPr id="16" name="Object 8"/>
          <p:cNvGraphicFramePr>
            <a:graphicFrameLocks noChangeAspect="1"/>
          </p:cNvGraphicFramePr>
          <p:nvPr>
            <p:extLst>
              <p:ext uri="{D42A27DB-BD31-4B8C-83A1-F6EECF244321}">
                <p14:modId xmlns:p14="http://schemas.microsoft.com/office/powerpoint/2010/main" val="3296458067"/>
              </p:ext>
            </p:extLst>
          </p:nvPr>
        </p:nvGraphicFramePr>
        <p:xfrm>
          <a:off x="5040314" y="4076700"/>
          <a:ext cx="2466975" cy="1176338"/>
        </p:xfrm>
        <a:graphic>
          <a:graphicData uri="http://schemas.openxmlformats.org/presentationml/2006/ole">
            <mc:AlternateContent xmlns:mc="http://schemas.openxmlformats.org/markup-compatibility/2006">
              <mc:Choice xmlns:v="urn:schemas-microsoft-com:vml" Requires="v">
                <p:oleObj spid="_x0000_s294513" name="公式" r:id="rId3" imgW="825500" imgH="393700" progId="Equation.3">
                  <p:embed/>
                </p:oleObj>
              </mc:Choice>
              <mc:Fallback>
                <p:oleObj name="公式" r:id="rId3" imgW="8255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0314" y="4076700"/>
                        <a:ext cx="2466975"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Rectangle 10"/>
          <p:cNvSpPr>
            <a:spLocks noChangeArrowheads="1"/>
          </p:cNvSpPr>
          <p:nvPr/>
        </p:nvSpPr>
        <p:spPr bwMode="auto">
          <a:xfrm>
            <a:off x="2593976" y="2412208"/>
            <a:ext cx="18319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i="0" dirty="0">
                <a:solidFill>
                  <a:srgbClr val="009900"/>
                </a:solidFill>
              </a:rPr>
              <a:t>静质量：</a:t>
            </a:r>
          </a:p>
        </p:txBody>
      </p:sp>
      <p:graphicFrame>
        <p:nvGraphicFramePr>
          <p:cNvPr id="18" name="Object 11"/>
          <p:cNvGraphicFramePr>
            <a:graphicFrameLocks noChangeAspect="1"/>
          </p:cNvGraphicFramePr>
          <p:nvPr>
            <p:extLst>
              <p:ext uri="{D42A27DB-BD31-4B8C-83A1-F6EECF244321}">
                <p14:modId xmlns:p14="http://schemas.microsoft.com/office/powerpoint/2010/main" val="2116460973"/>
              </p:ext>
            </p:extLst>
          </p:nvPr>
        </p:nvGraphicFramePr>
        <p:xfrm>
          <a:off x="5231905" y="2362200"/>
          <a:ext cx="1325563" cy="685800"/>
        </p:xfrm>
        <a:graphic>
          <a:graphicData uri="http://schemas.openxmlformats.org/presentationml/2006/ole">
            <mc:AlternateContent xmlns:mc="http://schemas.openxmlformats.org/markup-compatibility/2006">
              <mc:Choice xmlns:v="urn:schemas-microsoft-com:vml" Requires="v">
                <p:oleObj spid="_x0000_s294514" name="公式" r:id="rId5" imgW="444307" imgH="228501" progId="Equation.3">
                  <p:embed/>
                </p:oleObj>
              </mc:Choice>
              <mc:Fallback>
                <p:oleObj name="公式" r:id="rId5" imgW="444307"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1905" y="2362200"/>
                        <a:ext cx="1325563"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Text Box 13"/>
          <p:cNvSpPr txBox="1">
            <a:spLocks noChangeArrowheads="1"/>
          </p:cNvSpPr>
          <p:nvPr/>
        </p:nvSpPr>
        <p:spPr bwMode="auto">
          <a:xfrm>
            <a:off x="2593976" y="5822950"/>
            <a:ext cx="14192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i="0" dirty="0">
                <a:solidFill>
                  <a:srgbClr val="9900CC"/>
                </a:solidFill>
              </a:rPr>
              <a:t>动量：</a:t>
            </a:r>
          </a:p>
        </p:txBody>
      </p:sp>
      <p:graphicFrame>
        <p:nvGraphicFramePr>
          <p:cNvPr id="20" name="Object 15"/>
          <p:cNvGraphicFramePr>
            <a:graphicFrameLocks noChangeAspect="1"/>
          </p:cNvGraphicFramePr>
          <p:nvPr>
            <p:extLst>
              <p:ext uri="{D42A27DB-BD31-4B8C-83A1-F6EECF244321}">
                <p14:modId xmlns:p14="http://schemas.microsoft.com/office/powerpoint/2010/main" val="520940924"/>
              </p:ext>
            </p:extLst>
          </p:nvPr>
        </p:nvGraphicFramePr>
        <p:xfrm>
          <a:off x="4583114" y="5373688"/>
          <a:ext cx="2776537" cy="1179512"/>
        </p:xfrm>
        <a:graphic>
          <a:graphicData uri="http://schemas.openxmlformats.org/presentationml/2006/ole">
            <mc:AlternateContent xmlns:mc="http://schemas.openxmlformats.org/markup-compatibility/2006">
              <mc:Choice xmlns:v="urn:schemas-microsoft-com:vml" Requires="v">
                <p:oleObj spid="_x0000_s294515" name="公式" r:id="rId7" imgW="774364" imgH="393529" progId="Equation.3">
                  <p:embed/>
                </p:oleObj>
              </mc:Choice>
              <mc:Fallback>
                <p:oleObj name="公式" r:id="rId7" imgW="774364"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3114" y="5373688"/>
                        <a:ext cx="2776537" cy="1179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矩形 13"/>
          <p:cNvSpPr>
            <a:spLocks noChangeArrowheads="1"/>
          </p:cNvSpPr>
          <p:nvPr/>
        </p:nvSpPr>
        <p:spPr bwMode="auto">
          <a:xfrm>
            <a:off x="2404268" y="1794670"/>
            <a:ext cx="77390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i="0" dirty="0">
                <a:solidFill>
                  <a:srgbClr val="FF00FF"/>
                </a:solidFill>
                <a:latin typeface="楷体_GB2312" pitchFamily="49" charset="-122"/>
                <a:ea typeface="楷体_GB2312" pitchFamily="49" charset="-122"/>
              </a:rPr>
              <a:t>粒子不是经典粒子, 波也不是经典波</a:t>
            </a:r>
            <a:endParaRPr lang="zh-CN" altLang="en-US" sz="3200" i="0" dirty="0">
              <a:solidFill>
                <a:srgbClr val="FF00FF"/>
              </a:solidFill>
            </a:endParaRPr>
          </a:p>
        </p:txBody>
      </p:sp>
      <p:graphicFrame>
        <p:nvGraphicFramePr>
          <p:cNvPr id="22" name="Object 13"/>
          <p:cNvGraphicFramePr>
            <a:graphicFrameLocks noChangeAspect="1"/>
          </p:cNvGraphicFramePr>
          <p:nvPr>
            <p:extLst>
              <p:ext uri="{D42A27DB-BD31-4B8C-83A1-F6EECF244321}">
                <p14:modId xmlns:p14="http://schemas.microsoft.com/office/powerpoint/2010/main" val="2760666552"/>
              </p:ext>
            </p:extLst>
          </p:nvPr>
        </p:nvGraphicFramePr>
        <p:xfrm>
          <a:off x="4456113" y="2855913"/>
          <a:ext cx="3141662" cy="1181100"/>
        </p:xfrm>
        <a:graphic>
          <a:graphicData uri="http://schemas.openxmlformats.org/presentationml/2006/ole">
            <mc:AlternateContent xmlns:mc="http://schemas.openxmlformats.org/markup-compatibility/2006">
              <mc:Choice xmlns:v="urn:schemas-microsoft-com:vml" Requires="v">
                <p:oleObj spid="_x0000_s294516" name="公式" r:id="rId9" imgW="1054080" imgH="393480" progId="Equation.3">
                  <p:embed/>
                </p:oleObj>
              </mc:Choice>
              <mc:Fallback>
                <p:oleObj name="公式" r:id="rId9" imgW="1054080" imgH="393480" progId="Equation.3">
                  <p:embed/>
                  <p:pic>
                    <p:nvPicPr>
                      <p:cNvPr id="0" name=""/>
                      <p:cNvPicPr>
                        <a:picLocks noChangeAspect="1" noChangeArrowheads="1"/>
                      </p:cNvPicPr>
                      <p:nvPr/>
                    </p:nvPicPr>
                    <p:blipFill>
                      <a:blip r:embed="rId10"/>
                      <a:srcRect/>
                      <a:stretch>
                        <a:fillRect/>
                      </a:stretch>
                    </p:blipFill>
                    <p:spPr bwMode="auto">
                      <a:xfrm>
                        <a:off x="4456113" y="2855913"/>
                        <a:ext cx="3141662"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3"/>
          <p:cNvGraphicFramePr>
            <a:graphicFrameLocks noChangeAspect="1"/>
          </p:cNvGraphicFramePr>
          <p:nvPr>
            <p:extLst>
              <p:ext uri="{D42A27DB-BD31-4B8C-83A1-F6EECF244321}">
                <p14:modId xmlns:p14="http://schemas.microsoft.com/office/powerpoint/2010/main" val="1900363709"/>
              </p:ext>
            </p:extLst>
          </p:nvPr>
        </p:nvGraphicFramePr>
        <p:xfrm>
          <a:off x="7752184" y="4210844"/>
          <a:ext cx="4162425" cy="1181100"/>
        </p:xfrm>
        <a:graphic>
          <a:graphicData uri="http://schemas.openxmlformats.org/presentationml/2006/ole">
            <mc:AlternateContent xmlns:mc="http://schemas.openxmlformats.org/markup-compatibility/2006">
              <mc:Choice xmlns:v="urn:schemas-microsoft-com:vml" Requires="v">
                <p:oleObj spid="_x0000_s294517" name="Equation" r:id="rId11" imgW="1396800" imgH="393480" progId="Equation.DSMT4">
                  <p:embed/>
                </p:oleObj>
              </mc:Choice>
              <mc:Fallback>
                <p:oleObj name="Equation" r:id="rId11" imgW="1396800" imgH="393480" progId="Equation.DSMT4">
                  <p:embed/>
                  <p:pic>
                    <p:nvPicPr>
                      <p:cNvPr id="22" name="Object 13"/>
                      <p:cNvPicPr>
                        <a:picLocks noChangeAspect="1" noChangeArrowheads="1"/>
                      </p:cNvPicPr>
                      <p:nvPr/>
                    </p:nvPicPr>
                    <p:blipFill>
                      <a:blip r:embed="rId12"/>
                      <a:srcRect/>
                      <a:stretch>
                        <a:fillRect/>
                      </a:stretch>
                    </p:blipFill>
                    <p:spPr bwMode="auto">
                      <a:xfrm>
                        <a:off x="7752184" y="4210844"/>
                        <a:ext cx="4162425" cy="1181100"/>
                      </a:xfrm>
                      <a:prstGeom prst="rect">
                        <a:avLst/>
                      </a:prstGeom>
                      <a:solidFill>
                        <a:srgbClr val="FFFF00"/>
                      </a:solidFill>
                      <a:ln>
                        <a:noFill/>
                      </a:ln>
                      <a:effectLs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circle(in)">
                                      <p:cBhvr>
                                        <p:cTn id="13" dur="20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arn(inVertical)">
                                      <p:cBhvr>
                                        <p:cTn id="18" dur="500"/>
                                        <p:tgtEl>
                                          <p:spTgt spid="17"/>
                                        </p:tgtEl>
                                      </p:cBhvr>
                                    </p:animEffect>
                                  </p:childTnLst>
                                </p:cTn>
                              </p:par>
                              <p:par>
                                <p:cTn id="19" presetID="16" presetClass="entr" presetSubtype="21"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arn(inVertical)">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heel(1)">
                                      <p:cBhvr>
                                        <p:cTn id="26" dur="2000"/>
                                        <p:tgtEl>
                                          <p:spTgt spid="14"/>
                                        </p:tgtEl>
                                      </p:cBhvr>
                                    </p:animEffect>
                                  </p:childTnLst>
                                </p:cTn>
                              </p:par>
                              <p:par>
                                <p:cTn id="27" presetID="21" presetClass="entr" presetSubtype="1"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heel(1)">
                                      <p:cBhvr>
                                        <p:cTn id="29" dur="20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randombar(horizontal)">
                                      <p:cBhvr>
                                        <p:cTn id="34" dur="500"/>
                                        <p:tgtEl>
                                          <p:spTgt spid="15"/>
                                        </p:tgtEl>
                                      </p:cBhvr>
                                    </p:animEffect>
                                  </p:childTnLst>
                                </p:cTn>
                              </p:par>
                              <p:par>
                                <p:cTn id="35" presetID="14" presetClass="entr" presetSubtype="1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randombar(horizontal)">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1" presetClass="entr" presetSubtype="1" fill="hold"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heel(1)">
                                      <p:cBhvr>
                                        <p:cTn id="54"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7" grpId="0"/>
      <p:bldP spid="19" grpId="0"/>
      <p:bldP spid="21" grpId="0"/>
    </p:bld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矩形 12"/>
          <p:cNvSpPr>
            <a:spLocks noChangeArrowheads="1"/>
          </p:cNvSpPr>
          <p:nvPr/>
        </p:nvSpPr>
        <p:spPr bwMode="auto">
          <a:xfrm>
            <a:off x="2348706" y="264508"/>
            <a:ext cx="807243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i="0" dirty="0">
                <a:solidFill>
                  <a:srgbClr val="9900CC"/>
                </a:solidFill>
                <a:latin typeface="楷体_GB2312" pitchFamily="49" charset="-122"/>
                <a:ea typeface="楷体_GB2312" pitchFamily="49" charset="-122"/>
              </a:rPr>
              <a:t>当光与宏观物质相互作用时，光表现出波动性。而当光与微观粒子相互作用时，光表现出粒子性。</a:t>
            </a:r>
          </a:p>
        </p:txBody>
      </p:sp>
      <p:sp>
        <p:nvSpPr>
          <p:cNvPr id="9" name="Text Box 4"/>
          <p:cNvSpPr txBox="1">
            <a:spLocks noChangeArrowheads="1"/>
          </p:cNvSpPr>
          <p:nvPr/>
        </p:nvSpPr>
        <p:spPr bwMode="auto">
          <a:xfrm>
            <a:off x="2483016" y="1869129"/>
            <a:ext cx="82089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i="0" dirty="0">
                <a:solidFill>
                  <a:srgbClr val="009900"/>
                </a:solidFill>
              </a:rPr>
              <a:t>“</a:t>
            </a:r>
            <a:r>
              <a:rPr lang="zh-CN" altLang="en-US" sz="3200" b="1" i="0" dirty="0">
                <a:solidFill>
                  <a:srgbClr val="009900"/>
                </a:solidFill>
              </a:rPr>
              <a:t>光子”是一个全新的物理图像 </a:t>
            </a:r>
          </a:p>
          <a:p>
            <a:pPr eaLnBrk="1" hangingPunct="1">
              <a:spcBef>
                <a:spcPct val="50000"/>
              </a:spcBef>
            </a:pPr>
            <a:r>
              <a:rPr lang="zh-CN" altLang="en-US" sz="3200" b="1" i="0" dirty="0"/>
              <a:t>                                     </a:t>
            </a:r>
            <a:r>
              <a:rPr lang="en-US" altLang="zh-CN" sz="3200" b="1" i="0" dirty="0">
                <a:solidFill>
                  <a:srgbClr val="FF0000"/>
                </a:solidFill>
              </a:rPr>
              <a:t>——</a:t>
            </a:r>
            <a:r>
              <a:rPr lang="zh-CN" altLang="en-US" sz="3200" b="1" i="0" dirty="0">
                <a:solidFill>
                  <a:srgbClr val="FF0000"/>
                </a:solidFill>
              </a:rPr>
              <a:t>波粒二重性。</a:t>
            </a:r>
          </a:p>
        </p:txBody>
      </p:sp>
      <p:grpSp>
        <p:nvGrpSpPr>
          <p:cNvPr id="10" name="Group 12"/>
          <p:cNvGrpSpPr>
            <a:grpSpLocks/>
          </p:cNvGrpSpPr>
          <p:nvPr/>
        </p:nvGrpSpPr>
        <p:grpSpPr bwMode="auto">
          <a:xfrm>
            <a:off x="2903585" y="3216122"/>
            <a:ext cx="6870700" cy="3479800"/>
            <a:chOff x="793" y="1253"/>
            <a:chExt cx="4328" cy="2192"/>
          </a:xfrm>
        </p:grpSpPr>
        <p:pic>
          <p:nvPicPr>
            <p:cNvPr id="11" name="Picture 13" descr="未标题-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 y="1253"/>
              <a:ext cx="4328" cy="2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4"/>
            <p:cNvSpPr>
              <a:spLocks noChangeArrowheads="1"/>
            </p:cNvSpPr>
            <p:nvPr/>
          </p:nvSpPr>
          <p:spPr bwMode="auto">
            <a:xfrm>
              <a:off x="3515" y="2341"/>
              <a:ext cx="317" cy="137"/>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13" name="Text Box 15"/>
            <p:cNvSpPr txBox="1">
              <a:spLocks noChangeArrowheads="1"/>
            </p:cNvSpPr>
            <p:nvPr/>
          </p:nvSpPr>
          <p:spPr bwMode="auto">
            <a:xfrm>
              <a:off x="3470" y="2296"/>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400" b="1" i="0">
                  <a:solidFill>
                    <a:schemeClr val="tx2"/>
                  </a:solidFill>
                  <a:ea typeface="黑体" panose="02010609060101010101" pitchFamily="49" charset="-122"/>
                </a:rPr>
                <a:t>波 速</a:t>
              </a:r>
            </a:p>
          </p:txBody>
        </p:sp>
      </p:grpSp>
      <p:sp>
        <p:nvSpPr>
          <p:cNvPr id="14" name="Rectangle 16"/>
          <p:cNvSpPr>
            <a:spLocks noChangeArrowheads="1"/>
          </p:cNvSpPr>
          <p:nvPr/>
        </p:nvSpPr>
        <p:spPr bwMode="auto">
          <a:xfrm>
            <a:off x="3814811" y="3478061"/>
            <a:ext cx="5184775" cy="503237"/>
          </a:xfrm>
          <a:prstGeom prst="rect">
            <a:avLst/>
          </a:prstGeom>
          <a:noFill/>
          <a:ln w="38100">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4"/>
          <p:cNvSpPr>
            <a:spLocks noChangeArrowheads="1"/>
          </p:cNvSpPr>
          <p:nvPr/>
        </p:nvSpPr>
        <p:spPr bwMode="auto">
          <a:xfrm>
            <a:off x="4367808" y="1988840"/>
            <a:ext cx="3276600" cy="3581400"/>
          </a:xfrm>
          <a:prstGeom prst="sun">
            <a:avLst>
              <a:gd name="adj" fmla="val 25000"/>
            </a:avLst>
          </a:prstGeom>
          <a:solidFill>
            <a:schemeClr val="accent1"/>
          </a:solidFill>
          <a:ln w="9525">
            <a:solidFill>
              <a:schemeClr val="tx1"/>
            </a:solidFill>
            <a:miter lim="800000"/>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 name="Text Box 5"/>
          <p:cNvSpPr txBox="1">
            <a:spLocks noChangeArrowheads="1"/>
          </p:cNvSpPr>
          <p:nvPr/>
        </p:nvSpPr>
        <p:spPr bwMode="auto">
          <a:xfrm>
            <a:off x="8711090" y="2165053"/>
            <a:ext cx="800219" cy="2819400"/>
          </a:xfrm>
          <a:prstGeom prst="rect">
            <a:avLst/>
          </a:prstGeom>
          <a:noFill/>
          <a:ln w="9525">
            <a:solidFill>
              <a:srgbClr val="FF0000"/>
            </a:solidFill>
            <a:miter lim="800000"/>
            <a:headEnd/>
            <a:tailEnd/>
          </a:ln>
        </p:spPr>
        <p:txBody>
          <a:bodyPr vert="eaVert">
            <a:spAutoFit/>
          </a:bodyPr>
          <a:lstStyle/>
          <a:p>
            <a:pPr algn="ctr">
              <a:spcBef>
                <a:spcPct val="50000"/>
              </a:spcBef>
              <a:defRPr/>
            </a:pPr>
            <a:r>
              <a:rPr lang="zh-CN" altLang="en-US" sz="4000" b="1" i="0">
                <a:effectLst>
                  <a:outerShdw blurRad="38100" dist="38100" dir="2700000" algn="tl">
                    <a:srgbClr val="969696"/>
                  </a:outerShdw>
                </a:effectLst>
              </a:rPr>
              <a:t>粒子性</a:t>
            </a:r>
            <a:endParaRPr lang="zh-CN" altLang="en-US" sz="4000" b="1" i="0"/>
          </a:p>
        </p:txBody>
      </p:sp>
      <p:sp>
        <p:nvSpPr>
          <p:cNvPr id="4" name="Text Box 6"/>
          <p:cNvSpPr txBox="1">
            <a:spLocks noChangeArrowheads="1"/>
          </p:cNvSpPr>
          <p:nvPr/>
        </p:nvSpPr>
        <p:spPr bwMode="auto">
          <a:xfrm>
            <a:off x="4672608" y="5951240"/>
            <a:ext cx="2743200" cy="7112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4000" b="1" i="0"/>
              <a:t>波动性</a:t>
            </a:r>
          </a:p>
        </p:txBody>
      </p:sp>
      <p:grpSp>
        <p:nvGrpSpPr>
          <p:cNvPr id="5" name="Group 7"/>
          <p:cNvGrpSpPr>
            <a:grpSpLocks/>
          </p:cNvGrpSpPr>
          <p:nvPr/>
        </p:nvGrpSpPr>
        <p:grpSpPr bwMode="auto">
          <a:xfrm>
            <a:off x="1777008" y="1836440"/>
            <a:ext cx="2590800" cy="1447800"/>
            <a:chOff x="192" y="864"/>
            <a:chExt cx="1632" cy="912"/>
          </a:xfrm>
        </p:grpSpPr>
        <p:sp>
          <p:nvSpPr>
            <p:cNvPr id="80907" name="AutoShape 8"/>
            <p:cNvSpPr>
              <a:spLocks noChangeArrowheads="1"/>
            </p:cNvSpPr>
            <p:nvPr/>
          </p:nvSpPr>
          <p:spPr bwMode="auto">
            <a:xfrm>
              <a:off x="192" y="1296"/>
              <a:ext cx="1632" cy="480"/>
            </a:xfrm>
            <a:prstGeom prst="rightArrow">
              <a:avLst>
                <a:gd name="adj1" fmla="val 50000"/>
                <a:gd name="adj2" fmla="val 85000"/>
              </a:avLst>
            </a:prstGeom>
            <a:solidFill>
              <a:srgbClr val="CC0066"/>
            </a:solidFill>
            <a:ln w="9525">
              <a:solidFill>
                <a:schemeClr val="tx1"/>
              </a:solidFill>
              <a:miter lim="800000"/>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80908" name="Text Box 9"/>
            <p:cNvSpPr txBox="1">
              <a:spLocks noChangeArrowheads="1"/>
            </p:cNvSpPr>
            <p:nvPr/>
          </p:nvSpPr>
          <p:spPr bwMode="auto">
            <a:xfrm>
              <a:off x="240" y="864"/>
              <a:ext cx="12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600" b="1" i="0"/>
                <a:t>作用特征</a:t>
              </a:r>
            </a:p>
          </p:txBody>
        </p:sp>
      </p:grpSp>
      <p:grpSp>
        <p:nvGrpSpPr>
          <p:cNvPr id="6" name="Group 10"/>
          <p:cNvGrpSpPr>
            <a:grpSpLocks/>
          </p:cNvGrpSpPr>
          <p:nvPr/>
        </p:nvGrpSpPr>
        <p:grpSpPr bwMode="auto">
          <a:xfrm>
            <a:off x="2229446" y="3665240"/>
            <a:ext cx="1300162" cy="2667000"/>
            <a:chOff x="477" y="2016"/>
            <a:chExt cx="819" cy="1680"/>
          </a:xfrm>
        </p:grpSpPr>
        <p:sp>
          <p:nvSpPr>
            <p:cNvPr id="80905" name="AutoShape 11"/>
            <p:cNvSpPr>
              <a:spLocks noChangeArrowheads="1"/>
            </p:cNvSpPr>
            <p:nvPr/>
          </p:nvSpPr>
          <p:spPr bwMode="auto">
            <a:xfrm>
              <a:off x="864" y="2016"/>
              <a:ext cx="432" cy="1680"/>
            </a:xfrm>
            <a:prstGeom prst="downArrow">
              <a:avLst>
                <a:gd name="adj1" fmla="val 50000"/>
                <a:gd name="adj2" fmla="val 97222"/>
              </a:avLst>
            </a:prstGeom>
            <a:solidFill>
              <a:srgbClr val="CC0066"/>
            </a:solidFill>
            <a:ln w="9525">
              <a:solidFill>
                <a:schemeClr val="tx1"/>
              </a:solidFill>
              <a:miter lim="800000"/>
              <a:headEnd/>
              <a:tailEnd/>
            </a:ln>
          </p:spPr>
          <p:txBody>
            <a:bodyPr vert="eaVert"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4800" b="1" i="0"/>
            </a:p>
          </p:txBody>
        </p:sp>
        <p:sp>
          <p:nvSpPr>
            <p:cNvPr id="80906" name="Text Box 12"/>
            <p:cNvSpPr txBox="1">
              <a:spLocks noChangeArrowheads="1"/>
            </p:cNvSpPr>
            <p:nvPr/>
          </p:nvSpPr>
          <p:spPr bwMode="auto">
            <a:xfrm>
              <a:off x="477" y="2016"/>
              <a:ext cx="465"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600" b="1" i="0"/>
                <a:t>传播特征</a:t>
              </a:r>
            </a:p>
          </p:txBody>
        </p:sp>
      </p:grpSp>
      <p:sp>
        <p:nvSpPr>
          <p:cNvPr id="11" name="Text Box 13"/>
          <p:cNvSpPr txBox="1">
            <a:spLocks noChangeArrowheads="1"/>
          </p:cNvSpPr>
          <p:nvPr/>
        </p:nvSpPr>
        <p:spPr bwMode="auto">
          <a:xfrm>
            <a:off x="3910609" y="1448297"/>
            <a:ext cx="4321175" cy="588962"/>
          </a:xfrm>
          <a:prstGeom prst="rect">
            <a:avLst/>
          </a:prstGeom>
          <a:noFill/>
          <a:ln w="9525">
            <a:solidFill>
              <a:srgbClr val="66FF3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i="0">
                <a:solidFill>
                  <a:srgbClr val="FF0000"/>
                </a:solidFill>
              </a:rPr>
              <a:t>光子就是“光子”</a:t>
            </a:r>
          </a:p>
        </p:txBody>
      </p:sp>
      <p:sp>
        <p:nvSpPr>
          <p:cNvPr id="13" name="矩形 12"/>
          <p:cNvSpPr>
            <a:spLocks noChangeArrowheads="1"/>
          </p:cNvSpPr>
          <p:nvPr/>
        </p:nvSpPr>
        <p:spPr bwMode="auto">
          <a:xfrm>
            <a:off x="1969889" y="72709"/>
            <a:ext cx="807243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i="0" dirty="0">
                <a:solidFill>
                  <a:srgbClr val="0000CC"/>
                </a:solidFill>
                <a:latin typeface="楷体_GB2312" pitchFamily="49" charset="-122"/>
                <a:ea typeface="楷体_GB2312" pitchFamily="49" charset="-122"/>
              </a:rPr>
              <a:t>当光与宏观物质相互作用时，光表现出波动性。而当光与微观粒子相互作用时，光表现出粒子性。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500"/>
                                        <p:tgtEl>
                                          <p:spTgt spid="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3" presetClass="entr" presetSubtype="32"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strVal val="4*#ppt_w"/>
                                          </p:val>
                                        </p:tav>
                                        <p:tav tm="100000">
                                          <p:val>
                                            <p:strVal val="#ppt_w"/>
                                          </p:val>
                                        </p:tav>
                                      </p:tavLst>
                                    </p:anim>
                                    <p:anim calcmode="lin" valueType="num">
                                      <p:cBhvr>
                                        <p:cTn id="30" dur="500" fill="hold"/>
                                        <p:tgtEl>
                                          <p:spTgt spid="11"/>
                                        </p:tgtEl>
                                        <p:attrNameLst>
                                          <p:attrName>ppt_h</p:attrName>
                                        </p:attrNameLst>
                                      </p:cBhvr>
                                      <p:tavLst>
                                        <p:tav tm="0">
                                          <p:val>
                                            <p:strVal val="4*#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autoUpdateAnimBg="0"/>
      <p:bldP spid="4" grpId="0" animBg="1" autoUpdateAnimBg="0"/>
      <p:bldP spid="11" grpId="0" animBg="1" autoUpdateAnimBg="0"/>
      <p:bldP spid="13"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4994" name="Picture 4" descr="图1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1143001"/>
            <a:ext cx="3957637" cy="27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5" name="Picture 5" descr="图1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364" y="1355725"/>
            <a:ext cx="3743325"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Text Box 7"/>
          <p:cNvSpPr txBox="1">
            <a:spLocks noChangeArrowheads="1"/>
          </p:cNvSpPr>
          <p:nvPr/>
        </p:nvSpPr>
        <p:spPr bwMode="auto">
          <a:xfrm>
            <a:off x="2024064" y="214313"/>
            <a:ext cx="248776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i="0">
                <a:solidFill>
                  <a:srgbClr val="FF0000"/>
                </a:solidFill>
              </a:rPr>
              <a:t>如何理解波粒二重性？</a:t>
            </a:r>
          </a:p>
        </p:txBody>
      </p:sp>
      <p:sp>
        <p:nvSpPr>
          <p:cNvPr id="84997" name="Text Box 8"/>
          <p:cNvSpPr txBox="1">
            <a:spLocks noChangeArrowheads="1"/>
          </p:cNvSpPr>
          <p:nvPr/>
        </p:nvSpPr>
        <p:spPr bwMode="auto">
          <a:xfrm>
            <a:off x="1952626" y="4000501"/>
            <a:ext cx="8208963" cy="2538413"/>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3200" b="1" i="0">
                <a:solidFill>
                  <a:srgbClr val="0000CC"/>
                </a:solidFill>
                <a:ea typeface="楷体_GB2312" pitchFamily="49" charset="-122"/>
              </a:rPr>
              <a:t>光子是微观世界的客观存在，在宏观世界永远找不到它对应的具体图像。测量它通过小孔的传播特征时，就表现出连续特征的波动图像；当测量它与物质相互作用时，就表现出经典的粒子特性。</a:t>
            </a:r>
          </a:p>
        </p:txBody>
      </p:sp>
      <p:sp>
        <p:nvSpPr>
          <p:cNvPr id="6" name="矩形 12"/>
          <p:cNvSpPr>
            <a:spLocks noChangeArrowheads="1"/>
          </p:cNvSpPr>
          <p:nvPr/>
        </p:nvSpPr>
        <p:spPr bwMode="auto">
          <a:xfrm>
            <a:off x="4192374" y="214314"/>
            <a:ext cx="602311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i="0" dirty="0">
                <a:solidFill>
                  <a:srgbClr val="009900"/>
                </a:solidFill>
                <a:latin typeface="楷体_GB2312" pitchFamily="49" charset="-122"/>
                <a:ea typeface="楷体_GB2312" pitchFamily="49" charset="-122"/>
              </a:rPr>
              <a:t>当光与宏观物质相互作用时，光表现出波动性。而当光与微观粒子相互作用时，光表现出粒子性。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996"/>
                                        </p:tgtEl>
                                        <p:attrNameLst>
                                          <p:attrName>style.visibility</p:attrName>
                                        </p:attrNameLst>
                                      </p:cBhvr>
                                      <p:to>
                                        <p:strVal val="visible"/>
                                      </p:to>
                                    </p:set>
                                    <p:anim calcmode="lin" valueType="num">
                                      <p:cBhvr additive="base">
                                        <p:cTn id="7" dur="500" fill="hold"/>
                                        <p:tgtEl>
                                          <p:spTgt spid="84996"/>
                                        </p:tgtEl>
                                        <p:attrNameLst>
                                          <p:attrName>ppt_x</p:attrName>
                                        </p:attrNameLst>
                                      </p:cBhvr>
                                      <p:tavLst>
                                        <p:tav tm="0">
                                          <p:val>
                                            <p:strVal val="#ppt_x"/>
                                          </p:val>
                                        </p:tav>
                                        <p:tav tm="100000">
                                          <p:val>
                                            <p:strVal val="#ppt_x"/>
                                          </p:val>
                                        </p:tav>
                                      </p:tavLst>
                                    </p:anim>
                                    <p:anim calcmode="lin" valueType="num">
                                      <p:cBhvr additive="base">
                                        <p:cTn id="8" dur="500" fill="hold"/>
                                        <p:tgtEl>
                                          <p:spTgt spid="8499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84994"/>
                                        </p:tgtEl>
                                        <p:attrNameLst>
                                          <p:attrName>style.visibility</p:attrName>
                                        </p:attrNameLst>
                                      </p:cBhvr>
                                      <p:to>
                                        <p:strVal val="visible"/>
                                      </p:to>
                                    </p:set>
                                    <p:animEffect transition="in" filter="fade">
                                      <p:cBhvr>
                                        <p:cTn id="13" dur="1000"/>
                                        <p:tgtEl>
                                          <p:spTgt spid="84994"/>
                                        </p:tgtEl>
                                      </p:cBhvr>
                                    </p:animEffect>
                                    <p:anim calcmode="lin" valueType="num">
                                      <p:cBhvr>
                                        <p:cTn id="14" dur="1000" fill="hold"/>
                                        <p:tgtEl>
                                          <p:spTgt spid="84994"/>
                                        </p:tgtEl>
                                        <p:attrNameLst>
                                          <p:attrName>ppt_x</p:attrName>
                                        </p:attrNameLst>
                                      </p:cBhvr>
                                      <p:tavLst>
                                        <p:tav tm="0">
                                          <p:val>
                                            <p:strVal val="#ppt_x"/>
                                          </p:val>
                                        </p:tav>
                                        <p:tav tm="100000">
                                          <p:val>
                                            <p:strVal val="#ppt_x"/>
                                          </p:val>
                                        </p:tav>
                                      </p:tavLst>
                                    </p:anim>
                                    <p:anim calcmode="lin" valueType="num">
                                      <p:cBhvr>
                                        <p:cTn id="15" dur="1000" fill="hold"/>
                                        <p:tgtEl>
                                          <p:spTgt spid="84994"/>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1" presetClass="entr" presetSubtype="1" fill="hold" nodeType="clickEffect">
                                  <p:stCondLst>
                                    <p:cond delay="0"/>
                                  </p:stCondLst>
                                  <p:childTnLst>
                                    <p:set>
                                      <p:cBhvr>
                                        <p:cTn id="19" dur="1" fill="hold">
                                          <p:stCondLst>
                                            <p:cond delay="0"/>
                                          </p:stCondLst>
                                        </p:cTn>
                                        <p:tgtEl>
                                          <p:spTgt spid="84995"/>
                                        </p:tgtEl>
                                        <p:attrNameLst>
                                          <p:attrName>style.visibility</p:attrName>
                                        </p:attrNameLst>
                                      </p:cBhvr>
                                      <p:to>
                                        <p:strVal val="visible"/>
                                      </p:to>
                                    </p:set>
                                    <p:animEffect transition="in" filter="wheel(1)">
                                      <p:cBhvr>
                                        <p:cTn id="20" dur="2000"/>
                                        <p:tgtEl>
                                          <p:spTgt spid="8499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84997"/>
                                        </p:tgtEl>
                                        <p:attrNameLst>
                                          <p:attrName>style.visibility</p:attrName>
                                        </p:attrNameLst>
                                      </p:cBhvr>
                                      <p:to>
                                        <p:strVal val="visible"/>
                                      </p:to>
                                    </p:set>
                                    <p:animEffect transition="in" filter="fade">
                                      <p:cBhvr>
                                        <p:cTn id="25" dur="1000"/>
                                        <p:tgtEl>
                                          <p:spTgt spid="84997"/>
                                        </p:tgtEl>
                                      </p:cBhvr>
                                    </p:animEffect>
                                    <p:anim calcmode="lin" valueType="num">
                                      <p:cBhvr>
                                        <p:cTn id="26" dur="1000" fill="hold"/>
                                        <p:tgtEl>
                                          <p:spTgt spid="84997"/>
                                        </p:tgtEl>
                                        <p:attrNameLst>
                                          <p:attrName>ppt_x</p:attrName>
                                        </p:attrNameLst>
                                      </p:cBhvr>
                                      <p:tavLst>
                                        <p:tav tm="0">
                                          <p:val>
                                            <p:strVal val="#ppt_x"/>
                                          </p:val>
                                        </p:tav>
                                        <p:tav tm="100000">
                                          <p:val>
                                            <p:strVal val="#ppt_x"/>
                                          </p:val>
                                        </p:tav>
                                      </p:tavLst>
                                    </p:anim>
                                    <p:anim calcmode="lin" valueType="num">
                                      <p:cBhvr>
                                        <p:cTn id="27" dur="1000" fill="hold"/>
                                        <p:tgtEl>
                                          <p:spTgt spid="8499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6" grpId="0"/>
      <p:bldP spid="84997" grpId="0" animBg="1"/>
      <p:bldP spid="6" grpId="0"/>
    </p:bld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6" name="Text Box 5"/>
          <p:cNvSpPr txBox="1">
            <a:spLocks noChangeArrowheads="1"/>
          </p:cNvSpPr>
          <p:nvPr/>
        </p:nvSpPr>
        <p:spPr bwMode="auto">
          <a:xfrm>
            <a:off x="2063751" y="549275"/>
            <a:ext cx="842486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i="0">
                <a:solidFill>
                  <a:schemeClr val="accent2"/>
                </a:solidFill>
              </a:rPr>
              <a:t>人们经常使用“双重影象”来帮助理解微观粒子波粒二重性。</a:t>
            </a:r>
            <a:endParaRPr lang="en-US" altLang="zh-CN" sz="3200" b="1" i="0">
              <a:solidFill>
                <a:schemeClr val="accent2"/>
              </a:solidFill>
            </a:endParaRPr>
          </a:p>
        </p:txBody>
      </p:sp>
      <p:grpSp>
        <p:nvGrpSpPr>
          <p:cNvPr id="2" name="Group 6"/>
          <p:cNvGrpSpPr>
            <a:grpSpLocks/>
          </p:cNvGrpSpPr>
          <p:nvPr/>
        </p:nvGrpSpPr>
        <p:grpSpPr bwMode="auto">
          <a:xfrm>
            <a:off x="2711450" y="1628775"/>
            <a:ext cx="3702050" cy="4972050"/>
            <a:chOff x="165" y="109"/>
            <a:chExt cx="3159" cy="4067"/>
          </a:xfrm>
        </p:grpSpPr>
        <p:pic>
          <p:nvPicPr>
            <p:cNvPr id="82951" name="Picture 7" descr="9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 y="117"/>
              <a:ext cx="3159" cy="4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2" name="Line 8"/>
            <p:cNvSpPr>
              <a:spLocks noChangeShapeType="1"/>
            </p:cNvSpPr>
            <p:nvPr/>
          </p:nvSpPr>
          <p:spPr bwMode="auto">
            <a:xfrm>
              <a:off x="3323" y="109"/>
              <a:ext cx="0" cy="40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53" name="Line 9"/>
            <p:cNvSpPr>
              <a:spLocks noChangeShapeType="1"/>
            </p:cNvSpPr>
            <p:nvPr/>
          </p:nvSpPr>
          <p:spPr bwMode="auto">
            <a:xfrm>
              <a:off x="167" y="121"/>
              <a:ext cx="31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 name="Text Box 10"/>
          <p:cNvSpPr txBox="1">
            <a:spLocks noChangeArrowheads="1"/>
          </p:cNvSpPr>
          <p:nvPr/>
        </p:nvSpPr>
        <p:spPr bwMode="auto">
          <a:xfrm>
            <a:off x="6888164" y="3284539"/>
            <a:ext cx="16017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i="0">
                <a:solidFill>
                  <a:srgbClr val="FF00FF"/>
                </a:solidFill>
                <a:ea typeface="黑体" panose="02010609060101010101" pitchFamily="49" charset="-122"/>
              </a:rPr>
              <a:t>少女？</a:t>
            </a:r>
          </a:p>
        </p:txBody>
      </p:sp>
      <p:sp>
        <p:nvSpPr>
          <p:cNvPr id="9" name="Text Box 11"/>
          <p:cNvSpPr txBox="1">
            <a:spLocks noChangeArrowheads="1"/>
          </p:cNvSpPr>
          <p:nvPr/>
        </p:nvSpPr>
        <p:spPr bwMode="auto">
          <a:xfrm>
            <a:off x="8183563" y="3284539"/>
            <a:ext cx="1604962" cy="579437"/>
          </a:xfrm>
          <a:prstGeom prst="rect">
            <a:avLst/>
          </a:prstGeom>
          <a:noFill/>
          <a:ln w="9525">
            <a:noFill/>
            <a:miter lim="800000"/>
            <a:headEnd/>
            <a:tailEnd/>
          </a:ln>
        </p:spPr>
        <p:txBody>
          <a:bodyPr>
            <a:spAutoFit/>
          </a:bodyPr>
          <a:lstStyle/>
          <a:p>
            <a:pPr>
              <a:spcBef>
                <a:spcPct val="50000"/>
              </a:spcBef>
              <a:defRPr/>
            </a:pPr>
            <a:r>
              <a:rPr lang="zh-CN" altLang="en-US" sz="3200" b="1" i="0" dirty="0">
                <a:solidFill>
                  <a:schemeClr val="accent4"/>
                </a:solidFill>
                <a:ea typeface="黑体" pitchFamily="49" charset="-122"/>
              </a:rPr>
              <a:t>老妇？</a:t>
            </a:r>
          </a:p>
        </p:txBody>
      </p:sp>
      <p:sp>
        <p:nvSpPr>
          <p:cNvPr id="11" name="Text Box 14"/>
          <p:cNvSpPr txBox="1">
            <a:spLocks noChangeArrowheads="1"/>
          </p:cNvSpPr>
          <p:nvPr/>
        </p:nvSpPr>
        <p:spPr bwMode="auto">
          <a:xfrm>
            <a:off x="6816725" y="4724400"/>
            <a:ext cx="301625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i="0">
                <a:solidFill>
                  <a:srgbClr val="9900CC"/>
                </a:solidFill>
                <a:ea typeface="楷体_GB2312" pitchFamily="49" charset="-122"/>
              </a:rPr>
              <a:t>两种图像不会同时出现在你的视觉中。</a:t>
            </a:r>
            <a:endParaRPr lang="en-US" altLang="zh-CN" sz="3600" b="1" i="0">
              <a:solidFill>
                <a:srgbClr val="9900CC"/>
              </a:solidFill>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5"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vertical)">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1" grpId="0"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A2DF80-90D5-4301-A5CE-6971098C6190}"/>
              </a:ext>
            </a:extLst>
          </p:cNvPr>
          <p:cNvSpPr/>
          <p:nvPr/>
        </p:nvSpPr>
        <p:spPr>
          <a:xfrm>
            <a:off x="623392" y="620690"/>
            <a:ext cx="7776864" cy="1384995"/>
          </a:xfrm>
          <a:prstGeom prst="rect">
            <a:avLst/>
          </a:prstGeom>
        </p:spPr>
        <p:txBody>
          <a:bodyPr wrap="square">
            <a:spAutoFit/>
          </a:bodyPr>
          <a:lstStyle/>
          <a:p>
            <a:r>
              <a:rPr lang="zh-CN" altLang="en-US" sz="2800" b="1" i="0" dirty="0">
                <a:solidFill>
                  <a:srgbClr val="9900CC"/>
                </a:solidFill>
              </a:rPr>
              <a:t>功率为</a:t>
            </a:r>
            <a:r>
              <a:rPr lang="en-US" altLang="zh-CN" sz="2800" b="1" i="0" dirty="0">
                <a:solidFill>
                  <a:srgbClr val="FF0000"/>
                </a:solidFill>
              </a:rPr>
              <a:t>P</a:t>
            </a:r>
            <a:r>
              <a:rPr lang="zh-CN" altLang="en-US" sz="2800" b="1" i="0" dirty="0">
                <a:solidFill>
                  <a:srgbClr val="9900CC"/>
                </a:solidFill>
              </a:rPr>
              <a:t>的点光源，发出波长为</a:t>
            </a:r>
            <a:r>
              <a:rPr lang="zh-CN" altLang="en-US" sz="2800" b="1" i="0" dirty="0">
                <a:solidFill>
                  <a:srgbClr val="FF0000"/>
                </a:solidFill>
                <a:sym typeface="Symbol" panose="05050102010706020507" pitchFamily="18" charset="2"/>
              </a:rPr>
              <a:t></a:t>
            </a:r>
            <a:r>
              <a:rPr lang="zh-CN" altLang="en-US" sz="2800" b="1" i="0" dirty="0">
                <a:solidFill>
                  <a:srgbClr val="9900CC"/>
                </a:solidFill>
              </a:rPr>
              <a:t>的单色光，在距光源为</a:t>
            </a:r>
            <a:r>
              <a:rPr lang="en-US" altLang="zh-CN" sz="2800" b="1" i="0" dirty="0">
                <a:solidFill>
                  <a:srgbClr val="FF0000"/>
                </a:solidFill>
              </a:rPr>
              <a:t>d</a:t>
            </a:r>
            <a:r>
              <a:rPr lang="zh-CN" altLang="en-US" sz="2800" b="1" i="0" dirty="0">
                <a:solidFill>
                  <a:srgbClr val="9900CC"/>
                </a:solidFill>
              </a:rPr>
              <a:t>处，</a:t>
            </a:r>
            <a:r>
              <a:rPr lang="zh-CN" altLang="en-US" sz="2800" b="1" i="0" dirty="0">
                <a:solidFill>
                  <a:srgbClr val="009900"/>
                </a:solidFill>
              </a:rPr>
              <a:t>每秒钟落在垂直于光线的单位面积上的光子数为</a:t>
            </a:r>
            <a:r>
              <a:rPr lang="en-US" altLang="zh-CN" sz="2800" b="1" i="0" dirty="0">
                <a:solidFill>
                  <a:srgbClr val="009900"/>
                </a:solidFill>
              </a:rPr>
              <a:t>_______,</a:t>
            </a:r>
            <a:r>
              <a:rPr lang="zh-CN" altLang="en-US" sz="2800" b="1" i="0" dirty="0">
                <a:solidFill>
                  <a:srgbClr val="009900"/>
                </a:solidFill>
              </a:rPr>
              <a:t>每个</a:t>
            </a:r>
            <a:r>
              <a:rPr lang="zh-CN" altLang="en-US" sz="2800" b="1" i="0" dirty="0">
                <a:solidFill>
                  <a:srgbClr val="FF00FF"/>
                </a:solidFill>
              </a:rPr>
              <a:t>光子质量为</a:t>
            </a:r>
            <a:r>
              <a:rPr lang="en-US" altLang="zh-CN" sz="2800" b="1" i="0" dirty="0">
                <a:solidFill>
                  <a:srgbClr val="FF00FF"/>
                </a:solidFill>
              </a:rPr>
              <a:t>________</a:t>
            </a:r>
            <a:r>
              <a:rPr lang="zh-CN" altLang="en-US" sz="2800" b="1" i="0" dirty="0">
                <a:solidFill>
                  <a:srgbClr val="FF00FF"/>
                </a:solidFill>
              </a:rPr>
              <a:t>。</a:t>
            </a:r>
          </a:p>
        </p:txBody>
      </p:sp>
      <p:sp>
        <p:nvSpPr>
          <p:cNvPr id="3" name="矩形 2">
            <a:extLst>
              <a:ext uri="{FF2B5EF4-FFF2-40B4-BE49-F238E27FC236}">
                <a16:creationId xmlns:a16="http://schemas.microsoft.com/office/drawing/2014/main" id="{670A9F1F-E0BD-409E-AE20-76B09BB22513}"/>
              </a:ext>
            </a:extLst>
          </p:cNvPr>
          <p:cNvSpPr/>
          <p:nvPr/>
        </p:nvSpPr>
        <p:spPr>
          <a:xfrm>
            <a:off x="953235" y="2038328"/>
            <a:ext cx="7632848" cy="954107"/>
          </a:xfrm>
          <a:prstGeom prst="rect">
            <a:avLst/>
          </a:prstGeom>
        </p:spPr>
        <p:txBody>
          <a:bodyPr wrap="square">
            <a:spAutoFit/>
          </a:bodyPr>
          <a:lstStyle/>
          <a:p>
            <a:r>
              <a:rPr lang="zh-CN" altLang="en-US" sz="2800" b="1" i="0" dirty="0">
                <a:solidFill>
                  <a:srgbClr val="FF0000"/>
                </a:solidFill>
              </a:rPr>
              <a:t>解：</a:t>
            </a:r>
            <a:r>
              <a:rPr lang="zh-CN" altLang="en-US" sz="2800" b="1" i="0" dirty="0">
                <a:solidFill>
                  <a:srgbClr val="0000FF"/>
                </a:solidFill>
              </a:rPr>
              <a:t>以光源为球心，作半径为</a:t>
            </a:r>
            <a:r>
              <a:rPr lang="en-US" altLang="zh-CN" sz="2800" b="1" i="0" dirty="0">
                <a:solidFill>
                  <a:srgbClr val="FF0000"/>
                </a:solidFill>
              </a:rPr>
              <a:t>d</a:t>
            </a:r>
            <a:r>
              <a:rPr lang="zh-CN" altLang="en-US" sz="2800" b="1" i="0" dirty="0">
                <a:solidFill>
                  <a:srgbClr val="0000FF"/>
                </a:solidFill>
              </a:rPr>
              <a:t>的球面，每秒钟穿过球面的辐射能为</a:t>
            </a:r>
            <a:r>
              <a:rPr lang="en-US" altLang="zh-CN" sz="2800" b="1" i="0" dirty="0">
                <a:solidFill>
                  <a:srgbClr val="FF0000"/>
                </a:solidFill>
              </a:rPr>
              <a:t>P</a:t>
            </a:r>
            <a:endParaRPr lang="zh-CN" altLang="en-US" sz="2800" b="1" i="0" dirty="0">
              <a:solidFill>
                <a:srgbClr val="FF0000"/>
              </a:solidFill>
            </a:endParaRPr>
          </a:p>
        </p:txBody>
      </p:sp>
      <p:sp>
        <p:nvSpPr>
          <p:cNvPr id="7" name="矩形 6">
            <a:extLst>
              <a:ext uri="{FF2B5EF4-FFF2-40B4-BE49-F238E27FC236}">
                <a16:creationId xmlns:a16="http://schemas.microsoft.com/office/drawing/2014/main" id="{CC61EC0E-1C89-4D37-8735-C63A03E029B6}"/>
              </a:ext>
            </a:extLst>
          </p:cNvPr>
          <p:cNvSpPr/>
          <p:nvPr/>
        </p:nvSpPr>
        <p:spPr>
          <a:xfrm>
            <a:off x="887540" y="4117085"/>
            <a:ext cx="4428966" cy="954107"/>
          </a:xfrm>
          <a:prstGeom prst="rect">
            <a:avLst/>
          </a:prstGeom>
        </p:spPr>
        <p:txBody>
          <a:bodyPr wrap="square">
            <a:spAutoFit/>
          </a:bodyPr>
          <a:lstStyle/>
          <a:p>
            <a:r>
              <a:rPr lang="zh-CN" altLang="en-US" sz="2800" b="1" i="0" dirty="0">
                <a:solidFill>
                  <a:srgbClr val="9900CC"/>
                </a:solidFill>
              </a:rPr>
              <a:t>所以每秒钟落在垂直于光线的单位面积的光子数为</a:t>
            </a:r>
          </a:p>
        </p:txBody>
      </p:sp>
      <p:sp>
        <p:nvSpPr>
          <p:cNvPr id="11" name="矩形 4">
            <a:extLst>
              <a:ext uri="{FF2B5EF4-FFF2-40B4-BE49-F238E27FC236}">
                <a16:creationId xmlns:a16="http://schemas.microsoft.com/office/drawing/2014/main" id="{6B10C4FC-796D-4838-AE88-A4A240A27BE8}"/>
              </a:ext>
            </a:extLst>
          </p:cNvPr>
          <p:cNvSpPr>
            <a:spLocks noChangeArrowheads="1"/>
          </p:cNvSpPr>
          <p:nvPr/>
        </p:nvSpPr>
        <p:spPr bwMode="auto">
          <a:xfrm>
            <a:off x="4098560" y="91590"/>
            <a:ext cx="2038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3600" b="1" i="0" dirty="0">
                <a:solidFill>
                  <a:srgbClr val="FF0000"/>
                </a:solidFill>
                <a:latin typeface="宋体" panose="02010600030101010101" pitchFamily="2" charset="-122"/>
              </a:rPr>
              <a:t>课堂练习</a:t>
            </a:r>
            <a:endParaRPr lang="zh-CN" altLang="en-US" sz="3600" b="1" i="0" dirty="0"/>
          </a:p>
        </p:txBody>
      </p:sp>
      <p:pic>
        <p:nvPicPr>
          <p:cNvPr id="12" name="Picture 24" descr="4C70BBA977B88F3DF7393CB7443DAF2A">
            <a:extLst>
              <a:ext uri="{FF2B5EF4-FFF2-40B4-BE49-F238E27FC236}">
                <a16:creationId xmlns:a16="http://schemas.microsoft.com/office/drawing/2014/main" id="{FEA43A62-4835-42F2-A77D-8E6088246D0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192345" y="4528737"/>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Object 13">
            <a:extLst>
              <a:ext uri="{FF2B5EF4-FFF2-40B4-BE49-F238E27FC236}">
                <a16:creationId xmlns:a16="http://schemas.microsoft.com/office/drawing/2014/main" id="{B4D46E43-93F4-4EBB-A9C4-9B757AF52546}"/>
              </a:ext>
            </a:extLst>
          </p:cNvPr>
          <p:cNvGraphicFramePr>
            <a:graphicFrameLocks noChangeAspect="1"/>
          </p:cNvGraphicFramePr>
          <p:nvPr>
            <p:extLst>
              <p:ext uri="{D42A27DB-BD31-4B8C-83A1-F6EECF244321}">
                <p14:modId xmlns:p14="http://schemas.microsoft.com/office/powerpoint/2010/main" val="2910247006"/>
              </p:ext>
            </p:extLst>
          </p:nvPr>
        </p:nvGraphicFramePr>
        <p:xfrm>
          <a:off x="8650660" y="735086"/>
          <a:ext cx="3277988" cy="930139"/>
        </p:xfrm>
        <a:graphic>
          <a:graphicData uri="http://schemas.openxmlformats.org/presentationml/2006/ole">
            <mc:AlternateContent xmlns:mc="http://schemas.openxmlformats.org/markup-compatibility/2006">
              <mc:Choice xmlns:v="urn:schemas-microsoft-com:vml" Requires="v">
                <p:oleObj spid="_x0000_s403498" name="Equation" r:id="rId4" imgW="1396800" imgH="393480" progId="Equation.DSMT4">
                  <p:embed/>
                </p:oleObj>
              </mc:Choice>
              <mc:Fallback>
                <p:oleObj name="Equation" r:id="rId4" imgW="1396800" imgH="393480" progId="Equation.DSMT4">
                  <p:embed/>
                  <p:pic>
                    <p:nvPicPr>
                      <p:cNvPr id="13" name="Object 13"/>
                      <p:cNvPicPr>
                        <a:picLocks noChangeAspect="1" noChangeArrowheads="1"/>
                      </p:cNvPicPr>
                      <p:nvPr/>
                    </p:nvPicPr>
                    <p:blipFill>
                      <a:blip r:embed="rId5"/>
                      <a:srcRect/>
                      <a:stretch>
                        <a:fillRect/>
                      </a:stretch>
                    </p:blipFill>
                    <p:spPr bwMode="auto">
                      <a:xfrm>
                        <a:off x="8650660" y="735086"/>
                        <a:ext cx="3277988" cy="930139"/>
                      </a:xfrm>
                      <a:prstGeom prst="rect">
                        <a:avLst/>
                      </a:prstGeom>
                      <a:solidFill>
                        <a:srgbClr val="FFFF00"/>
                      </a:solidFill>
                      <a:ln>
                        <a:noFill/>
                      </a:ln>
                      <a:effectLst/>
                      <a:extLst/>
                    </p:spPr>
                  </p:pic>
                </p:oleObj>
              </mc:Fallback>
            </mc:AlternateContent>
          </a:graphicData>
        </a:graphic>
      </p:graphicFrame>
      <p:grpSp>
        <p:nvGrpSpPr>
          <p:cNvPr id="14" name="Group 20">
            <a:extLst>
              <a:ext uri="{FF2B5EF4-FFF2-40B4-BE49-F238E27FC236}">
                <a16:creationId xmlns:a16="http://schemas.microsoft.com/office/drawing/2014/main" id="{02CE37B9-2473-4D3A-B78D-AA302C1F492D}"/>
              </a:ext>
            </a:extLst>
          </p:cNvPr>
          <p:cNvGrpSpPr>
            <a:grpSpLocks/>
          </p:cNvGrpSpPr>
          <p:nvPr/>
        </p:nvGrpSpPr>
        <p:grpSpPr bwMode="auto">
          <a:xfrm>
            <a:off x="8891860" y="1732500"/>
            <a:ext cx="2795588" cy="2736850"/>
            <a:chOff x="680" y="617"/>
            <a:chExt cx="1761" cy="1724"/>
          </a:xfrm>
        </p:grpSpPr>
        <p:grpSp>
          <p:nvGrpSpPr>
            <p:cNvPr id="15" name="Group 21">
              <a:extLst>
                <a:ext uri="{FF2B5EF4-FFF2-40B4-BE49-F238E27FC236}">
                  <a16:creationId xmlns:a16="http://schemas.microsoft.com/office/drawing/2014/main" id="{B5E5A9D5-58C0-4E6E-BF8C-FD8F5520B0F3}"/>
                </a:ext>
              </a:extLst>
            </p:cNvPr>
            <p:cNvGrpSpPr>
              <a:grpSpLocks/>
            </p:cNvGrpSpPr>
            <p:nvPr/>
          </p:nvGrpSpPr>
          <p:grpSpPr bwMode="auto">
            <a:xfrm>
              <a:off x="680" y="617"/>
              <a:ext cx="1761" cy="1724"/>
              <a:chOff x="680" y="617"/>
              <a:chExt cx="1761" cy="1724"/>
            </a:xfrm>
          </p:grpSpPr>
          <p:sp>
            <p:nvSpPr>
              <p:cNvPr id="20" name="Oval 22">
                <a:extLst>
                  <a:ext uri="{FF2B5EF4-FFF2-40B4-BE49-F238E27FC236}">
                    <a16:creationId xmlns:a16="http://schemas.microsoft.com/office/drawing/2014/main" id="{C2B3B829-5662-412C-BF46-D88B06B75D5F}"/>
                  </a:ext>
                </a:extLst>
              </p:cNvPr>
              <p:cNvSpPr>
                <a:spLocks noChangeArrowheads="1"/>
              </p:cNvSpPr>
              <p:nvPr/>
            </p:nvSpPr>
            <p:spPr bwMode="auto">
              <a:xfrm>
                <a:off x="884" y="789"/>
                <a:ext cx="1361" cy="1361"/>
              </a:xfrm>
              <a:prstGeom prst="ellipse">
                <a:avLst/>
              </a:prstGeom>
              <a:solidFill>
                <a:srgbClr val="FFFFEB"/>
              </a:solidFill>
              <a:ln w="38100">
                <a:solidFill>
                  <a:srgbClr val="0066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 name="Oval 23">
                <a:extLst>
                  <a:ext uri="{FF2B5EF4-FFF2-40B4-BE49-F238E27FC236}">
                    <a16:creationId xmlns:a16="http://schemas.microsoft.com/office/drawing/2014/main" id="{E55BD32E-60C5-4328-B310-BAF7821443B6}"/>
                  </a:ext>
                </a:extLst>
              </p:cNvPr>
              <p:cNvSpPr>
                <a:spLocks noChangeArrowheads="1"/>
              </p:cNvSpPr>
              <p:nvPr/>
            </p:nvSpPr>
            <p:spPr bwMode="auto">
              <a:xfrm>
                <a:off x="1144" y="1073"/>
                <a:ext cx="817" cy="817"/>
              </a:xfrm>
              <a:prstGeom prst="ellipse">
                <a:avLst/>
              </a:prstGeom>
              <a:solidFill>
                <a:srgbClr val="FFFFEB"/>
              </a:solidFill>
              <a:ln w="38100">
                <a:solidFill>
                  <a:srgbClr val="0066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Line 24">
                <a:extLst>
                  <a:ext uri="{FF2B5EF4-FFF2-40B4-BE49-F238E27FC236}">
                    <a16:creationId xmlns:a16="http://schemas.microsoft.com/office/drawing/2014/main" id="{1C89BEB7-1778-484D-8149-2E413114F7C9}"/>
                  </a:ext>
                </a:extLst>
              </p:cNvPr>
              <p:cNvSpPr>
                <a:spLocks noChangeShapeType="1"/>
              </p:cNvSpPr>
              <p:nvPr/>
            </p:nvSpPr>
            <p:spPr bwMode="auto">
              <a:xfrm>
                <a:off x="680" y="1480"/>
                <a:ext cx="1723" cy="0"/>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Line 25">
                <a:extLst>
                  <a:ext uri="{FF2B5EF4-FFF2-40B4-BE49-F238E27FC236}">
                    <a16:creationId xmlns:a16="http://schemas.microsoft.com/office/drawing/2014/main" id="{7D42330E-2F7D-48A2-83E4-8D58275B646D}"/>
                  </a:ext>
                </a:extLst>
              </p:cNvPr>
              <p:cNvSpPr>
                <a:spLocks noChangeShapeType="1"/>
              </p:cNvSpPr>
              <p:nvPr/>
            </p:nvSpPr>
            <p:spPr bwMode="auto">
              <a:xfrm rot="2700000">
                <a:off x="1580" y="600"/>
                <a:ext cx="0" cy="1723"/>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26">
                <a:extLst>
                  <a:ext uri="{FF2B5EF4-FFF2-40B4-BE49-F238E27FC236}">
                    <a16:creationId xmlns:a16="http://schemas.microsoft.com/office/drawing/2014/main" id="{BB69C052-06C0-471E-BABA-92569B3BA15C}"/>
                  </a:ext>
                </a:extLst>
              </p:cNvPr>
              <p:cNvSpPr>
                <a:spLocks noChangeShapeType="1"/>
              </p:cNvSpPr>
              <p:nvPr/>
            </p:nvSpPr>
            <p:spPr bwMode="auto">
              <a:xfrm rot="-2700000">
                <a:off x="1565" y="617"/>
                <a:ext cx="0" cy="1723"/>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27">
                <a:extLst>
                  <a:ext uri="{FF2B5EF4-FFF2-40B4-BE49-F238E27FC236}">
                    <a16:creationId xmlns:a16="http://schemas.microsoft.com/office/drawing/2014/main" id="{C85922C3-3B16-4BD9-BDB6-3F5AF4723EA1}"/>
                  </a:ext>
                </a:extLst>
              </p:cNvPr>
              <p:cNvSpPr>
                <a:spLocks noChangeShapeType="1"/>
              </p:cNvSpPr>
              <p:nvPr/>
            </p:nvSpPr>
            <p:spPr bwMode="auto">
              <a:xfrm>
                <a:off x="1565" y="618"/>
                <a:ext cx="0" cy="1723"/>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 name="Text Box 28">
              <a:extLst>
                <a:ext uri="{FF2B5EF4-FFF2-40B4-BE49-F238E27FC236}">
                  <a16:creationId xmlns:a16="http://schemas.microsoft.com/office/drawing/2014/main" id="{68356D02-1816-4D5E-A651-676D5A2E1EAB}"/>
                </a:ext>
              </a:extLst>
            </p:cNvPr>
            <p:cNvSpPr txBox="1">
              <a:spLocks noChangeArrowheads="1"/>
            </p:cNvSpPr>
            <p:nvPr/>
          </p:nvSpPr>
          <p:spPr bwMode="auto">
            <a:xfrm>
              <a:off x="1701" y="1162"/>
              <a:ext cx="26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600">
                  <a:solidFill>
                    <a:schemeClr val="tx1"/>
                  </a:solidFill>
                </a:rPr>
                <a:t>r</a:t>
              </a:r>
              <a:r>
                <a:rPr lang="en-US" altLang="zh-CN" sz="2600" i="0" baseline="-25000">
                  <a:solidFill>
                    <a:schemeClr val="tx1"/>
                  </a:solidFill>
                </a:rPr>
                <a:t>2</a:t>
              </a:r>
            </a:p>
          </p:txBody>
        </p:sp>
        <p:sp>
          <p:nvSpPr>
            <p:cNvPr id="17" name="Text Box 29">
              <a:extLst>
                <a:ext uri="{FF2B5EF4-FFF2-40B4-BE49-F238E27FC236}">
                  <a16:creationId xmlns:a16="http://schemas.microsoft.com/office/drawing/2014/main" id="{950EA385-D461-4B3B-990B-BE9C65F95911}"/>
                </a:ext>
              </a:extLst>
            </p:cNvPr>
            <p:cNvSpPr txBox="1">
              <a:spLocks noChangeArrowheads="1"/>
            </p:cNvSpPr>
            <p:nvPr/>
          </p:nvSpPr>
          <p:spPr bwMode="auto">
            <a:xfrm>
              <a:off x="1882" y="981"/>
              <a:ext cx="26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600">
                  <a:solidFill>
                    <a:schemeClr val="tx1"/>
                  </a:solidFill>
                </a:rPr>
                <a:t>r</a:t>
              </a:r>
              <a:r>
                <a:rPr lang="en-US" altLang="zh-CN" sz="2600" i="0" baseline="-25000">
                  <a:solidFill>
                    <a:schemeClr val="tx1"/>
                  </a:solidFill>
                </a:rPr>
                <a:t>1</a:t>
              </a:r>
            </a:p>
          </p:txBody>
        </p:sp>
        <p:sp>
          <p:nvSpPr>
            <p:cNvPr id="18" name="Text Box 30">
              <a:extLst>
                <a:ext uri="{FF2B5EF4-FFF2-40B4-BE49-F238E27FC236}">
                  <a16:creationId xmlns:a16="http://schemas.microsoft.com/office/drawing/2014/main" id="{CD91EA5B-7753-45CC-989D-DFEBB627D8E3}"/>
                </a:ext>
              </a:extLst>
            </p:cNvPr>
            <p:cNvSpPr txBox="1">
              <a:spLocks noChangeArrowheads="1"/>
            </p:cNvSpPr>
            <p:nvPr/>
          </p:nvSpPr>
          <p:spPr bwMode="auto">
            <a:xfrm>
              <a:off x="1259" y="1390"/>
              <a:ext cx="26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l" eaLnBrk="1" hangingPunct="1"/>
              <a:r>
                <a:rPr lang="en-US" altLang="zh-CN" sz="2600">
                  <a:solidFill>
                    <a:schemeClr val="tx1"/>
                  </a:solidFill>
                </a:rPr>
                <a:t>O</a:t>
              </a:r>
            </a:p>
          </p:txBody>
        </p:sp>
        <p:sp>
          <p:nvSpPr>
            <p:cNvPr id="19" name="Oval 31">
              <a:extLst>
                <a:ext uri="{FF2B5EF4-FFF2-40B4-BE49-F238E27FC236}">
                  <a16:creationId xmlns:a16="http://schemas.microsoft.com/office/drawing/2014/main" id="{897FAA09-BD86-42A9-8455-6B17C942912F}"/>
                </a:ext>
              </a:extLst>
            </p:cNvPr>
            <p:cNvSpPr>
              <a:spLocks noChangeArrowheads="1"/>
            </p:cNvSpPr>
            <p:nvPr/>
          </p:nvSpPr>
          <p:spPr bwMode="auto">
            <a:xfrm>
              <a:off x="1519" y="1434"/>
              <a:ext cx="91" cy="91"/>
            </a:xfrm>
            <a:prstGeom prst="ellipse">
              <a:avLst/>
            </a:prstGeom>
            <a:solidFill>
              <a:schemeClr val="accent1"/>
            </a:solidFill>
            <a:ln w="952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7" name="矩形 26">
            <a:extLst>
              <a:ext uri="{FF2B5EF4-FFF2-40B4-BE49-F238E27FC236}">
                <a16:creationId xmlns:a16="http://schemas.microsoft.com/office/drawing/2014/main" id="{BAF8270B-90B9-45A2-AB60-EF41AA648B98}"/>
              </a:ext>
            </a:extLst>
          </p:cNvPr>
          <p:cNvSpPr/>
          <p:nvPr/>
        </p:nvSpPr>
        <p:spPr>
          <a:xfrm>
            <a:off x="871341" y="3025078"/>
            <a:ext cx="4648282" cy="954107"/>
          </a:xfrm>
          <a:prstGeom prst="rect">
            <a:avLst/>
          </a:prstGeom>
        </p:spPr>
        <p:txBody>
          <a:bodyPr wrap="square">
            <a:spAutoFit/>
          </a:bodyPr>
          <a:lstStyle/>
          <a:p>
            <a:r>
              <a:rPr lang="zh-CN" altLang="en-US" sz="2800" b="1" i="0" dirty="0">
                <a:solidFill>
                  <a:srgbClr val="009900"/>
                </a:solidFill>
              </a:rPr>
              <a:t>每个光子的能量为</a:t>
            </a:r>
            <a:r>
              <a:rPr lang="en-US" altLang="zh-CN" sz="2800" b="1" i="0" dirty="0">
                <a:solidFill>
                  <a:srgbClr val="FF0000"/>
                </a:solidFill>
              </a:rPr>
              <a:t>h</a:t>
            </a:r>
            <a:r>
              <a:rPr lang="en-US" altLang="zh-CN" sz="2800" b="1" i="0" dirty="0">
                <a:solidFill>
                  <a:srgbClr val="FF0000"/>
                </a:solidFill>
                <a:sym typeface="Symbol" panose="05050102010706020507" pitchFamily="18" charset="2"/>
              </a:rPr>
              <a:t></a:t>
            </a:r>
            <a:r>
              <a:rPr lang="zh-CN" altLang="en-US" sz="2800" b="1" i="0" dirty="0">
                <a:solidFill>
                  <a:srgbClr val="009900"/>
                </a:solidFill>
              </a:rPr>
              <a:t>，因此每秒钟穿过球面的光子数为</a:t>
            </a:r>
            <a:endParaRPr lang="zh-CN" altLang="en-US" sz="2800" dirty="0">
              <a:solidFill>
                <a:srgbClr val="009900"/>
              </a:solidFill>
            </a:endParaRPr>
          </a:p>
        </p:txBody>
      </p:sp>
      <p:graphicFrame>
        <p:nvGraphicFramePr>
          <p:cNvPr id="30" name="Object 11">
            <a:extLst>
              <a:ext uri="{FF2B5EF4-FFF2-40B4-BE49-F238E27FC236}">
                <a16:creationId xmlns:a16="http://schemas.microsoft.com/office/drawing/2014/main" id="{9E942DAB-8F3F-482F-8834-90D93D77A240}"/>
              </a:ext>
            </a:extLst>
          </p:cNvPr>
          <p:cNvGraphicFramePr>
            <a:graphicFrameLocks noChangeAspect="1"/>
          </p:cNvGraphicFramePr>
          <p:nvPr>
            <p:extLst>
              <p:ext uri="{D42A27DB-BD31-4B8C-83A1-F6EECF244321}">
                <p14:modId xmlns:p14="http://schemas.microsoft.com/office/powerpoint/2010/main" val="1235826214"/>
              </p:ext>
            </p:extLst>
          </p:nvPr>
        </p:nvGraphicFramePr>
        <p:xfrm>
          <a:off x="6283567" y="2936862"/>
          <a:ext cx="682625" cy="1181100"/>
        </p:xfrm>
        <a:graphic>
          <a:graphicData uri="http://schemas.openxmlformats.org/presentationml/2006/ole">
            <mc:AlternateContent xmlns:mc="http://schemas.openxmlformats.org/markup-compatibility/2006">
              <mc:Choice xmlns:v="urn:schemas-microsoft-com:vml" Requires="v">
                <p:oleObj spid="_x0000_s403499" name="Equation" r:id="rId6" imgW="228600" imgH="393480" progId="Equation.DSMT4">
                  <p:embed/>
                </p:oleObj>
              </mc:Choice>
              <mc:Fallback>
                <p:oleObj name="Equation" r:id="rId6" imgW="228600" imgH="393480" progId="Equation.DSMT4">
                  <p:embed/>
                  <p:pic>
                    <p:nvPicPr>
                      <p:cNvPr id="29" name="Object 11">
                        <a:extLst>
                          <a:ext uri="{FF2B5EF4-FFF2-40B4-BE49-F238E27FC236}">
                            <a16:creationId xmlns:a16="http://schemas.microsoft.com/office/drawing/2014/main" id="{62C73CEF-CE8A-4ACB-B853-5AD679F6FD04}"/>
                          </a:ext>
                        </a:extLst>
                      </p:cNvPr>
                      <p:cNvPicPr>
                        <a:picLocks noChangeAspect="1" noChangeArrowheads="1"/>
                      </p:cNvPicPr>
                      <p:nvPr/>
                    </p:nvPicPr>
                    <p:blipFill>
                      <a:blip r:embed="rId7"/>
                      <a:srcRect/>
                      <a:stretch>
                        <a:fillRect/>
                      </a:stretch>
                    </p:blipFill>
                    <p:spPr bwMode="auto">
                      <a:xfrm>
                        <a:off x="6283567" y="2936862"/>
                        <a:ext cx="682625"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11">
            <a:extLst>
              <a:ext uri="{FF2B5EF4-FFF2-40B4-BE49-F238E27FC236}">
                <a16:creationId xmlns:a16="http://schemas.microsoft.com/office/drawing/2014/main" id="{F810DC60-1993-45FE-9068-3F3E688B15B0}"/>
              </a:ext>
            </a:extLst>
          </p:cNvPr>
          <p:cNvGraphicFramePr>
            <a:graphicFrameLocks noChangeAspect="1"/>
          </p:cNvGraphicFramePr>
          <p:nvPr>
            <p:extLst>
              <p:ext uri="{D42A27DB-BD31-4B8C-83A1-F6EECF244321}">
                <p14:modId xmlns:p14="http://schemas.microsoft.com/office/powerpoint/2010/main" val="3536389398"/>
              </p:ext>
            </p:extLst>
          </p:nvPr>
        </p:nvGraphicFramePr>
        <p:xfrm>
          <a:off x="6932839" y="2933438"/>
          <a:ext cx="1138237" cy="1181100"/>
        </p:xfrm>
        <a:graphic>
          <a:graphicData uri="http://schemas.openxmlformats.org/presentationml/2006/ole">
            <mc:AlternateContent xmlns:mc="http://schemas.openxmlformats.org/markup-compatibility/2006">
              <mc:Choice xmlns:v="urn:schemas-microsoft-com:vml" Requires="v">
                <p:oleObj spid="_x0000_s403500" name="Equation" r:id="rId8" imgW="380880" imgH="393480" progId="Equation.DSMT4">
                  <p:embed/>
                </p:oleObj>
              </mc:Choice>
              <mc:Fallback>
                <p:oleObj name="Equation" r:id="rId8" imgW="380880" imgH="393480" progId="Equation.DSMT4">
                  <p:embed/>
                  <p:pic>
                    <p:nvPicPr>
                      <p:cNvPr id="30" name="Object 11">
                        <a:extLst>
                          <a:ext uri="{FF2B5EF4-FFF2-40B4-BE49-F238E27FC236}">
                            <a16:creationId xmlns:a16="http://schemas.microsoft.com/office/drawing/2014/main" id="{9E942DAB-8F3F-482F-8834-90D93D77A240}"/>
                          </a:ext>
                        </a:extLst>
                      </p:cNvPr>
                      <p:cNvPicPr>
                        <a:picLocks noChangeAspect="1" noChangeArrowheads="1"/>
                      </p:cNvPicPr>
                      <p:nvPr/>
                    </p:nvPicPr>
                    <p:blipFill>
                      <a:blip r:embed="rId9"/>
                      <a:srcRect/>
                      <a:stretch>
                        <a:fillRect/>
                      </a:stretch>
                    </p:blipFill>
                    <p:spPr bwMode="auto">
                      <a:xfrm>
                        <a:off x="6932839" y="2933438"/>
                        <a:ext cx="1138237"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11">
            <a:extLst>
              <a:ext uri="{FF2B5EF4-FFF2-40B4-BE49-F238E27FC236}">
                <a16:creationId xmlns:a16="http://schemas.microsoft.com/office/drawing/2014/main" id="{C3F1BE75-A666-4C99-9FC1-BB2BD25D3222}"/>
              </a:ext>
            </a:extLst>
          </p:cNvPr>
          <p:cNvGraphicFramePr>
            <a:graphicFrameLocks noChangeAspect="1"/>
          </p:cNvGraphicFramePr>
          <p:nvPr>
            <p:extLst>
              <p:ext uri="{D42A27DB-BD31-4B8C-83A1-F6EECF244321}">
                <p14:modId xmlns:p14="http://schemas.microsoft.com/office/powerpoint/2010/main" val="3971106420"/>
              </p:ext>
            </p:extLst>
          </p:nvPr>
        </p:nvGraphicFramePr>
        <p:xfrm>
          <a:off x="5215412" y="4023486"/>
          <a:ext cx="1630362" cy="1181100"/>
        </p:xfrm>
        <a:graphic>
          <a:graphicData uri="http://schemas.openxmlformats.org/presentationml/2006/ole">
            <mc:AlternateContent xmlns:mc="http://schemas.openxmlformats.org/markup-compatibility/2006">
              <mc:Choice xmlns:v="urn:schemas-microsoft-com:vml" Requires="v">
                <p:oleObj spid="_x0000_s403501" name="Equation" r:id="rId10" imgW="545760" imgH="393480" progId="Equation.DSMT4">
                  <p:embed/>
                </p:oleObj>
              </mc:Choice>
              <mc:Fallback>
                <p:oleObj name="Equation" r:id="rId10" imgW="545760" imgH="393480" progId="Equation.DSMT4">
                  <p:embed/>
                  <p:pic>
                    <p:nvPicPr>
                      <p:cNvPr id="30" name="Object 11">
                        <a:extLst>
                          <a:ext uri="{FF2B5EF4-FFF2-40B4-BE49-F238E27FC236}">
                            <a16:creationId xmlns:a16="http://schemas.microsoft.com/office/drawing/2014/main" id="{9E942DAB-8F3F-482F-8834-90D93D77A240}"/>
                          </a:ext>
                        </a:extLst>
                      </p:cNvPr>
                      <p:cNvPicPr>
                        <a:picLocks noChangeAspect="1" noChangeArrowheads="1"/>
                      </p:cNvPicPr>
                      <p:nvPr/>
                    </p:nvPicPr>
                    <p:blipFill>
                      <a:blip r:embed="rId11"/>
                      <a:srcRect/>
                      <a:stretch>
                        <a:fillRect/>
                      </a:stretch>
                    </p:blipFill>
                    <p:spPr bwMode="auto">
                      <a:xfrm>
                        <a:off x="5215412" y="4023486"/>
                        <a:ext cx="1630362"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11">
            <a:extLst>
              <a:ext uri="{FF2B5EF4-FFF2-40B4-BE49-F238E27FC236}">
                <a16:creationId xmlns:a16="http://schemas.microsoft.com/office/drawing/2014/main" id="{D6709BA4-728A-4E87-8F39-1AA5618896A0}"/>
              </a:ext>
            </a:extLst>
          </p:cNvPr>
          <p:cNvGraphicFramePr>
            <a:graphicFrameLocks noChangeAspect="1"/>
          </p:cNvGraphicFramePr>
          <p:nvPr>
            <p:extLst>
              <p:ext uri="{D42A27DB-BD31-4B8C-83A1-F6EECF244321}">
                <p14:modId xmlns:p14="http://schemas.microsoft.com/office/powerpoint/2010/main" val="1466618913"/>
              </p:ext>
            </p:extLst>
          </p:nvPr>
        </p:nvGraphicFramePr>
        <p:xfrm>
          <a:off x="6891059" y="4023486"/>
          <a:ext cx="1971675" cy="1181100"/>
        </p:xfrm>
        <a:graphic>
          <a:graphicData uri="http://schemas.openxmlformats.org/presentationml/2006/ole">
            <mc:AlternateContent xmlns:mc="http://schemas.openxmlformats.org/markup-compatibility/2006">
              <mc:Choice xmlns:v="urn:schemas-microsoft-com:vml" Requires="v">
                <p:oleObj spid="_x0000_s403502" name="Equation" r:id="rId12" imgW="660240" imgH="393480" progId="Equation.DSMT4">
                  <p:embed/>
                </p:oleObj>
              </mc:Choice>
              <mc:Fallback>
                <p:oleObj name="Equation" r:id="rId12" imgW="660240" imgH="393480" progId="Equation.DSMT4">
                  <p:embed/>
                  <p:pic>
                    <p:nvPicPr>
                      <p:cNvPr id="31" name="Object 11">
                        <a:extLst>
                          <a:ext uri="{FF2B5EF4-FFF2-40B4-BE49-F238E27FC236}">
                            <a16:creationId xmlns:a16="http://schemas.microsoft.com/office/drawing/2014/main" id="{F810DC60-1993-45FE-9068-3F3E688B15B0}"/>
                          </a:ext>
                        </a:extLst>
                      </p:cNvPr>
                      <p:cNvPicPr>
                        <a:picLocks noChangeAspect="1" noChangeArrowheads="1"/>
                      </p:cNvPicPr>
                      <p:nvPr/>
                    </p:nvPicPr>
                    <p:blipFill>
                      <a:blip r:embed="rId13"/>
                      <a:srcRect/>
                      <a:stretch>
                        <a:fillRect/>
                      </a:stretch>
                    </p:blipFill>
                    <p:spPr bwMode="auto">
                      <a:xfrm>
                        <a:off x="6891059" y="4023486"/>
                        <a:ext cx="1971675"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 name="矩形 35">
            <a:extLst>
              <a:ext uri="{FF2B5EF4-FFF2-40B4-BE49-F238E27FC236}">
                <a16:creationId xmlns:a16="http://schemas.microsoft.com/office/drawing/2014/main" id="{A0D9C53E-2DB6-4626-A087-C60C8836A23D}"/>
              </a:ext>
            </a:extLst>
          </p:cNvPr>
          <p:cNvSpPr/>
          <p:nvPr/>
        </p:nvSpPr>
        <p:spPr>
          <a:xfrm>
            <a:off x="1271464" y="5873052"/>
            <a:ext cx="2348720" cy="523220"/>
          </a:xfrm>
          <a:prstGeom prst="rect">
            <a:avLst/>
          </a:prstGeom>
        </p:spPr>
        <p:txBody>
          <a:bodyPr wrap="none">
            <a:spAutoFit/>
          </a:bodyPr>
          <a:lstStyle/>
          <a:p>
            <a:r>
              <a:rPr lang="zh-CN" altLang="en-US" sz="2800" b="1" i="0" dirty="0">
                <a:solidFill>
                  <a:srgbClr val="C00000"/>
                </a:solidFill>
              </a:rPr>
              <a:t>光子的质量为</a:t>
            </a:r>
          </a:p>
        </p:txBody>
      </p:sp>
      <p:graphicFrame>
        <p:nvGraphicFramePr>
          <p:cNvPr id="38" name="Object 13">
            <a:extLst>
              <a:ext uri="{FF2B5EF4-FFF2-40B4-BE49-F238E27FC236}">
                <a16:creationId xmlns:a16="http://schemas.microsoft.com/office/drawing/2014/main" id="{9A5FB6A3-BB8A-4748-ACFE-AFDA11569303}"/>
              </a:ext>
            </a:extLst>
          </p:cNvPr>
          <p:cNvGraphicFramePr>
            <a:graphicFrameLocks noChangeAspect="1"/>
          </p:cNvGraphicFramePr>
          <p:nvPr>
            <p:extLst>
              <p:ext uri="{D42A27DB-BD31-4B8C-83A1-F6EECF244321}">
                <p14:modId xmlns:p14="http://schemas.microsoft.com/office/powerpoint/2010/main" val="2293962083"/>
              </p:ext>
            </p:extLst>
          </p:nvPr>
        </p:nvGraphicFramePr>
        <p:xfrm>
          <a:off x="3845734" y="5669524"/>
          <a:ext cx="1847850" cy="930275"/>
        </p:xfrm>
        <a:graphic>
          <a:graphicData uri="http://schemas.openxmlformats.org/presentationml/2006/ole">
            <mc:AlternateContent xmlns:mc="http://schemas.openxmlformats.org/markup-compatibility/2006">
              <mc:Choice xmlns:v="urn:schemas-microsoft-com:vml" Requires="v">
                <p:oleObj spid="_x0000_s403503" name="Equation" r:id="rId14" imgW="787320" imgH="393480" progId="Equation.DSMT4">
                  <p:embed/>
                </p:oleObj>
              </mc:Choice>
              <mc:Fallback>
                <p:oleObj name="Equation" r:id="rId14" imgW="787320" imgH="393480" progId="Equation.DSMT4">
                  <p:embed/>
                  <p:pic>
                    <p:nvPicPr>
                      <p:cNvPr id="13" name="Object 13">
                        <a:extLst>
                          <a:ext uri="{FF2B5EF4-FFF2-40B4-BE49-F238E27FC236}">
                            <a16:creationId xmlns:a16="http://schemas.microsoft.com/office/drawing/2014/main" id="{B4D46E43-93F4-4EBB-A9C4-9B757AF52546}"/>
                          </a:ext>
                        </a:extLst>
                      </p:cNvPr>
                      <p:cNvPicPr>
                        <a:picLocks noChangeAspect="1" noChangeArrowheads="1"/>
                      </p:cNvPicPr>
                      <p:nvPr/>
                    </p:nvPicPr>
                    <p:blipFill>
                      <a:blip r:embed="rId15"/>
                      <a:srcRect/>
                      <a:stretch>
                        <a:fillRect/>
                      </a:stretch>
                    </p:blipFill>
                    <p:spPr bwMode="auto">
                      <a:xfrm>
                        <a:off x="3845734" y="5669524"/>
                        <a:ext cx="1847850" cy="93027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08701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1000" fill="hold"/>
                                        <p:tgtEl>
                                          <p:spTgt spid="31"/>
                                        </p:tgtEl>
                                        <p:attrNameLst>
                                          <p:attrName>ppt_w</p:attrName>
                                        </p:attrNameLst>
                                      </p:cBhvr>
                                      <p:tavLst>
                                        <p:tav tm="0">
                                          <p:val>
                                            <p:fltVal val="0"/>
                                          </p:val>
                                        </p:tav>
                                        <p:tav tm="100000">
                                          <p:val>
                                            <p:strVal val="#ppt_w"/>
                                          </p:val>
                                        </p:tav>
                                      </p:tavLst>
                                    </p:anim>
                                    <p:anim calcmode="lin" valueType="num">
                                      <p:cBhvr>
                                        <p:cTn id="24" dur="1000" fill="hold"/>
                                        <p:tgtEl>
                                          <p:spTgt spid="31"/>
                                        </p:tgtEl>
                                        <p:attrNameLst>
                                          <p:attrName>ppt_h</p:attrName>
                                        </p:attrNameLst>
                                      </p:cBhvr>
                                      <p:tavLst>
                                        <p:tav tm="0">
                                          <p:val>
                                            <p:fltVal val="0"/>
                                          </p:val>
                                        </p:tav>
                                        <p:tav tm="100000">
                                          <p:val>
                                            <p:strVal val="#ppt_h"/>
                                          </p:val>
                                        </p:tav>
                                      </p:tavLst>
                                    </p:anim>
                                    <p:anim calcmode="lin" valueType="num">
                                      <p:cBhvr>
                                        <p:cTn id="25" dur="1000" fill="hold"/>
                                        <p:tgtEl>
                                          <p:spTgt spid="31"/>
                                        </p:tgtEl>
                                        <p:attrNameLst>
                                          <p:attrName>style.rotation</p:attrName>
                                        </p:attrNameLst>
                                      </p:cBhvr>
                                      <p:tavLst>
                                        <p:tav tm="0">
                                          <p:val>
                                            <p:fltVal val="90"/>
                                          </p:val>
                                        </p:tav>
                                        <p:tav tm="100000">
                                          <p:val>
                                            <p:fltVal val="0"/>
                                          </p:val>
                                        </p:tav>
                                      </p:tavLst>
                                    </p:anim>
                                    <p:animEffect transition="in" filter="fade">
                                      <p:cBhvr>
                                        <p:cTn id="26" dur="10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 calcmode="lin" valueType="num">
                                      <p:cBhvr additive="base">
                                        <p:cTn id="36" dur="500" fill="hold"/>
                                        <p:tgtEl>
                                          <p:spTgt spid="32"/>
                                        </p:tgtEl>
                                        <p:attrNameLst>
                                          <p:attrName>ppt_x</p:attrName>
                                        </p:attrNameLst>
                                      </p:cBhvr>
                                      <p:tavLst>
                                        <p:tav tm="0">
                                          <p:val>
                                            <p:strVal val="#ppt_x"/>
                                          </p:val>
                                        </p:tav>
                                        <p:tav tm="100000">
                                          <p:val>
                                            <p:strVal val="#ppt_x"/>
                                          </p:val>
                                        </p:tav>
                                      </p:tavLst>
                                    </p:anim>
                                    <p:anim calcmode="lin" valueType="num">
                                      <p:cBhvr additive="base">
                                        <p:cTn id="37"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fltVal val="0"/>
                                          </p:val>
                                        </p:tav>
                                        <p:tav tm="100000">
                                          <p:val>
                                            <p:strVal val="#ppt_w"/>
                                          </p:val>
                                        </p:tav>
                                      </p:tavLst>
                                    </p:anim>
                                    <p:anim calcmode="lin" valueType="num">
                                      <p:cBhvr>
                                        <p:cTn id="43" dur="500" fill="hold"/>
                                        <p:tgtEl>
                                          <p:spTgt spid="33"/>
                                        </p:tgtEl>
                                        <p:attrNameLst>
                                          <p:attrName>ppt_h</p:attrName>
                                        </p:attrNameLst>
                                      </p:cBhvr>
                                      <p:tavLst>
                                        <p:tav tm="0">
                                          <p:val>
                                            <p:fltVal val="0"/>
                                          </p:val>
                                        </p:tav>
                                        <p:tav tm="100000">
                                          <p:val>
                                            <p:strVal val="#ppt_h"/>
                                          </p:val>
                                        </p:tav>
                                      </p:tavLst>
                                    </p:anim>
                                    <p:animEffect transition="in" filter="fade">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barn(inVertical)">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21" presetClass="entr" presetSubtype="1" fill="hold" nodeType="click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heel(1)">
                                      <p:cBhvr>
                                        <p:cTn id="54"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27" grpId="0"/>
      <p:bldP spid="3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
          <p:cNvSpPr>
            <a:spLocks noChangeArrowheads="1"/>
          </p:cNvSpPr>
          <p:nvPr/>
        </p:nvSpPr>
        <p:spPr bwMode="auto">
          <a:xfrm>
            <a:off x="4098560" y="91590"/>
            <a:ext cx="2038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3600" b="1" i="0" dirty="0">
                <a:solidFill>
                  <a:srgbClr val="FF0000"/>
                </a:solidFill>
                <a:latin typeface="宋体" panose="02010600030101010101" pitchFamily="2" charset="-122"/>
              </a:rPr>
              <a:t>课堂练习</a:t>
            </a:r>
            <a:endParaRPr lang="zh-CN" altLang="en-US" sz="3600" b="1" i="0" dirty="0"/>
          </a:p>
        </p:txBody>
      </p:sp>
      <p:sp>
        <p:nvSpPr>
          <p:cNvPr id="3" name="Text Box 4"/>
          <p:cNvSpPr txBox="1">
            <a:spLocks noChangeArrowheads="1"/>
          </p:cNvSpPr>
          <p:nvPr/>
        </p:nvSpPr>
        <p:spPr bwMode="auto">
          <a:xfrm>
            <a:off x="767407" y="1735134"/>
            <a:ext cx="9361041" cy="1292662"/>
          </a:xfrm>
          <a:prstGeom prst="rect">
            <a:avLst/>
          </a:prstGeom>
          <a:noFill/>
          <a:ln w="9525">
            <a:noFill/>
            <a:miter lim="800000"/>
            <a:headEnd/>
            <a:tailEnd/>
          </a:ln>
          <a:effectLst/>
        </p:spPr>
        <p:txBody>
          <a:bodyPr wrap="square">
            <a:spAutoFit/>
          </a:bodyPr>
          <a:lstStyle/>
          <a:p>
            <a:pPr algn="just">
              <a:defRPr/>
            </a:pPr>
            <a:r>
              <a:rPr lang="zh-CN" altLang="en-US" b="1" i="0" dirty="0">
                <a:latin typeface="宋体" pitchFamily="2" charset="-122"/>
              </a:rPr>
              <a:t>单色辐出度</a:t>
            </a:r>
            <a:r>
              <a:rPr lang="en-US" altLang="zh-CN" b="1" dirty="0">
                <a:solidFill>
                  <a:srgbClr val="FF0000"/>
                </a:solidFill>
              </a:rPr>
              <a:t>M</a:t>
            </a:r>
            <a:r>
              <a:rPr lang="en-US" altLang="zh-CN" b="1" baseline="-25000" dirty="0">
                <a:solidFill>
                  <a:srgbClr val="FF0000"/>
                </a:solidFill>
                <a:sym typeface="Symbol" pitchFamily="18" charset="2"/>
              </a:rPr>
              <a:t></a:t>
            </a:r>
            <a:r>
              <a:rPr lang="en-US" altLang="zh-CN" b="1" i="0" baseline="-25000" dirty="0">
                <a:solidFill>
                  <a:srgbClr val="FF0000"/>
                </a:solidFill>
                <a:sym typeface="Symbol" pitchFamily="18" charset="2"/>
              </a:rPr>
              <a:t>  </a:t>
            </a:r>
            <a:r>
              <a:rPr lang="zh-CN" altLang="en-US" b="1" i="0" dirty="0">
                <a:solidFill>
                  <a:srgbClr val="009900"/>
                </a:solidFill>
                <a:sym typeface="Symbol" pitchFamily="18" charset="2"/>
              </a:rPr>
              <a:t>：</a:t>
            </a:r>
            <a:r>
              <a:rPr lang="zh-CN" altLang="en-US" b="1" i="0" baseline="-25000" dirty="0">
                <a:solidFill>
                  <a:srgbClr val="009900"/>
                </a:solidFill>
                <a:sym typeface="Symbol" pitchFamily="18" charset="2"/>
              </a:rPr>
              <a:t> </a:t>
            </a:r>
            <a:r>
              <a:rPr lang="zh-CN" altLang="en-US" b="1" i="0" dirty="0">
                <a:solidFill>
                  <a:srgbClr val="009900"/>
                </a:solidFill>
                <a:effectLst>
                  <a:outerShdw blurRad="38100" dist="38100" dir="2700000" algn="tl">
                    <a:srgbClr val="FFFFFF"/>
                  </a:outerShdw>
                </a:effectLst>
                <a:latin typeface="宋体" pitchFamily="2" charset="-122"/>
              </a:rPr>
              <a:t>为了描述物体辐射能量的能力，</a:t>
            </a:r>
            <a:r>
              <a:rPr lang="zh-CN" altLang="en-US" b="1" i="0" dirty="0">
                <a:solidFill>
                  <a:srgbClr val="009900"/>
                </a:solidFill>
                <a:effectLst>
                  <a:outerShdw blurRad="38100" dist="38100" dir="2700000" algn="tl">
                    <a:srgbClr val="FFFFFF"/>
                  </a:outerShdw>
                </a:effectLst>
                <a:latin typeface="宋体" pitchFamily="2" charset="-122"/>
                <a:sym typeface="Symbol" pitchFamily="18" charset="2"/>
              </a:rPr>
              <a:t>定义</a:t>
            </a:r>
            <a:r>
              <a:rPr lang="zh-CN" altLang="en-US" b="1" i="0" dirty="0">
                <a:solidFill>
                  <a:srgbClr val="009900"/>
                </a:solidFill>
                <a:effectLst>
                  <a:outerShdw blurRad="38100" dist="38100" dir="2700000" algn="tl">
                    <a:srgbClr val="FFFFFF"/>
                  </a:outerShdw>
                </a:effectLst>
                <a:latin typeface="宋体" pitchFamily="2" charset="-122"/>
              </a:rPr>
              <a:t>物体</a:t>
            </a:r>
            <a:r>
              <a:rPr lang="zh-CN" altLang="en-US" b="1" i="0" dirty="0">
                <a:solidFill>
                  <a:srgbClr val="FF00FF"/>
                </a:solidFill>
                <a:effectLst>
                  <a:outerShdw blurRad="38100" dist="38100" dir="2700000" algn="tl">
                    <a:srgbClr val="FFFFFF"/>
                  </a:outerShdw>
                </a:effectLst>
                <a:latin typeface="宋体" pitchFamily="2" charset="-122"/>
              </a:rPr>
              <a:t>单位表面</a:t>
            </a:r>
            <a:r>
              <a:rPr lang="zh-CN" altLang="en-US" b="1" i="0" dirty="0">
                <a:solidFill>
                  <a:srgbClr val="009900"/>
                </a:solidFill>
                <a:effectLst>
                  <a:outerShdw blurRad="38100" dist="38100" dir="2700000" algn="tl">
                    <a:srgbClr val="FFFFFF"/>
                  </a:outerShdw>
                </a:effectLst>
                <a:latin typeface="宋体" pitchFamily="2" charset="-122"/>
              </a:rPr>
              <a:t>在</a:t>
            </a:r>
            <a:r>
              <a:rPr lang="zh-CN" altLang="en-US" b="1" i="0" dirty="0">
                <a:solidFill>
                  <a:srgbClr val="C00000"/>
                </a:solidFill>
                <a:effectLst>
                  <a:outerShdw blurRad="38100" dist="38100" dir="2700000" algn="tl">
                    <a:srgbClr val="FFFFFF"/>
                  </a:outerShdw>
                </a:effectLst>
                <a:latin typeface="宋体" pitchFamily="2" charset="-122"/>
              </a:rPr>
              <a:t>单位时间</a:t>
            </a:r>
            <a:r>
              <a:rPr lang="zh-CN" altLang="en-US" b="1" i="0" dirty="0">
                <a:solidFill>
                  <a:srgbClr val="009900"/>
                </a:solidFill>
                <a:effectLst>
                  <a:outerShdw blurRad="38100" dist="38100" dir="2700000" algn="tl">
                    <a:srgbClr val="FFFFFF"/>
                  </a:outerShdw>
                </a:effectLst>
                <a:latin typeface="宋体" pitchFamily="2" charset="-122"/>
              </a:rPr>
              <a:t>内发出的波长在</a:t>
            </a:r>
            <a:r>
              <a:rPr lang="zh-CN" altLang="en-US" b="1" dirty="0">
                <a:solidFill>
                  <a:srgbClr val="FF0000"/>
                </a:solidFill>
                <a:effectLst>
                  <a:outerShdw blurRad="38100" dist="38100" dir="2700000" algn="tl">
                    <a:srgbClr val="FFFFFF"/>
                  </a:outerShdw>
                </a:effectLst>
                <a:sym typeface="Symbol" pitchFamily="18" charset="2"/>
              </a:rPr>
              <a:t></a:t>
            </a:r>
            <a:r>
              <a:rPr lang="zh-CN" altLang="en-US" b="1" i="0" dirty="0">
                <a:solidFill>
                  <a:srgbClr val="009900"/>
                </a:solidFill>
                <a:effectLst>
                  <a:outerShdw blurRad="38100" dist="38100" dir="2700000" algn="tl">
                    <a:srgbClr val="FFFFFF"/>
                  </a:outerShdw>
                </a:effectLst>
                <a:latin typeface="宋体" pitchFamily="2" charset="-122"/>
              </a:rPr>
              <a:t>附近</a:t>
            </a:r>
            <a:r>
              <a:rPr lang="zh-CN" altLang="en-US" b="1" i="0" dirty="0">
                <a:solidFill>
                  <a:srgbClr val="FF00FF"/>
                </a:solidFill>
                <a:effectLst>
                  <a:outerShdw blurRad="38100" dist="38100" dir="2700000" algn="tl">
                    <a:srgbClr val="FFFFFF"/>
                  </a:outerShdw>
                </a:effectLst>
                <a:latin typeface="宋体" pitchFamily="2" charset="-122"/>
              </a:rPr>
              <a:t>单位波长</a:t>
            </a:r>
            <a:r>
              <a:rPr lang="zh-CN" altLang="en-US" b="1" i="0" dirty="0">
                <a:solidFill>
                  <a:srgbClr val="009900"/>
                </a:solidFill>
                <a:effectLst>
                  <a:outerShdw blurRad="38100" dist="38100" dir="2700000" algn="tl">
                    <a:srgbClr val="FFFFFF"/>
                  </a:outerShdw>
                </a:effectLst>
                <a:latin typeface="宋体" pitchFamily="2" charset="-122"/>
              </a:rPr>
              <a:t>间隔内的电磁波的能量为单色辐出度</a:t>
            </a:r>
            <a:r>
              <a:rPr lang="en-US" altLang="zh-CN" b="1" dirty="0">
                <a:solidFill>
                  <a:srgbClr val="FF0000"/>
                </a:solidFill>
                <a:effectLst>
                  <a:outerShdw blurRad="38100" dist="38100" dir="2700000" algn="tl">
                    <a:srgbClr val="FFFFFF"/>
                  </a:outerShdw>
                </a:effectLst>
              </a:rPr>
              <a:t>M</a:t>
            </a:r>
            <a:r>
              <a:rPr lang="en-US" altLang="zh-CN" b="1" baseline="-25000" dirty="0">
                <a:solidFill>
                  <a:srgbClr val="FF0000"/>
                </a:solidFill>
                <a:effectLst>
                  <a:outerShdw blurRad="38100" dist="38100" dir="2700000" algn="tl">
                    <a:srgbClr val="FFFFFF"/>
                  </a:outerShdw>
                </a:effectLst>
                <a:sym typeface="Symbol" pitchFamily="18" charset="2"/>
              </a:rPr>
              <a:t></a:t>
            </a:r>
            <a:r>
              <a:rPr lang="zh-CN" altLang="en-US" b="1" i="0" dirty="0">
                <a:solidFill>
                  <a:srgbClr val="009900"/>
                </a:solidFill>
                <a:effectLst>
                  <a:outerShdw blurRad="38100" dist="38100" dir="2700000" algn="tl">
                    <a:srgbClr val="FFFFFF"/>
                  </a:outerShdw>
                </a:effectLst>
                <a:sym typeface="Symbol" pitchFamily="18" charset="2"/>
              </a:rPr>
              <a:t>，</a:t>
            </a:r>
            <a:r>
              <a:rPr lang="zh-CN" altLang="en-US" b="1" i="0" dirty="0">
                <a:solidFill>
                  <a:srgbClr val="009900"/>
                </a:solidFill>
                <a:effectLst>
                  <a:outerShdw blurRad="38100" dist="38100" dir="2700000" algn="tl">
                    <a:srgbClr val="FFFFFF"/>
                  </a:outerShdw>
                </a:effectLst>
                <a:latin typeface="宋体" pitchFamily="2" charset="-122"/>
              </a:rPr>
              <a:t>即</a:t>
            </a:r>
          </a:p>
        </p:txBody>
      </p:sp>
      <p:graphicFrame>
        <p:nvGraphicFramePr>
          <p:cNvPr id="4" name="Object 32"/>
          <p:cNvGraphicFramePr>
            <a:graphicFrameLocks noChangeAspect="1"/>
          </p:cNvGraphicFramePr>
          <p:nvPr>
            <p:extLst>
              <p:ext uri="{D42A27DB-BD31-4B8C-83A1-F6EECF244321}">
                <p14:modId xmlns:p14="http://schemas.microsoft.com/office/powerpoint/2010/main" val="2988347450"/>
              </p:ext>
            </p:extLst>
          </p:nvPr>
        </p:nvGraphicFramePr>
        <p:xfrm>
          <a:off x="5719663" y="2690742"/>
          <a:ext cx="2667000" cy="1176338"/>
        </p:xfrm>
        <a:graphic>
          <a:graphicData uri="http://schemas.openxmlformats.org/presentationml/2006/ole">
            <mc:AlternateContent xmlns:mc="http://schemas.openxmlformats.org/markup-compatibility/2006">
              <mc:Choice xmlns:v="urn:schemas-microsoft-com:vml" Requires="v">
                <p:oleObj spid="_x0000_s342452" name="公式" r:id="rId3" imgW="800105" imgH="304755" progId="Equation.3">
                  <p:embed/>
                </p:oleObj>
              </mc:Choice>
              <mc:Fallback>
                <p:oleObj name="公式" r:id="rId3" imgW="800105" imgH="304755" progId="Equation.3">
                  <p:embed/>
                  <p:pic>
                    <p:nvPicPr>
                      <p:cNvPr id="29728"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9663" y="2690742"/>
                        <a:ext cx="2667000" cy="1176338"/>
                      </a:xfrm>
                      <a:prstGeom prst="rect">
                        <a:avLst/>
                      </a:prstGeom>
                      <a:noFill/>
                      <a:ln>
                        <a:noFill/>
                      </a:ln>
                      <a:effectLst/>
                      <a:extLst>
                        <a:ext uri="{909E8E84-426E-40DD-AFC4-6F175D3DCCD1}">
                          <a14:hiddenFill xmlns:a14="http://schemas.microsoft.com/office/drawing/2010/main">
                            <a:gradFill rotWithShape="0">
                              <a:gsLst>
                                <a:gs pos="0">
                                  <a:srgbClr val="000082"/>
                                </a:gs>
                                <a:gs pos="30000">
                                  <a:srgbClr val="66008F"/>
                                </a:gs>
                                <a:gs pos="64999">
                                  <a:srgbClr val="BA0066"/>
                                </a:gs>
                                <a:gs pos="89999">
                                  <a:srgbClr val="FF0000"/>
                                </a:gs>
                                <a:gs pos="100000">
                                  <a:srgbClr val="FF8200"/>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9"/>
          <p:cNvGrpSpPr>
            <a:grpSpLocks/>
          </p:cNvGrpSpPr>
          <p:nvPr/>
        </p:nvGrpSpPr>
        <p:grpSpPr bwMode="auto">
          <a:xfrm>
            <a:off x="9411120" y="2693282"/>
            <a:ext cx="2227263" cy="1782762"/>
            <a:chOff x="336" y="2112"/>
            <a:chExt cx="1403" cy="1123"/>
          </a:xfrm>
        </p:grpSpPr>
        <p:sp>
          <p:nvSpPr>
            <p:cNvPr id="6" name="Freeform 10"/>
            <p:cNvSpPr>
              <a:spLocks/>
            </p:cNvSpPr>
            <p:nvPr/>
          </p:nvSpPr>
          <p:spPr bwMode="auto">
            <a:xfrm>
              <a:off x="1167" y="2112"/>
              <a:ext cx="372" cy="1123"/>
            </a:xfrm>
            <a:custGeom>
              <a:avLst/>
              <a:gdLst>
                <a:gd name="T0" fmla="*/ 0 w 660"/>
                <a:gd name="T1" fmla="*/ 0 h 1755"/>
                <a:gd name="T2" fmla="*/ 153 w 660"/>
                <a:gd name="T3" fmla="*/ 307 h 1755"/>
                <a:gd name="T4" fmla="*/ 210 w 660"/>
                <a:gd name="T5" fmla="*/ 719 h 1755"/>
                <a:gd name="T6" fmla="*/ 0 60000 65536"/>
                <a:gd name="T7" fmla="*/ 0 60000 65536"/>
                <a:gd name="T8" fmla="*/ 0 60000 65536"/>
              </a:gdLst>
              <a:ahLst/>
              <a:cxnLst>
                <a:cxn ang="T6">
                  <a:pos x="T0" y="T1"/>
                </a:cxn>
                <a:cxn ang="T7">
                  <a:pos x="T2" y="T3"/>
                </a:cxn>
                <a:cxn ang="T8">
                  <a:pos x="T4" y="T5"/>
                </a:cxn>
              </a:cxnLst>
              <a:rect l="0" t="0" r="r" b="b"/>
              <a:pathLst>
                <a:path w="660" h="1755">
                  <a:moveTo>
                    <a:pt x="0" y="0"/>
                  </a:moveTo>
                  <a:cubicBezTo>
                    <a:pt x="185" y="229"/>
                    <a:pt x="370" y="458"/>
                    <a:pt x="480" y="750"/>
                  </a:cubicBezTo>
                  <a:cubicBezTo>
                    <a:pt x="590" y="1042"/>
                    <a:pt x="630" y="1588"/>
                    <a:pt x="660" y="1755"/>
                  </a:cubicBez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7" name="Line 11"/>
            <p:cNvSpPr>
              <a:spLocks noChangeShapeType="1"/>
            </p:cNvSpPr>
            <p:nvPr/>
          </p:nvSpPr>
          <p:spPr bwMode="auto">
            <a:xfrm flipV="1">
              <a:off x="1159" y="2232"/>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8" name="Line 12"/>
            <p:cNvSpPr>
              <a:spLocks noChangeShapeType="1"/>
            </p:cNvSpPr>
            <p:nvPr/>
          </p:nvSpPr>
          <p:spPr bwMode="auto">
            <a:xfrm flipV="1">
              <a:off x="1183" y="2289"/>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9" name="Line 13"/>
            <p:cNvSpPr>
              <a:spLocks noChangeShapeType="1"/>
            </p:cNvSpPr>
            <p:nvPr/>
          </p:nvSpPr>
          <p:spPr bwMode="auto">
            <a:xfrm flipV="1">
              <a:off x="1215" y="2347"/>
              <a:ext cx="8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10" name="Line 14"/>
            <p:cNvSpPr>
              <a:spLocks noChangeShapeType="1"/>
            </p:cNvSpPr>
            <p:nvPr/>
          </p:nvSpPr>
          <p:spPr bwMode="auto">
            <a:xfrm flipV="1">
              <a:off x="1246" y="2395"/>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11" name="Line 15"/>
            <p:cNvSpPr>
              <a:spLocks noChangeShapeType="1"/>
            </p:cNvSpPr>
            <p:nvPr/>
          </p:nvSpPr>
          <p:spPr bwMode="auto">
            <a:xfrm flipV="1">
              <a:off x="1270" y="2443"/>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12" name="Line 16"/>
            <p:cNvSpPr>
              <a:spLocks noChangeShapeType="1"/>
            </p:cNvSpPr>
            <p:nvPr/>
          </p:nvSpPr>
          <p:spPr bwMode="auto">
            <a:xfrm flipV="1">
              <a:off x="1302" y="2501"/>
              <a:ext cx="8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13" name="Line 17"/>
            <p:cNvSpPr>
              <a:spLocks noChangeShapeType="1"/>
            </p:cNvSpPr>
            <p:nvPr/>
          </p:nvSpPr>
          <p:spPr bwMode="auto">
            <a:xfrm flipV="1">
              <a:off x="1326" y="2558"/>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14" name="Line 18"/>
            <p:cNvSpPr>
              <a:spLocks noChangeShapeType="1"/>
            </p:cNvSpPr>
            <p:nvPr/>
          </p:nvSpPr>
          <p:spPr bwMode="auto">
            <a:xfrm flipV="1">
              <a:off x="1342" y="2616"/>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15" name="Line 19"/>
            <p:cNvSpPr>
              <a:spLocks noChangeShapeType="1"/>
            </p:cNvSpPr>
            <p:nvPr/>
          </p:nvSpPr>
          <p:spPr bwMode="auto">
            <a:xfrm flipV="1">
              <a:off x="1366" y="2664"/>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16" name="Line 20"/>
            <p:cNvSpPr>
              <a:spLocks noChangeShapeType="1"/>
            </p:cNvSpPr>
            <p:nvPr/>
          </p:nvSpPr>
          <p:spPr bwMode="auto">
            <a:xfrm flipV="1">
              <a:off x="1374" y="2712"/>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17" name="Line 21"/>
            <p:cNvSpPr>
              <a:spLocks noChangeShapeType="1"/>
            </p:cNvSpPr>
            <p:nvPr/>
          </p:nvSpPr>
          <p:spPr bwMode="auto">
            <a:xfrm flipV="1">
              <a:off x="1390" y="2769"/>
              <a:ext cx="8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18" name="Line 22"/>
            <p:cNvSpPr>
              <a:spLocks noChangeShapeType="1"/>
            </p:cNvSpPr>
            <p:nvPr/>
          </p:nvSpPr>
          <p:spPr bwMode="auto">
            <a:xfrm flipV="1">
              <a:off x="1390" y="2827"/>
              <a:ext cx="8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19" name="Line 23"/>
            <p:cNvSpPr>
              <a:spLocks noChangeShapeType="1"/>
            </p:cNvSpPr>
            <p:nvPr/>
          </p:nvSpPr>
          <p:spPr bwMode="auto">
            <a:xfrm flipV="1">
              <a:off x="1398" y="2875"/>
              <a:ext cx="8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20" name="Line 24"/>
            <p:cNvSpPr>
              <a:spLocks noChangeShapeType="1"/>
            </p:cNvSpPr>
            <p:nvPr/>
          </p:nvSpPr>
          <p:spPr bwMode="auto">
            <a:xfrm flipV="1">
              <a:off x="1413" y="2923"/>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21" name="Line 25"/>
            <p:cNvSpPr>
              <a:spLocks noChangeShapeType="1"/>
            </p:cNvSpPr>
            <p:nvPr/>
          </p:nvSpPr>
          <p:spPr bwMode="auto">
            <a:xfrm flipV="1">
              <a:off x="1421" y="2990"/>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22" name="Line 26"/>
            <p:cNvSpPr>
              <a:spLocks noChangeShapeType="1"/>
            </p:cNvSpPr>
            <p:nvPr/>
          </p:nvSpPr>
          <p:spPr bwMode="auto">
            <a:xfrm flipV="1">
              <a:off x="1421" y="3048"/>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23" name="Line 27"/>
            <p:cNvSpPr>
              <a:spLocks noChangeShapeType="1"/>
            </p:cNvSpPr>
            <p:nvPr/>
          </p:nvSpPr>
          <p:spPr bwMode="auto">
            <a:xfrm flipV="1">
              <a:off x="1421" y="3096"/>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24" name="Line 28"/>
            <p:cNvSpPr>
              <a:spLocks noChangeShapeType="1"/>
            </p:cNvSpPr>
            <p:nvPr/>
          </p:nvSpPr>
          <p:spPr bwMode="auto">
            <a:xfrm flipV="1">
              <a:off x="1429" y="3144"/>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25" name="Line 29"/>
            <p:cNvSpPr>
              <a:spLocks noChangeShapeType="1"/>
            </p:cNvSpPr>
            <p:nvPr/>
          </p:nvSpPr>
          <p:spPr bwMode="auto">
            <a:xfrm flipV="1">
              <a:off x="1437" y="3192"/>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26" name="Line 30"/>
            <p:cNvSpPr>
              <a:spLocks noChangeShapeType="1"/>
            </p:cNvSpPr>
            <p:nvPr/>
          </p:nvSpPr>
          <p:spPr bwMode="auto">
            <a:xfrm flipV="1">
              <a:off x="1135" y="2184"/>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27" name="Line 31"/>
            <p:cNvSpPr>
              <a:spLocks noChangeShapeType="1"/>
            </p:cNvSpPr>
            <p:nvPr/>
          </p:nvSpPr>
          <p:spPr bwMode="auto">
            <a:xfrm flipV="1">
              <a:off x="1294" y="2347"/>
              <a:ext cx="51" cy="4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28" name="Line 32"/>
            <p:cNvSpPr>
              <a:spLocks noChangeShapeType="1"/>
            </p:cNvSpPr>
            <p:nvPr/>
          </p:nvSpPr>
          <p:spPr bwMode="auto">
            <a:xfrm flipV="1">
              <a:off x="1390" y="2549"/>
              <a:ext cx="50" cy="4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29" name="Line 33"/>
            <p:cNvSpPr>
              <a:spLocks noChangeShapeType="1"/>
            </p:cNvSpPr>
            <p:nvPr/>
          </p:nvSpPr>
          <p:spPr bwMode="auto">
            <a:xfrm flipV="1">
              <a:off x="1374" y="2241"/>
              <a:ext cx="355" cy="231"/>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30" name="Line 34"/>
            <p:cNvSpPr>
              <a:spLocks noChangeShapeType="1"/>
            </p:cNvSpPr>
            <p:nvPr/>
          </p:nvSpPr>
          <p:spPr bwMode="auto">
            <a:xfrm>
              <a:off x="1392" y="2496"/>
              <a:ext cx="347" cy="1"/>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31" name="Line 35"/>
            <p:cNvSpPr>
              <a:spLocks noChangeShapeType="1"/>
            </p:cNvSpPr>
            <p:nvPr/>
          </p:nvSpPr>
          <p:spPr bwMode="auto">
            <a:xfrm flipV="1">
              <a:off x="1344" y="2112"/>
              <a:ext cx="126" cy="29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32" name="Text Box 36"/>
            <p:cNvSpPr txBox="1">
              <a:spLocks noChangeArrowheads="1"/>
            </p:cNvSpPr>
            <p:nvPr/>
          </p:nvSpPr>
          <p:spPr bwMode="auto">
            <a:xfrm>
              <a:off x="666" y="2126"/>
              <a:ext cx="529"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auto">
                <a:spcBef>
                  <a:spcPct val="0"/>
                </a:spcBef>
                <a:spcAft>
                  <a:spcPts val="0"/>
                </a:spcAft>
                <a:buNone/>
                <a:defRPr/>
              </a:pPr>
              <a:r>
                <a:rPr lang="zh-CN" altLang="en-US" i="0" kern="0">
                  <a:solidFill>
                    <a:srgbClr val="000000"/>
                  </a:solidFill>
                </a:rPr>
                <a:t>   </a:t>
              </a:r>
              <a:r>
                <a:rPr lang="en-US" altLang="zh-CN" b="1" i="0" kern="0">
                  <a:solidFill>
                    <a:srgbClr val="000000"/>
                  </a:solidFill>
                </a:rPr>
                <a:t>T</a:t>
              </a:r>
            </a:p>
            <a:p>
              <a:pPr algn="just" fontAlgn="auto">
                <a:spcBef>
                  <a:spcPct val="0"/>
                </a:spcBef>
                <a:spcAft>
                  <a:spcPts val="0"/>
                </a:spcAft>
                <a:buNone/>
                <a:defRPr/>
              </a:pPr>
              <a:endParaRPr lang="zh-CN" altLang="en-US" i="0" kern="0">
                <a:solidFill>
                  <a:srgbClr val="000000"/>
                </a:solidFill>
              </a:endParaRPr>
            </a:p>
          </p:txBody>
        </p:sp>
        <p:sp>
          <p:nvSpPr>
            <p:cNvPr id="33" name="Text Box 37"/>
            <p:cNvSpPr txBox="1">
              <a:spLocks noChangeArrowheads="1"/>
            </p:cNvSpPr>
            <p:nvPr/>
          </p:nvSpPr>
          <p:spPr bwMode="auto">
            <a:xfrm>
              <a:off x="336" y="2637"/>
              <a:ext cx="1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auto">
                <a:spcBef>
                  <a:spcPct val="50000"/>
                </a:spcBef>
                <a:spcAft>
                  <a:spcPts val="0"/>
                </a:spcAft>
                <a:buNone/>
                <a:defRPr/>
              </a:pPr>
              <a:r>
                <a:rPr lang="zh-CN" altLang="en-US" sz="2400" b="1" i="0" kern="0">
                  <a:solidFill>
                    <a:srgbClr val="FF3300"/>
                  </a:solidFill>
                </a:rPr>
                <a:t>单位面积</a:t>
              </a:r>
            </a:p>
          </p:txBody>
        </p:sp>
        <p:sp>
          <p:nvSpPr>
            <p:cNvPr id="34" name="Line 38"/>
            <p:cNvSpPr>
              <a:spLocks noChangeShapeType="1"/>
            </p:cNvSpPr>
            <p:nvPr/>
          </p:nvSpPr>
          <p:spPr bwMode="auto">
            <a:xfrm flipV="1">
              <a:off x="946" y="2449"/>
              <a:ext cx="422" cy="222"/>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kumimoji="0" lang="zh-CN" altLang="en-US" sz="2800" b="1" i="0" kern="0">
                <a:solidFill>
                  <a:srgbClr val="000000"/>
                </a:solidFill>
              </a:endParaRPr>
            </a:p>
          </p:txBody>
        </p:sp>
        <p:sp>
          <p:nvSpPr>
            <p:cNvPr id="35" name="Freeform 39"/>
            <p:cNvSpPr>
              <a:spLocks/>
            </p:cNvSpPr>
            <p:nvPr/>
          </p:nvSpPr>
          <p:spPr bwMode="auto">
            <a:xfrm>
              <a:off x="1346" y="2371"/>
              <a:ext cx="78" cy="200"/>
            </a:xfrm>
            <a:custGeom>
              <a:avLst/>
              <a:gdLst>
                <a:gd name="T0" fmla="*/ 0 w 78"/>
                <a:gd name="T1" fmla="*/ 0 h 200"/>
                <a:gd name="T2" fmla="*/ 44 w 78"/>
                <a:gd name="T3" fmla="*/ 100 h 200"/>
                <a:gd name="T4" fmla="*/ 78 w 78"/>
                <a:gd name="T5" fmla="*/ 200 h 200"/>
                <a:gd name="T6" fmla="*/ 0 60000 65536"/>
                <a:gd name="T7" fmla="*/ 0 60000 65536"/>
                <a:gd name="T8" fmla="*/ 0 60000 65536"/>
              </a:gdLst>
              <a:ahLst/>
              <a:cxnLst>
                <a:cxn ang="T6">
                  <a:pos x="T0" y="T1"/>
                </a:cxn>
                <a:cxn ang="T7">
                  <a:pos x="T2" y="T3"/>
                </a:cxn>
                <a:cxn ang="T8">
                  <a:pos x="T4" y="T5"/>
                </a:cxn>
              </a:cxnLst>
              <a:rect l="0" t="0" r="r" b="b"/>
              <a:pathLst>
                <a:path w="78" h="200">
                  <a:moveTo>
                    <a:pt x="0" y="0"/>
                  </a:moveTo>
                  <a:cubicBezTo>
                    <a:pt x="15" y="33"/>
                    <a:pt x="31" y="67"/>
                    <a:pt x="44" y="100"/>
                  </a:cubicBezTo>
                  <a:cubicBezTo>
                    <a:pt x="57" y="133"/>
                    <a:pt x="67" y="166"/>
                    <a:pt x="78" y="200"/>
                  </a:cubicBezTo>
                </a:path>
              </a:pathLst>
            </a:custGeom>
            <a:noFill/>
            <a:ln w="38100"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kumimoji="0" lang="zh-CN" altLang="en-US" sz="2800" b="1" i="0" kern="0">
                <a:solidFill>
                  <a:srgbClr val="000000"/>
                </a:solidFill>
              </a:endParaRPr>
            </a:p>
          </p:txBody>
        </p:sp>
      </p:grpSp>
      <p:sp>
        <p:nvSpPr>
          <p:cNvPr id="36" name="矩形 35"/>
          <p:cNvSpPr/>
          <p:nvPr/>
        </p:nvSpPr>
        <p:spPr>
          <a:xfrm>
            <a:off x="1670050" y="620689"/>
            <a:ext cx="9793088" cy="954107"/>
          </a:xfrm>
          <a:prstGeom prst="rect">
            <a:avLst/>
          </a:prstGeom>
        </p:spPr>
        <p:txBody>
          <a:bodyPr wrap="square">
            <a:spAutoFit/>
          </a:bodyPr>
          <a:lstStyle/>
          <a:p>
            <a:r>
              <a:rPr lang="zh-CN" altLang="en-US" sz="2800" b="1" i="0" dirty="0">
                <a:solidFill>
                  <a:srgbClr val="9900CC"/>
                </a:solidFill>
              </a:rPr>
              <a:t>已知一个物体的</a:t>
            </a:r>
            <a:r>
              <a:rPr lang="zh-CN" altLang="en-US" sz="2800" b="1" i="0" dirty="0">
                <a:latin typeface="宋体" pitchFamily="2" charset="-122"/>
              </a:rPr>
              <a:t>单色辐出度</a:t>
            </a:r>
            <a:r>
              <a:rPr lang="en-US" altLang="zh-CN" sz="2800" b="1" dirty="0">
                <a:solidFill>
                  <a:srgbClr val="FF0000"/>
                </a:solidFill>
              </a:rPr>
              <a:t>M</a:t>
            </a:r>
            <a:r>
              <a:rPr lang="en-US" altLang="zh-CN" sz="2800" b="1" baseline="-25000" dirty="0">
                <a:solidFill>
                  <a:srgbClr val="FF0000"/>
                </a:solidFill>
                <a:sym typeface="Symbol" pitchFamily="18" charset="2"/>
              </a:rPr>
              <a:t></a:t>
            </a:r>
            <a:r>
              <a:rPr lang="zh-CN" altLang="en-US" sz="2800" b="1" i="0" dirty="0">
                <a:solidFill>
                  <a:srgbClr val="9900CC"/>
                </a:solidFill>
              </a:rPr>
              <a:t>，</a:t>
            </a:r>
            <a:r>
              <a:rPr lang="zh-CN" altLang="en-US" sz="2800" b="1" i="0" dirty="0">
                <a:solidFill>
                  <a:srgbClr val="009900"/>
                </a:solidFill>
                <a:effectLst>
                  <a:outerShdw blurRad="38100" dist="38100" dir="2700000" algn="tl">
                    <a:srgbClr val="FFFFFF"/>
                  </a:outerShdw>
                </a:effectLst>
                <a:latin typeface="宋体" pitchFamily="2" charset="-122"/>
              </a:rPr>
              <a:t>物体</a:t>
            </a:r>
            <a:r>
              <a:rPr lang="zh-CN" altLang="en-US" sz="2800" b="1" i="0" dirty="0">
                <a:solidFill>
                  <a:srgbClr val="FF00FF"/>
                </a:solidFill>
                <a:effectLst>
                  <a:outerShdw blurRad="38100" dist="38100" dir="2700000" algn="tl">
                    <a:srgbClr val="FFFFFF"/>
                  </a:outerShdw>
                </a:effectLst>
                <a:latin typeface="宋体" pitchFamily="2" charset="-122"/>
              </a:rPr>
              <a:t>单位表面</a:t>
            </a:r>
            <a:r>
              <a:rPr lang="zh-CN" altLang="en-US" sz="2800" b="1" i="0" dirty="0">
                <a:solidFill>
                  <a:srgbClr val="009900"/>
                </a:solidFill>
                <a:effectLst>
                  <a:outerShdw blurRad="38100" dist="38100" dir="2700000" algn="tl">
                    <a:srgbClr val="FFFFFF"/>
                  </a:outerShdw>
                </a:effectLst>
                <a:latin typeface="宋体" pitchFamily="2" charset="-122"/>
              </a:rPr>
              <a:t>在</a:t>
            </a:r>
            <a:r>
              <a:rPr lang="zh-CN" altLang="en-US" sz="2800" b="1" i="0" dirty="0">
                <a:solidFill>
                  <a:srgbClr val="C00000"/>
                </a:solidFill>
                <a:effectLst>
                  <a:outerShdw blurRad="38100" dist="38100" dir="2700000" algn="tl">
                    <a:srgbClr val="FFFFFF"/>
                  </a:outerShdw>
                </a:effectLst>
                <a:latin typeface="宋体" pitchFamily="2" charset="-122"/>
              </a:rPr>
              <a:t>单位时间</a:t>
            </a:r>
            <a:r>
              <a:rPr lang="zh-CN" altLang="en-US" sz="2800" b="1" i="0" dirty="0">
                <a:solidFill>
                  <a:srgbClr val="009900"/>
                </a:solidFill>
                <a:effectLst>
                  <a:outerShdw blurRad="38100" dist="38100" dir="2700000" algn="tl">
                    <a:srgbClr val="FFFFFF"/>
                  </a:outerShdw>
                </a:effectLst>
                <a:latin typeface="宋体" pitchFamily="2" charset="-122"/>
              </a:rPr>
              <a:t>内发出的总</a:t>
            </a:r>
            <a:r>
              <a:rPr lang="zh-CN" altLang="en-US" sz="2800" b="1" i="0" dirty="0">
                <a:solidFill>
                  <a:srgbClr val="009900"/>
                </a:solidFill>
              </a:rPr>
              <a:t>光子数为</a:t>
            </a:r>
            <a:r>
              <a:rPr lang="en-US" altLang="zh-CN" sz="2800" b="1" i="0" dirty="0">
                <a:solidFill>
                  <a:srgbClr val="009900"/>
                </a:solidFill>
              </a:rPr>
              <a:t>_______,</a:t>
            </a:r>
            <a:r>
              <a:rPr lang="zh-CN" altLang="en-US" sz="2800" b="1" i="0" dirty="0">
                <a:solidFill>
                  <a:srgbClr val="009900"/>
                </a:solidFill>
              </a:rPr>
              <a:t>总</a:t>
            </a:r>
            <a:r>
              <a:rPr lang="zh-CN" altLang="en-US" sz="2800" b="1" i="0" dirty="0">
                <a:solidFill>
                  <a:srgbClr val="FF00FF"/>
                </a:solidFill>
              </a:rPr>
              <a:t>光子质量为</a:t>
            </a:r>
            <a:r>
              <a:rPr lang="en-US" altLang="zh-CN" sz="2800" b="1" i="0" dirty="0">
                <a:solidFill>
                  <a:srgbClr val="FF00FF"/>
                </a:solidFill>
              </a:rPr>
              <a:t>________</a:t>
            </a:r>
            <a:r>
              <a:rPr lang="zh-CN" altLang="en-US" sz="2800" b="1" i="0" dirty="0">
                <a:solidFill>
                  <a:srgbClr val="FF00FF"/>
                </a:solidFill>
              </a:rPr>
              <a:t>。</a:t>
            </a:r>
          </a:p>
        </p:txBody>
      </p:sp>
      <p:graphicFrame>
        <p:nvGraphicFramePr>
          <p:cNvPr id="37" name="Object 13"/>
          <p:cNvGraphicFramePr>
            <a:graphicFrameLocks noChangeAspect="1"/>
          </p:cNvGraphicFramePr>
          <p:nvPr>
            <p:extLst>
              <p:ext uri="{D42A27DB-BD31-4B8C-83A1-F6EECF244321}">
                <p14:modId xmlns:p14="http://schemas.microsoft.com/office/powerpoint/2010/main" val="2047221641"/>
              </p:ext>
            </p:extLst>
          </p:nvPr>
        </p:nvGraphicFramePr>
        <p:xfrm>
          <a:off x="1209573" y="3145719"/>
          <a:ext cx="4162425" cy="1181100"/>
        </p:xfrm>
        <a:graphic>
          <a:graphicData uri="http://schemas.openxmlformats.org/presentationml/2006/ole">
            <mc:AlternateContent xmlns:mc="http://schemas.openxmlformats.org/markup-compatibility/2006">
              <mc:Choice xmlns:v="urn:schemas-microsoft-com:vml" Requires="v">
                <p:oleObj spid="_x0000_s342453" name="Equation" r:id="rId5" imgW="1396800" imgH="393480" progId="Equation.DSMT4">
                  <p:embed/>
                </p:oleObj>
              </mc:Choice>
              <mc:Fallback>
                <p:oleObj name="Equation" r:id="rId5" imgW="1396800" imgH="393480" progId="Equation.DSMT4">
                  <p:embed/>
                  <p:pic>
                    <p:nvPicPr>
                      <p:cNvPr id="12" name="Object 13"/>
                      <p:cNvPicPr>
                        <a:picLocks noChangeAspect="1" noChangeArrowheads="1"/>
                      </p:cNvPicPr>
                      <p:nvPr/>
                    </p:nvPicPr>
                    <p:blipFill>
                      <a:blip r:embed="rId6"/>
                      <a:srcRect/>
                      <a:stretch>
                        <a:fillRect/>
                      </a:stretch>
                    </p:blipFill>
                    <p:spPr bwMode="auto">
                      <a:xfrm>
                        <a:off x="1209573" y="3145719"/>
                        <a:ext cx="4162425" cy="1181100"/>
                      </a:xfrm>
                      <a:prstGeom prst="rect">
                        <a:avLst/>
                      </a:prstGeom>
                      <a:solidFill>
                        <a:srgbClr val="FFFF00"/>
                      </a:solidFill>
                      <a:ln>
                        <a:noFill/>
                      </a:ln>
                      <a:effectLst/>
                      <a:extLst/>
                    </p:spPr>
                  </p:pic>
                </p:oleObj>
              </mc:Fallback>
            </mc:AlternateContent>
          </a:graphicData>
        </a:graphic>
      </p:graphicFrame>
      <p:graphicFrame>
        <p:nvGraphicFramePr>
          <p:cNvPr id="38" name="Object 32"/>
          <p:cNvGraphicFramePr>
            <a:graphicFrameLocks noChangeAspect="1"/>
          </p:cNvGraphicFramePr>
          <p:nvPr>
            <p:extLst>
              <p:ext uri="{D42A27DB-BD31-4B8C-83A1-F6EECF244321}">
                <p14:modId xmlns:p14="http://schemas.microsoft.com/office/powerpoint/2010/main" val="1189047527"/>
              </p:ext>
            </p:extLst>
          </p:nvPr>
        </p:nvGraphicFramePr>
        <p:xfrm>
          <a:off x="1244912" y="4411468"/>
          <a:ext cx="3011009" cy="755997"/>
        </p:xfrm>
        <a:graphic>
          <a:graphicData uri="http://schemas.openxmlformats.org/presentationml/2006/ole">
            <mc:AlternateContent xmlns:mc="http://schemas.openxmlformats.org/markup-compatibility/2006">
              <mc:Choice xmlns:v="urn:schemas-microsoft-com:vml" Requires="v">
                <p:oleObj spid="_x0000_s342454" name="Equation" r:id="rId7" imgW="927000" imgH="228600" progId="Equation.DSMT4">
                  <p:embed/>
                </p:oleObj>
              </mc:Choice>
              <mc:Fallback>
                <p:oleObj name="Equation" r:id="rId7" imgW="927000" imgH="228600" progId="Equation.DSMT4">
                  <p:embed/>
                  <p:pic>
                    <p:nvPicPr>
                      <p:cNvPr id="4" name="Object 32"/>
                      <p:cNvPicPr>
                        <a:picLocks noChangeAspect="1" noChangeArrowheads="1"/>
                      </p:cNvPicPr>
                      <p:nvPr/>
                    </p:nvPicPr>
                    <p:blipFill>
                      <a:blip r:embed="rId8"/>
                      <a:srcRect/>
                      <a:stretch>
                        <a:fillRect/>
                      </a:stretch>
                    </p:blipFill>
                    <p:spPr bwMode="auto">
                      <a:xfrm>
                        <a:off x="1244912" y="4411468"/>
                        <a:ext cx="3011009" cy="755997"/>
                      </a:xfrm>
                      <a:prstGeom prst="rect">
                        <a:avLst/>
                      </a:prstGeom>
                      <a:noFill/>
                      <a:ln>
                        <a:noFill/>
                      </a:ln>
                      <a:effectLst/>
                      <a:extLst/>
                    </p:spPr>
                  </p:pic>
                </p:oleObj>
              </mc:Fallback>
            </mc:AlternateContent>
          </a:graphicData>
        </a:graphic>
      </p:graphicFrame>
      <p:graphicFrame>
        <p:nvGraphicFramePr>
          <p:cNvPr id="39" name="Object 32"/>
          <p:cNvGraphicFramePr>
            <a:graphicFrameLocks noChangeAspect="1"/>
          </p:cNvGraphicFramePr>
          <p:nvPr>
            <p:extLst>
              <p:ext uri="{D42A27DB-BD31-4B8C-83A1-F6EECF244321}">
                <p14:modId xmlns:p14="http://schemas.microsoft.com/office/powerpoint/2010/main" val="1506989582"/>
              </p:ext>
            </p:extLst>
          </p:nvPr>
        </p:nvGraphicFramePr>
        <p:xfrm>
          <a:off x="4695206" y="4207443"/>
          <a:ext cx="4787454" cy="1130186"/>
        </p:xfrm>
        <a:graphic>
          <a:graphicData uri="http://schemas.openxmlformats.org/presentationml/2006/ole">
            <mc:AlternateContent xmlns:mc="http://schemas.openxmlformats.org/markup-compatibility/2006">
              <mc:Choice xmlns:v="urn:schemas-microsoft-com:vml" Requires="v">
                <p:oleObj spid="_x0000_s342455" name="Equation" r:id="rId9" imgW="1473120" imgH="393480" progId="Equation.DSMT4">
                  <p:embed/>
                </p:oleObj>
              </mc:Choice>
              <mc:Fallback>
                <p:oleObj name="Equation" r:id="rId9" imgW="1473120" imgH="393480" progId="Equation.DSMT4">
                  <p:embed/>
                  <p:pic>
                    <p:nvPicPr>
                      <p:cNvPr id="38" name="Object 32"/>
                      <p:cNvPicPr>
                        <a:picLocks noChangeAspect="1" noChangeArrowheads="1"/>
                      </p:cNvPicPr>
                      <p:nvPr/>
                    </p:nvPicPr>
                    <p:blipFill>
                      <a:blip r:embed="rId10"/>
                      <a:srcRect/>
                      <a:stretch>
                        <a:fillRect/>
                      </a:stretch>
                    </p:blipFill>
                    <p:spPr bwMode="auto">
                      <a:xfrm>
                        <a:off x="4695206" y="4207443"/>
                        <a:ext cx="4787454" cy="1130186"/>
                      </a:xfrm>
                      <a:prstGeom prst="rect">
                        <a:avLst/>
                      </a:prstGeom>
                      <a:noFill/>
                      <a:ln>
                        <a:noFill/>
                      </a:ln>
                      <a:effectLst/>
                      <a:extLst/>
                    </p:spPr>
                  </p:pic>
                </p:oleObj>
              </mc:Fallback>
            </mc:AlternateContent>
          </a:graphicData>
        </a:graphic>
      </p:graphicFrame>
      <p:graphicFrame>
        <p:nvGraphicFramePr>
          <p:cNvPr id="40" name="Object 32"/>
          <p:cNvGraphicFramePr>
            <a:graphicFrameLocks noChangeAspect="1"/>
          </p:cNvGraphicFramePr>
          <p:nvPr>
            <p:extLst>
              <p:ext uri="{D42A27DB-BD31-4B8C-83A1-F6EECF244321}">
                <p14:modId xmlns:p14="http://schemas.microsoft.com/office/powerpoint/2010/main" val="1883627228"/>
              </p:ext>
            </p:extLst>
          </p:nvPr>
        </p:nvGraphicFramePr>
        <p:xfrm>
          <a:off x="1068388" y="5392909"/>
          <a:ext cx="4303610" cy="1132435"/>
        </p:xfrm>
        <a:graphic>
          <a:graphicData uri="http://schemas.openxmlformats.org/presentationml/2006/ole">
            <mc:AlternateContent xmlns:mc="http://schemas.openxmlformats.org/markup-compatibility/2006">
              <mc:Choice xmlns:v="urn:schemas-microsoft-com:vml" Requires="v">
                <p:oleObj spid="_x0000_s342456" name="Equation" r:id="rId11" imgW="1320480" imgH="393480" progId="Equation.DSMT4">
                  <p:embed/>
                </p:oleObj>
              </mc:Choice>
              <mc:Fallback>
                <p:oleObj name="Equation" r:id="rId11" imgW="1320480" imgH="393480" progId="Equation.DSMT4">
                  <p:embed/>
                  <p:pic>
                    <p:nvPicPr>
                      <p:cNvPr id="39" name="Object 32"/>
                      <p:cNvPicPr>
                        <a:picLocks noChangeAspect="1" noChangeArrowheads="1"/>
                      </p:cNvPicPr>
                      <p:nvPr/>
                    </p:nvPicPr>
                    <p:blipFill>
                      <a:blip r:embed="rId12"/>
                      <a:srcRect/>
                      <a:stretch>
                        <a:fillRect/>
                      </a:stretch>
                    </p:blipFill>
                    <p:spPr bwMode="auto">
                      <a:xfrm>
                        <a:off x="1068388" y="5392909"/>
                        <a:ext cx="4303610" cy="1132435"/>
                      </a:xfrm>
                      <a:prstGeom prst="rect">
                        <a:avLst/>
                      </a:prstGeom>
                      <a:noFill/>
                      <a:ln>
                        <a:noFill/>
                      </a:ln>
                      <a:effectLst/>
                      <a:extLst/>
                    </p:spPr>
                  </p:pic>
                </p:oleObj>
              </mc:Fallback>
            </mc:AlternateContent>
          </a:graphicData>
        </a:graphic>
      </p:graphicFrame>
      <p:graphicFrame>
        <p:nvGraphicFramePr>
          <p:cNvPr id="41" name="Object 32"/>
          <p:cNvGraphicFramePr>
            <a:graphicFrameLocks noChangeAspect="1"/>
          </p:cNvGraphicFramePr>
          <p:nvPr>
            <p:extLst>
              <p:ext uri="{D42A27DB-BD31-4B8C-83A1-F6EECF244321}">
                <p14:modId xmlns:p14="http://schemas.microsoft.com/office/powerpoint/2010/main" val="3918058051"/>
              </p:ext>
            </p:extLst>
          </p:nvPr>
        </p:nvGraphicFramePr>
        <p:xfrm>
          <a:off x="6566594" y="5454468"/>
          <a:ext cx="4285376" cy="1070876"/>
        </p:xfrm>
        <a:graphic>
          <a:graphicData uri="http://schemas.openxmlformats.org/presentationml/2006/ole">
            <mc:AlternateContent xmlns:mc="http://schemas.openxmlformats.org/markup-compatibility/2006">
              <mc:Choice xmlns:v="urn:schemas-microsoft-com:vml" Requires="v">
                <p:oleObj spid="_x0000_s342457" name="Equation" r:id="rId13" imgW="1346040" imgH="330120" progId="Equation.DSMT4">
                  <p:embed/>
                </p:oleObj>
              </mc:Choice>
              <mc:Fallback>
                <p:oleObj name="Equation" r:id="rId13" imgW="1346040" imgH="330120" progId="Equation.DSMT4">
                  <p:embed/>
                  <p:pic>
                    <p:nvPicPr>
                      <p:cNvPr id="38" name="Object 32"/>
                      <p:cNvPicPr>
                        <a:picLocks noChangeAspect="1" noChangeArrowheads="1"/>
                      </p:cNvPicPr>
                      <p:nvPr/>
                    </p:nvPicPr>
                    <p:blipFill>
                      <a:blip r:embed="rId14"/>
                      <a:srcRect/>
                      <a:stretch>
                        <a:fillRect/>
                      </a:stretch>
                    </p:blipFill>
                    <p:spPr bwMode="auto">
                      <a:xfrm>
                        <a:off x="6566594" y="5454468"/>
                        <a:ext cx="4285376" cy="1070876"/>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85097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ppt_x"/>
                                          </p:val>
                                        </p:tav>
                                        <p:tav tm="100000">
                                          <p:val>
                                            <p:strVal val="#ppt_x"/>
                                          </p:val>
                                        </p:tav>
                                      </p:tavLst>
                                    </p:anim>
                                    <p:anim calcmode="lin" valueType="num">
                                      <p:cBhvr additive="base">
                                        <p:cTn id="2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p:cNvSpPr txBox="1">
            <a:spLocks noChangeArrowheads="1"/>
          </p:cNvSpPr>
          <p:nvPr/>
        </p:nvSpPr>
        <p:spPr>
          <a:xfrm>
            <a:off x="1524000" y="0"/>
            <a:ext cx="6934200" cy="838200"/>
          </a:xfrm>
          <a:prstGeom prst="rect">
            <a:avLst/>
          </a:prstGeom>
          <a:gradFill rotWithShape="1">
            <a:gsLst>
              <a:gs pos="0">
                <a:srgbClr val="FF00FF"/>
              </a:gs>
              <a:gs pos="50000">
                <a:schemeClr val="bg1"/>
              </a:gs>
              <a:gs pos="100000">
                <a:srgbClr val="FF00FF"/>
              </a:gs>
            </a:gsLst>
            <a:lin ang="5400000" scaled="1"/>
          </a:gradFill>
          <a:effectLst>
            <a:outerShdw dist="107763" dir="18900000" algn="ctr" rotWithShape="0">
              <a:srgbClr val="0000FF"/>
            </a:outerShdw>
          </a:effectLst>
        </p:spPr>
        <p:txBody>
          <a:bodyPr/>
          <a:lstStyle/>
          <a:p>
            <a:pPr algn="ctr">
              <a:defRPr/>
            </a:pPr>
            <a:r>
              <a:rPr lang="zh-CN" altLang="en-US" sz="4400" b="1" i="0" kern="0">
                <a:latin typeface="+mj-lt"/>
                <a:ea typeface="+mj-ea"/>
                <a:cs typeface="+mj-cs"/>
              </a:rPr>
              <a:t>三、物理学上空的</a:t>
            </a:r>
            <a:r>
              <a:rPr lang="zh-CN" altLang="en-US" sz="4400" b="1" i="0" kern="0">
                <a:latin typeface="Arial Narrow"/>
                <a:ea typeface="+mj-ea"/>
                <a:cs typeface="+mj-cs"/>
              </a:rPr>
              <a:t>“</a:t>
            </a:r>
            <a:r>
              <a:rPr lang="zh-CN" altLang="en-US" sz="4400" b="1" i="0" kern="0">
                <a:latin typeface="+mj-lt"/>
                <a:ea typeface="+mj-ea"/>
                <a:cs typeface="+mj-cs"/>
              </a:rPr>
              <a:t>乌云</a:t>
            </a:r>
            <a:r>
              <a:rPr lang="zh-CN" altLang="en-US" sz="4400" b="1" i="0" kern="0">
                <a:latin typeface="Arial Narrow"/>
                <a:ea typeface="+mj-ea"/>
                <a:cs typeface="+mj-cs"/>
              </a:rPr>
              <a:t>”</a:t>
            </a:r>
            <a:endParaRPr lang="zh-CN" altLang="en-US" sz="4400" b="1" i="0" kern="0" dirty="0">
              <a:latin typeface="+mj-lt"/>
              <a:ea typeface="+mj-ea"/>
              <a:cs typeface="+mj-cs"/>
            </a:endParaRPr>
          </a:p>
        </p:txBody>
      </p:sp>
      <p:sp>
        <p:nvSpPr>
          <p:cNvPr id="3" name="Rectangle 3"/>
          <p:cNvSpPr txBox="1">
            <a:spLocks noChangeArrowheads="1"/>
          </p:cNvSpPr>
          <p:nvPr/>
        </p:nvSpPr>
        <p:spPr>
          <a:xfrm>
            <a:off x="1524000" y="990600"/>
            <a:ext cx="4648200" cy="5638800"/>
          </a:xfrm>
          <a:prstGeom prst="rect">
            <a:avLst/>
          </a:prstGeom>
        </p:spPr>
        <p:txBody>
          <a:bodyPr/>
          <a:lstStyle/>
          <a:p>
            <a:pPr marL="342900" indent="-342900">
              <a:spcBef>
                <a:spcPct val="20000"/>
              </a:spcBef>
              <a:buFontTx/>
              <a:buChar char="•"/>
              <a:defRPr/>
            </a:pPr>
            <a:r>
              <a:rPr lang="en-US" altLang="zh-CN" sz="2400" b="1" i="0" kern="0" dirty="0">
                <a:solidFill>
                  <a:srgbClr val="0000CC"/>
                </a:solidFill>
                <a:latin typeface="+mn-lt"/>
                <a:ea typeface="+mn-ea"/>
              </a:rPr>
              <a:t>1900.4.27</a:t>
            </a:r>
            <a:r>
              <a:rPr lang="zh-CN" altLang="en-US" sz="2400" b="1" i="0" kern="0" dirty="0">
                <a:solidFill>
                  <a:srgbClr val="0000CC"/>
                </a:solidFill>
                <a:latin typeface="+mn-lt"/>
                <a:ea typeface="+mn-ea"/>
              </a:rPr>
              <a:t>开尔文勋爵发表了长篇演说</a:t>
            </a:r>
            <a:r>
              <a:rPr lang="en-US" altLang="zh-CN" sz="2400" b="1" i="0" kern="0" dirty="0">
                <a:solidFill>
                  <a:srgbClr val="0000CC"/>
                </a:solidFill>
                <a:latin typeface="+mn-lt"/>
                <a:ea typeface="+mn-ea"/>
              </a:rPr>
              <a:t>《</a:t>
            </a:r>
            <a:r>
              <a:rPr lang="zh-CN" altLang="en-US" sz="2400" b="1" i="0" kern="0" dirty="0">
                <a:solidFill>
                  <a:srgbClr val="0000CC"/>
                </a:solidFill>
                <a:latin typeface="+mn-lt"/>
                <a:ea typeface="+mn-ea"/>
              </a:rPr>
              <a:t>十九世纪热和光的动力理论上空的乌云</a:t>
            </a:r>
            <a:r>
              <a:rPr lang="en-US" altLang="zh-CN" sz="2400" b="1" i="0" kern="0" dirty="0">
                <a:solidFill>
                  <a:srgbClr val="0000CC"/>
                </a:solidFill>
                <a:latin typeface="+mn-lt"/>
                <a:ea typeface="+mn-ea"/>
              </a:rPr>
              <a:t>》</a:t>
            </a:r>
          </a:p>
          <a:p>
            <a:pPr marL="342900" indent="-342900">
              <a:spcBef>
                <a:spcPct val="20000"/>
              </a:spcBef>
              <a:buFontTx/>
              <a:buChar char="•"/>
              <a:defRPr/>
            </a:pPr>
            <a:r>
              <a:rPr lang="zh-CN" altLang="en-US" sz="2400" b="1" i="0" kern="0" dirty="0">
                <a:solidFill>
                  <a:srgbClr val="008000"/>
                </a:solidFill>
                <a:latin typeface="+mn-lt"/>
                <a:ea typeface="+mn-ea"/>
              </a:rPr>
              <a:t>他认为经典物理学是晴空万里，但却从远处飘来两朵乌云。他说：“动力学理论断言热和光都是运动的方式，这种理论的优美性和明晰性被两朵乌云遮蔽得黯然失色了。</a:t>
            </a:r>
          </a:p>
          <a:p>
            <a:pPr marL="342900" indent="-342900">
              <a:spcBef>
                <a:spcPct val="20000"/>
              </a:spcBef>
              <a:buFontTx/>
              <a:buChar char="•"/>
              <a:defRPr/>
            </a:pPr>
            <a:r>
              <a:rPr lang="en-US" altLang="zh-CN" sz="2400" b="1" i="0" kern="0" dirty="0">
                <a:solidFill>
                  <a:srgbClr val="FF00FF"/>
                </a:solidFill>
                <a:latin typeface="+mn-lt"/>
                <a:ea typeface="+mn-ea"/>
              </a:rPr>
              <a:t>1</a:t>
            </a:r>
            <a:r>
              <a:rPr lang="zh-CN" altLang="en-US" sz="2400" b="1" i="0" kern="0" dirty="0">
                <a:solidFill>
                  <a:srgbClr val="FF00FF"/>
                </a:solidFill>
                <a:latin typeface="+mn-lt"/>
                <a:ea typeface="+mn-ea"/>
              </a:rPr>
              <a:t>、地球如何通过本质是光以太的弹性固体而运动的呢？</a:t>
            </a:r>
          </a:p>
          <a:p>
            <a:pPr marL="342900" indent="-342900">
              <a:spcBef>
                <a:spcPct val="20000"/>
              </a:spcBef>
              <a:buFontTx/>
              <a:buChar char="•"/>
              <a:defRPr/>
            </a:pPr>
            <a:r>
              <a:rPr lang="en-US" altLang="zh-CN" sz="2400" b="1" i="0" kern="0" dirty="0">
                <a:solidFill>
                  <a:srgbClr val="0070C0"/>
                </a:solidFill>
                <a:latin typeface="+mn-lt"/>
                <a:ea typeface="+mn-ea"/>
              </a:rPr>
              <a:t>2</a:t>
            </a:r>
            <a:r>
              <a:rPr lang="zh-CN" altLang="en-US" sz="2400" b="1" i="0" kern="0" dirty="0">
                <a:solidFill>
                  <a:srgbClr val="0070C0"/>
                </a:solidFill>
                <a:latin typeface="+mn-lt"/>
                <a:ea typeface="+mn-ea"/>
              </a:rPr>
              <a:t>、关于麦克斯韦</a:t>
            </a:r>
            <a:r>
              <a:rPr lang="en-US" altLang="zh-CN" sz="2400" b="1" i="0" kern="0" dirty="0">
                <a:solidFill>
                  <a:srgbClr val="0070C0"/>
                </a:solidFill>
                <a:latin typeface="+mn-lt"/>
                <a:ea typeface="+mn-ea"/>
              </a:rPr>
              <a:t>--</a:t>
            </a:r>
            <a:r>
              <a:rPr lang="zh-CN" altLang="en-US" sz="2400" b="1" i="0" kern="0" dirty="0">
                <a:solidFill>
                  <a:srgbClr val="0070C0"/>
                </a:solidFill>
                <a:latin typeface="+mn-lt"/>
                <a:ea typeface="+mn-ea"/>
              </a:rPr>
              <a:t>玻尔兹曼能量均分的学说。</a:t>
            </a:r>
          </a:p>
        </p:txBody>
      </p:sp>
      <p:sp>
        <p:nvSpPr>
          <p:cNvPr id="4" name="Rectangle 4"/>
          <p:cNvSpPr txBox="1">
            <a:spLocks noChangeArrowheads="1"/>
          </p:cNvSpPr>
          <p:nvPr/>
        </p:nvSpPr>
        <p:spPr>
          <a:xfrm>
            <a:off x="6019800" y="990600"/>
            <a:ext cx="4267200" cy="5867400"/>
          </a:xfrm>
          <a:prstGeom prst="rect">
            <a:avLst/>
          </a:prstGeom>
        </p:spPr>
        <p:txBody>
          <a:bodyPr/>
          <a:lstStyle/>
          <a:p>
            <a:pPr marL="342900" indent="-342900">
              <a:spcBef>
                <a:spcPct val="20000"/>
              </a:spcBef>
              <a:buFontTx/>
              <a:buChar char="•"/>
              <a:defRPr/>
            </a:pPr>
            <a:r>
              <a:rPr lang="zh-CN" altLang="en-US" sz="2400" b="1" i="0" kern="0" dirty="0">
                <a:solidFill>
                  <a:srgbClr val="6600CC"/>
                </a:solidFill>
                <a:latin typeface="+mn-lt"/>
                <a:ea typeface="+mn-ea"/>
              </a:rPr>
              <a:t>对于第一朵乌云开尔文认为：“无论在实验的设想或实施方面，我无法看出任何缺陷”。“该实验的结果可以保证是可靠的”。他理智的认识到这个问题的重要性和解决这一问题的难度。他认为：“恐怕我们还必须把第一朵乌云看作是很稠密的”</a:t>
            </a:r>
          </a:p>
          <a:p>
            <a:pPr marL="342900" indent="-342900">
              <a:spcBef>
                <a:spcPct val="20000"/>
              </a:spcBef>
              <a:buFontTx/>
              <a:buChar char="•"/>
              <a:defRPr/>
            </a:pPr>
            <a:r>
              <a:rPr lang="zh-CN" altLang="en-US" sz="2400" b="1" i="0" kern="0" dirty="0">
                <a:latin typeface="+mn-lt"/>
                <a:ea typeface="+mn-ea"/>
              </a:rPr>
              <a:t>对于第二朵乌云，开尔文分析了能量均分原理产生的过程、内容和遇到的困难。他认为，麦克斯韦</a:t>
            </a:r>
            <a:r>
              <a:rPr lang="en-US" altLang="zh-CN" sz="2400" b="1" i="0" kern="0" dirty="0">
                <a:latin typeface="+mn-lt"/>
                <a:ea typeface="+mn-ea"/>
              </a:rPr>
              <a:t>--</a:t>
            </a:r>
            <a:r>
              <a:rPr lang="zh-CN" altLang="en-US" sz="2400" b="1" i="0" kern="0" dirty="0">
                <a:latin typeface="+mn-lt"/>
                <a:ea typeface="+mn-ea"/>
              </a:rPr>
              <a:t>玻尔兹曼的学说遇到的困难是不可克服的。</a:t>
            </a:r>
          </a:p>
        </p:txBody>
      </p:sp>
      <p:sp>
        <p:nvSpPr>
          <p:cNvPr id="5" name="AutoShape 6"/>
          <p:cNvSpPr>
            <a:spLocks noChangeArrowheads="1"/>
          </p:cNvSpPr>
          <p:nvPr/>
        </p:nvSpPr>
        <p:spPr bwMode="auto">
          <a:xfrm>
            <a:off x="8839200" y="304800"/>
            <a:ext cx="685800" cy="381000"/>
          </a:xfrm>
          <a:prstGeom prst="cloudCallout">
            <a:avLst>
              <a:gd name="adj1" fmla="val -37963"/>
              <a:gd name="adj2" fmla="val 35833"/>
            </a:avLst>
          </a:prstGeom>
          <a:solidFill>
            <a:schemeClr val="tx1"/>
          </a:solidFill>
          <a:ln w="9525">
            <a:solidFill>
              <a:schemeClr val="tx1"/>
            </a:solidFill>
            <a:round/>
            <a:headEnd/>
            <a:tailEnd/>
          </a:ln>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p>
        </p:txBody>
      </p:sp>
      <p:sp>
        <p:nvSpPr>
          <p:cNvPr id="6" name="AutoShape 7"/>
          <p:cNvSpPr>
            <a:spLocks noChangeArrowheads="1"/>
          </p:cNvSpPr>
          <p:nvPr/>
        </p:nvSpPr>
        <p:spPr bwMode="auto">
          <a:xfrm>
            <a:off x="9677400" y="304800"/>
            <a:ext cx="762000" cy="457200"/>
          </a:xfrm>
          <a:prstGeom prst="cloudCallout">
            <a:avLst>
              <a:gd name="adj1" fmla="val -43750"/>
              <a:gd name="adj2" fmla="val 4514"/>
            </a:avLst>
          </a:prstGeom>
          <a:solidFill>
            <a:schemeClr val="tx1"/>
          </a:solidFill>
          <a:ln w="9525">
            <a:solidFill>
              <a:schemeClr val="tx1"/>
            </a:solidFill>
            <a:round/>
            <a:headEnd/>
            <a:tailEnd/>
          </a:ln>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left)">
                                      <p:cBhvr>
                                        <p:cTn id="13" dur="500"/>
                                        <p:tgtEl>
                                          <p:spTgt spid="3">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left)">
                                      <p:cBhvr>
                                        <p:cTn id="18" dur="500"/>
                                        <p:tgtEl>
                                          <p:spTgt spid="3">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9"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ppt_x</p:attrName>
                                        </p:attrNameLst>
                                      </p:cBhvr>
                                      <p:tavLst>
                                        <p:tav tm="0">
                                          <p:val>
                                            <p:strVal val="#ppt_x-.2"/>
                                          </p:val>
                                        </p:tav>
                                        <p:tav tm="100000">
                                          <p:val>
                                            <p:strVal val="#ppt_x"/>
                                          </p:val>
                                        </p:tav>
                                      </p:tavLst>
                                    </p:anim>
                                    <p:anim calcmode="lin" valueType="num">
                                      <p:cBhvr>
                                        <p:cTn id="24"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25" dur="1000"/>
                                        <p:tgtEl>
                                          <p:spTgt spid="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9"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1000" fill="hold"/>
                                        <p:tgtEl>
                                          <p:spTgt spid="5"/>
                                        </p:tgtEl>
                                        <p:attrNameLst>
                                          <p:attrName>ppt_x</p:attrName>
                                        </p:attrNameLst>
                                      </p:cBhvr>
                                      <p:tavLst>
                                        <p:tav tm="0">
                                          <p:val>
                                            <p:strVal val="#ppt_x-.2"/>
                                          </p:val>
                                        </p:tav>
                                        <p:tav tm="100000">
                                          <p:val>
                                            <p:strVal val="#ppt_x"/>
                                          </p:val>
                                        </p:tav>
                                      </p:tavLst>
                                    </p:anim>
                                    <p:anim calcmode="lin" valueType="num">
                                      <p:cBhvr>
                                        <p:cTn id="31"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32" dur="10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wipe(left)">
                                      <p:cBhvr>
                                        <p:cTn id="37" dur="500"/>
                                        <p:tgtEl>
                                          <p:spTgt spid="3">
                                            <p:txEl>
                                              <p:pRg st="2" end="2"/>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wipe(left)">
                                      <p:cBhvr>
                                        <p:cTn id="42" dur="500"/>
                                        <p:tgtEl>
                                          <p:spTgt spid="3">
                                            <p:txEl>
                                              <p:pRg st="3" end="3"/>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37" fill="hold" grpId="0"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animEffect transition="in" filter="barn(outVertical)">
                                      <p:cBhvr>
                                        <p:cTn id="47" dur="500"/>
                                        <p:tgtEl>
                                          <p:spTgt spid="4">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37" fill="hold" grpId="0" nodeType="clickEffect">
                                  <p:stCondLst>
                                    <p:cond delay="0"/>
                                  </p:stCondLst>
                                  <p:childTnLst>
                                    <p:set>
                                      <p:cBhvr>
                                        <p:cTn id="51" dur="1" fill="hold">
                                          <p:stCondLst>
                                            <p:cond delay="0"/>
                                          </p:stCondLst>
                                        </p:cTn>
                                        <p:tgtEl>
                                          <p:spTgt spid="4">
                                            <p:txEl>
                                              <p:pRg st="1" end="1"/>
                                            </p:txEl>
                                          </p:spTgt>
                                        </p:tgtEl>
                                        <p:attrNameLst>
                                          <p:attrName>style.visibility</p:attrName>
                                        </p:attrNameLst>
                                      </p:cBhvr>
                                      <p:to>
                                        <p:strVal val="visible"/>
                                      </p:to>
                                    </p:set>
                                    <p:animEffect transition="in" filter="barn(outVertical)">
                                      <p:cBhvr>
                                        <p:cTn id="5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3" grpId="0" build="p" autoUpdateAnimBg="0"/>
      <p:bldP spid="4" grpId="0" build="p" autoUpdateAnimBg="0"/>
      <p:bldP spid="5" grpId="0" animBg="1"/>
      <p:bldP spid="6"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5" name="Rectangle 3"/>
          <p:cNvSpPr>
            <a:spLocks noChangeArrowheads="1"/>
          </p:cNvSpPr>
          <p:nvPr/>
        </p:nvSpPr>
        <p:spPr bwMode="auto">
          <a:xfrm>
            <a:off x="2057400" y="260350"/>
            <a:ext cx="7716838"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en-US" altLang="zh-CN" sz="3200" b="1" i="0" dirty="0">
                <a:solidFill>
                  <a:srgbClr val="FF0000"/>
                </a:solidFill>
              </a:rPr>
              <a:t>【</a:t>
            </a:r>
            <a:r>
              <a:rPr lang="zh-CN" altLang="en-US" sz="3200" b="1" i="0" dirty="0">
                <a:solidFill>
                  <a:srgbClr val="FF0000"/>
                </a:solidFill>
                <a:latin typeface="宋体" pitchFamily="2" charset="-122"/>
              </a:rPr>
              <a:t>例</a:t>
            </a:r>
            <a:r>
              <a:rPr lang="en-US" altLang="zh-CN" sz="3200" b="1" i="0" dirty="0">
                <a:solidFill>
                  <a:srgbClr val="FF0000"/>
                </a:solidFill>
              </a:rPr>
              <a:t>21-1 】</a:t>
            </a:r>
            <a:r>
              <a:rPr lang="zh-CN" altLang="en-US" sz="3200" b="1" i="0" dirty="0">
                <a:solidFill>
                  <a:srgbClr val="0000CC"/>
                </a:solidFill>
                <a:latin typeface="宋体" pitchFamily="2" charset="-122"/>
              </a:rPr>
              <a:t>已知铯的</a:t>
            </a:r>
            <a:r>
              <a:rPr lang="zh-CN" altLang="en-US" sz="3200" b="1" i="0" dirty="0">
                <a:solidFill>
                  <a:srgbClr val="0000CC"/>
                </a:solidFill>
                <a:latin typeface="宋体" pitchFamily="2" charset="-122"/>
                <a:sym typeface="Symbol" pitchFamily="18" charset="2"/>
              </a:rPr>
              <a:t>逸出功 </a:t>
            </a:r>
            <a:r>
              <a:rPr lang="en-US" altLang="zh-CN" sz="3200" b="1" dirty="0">
                <a:solidFill>
                  <a:srgbClr val="FF0066"/>
                </a:solidFill>
                <a:sym typeface="Symbol" pitchFamily="18" charset="2"/>
              </a:rPr>
              <a:t>A = </a:t>
            </a:r>
            <a:r>
              <a:rPr lang="en-US" altLang="zh-CN" sz="3200" b="1" i="0" dirty="0">
                <a:solidFill>
                  <a:srgbClr val="FF0066"/>
                </a:solidFill>
                <a:sym typeface="Symbol" pitchFamily="18" charset="2"/>
              </a:rPr>
              <a:t>1.9</a:t>
            </a:r>
            <a:r>
              <a:rPr lang="en-US" altLang="zh-CN" sz="3200" b="1" dirty="0">
                <a:solidFill>
                  <a:srgbClr val="FF0066"/>
                </a:solidFill>
                <a:sym typeface="Symbol" pitchFamily="18" charset="2"/>
              </a:rPr>
              <a:t> </a:t>
            </a:r>
            <a:r>
              <a:rPr lang="en-US" altLang="zh-CN" sz="3200" b="1" i="0" dirty="0" err="1">
                <a:solidFill>
                  <a:srgbClr val="FF0066"/>
                </a:solidFill>
                <a:sym typeface="Symbol" pitchFamily="18" charset="2"/>
              </a:rPr>
              <a:t>eV</a:t>
            </a:r>
            <a:r>
              <a:rPr lang="zh-CN" altLang="en-US" sz="3200" b="1" i="0" dirty="0">
                <a:solidFill>
                  <a:srgbClr val="0000CC"/>
                </a:solidFill>
                <a:latin typeface="宋体" pitchFamily="2" charset="-122"/>
                <a:sym typeface="Symbol" pitchFamily="18" charset="2"/>
              </a:rPr>
              <a:t>，用钠黄光</a:t>
            </a:r>
            <a:r>
              <a:rPr lang="zh-CN" altLang="en-US" sz="3200" b="1" dirty="0">
                <a:solidFill>
                  <a:srgbClr val="FF0066"/>
                </a:solidFill>
                <a:sym typeface="Symbol" pitchFamily="18" charset="2"/>
              </a:rPr>
              <a:t></a:t>
            </a:r>
            <a:r>
              <a:rPr lang="en-US" altLang="zh-CN" sz="3200" b="1" dirty="0">
                <a:solidFill>
                  <a:srgbClr val="FF0066"/>
                </a:solidFill>
                <a:sym typeface="Symbol" pitchFamily="18" charset="2"/>
              </a:rPr>
              <a:t>=</a:t>
            </a:r>
            <a:r>
              <a:rPr lang="en-US" altLang="zh-CN" sz="3200" b="1" i="0" dirty="0">
                <a:solidFill>
                  <a:srgbClr val="FF0066"/>
                </a:solidFill>
                <a:sym typeface="Symbol" pitchFamily="18" charset="2"/>
              </a:rPr>
              <a:t>589.3</a:t>
            </a:r>
            <a:r>
              <a:rPr lang="en-US" altLang="zh-CN" sz="3200" b="1" dirty="0">
                <a:solidFill>
                  <a:srgbClr val="FF0066"/>
                </a:solidFill>
                <a:sym typeface="Symbol" pitchFamily="18" charset="2"/>
              </a:rPr>
              <a:t> </a:t>
            </a:r>
            <a:r>
              <a:rPr lang="en-US" altLang="zh-CN" sz="3200" b="1" i="0" dirty="0">
                <a:solidFill>
                  <a:srgbClr val="FF0066"/>
                </a:solidFill>
                <a:sym typeface="Symbol" pitchFamily="18" charset="2"/>
              </a:rPr>
              <a:t>nm</a:t>
            </a:r>
            <a:r>
              <a:rPr lang="zh-CN" altLang="en-US" sz="3200" b="1" i="0" dirty="0">
                <a:solidFill>
                  <a:srgbClr val="0000CC"/>
                </a:solidFill>
                <a:latin typeface="宋体" pitchFamily="2" charset="-122"/>
                <a:sym typeface="Symbol" pitchFamily="18" charset="2"/>
              </a:rPr>
              <a:t>照射铯。计算</a:t>
            </a:r>
            <a:r>
              <a:rPr lang="zh-CN" altLang="en-US" sz="3200" b="1" i="0" dirty="0">
                <a:solidFill>
                  <a:schemeClr val="accent4"/>
                </a:solidFill>
                <a:latin typeface="宋体" pitchFamily="2" charset="-122"/>
                <a:sym typeface="Symbol" pitchFamily="18" charset="2"/>
              </a:rPr>
              <a:t>：</a:t>
            </a:r>
            <a:r>
              <a:rPr lang="zh-CN" altLang="en-US" sz="3200" b="1" i="0" dirty="0">
                <a:solidFill>
                  <a:schemeClr val="accent4"/>
                </a:solidFill>
                <a:sym typeface="Wingdings" pitchFamily="2" charset="2"/>
              </a:rPr>
              <a:t>（</a:t>
            </a:r>
            <a:r>
              <a:rPr lang="en-US" altLang="zh-CN" sz="3200" b="1" i="0" dirty="0">
                <a:solidFill>
                  <a:schemeClr val="accent4"/>
                </a:solidFill>
                <a:sym typeface="Wingdings" pitchFamily="2" charset="2"/>
              </a:rPr>
              <a:t>1</a:t>
            </a:r>
            <a:r>
              <a:rPr lang="zh-CN" altLang="en-US" sz="3200" b="1" i="0" dirty="0">
                <a:solidFill>
                  <a:schemeClr val="accent4"/>
                </a:solidFill>
                <a:sym typeface="Wingdings" pitchFamily="2" charset="2"/>
              </a:rPr>
              <a:t>）</a:t>
            </a:r>
            <a:r>
              <a:rPr lang="zh-CN" altLang="en-US" sz="3200" b="1" i="0" dirty="0">
                <a:solidFill>
                  <a:schemeClr val="accent4"/>
                </a:solidFill>
                <a:latin typeface="宋体" pitchFamily="2" charset="-122"/>
                <a:sym typeface="Symbol" pitchFamily="18" charset="2"/>
              </a:rPr>
              <a:t>黄光的能量、质量和动量；</a:t>
            </a:r>
            <a:r>
              <a:rPr lang="en-US" altLang="zh-CN" sz="3200" b="1" i="0" dirty="0">
                <a:solidFill>
                  <a:srgbClr val="009900"/>
                </a:solidFill>
                <a:sym typeface="Symbol" pitchFamily="18" charset="2"/>
              </a:rPr>
              <a:t>(2)</a:t>
            </a:r>
            <a:r>
              <a:rPr lang="zh-CN" altLang="en-US" sz="3200" b="1" i="0" dirty="0">
                <a:solidFill>
                  <a:srgbClr val="009900"/>
                </a:solidFill>
                <a:latin typeface="宋体" pitchFamily="2" charset="-122"/>
                <a:sym typeface="Symbol" pitchFamily="18" charset="2"/>
              </a:rPr>
              <a:t>铯在光电效应中释放的光电子的动能；</a:t>
            </a:r>
            <a:r>
              <a:rPr lang="zh-CN" altLang="en-US" sz="3200" b="1" i="0" dirty="0">
                <a:solidFill>
                  <a:srgbClr val="FF00FF"/>
                </a:solidFill>
                <a:sym typeface="Symbol" pitchFamily="18" charset="2"/>
              </a:rPr>
              <a:t>（</a:t>
            </a:r>
            <a:r>
              <a:rPr lang="en-US" altLang="zh-CN" sz="3200" b="1" i="0" dirty="0">
                <a:solidFill>
                  <a:srgbClr val="FF00FF"/>
                </a:solidFill>
                <a:sym typeface="Symbol" pitchFamily="18" charset="2"/>
              </a:rPr>
              <a:t>3</a:t>
            </a:r>
            <a:r>
              <a:rPr lang="zh-CN" altLang="en-US" sz="3200" b="1" i="0" dirty="0">
                <a:solidFill>
                  <a:srgbClr val="FF00FF"/>
                </a:solidFill>
                <a:sym typeface="Symbol" pitchFamily="18" charset="2"/>
              </a:rPr>
              <a:t>）</a:t>
            </a:r>
            <a:r>
              <a:rPr lang="zh-CN" altLang="en-US" sz="3200" b="1" i="0" dirty="0">
                <a:solidFill>
                  <a:srgbClr val="FF00FF"/>
                </a:solidFill>
                <a:latin typeface="宋体" pitchFamily="2" charset="-122"/>
                <a:sym typeface="Symbol" pitchFamily="18" charset="2"/>
              </a:rPr>
              <a:t>铯的遏止电压、红限频率。</a:t>
            </a:r>
            <a:endParaRPr lang="zh-CN" altLang="en-US" sz="3200" b="1" i="0" dirty="0">
              <a:solidFill>
                <a:srgbClr val="FF00FF"/>
              </a:solidFill>
              <a:latin typeface="宋体" pitchFamily="2" charset="-122"/>
            </a:endParaRPr>
          </a:p>
        </p:txBody>
      </p:sp>
      <p:sp>
        <p:nvSpPr>
          <p:cNvPr id="59396" name="Rectangle 4"/>
          <p:cNvSpPr>
            <a:spLocks noChangeArrowheads="1"/>
          </p:cNvSpPr>
          <p:nvPr/>
        </p:nvSpPr>
        <p:spPr bwMode="auto">
          <a:xfrm>
            <a:off x="1847851" y="3040063"/>
            <a:ext cx="11541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i="0">
                <a:solidFill>
                  <a:srgbClr val="C00000"/>
                </a:solidFill>
                <a:latin typeface="宋体" panose="02010600030101010101" pitchFamily="2" charset="-122"/>
              </a:rPr>
              <a:t>解</a:t>
            </a:r>
            <a:r>
              <a:rPr lang="zh-CN" altLang="en-US" sz="3200" b="1" i="0">
                <a:solidFill>
                  <a:srgbClr val="C00000"/>
                </a:solidFill>
                <a:latin typeface="宋体" panose="02010600030101010101" pitchFamily="2" charset="-122"/>
                <a:sym typeface="Wingdings" panose="05000000000000000000" pitchFamily="2" charset="2"/>
              </a:rPr>
              <a:t>：</a:t>
            </a:r>
            <a:endParaRPr lang="zh-CN" altLang="en-US" sz="3200" b="1" i="0">
              <a:solidFill>
                <a:srgbClr val="C00000"/>
              </a:solidFill>
              <a:latin typeface="宋体" panose="02010600030101010101" pitchFamily="2" charset="-122"/>
              <a:sym typeface="Symbol" panose="05050102010706020507" pitchFamily="18" charset="2"/>
            </a:endParaRPr>
          </a:p>
        </p:txBody>
      </p:sp>
      <p:sp>
        <p:nvSpPr>
          <p:cNvPr id="59401" name="Rectangle 9"/>
          <p:cNvSpPr>
            <a:spLocks noChangeArrowheads="1"/>
          </p:cNvSpPr>
          <p:nvPr/>
        </p:nvSpPr>
        <p:spPr bwMode="auto">
          <a:xfrm>
            <a:off x="2744788" y="3213100"/>
            <a:ext cx="9001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3200" b="1" i="0">
                <a:solidFill>
                  <a:srgbClr val="00B0F0"/>
                </a:solidFill>
                <a:sym typeface="Wingdings" panose="05000000000000000000" pitchFamily="2" charset="2"/>
              </a:rPr>
              <a:t>(1)</a:t>
            </a:r>
            <a:endParaRPr lang="en-US" altLang="zh-CN" sz="3200" b="1" i="0">
              <a:solidFill>
                <a:srgbClr val="00B0F0"/>
              </a:solidFill>
              <a:sym typeface="Symbol" panose="05050102010706020507" pitchFamily="18" charset="2"/>
            </a:endParaRPr>
          </a:p>
        </p:txBody>
      </p:sp>
      <p:graphicFrame>
        <p:nvGraphicFramePr>
          <p:cNvPr id="279554" name="Object 2"/>
          <p:cNvGraphicFramePr>
            <a:graphicFrameLocks noChangeAspect="1"/>
          </p:cNvGraphicFramePr>
          <p:nvPr/>
        </p:nvGraphicFramePr>
        <p:xfrm>
          <a:off x="3751264" y="2947988"/>
          <a:ext cx="5070475" cy="1162050"/>
        </p:xfrm>
        <a:graphic>
          <a:graphicData uri="http://schemas.openxmlformats.org/presentationml/2006/ole">
            <mc:AlternateContent xmlns:mc="http://schemas.openxmlformats.org/markup-compatibility/2006">
              <mc:Choice xmlns:v="urn:schemas-microsoft-com:vml" Requires="v">
                <p:oleObj spid="_x0000_s360596" name="公式" r:id="rId3" imgW="1625600" imgH="393700" progId="Equation.3">
                  <p:embed/>
                </p:oleObj>
              </mc:Choice>
              <mc:Fallback>
                <p:oleObj name="公式" r:id="rId3" imgW="1625600" imgH="3937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1264" y="2947988"/>
                        <a:ext cx="5070475"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9555" name="Object 3"/>
          <p:cNvGraphicFramePr>
            <a:graphicFrameLocks noChangeAspect="1"/>
          </p:cNvGraphicFramePr>
          <p:nvPr/>
        </p:nvGraphicFramePr>
        <p:xfrm>
          <a:off x="3678238" y="4005263"/>
          <a:ext cx="4476750" cy="1160462"/>
        </p:xfrm>
        <a:graphic>
          <a:graphicData uri="http://schemas.openxmlformats.org/presentationml/2006/ole">
            <mc:AlternateContent xmlns:mc="http://schemas.openxmlformats.org/markup-compatibility/2006">
              <mc:Choice xmlns:v="urn:schemas-microsoft-com:vml" Requires="v">
                <p:oleObj spid="_x0000_s360597" name="公式" r:id="rId5" imgW="1435100" imgH="393700" progId="Equation.3">
                  <p:embed/>
                </p:oleObj>
              </mc:Choice>
              <mc:Fallback>
                <p:oleObj name="公式" r:id="rId5" imgW="1435100" imgH="3937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8238" y="4005263"/>
                        <a:ext cx="4476750"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9556" name="Object 4"/>
          <p:cNvGraphicFramePr>
            <a:graphicFrameLocks noChangeAspect="1"/>
          </p:cNvGraphicFramePr>
          <p:nvPr/>
        </p:nvGraphicFramePr>
        <p:xfrm>
          <a:off x="3027363" y="5300663"/>
          <a:ext cx="5268912" cy="1160462"/>
        </p:xfrm>
        <a:graphic>
          <a:graphicData uri="http://schemas.openxmlformats.org/presentationml/2006/ole">
            <mc:AlternateContent xmlns:mc="http://schemas.openxmlformats.org/markup-compatibility/2006">
              <mc:Choice xmlns:v="urn:schemas-microsoft-com:vml" Requires="v">
                <p:oleObj spid="_x0000_s360598" name="公式" r:id="rId7" imgW="1688367" imgH="393529" progId="Equation.3">
                  <p:embed/>
                </p:oleObj>
              </mc:Choice>
              <mc:Fallback>
                <p:oleObj name="公式" r:id="rId7" imgW="1688367" imgH="393529"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7363" y="5300663"/>
                        <a:ext cx="5268912"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animEffect transition="in" filter="wipe(left)">
                                      <p:cBhvr>
                                        <p:cTn id="7" dur="500"/>
                                        <p:tgtEl>
                                          <p:spTgt spid="593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9396">
                                            <p:txEl>
                                              <p:pRg st="0" end="0"/>
                                            </p:txEl>
                                          </p:spTgt>
                                        </p:tgtEl>
                                        <p:attrNameLst>
                                          <p:attrName>style.visibility</p:attrName>
                                        </p:attrNameLst>
                                      </p:cBhvr>
                                      <p:to>
                                        <p:strVal val="visible"/>
                                      </p:to>
                                    </p:set>
                                    <p:animEffect transition="in" filter="wipe(left)">
                                      <p:cBhvr>
                                        <p:cTn id="12" dur="500"/>
                                        <p:tgtEl>
                                          <p:spTgt spid="5939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401">
                                            <p:txEl>
                                              <p:pRg st="0" end="0"/>
                                            </p:txEl>
                                          </p:spTgt>
                                        </p:tgtEl>
                                        <p:attrNameLst>
                                          <p:attrName>style.visibility</p:attrName>
                                        </p:attrNameLst>
                                      </p:cBhvr>
                                      <p:to>
                                        <p:strVal val="visible"/>
                                      </p:to>
                                    </p:set>
                                    <p:animEffect transition="in" filter="wipe(left)">
                                      <p:cBhvr>
                                        <p:cTn id="17" dur="500"/>
                                        <p:tgtEl>
                                          <p:spTgt spid="59401">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79554"/>
                                        </p:tgtEl>
                                        <p:attrNameLst>
                                          <p:attrName>style.visibility</p:attrName>
                                        </p:attrNameLst>
                                      </p:cBhvr>
                                      <p:to>
                                        <p:strVal val="visible"/>
                                      </p:to>
                                    </p:set>
                                    <p:animEffect transition="in" filter="wipe(left)">
                                      <p:cBhvr>
                                        <p:cTn id="22" dur="500"/>
                                        <p:tgtEl>
                                          <p:spTgt spid="27955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79555"/>
                                        </p:tgtEl>
                                        <p:attrNameLst>
                                          <p:attrName>style.visibility</p:attrName>
                                        </p:attrNameLst>
                                      </p:cBhvr>
                                      <p:to>
                                        <p:strVal val="visible"/>
                                      </p:to>
                                    </p:set>
                                    <p:animEffect transition="in" filter="wipe(left)">
                                      <p:cBhvr>
                                        <p:cTn id="27" dur="500"/>
                                        <p:tgtEl>
                                          <p:spTgt spid="27955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79556"/>
                                        </p:tgtEl>
                                        <p:attrNameLst>
                                          <p:attrName>style.visibility</p:attrName>
                                        </p:attrNameLst>
                                      </p:cBhvr>
                                      <p:to>
                                        <p:strVal val="visible"/>
                                      </p:to>
                                    </p:set>
                                    <p:animEffect transition="in" filter="wipe(left)">
                                      <p:cBhvr>
                                        <p:cTn id="32" dur="500"/>
                                        <p:tgtEl>
                                          <p:spTgt spid="279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autoUpdateAnimBg="0" advAuto="0"/>
      <p:bldP spid="59396" grpId="0" build="p" autoUpdateAnimBg="0"/>
      <p:bldP spid="59401" grpId="0" build="p"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9861" name="Rectangle 5"/>
          <p:cNvSpPr>
            <a:spLocks noChangeArrowheads="1"/>
          </p:cNvSpPr>
          <p:nvPr/>
        </p:nvSpPr>
        <p:spPr bwMode="auto">
          <a:xfrm>
            <a:off x="2435226" y="996951"/>
            <a:ext cx="600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b="1" i="0">
                <a:solidFill>
                  <a:srgbClr val="FF0066"/>
                </a:solidFill>
                <a:sym typeface="Wingdings" panose="05000000000000000000" pitchFamily="2" charset="2"/>
              </a:rPr>
              <a:t>(2)</a:t>
            </a:r>
          </a:p>
        </p:txBody>
      </p:sp>
      <p:sp>
        <p:nvSpPr>
          <p:cNvPr id="249864" name="Rectangle 8"/>
          <p:cNvSpPr>
            <a:spLocks noChangeArrowheads="1"/>
          </p:cNvSpPr>
          <p:nvPr/>
        </p:nvSpPr>
        <p:spPr bwMode="auto">
          <a:xfrm>
            <a:off x="2454276" y="2536826"/>
            <a:ext cx="600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b="1" i="0">
                <a:solidFill>
                  <a:srgbClr val="FF00FF"/>
                </a:solidFill>
                <a:sym typeface="Wingdings" panose="05000000000000000000" pitchFamily="2" charset="2"/>
              </a:rPr>
              <a:t>(3)</a:t>
            </a:r>
          </a:p>
        </p:txBody>
      </p:sp>
      <p:graphicFrame>
        <p:nvGraphicFramePr>
          <p:cNvPr id="84997" name="Object 10"/>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295449" name="公式" r:id="rId3" imgW="114151" imgH="215619" progId="Equation.3">
                  <p:embed/>
                </p:oleObj>
              </mc:Choice>
              <mc:Fallback>
                <p:oleObj name="公式" r:id="rId3" imgW="114151" imgH="215619"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9867" name="Object 11"/>
          <p:cNvGraphicFramePr>
            <a:graphicFrameLocks noChangeAspect="1"/>
          </p:cNvGraphicFramePr>
          <p:nvPr/>
        </p:nvGraphicFramePr>
        <p:xfrm>
          <a:off x="3200401" y="669926"/>
          <a:ext cx="6378575" cy="1235075"/>
        </p:xfrm>
        <a:graphic>
          <a:graphicData uri="http://schemas.openxmlformats.org/presentationml/2006/ole">
            <mc:AlternateContent xmlns:mc="http://schemas.openxmlformats.org/markup-compatibility/2006">
              <mc:Choice xmlns:v="urn:schemas-microsoft-com:vml" Requires="v">
                <p:oleObj spid="_x0000_s295450" name="公式" r:id="rId5" imgW="2044700" imgH="419100" progId="Equation.3">
                  <p:embed/>
                </p:oleObj>
              </mc:Choice>
              <mc:Fallback>
                <p:oleObj name="公式" r:id="rId5" imgW="2044700" imgH="4191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1" y="669926"/>
                        <a:ext cx="6378575"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9868" name="Object 12"/>
          <p:cNvGraphicFramePr>
            <a:graphicFrameLocks noChangeAspect="1"/>
          </p:cNvGraphicFramePr>
          <p:nvPr/>
        </p:nvGraphicFramePr>
        <p:xfrm>
          <a:off x="3138489" y="2514600"/>
          <a:ext cx="1901825" cy="674688"/>
        </p:xfrm>
        <a:graphic>
          <a:graphicData uri="http://schemas.openxmlformats.org/presentationml/2006/ole">
            <mc:AlternateContent xmlns:mc="http://schemas.openxmlformats.org/markup-compatibility/2006">
              <mc:Choice xmlns:v="urn:schemas-microsoft-com:vml" Requires="v">
                <p:oleObj spid="_x0000_s295451" name="公式" r:id="rId7" imgW="609600" imgH="228600" progId="Equation.3">
                  <p:embed/>
                </p:oleObj>
              </mc:Choice>
              <mc:Fallback>
                <p:oleObj name="公式" r:id="rId7" imgW="609600" imgH="22860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8489" y="2514600"/>
                        <a:ext cx="1901825" cy="67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9869" name="Object 13"/>
          <p:cNvGraphicFramePr>
            <a:graphicFrameLocks noChangeAspect="1"/>
          </p:cNvGraphicFramePr>
          <p:nvPr/>
        </p:nvGraphicFramePr>
        <p:xfrm>
          <a:off x="3352800" y="3581400"/>
          <a:ext cx="4198938" cy="1162050"/>
        </p:xfrm>
        <a:graphic>
          <a:graphicData uri="http://schemas.openxmlformats.org/presentationml/2006/ole">
            <mc:AlternateContent xmlns:mc="http://schemas.openxmlformats.org/markup-compatibility/2006">
              <mc:Choice xmlns:v="urn:schemas-microsoft-com:vml" Requires="v">
                <p:oleObj spid="_x0000_s295452" name="公式" r:id="rId9" imgW="1345616" imgH="393529" progId="Equation.3">
                  <p:embed/>
                </p:oleObj>
              </mc:Choice>
              <mc:Fallback>
                <p:oleObj name="公式" r:id="rId9" imgW="1345616" imgH="393529"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2800" y="3581400"/>
                        <a:ext cx="4198938"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9861">
                                            <p:txEl>
                                              <p:pRg st="0" end="0"/>
                                            </p:txEl>
                                          </p:spTgt>
                                        </p:tgtEl>
                                        <p:attrNameLst>
                                          <p:attrName>style.visibility</p:attrName>
                                        </p:attrNameLst>
                                      </p:cBhvr>
                                      <p:to>
                                        <p:strVal val="visible"/>
                                      </p:to>
                                    </p:set>
                                    <p:animEffect transition="in" filter="wipe(left)">
                                      <p:cBhvr>
                                        <p:cTn id="7" dur="500"/>
                                        <p:tgtEl>
                                          <p:spTgt spid="24986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49867"/>
                                        </p:tgtEl>
                                        <p:attrNameLst>
                                          <p:attrName>style.visibility</p:attrName>
                                        </p:attrNameLst>
                                      </p:cBhvr>
                                      <p:to>
                                        <p:strVal val="visible"/>
                                      </p:to>
                                    </p:set>
                                    <p:animEffect transition="in" filter="wipe(left)">
                                      <p:cBhvr>
                                        <p:cTn id="12" dur="500"/>
                                        <p:tgtEl>
                                          <p:spTgt spid="24986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9864">
                                            <p:txEl>
                                              <p:pRg st="0" end="0"/>
                                            </p:txEl>
                                          </p:spTgt>
                                        </p:tgtEl>
                                        <p:attrNameLst>
                                          <p:attrName>style.visibility</p:attrName>
                                        </p:attrNameLst>
                                      </p:cBhvr>
                                      <p:to>
                                        <p:strVal val="visible"/>
                                      </p:to>
                                    </p:set>
                                    <p:animEffect transition="in" filter="wipe(left)">
                                      <p:cBhvr>
                                        <p:cTn id="17" dur="500"/>
                                        <p:tgtEl>
                                          <p:spTgt spid="249864">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49868"/>
                                        </p:tgtEl>
                                        <p:attrNameLst>
                                          <p:attrName>style.visibility</p:attrName>
                                        </p:attrNameLst>
                                      </p:cBhvr>
                                      <p:to>
                                        <p:strVal val="visible"/>
                                      </p:to>
                                    </p:set>
                                    <p:animEffect transition="in" filter="wipe(left)">
                                      <p:cBhvr>
                                        <p:cTn id="22" dur="500"/>
                                        <p:tgtEl>
                                          <p:spTgt spid="24986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49869"/>
                                        </p:tgtEl>
                                        <p:attrNameLst>
                                          <p:attrName>style.visibility</p:attrName>
                                        </p:attrNameLst>
                                      </p:cBhvr>
                                      <p:to>
                                        <p:strVal val="visible"/>
                                      </p:to>
                                    </p:set>
                                    <p:animEffect transition="in" filter="wipe(left)">
                                      <p:cBhvr>
                                        <p:cTn id="27" dur="500"/>
                                        <p:tgtEl>
                                          <p:spTgt spid="249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61" grpId="0" build="p" autoUpdateAnimBg="0" advAuto="0"/>
      <p:bldP spid="249864" grpId="0" build="p"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524000" y="152401"/>
            <a:ext cx="9144000"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182880" tIns="91440" rIns="182880" bIns="91440">
            <a:spAutoFit/>
          </a:bodyPr>
          <a:lstStyle>
            <a:lvl1pPr defTabSz="18288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defTabSz="182880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en-US" altLang="zh-CN" sz="3600" b="1" i="0">
                <a:solidFill>
                  <a:srgbClr val="FF3300"/>
                </a:solidFill>
                <a:latin typeface="楷体_GB2312" pitchFamily="49" charset="-122"/>
                <a:ea typeface="楷体_GB2312" pitchFamily="49" charset="-122"/>
              </a:rPr>
              <a:t>【</a:t>
            </a:r>
            <a:r>
              <a:rPr lang="zh-CN" altLang="en-US" sz="3600" b="1" i="0">
                <a:solidFill>
                  <a:srgbClr val="FF3300"/>
                </a:solidFill>
                <a:latin typeface="楷体_GB2312" pitchFamily="49" charset="-122"/>
                <a:ea typeface="楷体_GB2312" pitchFamily="49" charset="-122"/>
              </a:rPr>
              <a:t>补充例</a:t>
            </a:r>
            <a:r>
              <a:rPr lang="en-US" altLang="zh-CN" sz="3600" b="1" i="0">
                <a:solidFill>
                  <a:srgbClr val="FF3300"/>
                </a:solidFill>
                <a:latin typeface="楷体_GB2312" pitchFamily="49" charset="-122"/>
                <a:ea typeface="楷体_GB2312" pitchFamily="49" charset="-122"/>
              </a:rPr>
              <a:t>】</a:t>
            </a:r>
            <a:r>
              <a:rPr lang="zh-CN" altLang="en-US" sz="3600" b="1" i="0">
                <a:solidFill>
                  <a:srgbClr val="0000CC"/>
                </a:solidFill>
                <a:latin typeface="楷体_GB2312" pitchFamily="49" charset="-122"/>
                <a:ea typeface="楷体_GB2312" pitchFamily="49" charset="-122"/>
              </a:rPr>
              <a:t>对金属钾</a:t>
            </a:r>
            <a:r>
              <a:rPr lang="en-US" altLang="zh-CN" sz="3600" b="1" i="0">
                <a:solidFill>
                  <a:srgbClr val="0000CC"/>
                </a:solidFill>
                <a:latin typeface="楷体_GB2312" pitchFamily="49" charset="-122"/>
                <a:ea typeface="楷体_GB2312" pitchFamily="49" charset="-122"/>
              </a:rPr>
              <a:t>,</a:t>
            </a:r>
            <a:r>
              <a:rPr lang="zh-CN" altLang="en-US" sz="3600" b="1" i="0">
                <a:solidFill>
                  <a:srgbClr val="0000CC"/>
                </a:solidFill>
                <a:latin typeface="楷体_GB2312" pitchFamily="49" charset="-122"/>
                <a:ea typeface="楷体_GB2312" pitchFamily="49" charset="-122"/>
              </a:rPr>
              <a:t>临界波长为</a:t>
            </a:r>
            <a:r>
              <a:rPr lang="en-US" altLang="zh-CN" sz="3600" b="1" i="0">
                <a:solidFill>
                  <a:srgbClr val="0000CC"/>
                </a:solidFill>
                <a:latin typeface="楷体_GB2312" pitchFamily="49" charset="-122"/>
                <a:ea typeface="楷体_GB2312" pitchFamily="49" charset="-122"/>
              </a:rPr>
              <a:t>558</a:t>
            </a:r>
            <a:r>
              <a:rPr lang="zh-CN" altLang="en-US" sz="3600" b="1" i="0">
                <a:solidFill>
                  <a:srgbClr val="0000CC"/>
                </a:solidFill>
                <a:latin typeface="楷体_GB2312" pitchFamily="49" charset="-122"/>
                <a:ea typeface="楷体_GB2312" pitchFamily="49" charset="-122"/>
              </a:rPr>
              <a:t>毫微米，求它的逸出功。若入射光波长为</a:t>
            </a:r>
            <a:r>
              <a:rPr lang="en-US" altLang="zh-CN" sz="3600" b="1" i="0">
                <a:solidFill>
                  <a:srgbClr val="0000CC"/>
                </a:solidFill>
                <a:latin typeface="楷体_GB2312" pitchFamily="49" charset="-122"/>
                <a:ea typeface="楷体_GB2312" pitchFamily="49" charset="-122"/>
                <a:sym typeface="Symbol" panose="05050102010706020507" pitchFamily="18" charset="2"/>
              </a:rPr>
              <a:t>400</a:t>
            </a:r>
            <a:r>
              <a:rPr lang="zh-CN" altLang="en-US" sz="3600" b="1" i="0">
                <a:solidFill>
                  <a:srgbClr val="0000CC"/>
                </a:solidFill>
                <a:latin typeface="楷体_GB2312" pitchFamily="49" charset="-122"/>
                <a:ea typeface="楷体_GB2312" pitchFamily="49" charset="-122"/>
              </a:rPr>
              <a:t>毫微米，</a:t>
            </a:r>
            <a:r>
              <a:rPr lang="zh-CN" altLang="en-US" sz="3600" b="1" i="0">
                <a:solidFill>
                  <a:srgbClr val="FF00FF"/>
                </a:solidFill>
                <a:latin typeface="楷体_GB2312" pitchFamily="49" charset="-122"/>
                <a:ea typeface="楷体_GB2312" pitchFamily="49" charset="-122"/>
              </a:rPr>
              <a:t>则遏止电压多大</a:t>
            </a:r>
            <a:r>
              <a:rPr lang="en-US" altLang="zh-CN" sz="3600" b="1" i="0">
                <a:solidFill>
                  <a:srgbClr val="FF00FF"/>
                </a:solidFill>
                <a:latin typeface="楷体_GB2312" pitchFamily="49" charset="-122"/>
                <a:ea typeface="楷体_GB2312" pitchFamily="49" charset="-122"/>
              </a:rPr>
              <a:t>?</a:t>
            </a:r>
          </a:p>
        </p:txBody>
      </p:sp>
      <p:sp>
        <p:nvSpPr>
          <p:cNvPr id="3" name="Text Box 5"/>
          <p:cNvSpPr txBox="1">
            <a:spLocks noChangeArrowheads="1"/>
          </p:cNvSpPr>
          <p:nvPr/>
        </p:nvSpPr>
        <p:spPr bwMode="auto">
          <a:xfrm>
            <a:off x="2305050" y="2129632"/>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3200" b="1" i="0" dirty="0">
                <a:solidFill>
                  <a:srgbClr val="CC0000"/>
                </a:solidFill>
              </a:rPr>
              <a:t>解：</a:t>
            </a:r>
          </a:p>
        </p:txBody>
      </p:sp>
      <p:graphicFrame>
        <p:nvGraphicFramePr>
          <p:cNvPr id="4" name="Object 3"/>
          <p:cNvGraphicFramePr>
            <a:graphicFrameLocks/>
          </p:cNvGraphicFramePr>
          <p:nvPr>
            <p:extLst>
              <p:ext uri="{D42A27DB-BD31-4B8C-83A1-F6EECF244321}">
                <p14:modId xmlns:p14="http://schemas.microsoft.com/office/powerpoint/2010/main" val="1003773712"/>
              </p:ext>
            </p:extLst>
          </p:nvPr>
        </p:nvGraphicFramePr>
        <p:xfrm>
          <a:off x="5074471" y="2129631"/>
          <a:ext cx="3113853" cy="1137443"/>
        </p:xfrm>
        <a:graphic>
          <a:graphicData uri="http://schemas.openxmlformats.org/presentationml/2006/ole">
            <mc:AlternateContent xmlns:mc="http://schemas.openxmlformats.org/markup-compatibility/2006">
              <mc:Choice xmlns:v="urn:schemas-microsoft-com:vml" Requires="v">
                <p:oleObj spid="_x0000_s389267" name="Equation" r:id="rId4" imgW="952200" imgH="393480" progId="Equation.DSMT4">
                  <p:embed/>
                </p:oleObj>
              </mc:Choice>
              <mc:Fallback>
                <p:oleObj name="Equation" r:id="rId4" imgW="952200" imgH="393480" progId="Equation.DSMT4">
                  <p:embed/>
                  <p:pic>
                    <p:nvPicPr>
                      <p:cNvPr id="0" name=""/>
                      <p:cNvPicPr>
                        <a:picLocks noChangeArrowheads="1"/>
                      </p:cNvPicPr>
                      <p:nvPr/>
                    </p:nvPicPr>
                    <p:blipFill>
                      <a:blip r:embed="rId5"/>
                      <a:srcRect/>
                      <a:stretch>
                        <a:fillRect/>
                      </a:stretch>
                    </p:blipFill>
                    <p:spPr bwMode="auto">
                      <a:xfrm>
                        <a:off x="5074471" y="2129631"/>
                        <a:ext cx="3113853" cy="1137443"/>
                      </a:xfrm>
                      <a:prstGeom prst="rect">
                        <a:avLst/>
                      </a:prstGeom>
                      <a:solidFill>
                        <a:schemeClr val="bg1"/>
                      </a:solidFill>
                      <a:ln>
                        <a:noFill/>
                      </a:ln>
                      <a:effectLst/>
                      <a:extLst/>
                    </p:spPr>
                  </p:pic>
                </p:oleObj>
              </mc:Fallback>
            </mc:AlternateContent>
          </a:graphicData>
        </a:graphic>
      </p:graphicFrame>
      <p:grpSp>
        <p:nvGrpSpPr>
          <p:cNvPr id="5" name="Group 10"/>
          <p:cNvGrpSpPr>
            <a:grpSpLocks/>
          </p:cNvGrpSpPr>
          <p:nvPr/>
        </p:nvGrpSpPr>
        <p:grpSpPr bwMode="auto">
          <a:xfrm>
            <a:off x="1847538" y="2854328"/>
            <a:ext cx="1892300" cy="1368425"/>
            <a:chOff x="0" y="1056"/>
            <a:chExt cx="596" cy="431"/>
          </a:xfrm>
        </p:grpSpPr>
        <p:graphicFrame>
          <p:nvGraphicFramePr>
            <p:cNvPr id="6" name="Object 11"/>
            <p:cNvGraphicFramePr>
              <a:graphicFrameLocks/>
            </p:cNvGraphicFramePr>
            <p:nvPr/>
          </p:nvGraphicFramePr>
          <p:xfrm>
            <a:off x="144" y="1200"/>
            <a:ext cx="452" cy="287"/>
          </p:xfrm>
          <a:graphic>
            <a:graphicData uri="http://schemas.openxmlformats.org/presentationml/2006/ole">
              <mc:AlternateContent xmlns:mc="http://schemas.openxmlformats.org/markup-compatibility/2006">
                <mc:Choice xmlns:v="urn:schemas-microsoft-com:vml" Requires="v">
                  <p:oleObj spid="_x0000_s389268" name="公式" r:id="rId6" imgW="562017" imgH="304755" progId="Equation.3">
                    <p:embed/>
                  </p:oleObj>
                </mc:Choice>
                <mc:Fallback>
                  <p:oleObj name="公式" r:id="rId6" imgW="562017" imgH="304755"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 y="1200"/>
                          <a:ext cx="452" cy="2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sp>
          <p:nvSpPr>
            <p:cNvPr id="7" name="Text Box 12"/>
            <p:cNvSpPr txBox="1">
              <a:spLocks noChangeArrowheads="1"/>
            </p:cNvSpPr>
            <p:nvPr/>
          </p:nvSpPr>
          <p:spPr bwMode="auto">
            <a:xfrm>
              <a:off x="0" y="1056"/>
              <a:ext cx="32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182880" tIns="91440" rIns="182880" bIns="91440">
              <a:spAutoFit/>
            </a:bodyPr>
            <a:lstStyle>
              <a:lvl1pPr defTabSz="18288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defTabSz="182880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zh-CN" altLang="en-US" b="1" i="0" dirty="0">
                  <a:solidFill>
                    <a:srgbClr val="008000"/>
                  </a:solidFill>
                  <a:latin typeface="楷体_GB2312" pitchFamily="49" charset="-122"/>
                  <a:ea typeface="楷体_GB2312" pitchFamily="49" charset="-122"/>
                </a:rPr>
                <a:t>代入</a:t>
              </a:r>
            </a:p>
          </p:txBody>
        </p:sp>
      </p:grpSp>
      <p:sp>
        <p:nvSpPr>
          <p:cNvPr id="8" name="AutoShape 8"/>
          <p:cNvSpPr>
            <a:spLocks noChangeArrowheads="1"/>
          </p:cNvSpPr>
          <p:nvPr/>
        </p:nvSpPr>
        <p:spPr bwMode="auto">
          <a:xfrm>
            <a:off x="4346063" y="3787893"/>
            <a:ext cx="700143" cy="241182"/>
          </a:xfrm>
          <a:prstGeom prst="rightArrow">
            <a:avLst>
              <a:gd name="adj1" fmla="val 50000"/>
              <a:gd name="adj2" fmla="val 95879"/>
            </a:avLst>
          </a:prstGeom>
          <a:solidFill>
            <a:srgbClr val="00FFFF"/>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 name="Object 4"/>
          <p:cNvGraphicFramePr>
            <a:graphicFrameLocks/>
          </p:cNvGraphicFramePr>
          <p:nvPr>
            <p:extLst>
              <p:ext uri="{D42A27DB-BD31-4B8C-83A1-F6EECF244321}">
                <p14:modId xmlns:p14="http://schemas.microsoft.com/office/powerpoint/2010/main" val="3684513272"/>
              </p:ext>
            </p:extLst>
          </p:nvPr>
        </p:nvGraphicFramePr>
        <p:xfrm>
          <a:off x="5353051" y="3606800"/>
          <a:ext cx="1463675" cy="647700"/>
        </p:xfrm>
        <a:graphic>
          <a:graphicData uri="http://schemas.openxmlformats.org/presentationml/2006/ole">
            <mc:AlternateContent xmlns:mc="http://schemas.openxmlformats.org/markup-compatibility/2006">
              <mc:Choice xmlns:v="urn:schemas-microsoft-com:vml" Requires="v">
                <p:oleObj spid="_x0000_s389269" name="公式" r:id="rId8" imgW="438114" imgH="142795" progId="Equation.3">
                  <p:embed/>
                </p:oleObj>
              </mc:Choice>
              <mc:Fallback>
                <p:oleObj name="公式" r:id="rId8" imgW="438114" imgH="142795"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53051" y="3606800"/>
                        <a:ext cx="1463675" cy="647700"/>
                      </a:xfrm>
                      <a:prstGeom prst="rect">
                        <a:avLst/>
                      </a:prstGeom>
                      <a:noFill/>
                      <a:ln w="9525">
                        <a:noFill/>
                        <a:miter lim="800000"/>
                        <a:headEnd/>
                        <a:tailEnd/>
                      </a:ln>
                      <a:effectLst/>
                      <a:extLst/>
                    </p:spPr>
                  </p:pic>
                </p:oleObj>
              </mc:Fallback>
            </mc:AlternateContent>
          </a:graphicData>
        </a:graphic>
      </p:graphicFrame>
      <p:graphicFrame>
        <p:nvGraphicFramePr>
          <p:cNvPr id="10" name="Object 8"/>
          <p:cNvGraphicFramePr>
            <a:graphicFrameLocks/>
          </p:cNvGraphicFramePr>
          <p:nvPr>
            <p:extLst>
              <p:ext uri="{D42A27DB-BD31-4B8C-83A1-F6EECF244321}">
                <p14:modId xmlns:p14="http://schemas.microsoft.com/office/powerpoint/2010/main" val="2036809430"/>
              </p:ext>
            </p:extLst>
          </p:nvPr>
        </p:nvGraphicFramePr>
        <p:xfrm>
          <a:off x="6924676" y="3302000"/>
          <a:ext cx="1171575" cy="1219200"/>
        </p:xfrm>
        <a:graphic>
          <a:graphicData uri="http://schemas.openxmlformats.org/presentationml/2006/ole">
            <mc:AlternateContent xmlns:mc="http://schemas.openxmlformats.org/markup-compatibility/2006">
              <mc:Choice xmlns:v="urn:schemas-microsoft-com:vml" Requires="v">
                <p:oleObj spid="_x0000_s389270" name="公式" r:id="rId10" imgW="342825" imgH="342816" progId="Equation.3">
                  <p:embed/>
                </p:oleObj>
              </mc:Choice>
              <mc:Fallback>
                <p:oleObj name="公式" r:id="rId10" imgW="342825" imgH="342816"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24676" y="3302000"/>
                        <a:ext cx="1171575" cy="12192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grpSp>
        <p:nvGrpSpPr>
          <p:cNvPr id="11" name="Group 13"/>
          <p:cNvGrpSpPr>
            <a:grpSpLocks/>
          </p:cNvGrpSpPr>
          <p:nvPr/>
        </p:nvGrpSpPr>
        <p:grpSpPr bwMode="auto">
          <a:xfrm>
            <a:off x="1847850" y="4826000"/>
            <a:ext cx="2286000" cy="1219200"/>
            <a:chOff x="0" y="1632"/>
            <a:chExt cx="720" cy="384"/>
          </a:xfrm>
        </p:grpSpPr>
        <p:graphicFrame>
          <p:nvGraphicFramePr>
            <p:cNvPr id="12" name="Object 14"/>
            <p:cNvGraphicFramePr>
              <a:graphicFrameLocks/>
            </p:cNvGraphicFramePr>
            <p:nvPr/>
          </p:nvGraphicFramePr>
          <p:xfrm>
            <a:off x="48" y="1728"/>
            <a:ext cx="672" cy="288"/>
          </p:xfrm>
          <a:graphic>
            <a:graphicData uri="http://schemas.openxmlformats.org/presentationml/2006/ole">
              <mc:AlternateContent xmlns:mc="http://schemas.openxmlformats.org/markup-compatibility/2006">
                <mc:Choice xmlns:v="urn:schemas-microsoft-com:vml" Requires="v">
                  <p:oleObj spid="_x0000_s389271" name="公式" r:id="rId12" imgW="723981" imgH="304755" progId="Equation.3">
                    <p:embed/>
                  </p:oleObj>
                </mc:Choice>
                <mc:Fallback>
                  <p:oleObj name="公式" r:id="rId12" imgW="723981" imgH="304755"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 y="1728"/>
                          <a:ext cx="672"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Text Box 15"/>
            <p:cNvSpPr txBox="1">
              <a:spLocks noChangeArrowheads="1"/>
            </p:cNvSpPr>
            <p:nvPr/>
          </p:nvSpPr>
          <p:spPr bwMode="auto">
            <a:xfrm>
              <a:off x="0" y="1632"/>
              <a:ext cx="32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182880" tIns="91440" rIns="182880" bIns="91440">
              <a:spAutoFit/>
            </a:bodyPr>
            <a:lstStyle>
              <a:lvl1pPr defTabSz="18288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defTabSz="182880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zh-CN" altLang="en-US" b="1" i="0" dirty="0">
                  <a:solidFill>
                    <a:srgbClr val="9900CC"/>
                  </a:solidFill>
                  <a:latin typeface="楷体_GB2312" pitchFamily="49" charset="-122"/>
                  <a:ea typeface="楷体_GB2312" pitchFamily="49" charset="-122"/>
                </a:rPr>
                <a:t>代入</a:t>
              </a:r>
            </a:p>
          </p:txBody>
        </p:sp>
      </p:grpSp>
      <p:sp>
        <p:nvSpPr>
          <p:cNvPr id="14" name="AutoShape 8"/>
          <p:cNvSpPr>
            <a:spLocks noChangeArrowheads="1"/>
          </p:cNvSpPr>
          <p:nvPr/>
        </p:nvSpPr>
        <p:spPr bwMode="auto">
          <a:xfrm>
            <a:off x="4374329" y="5486518"/>
            <a:ext cx="700143" cy="241182"/>
          </a:xfrm>
          <a:prstGeom prst="rightArrow">
            <a:avLst>
              <a:gd name="adj1" fmla="val 50000"/>
              <a:gd name="adj2" fmla="val 95879"/>
            </a:avLst>
          </a:prstGeom>
          <a:solidFill>
            <a:srgbClr val="FFFF00"/>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5" name="Object 5"/>
          <p:cNvGraphicFramePr>
            <a:graphicFrameLocks/>
          </p:cNvGraphicFramePr>
          <p:nvPr>
            <p:extLst>
              <p:ext uri="{D42A27DB-BD31-4B8C-83A1-F6EECF244321}">
                <p14:modId xmlns:p14="http://schemas.microsoft.com/office/powerpoint/2010/main" val="4230062937"/>
              </p:ext>
            </p:extLst>
          </p:nvPr>
        </p:nvGraphicFramePr>
        <p:xfrm>
          <a:off x="5314950" y="5105400"/>
          <a:ext cx="2781300" cy="1244600"/>
        </p:xfrm>
        <a:graphic>
          <a:graphicData uri="http://schemas.openxmlformats.org/presentationml/2006/ole">
            <mc:AlternateContent xmlns:mc="http://schemas.openxmlformats.org/markup-compatibility/2006">
              <mc:Choice xmlns:v="urn:schemas-microsoft-com:vml" Requires="v">
                <p:oleObj spid="_x0000_s389272" name="公式" r:id="rId14" imgW="838166" imgH="304755" progId="Equation.3">
                  <p:embed/>
                </p:oleObj>
              </mc:Choice>
              <mc:Fallback>
                <p:oleObj name="公式" r:id="rId14" imgW="838166" imgH="304755" progId="Equation.3">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14950" y="5105400"/>
                        <a:ext cx="2781300" cy="1244600"/>
                      </a:xfrm>
                      <a:prstGeom prst="rect">
                        <a:avLst/>
                      </a:prstGeom>
                      <a:noFill/>
                      <a:ln w="9525">
                        <a:noFill/>
                        <a:miter lim="800000"/>
                        <a:headEnd/>
                        <a:tailEnd/>
                      </a:ln>
                      <a:effectLst/>
                      <a:extLst/>
                    </p:spPr>
                  </p:pic>
                </p:oleObj>
              </mc:Fallback>
            </mc:AlternateContent>
          </a:graphicData>
        </a:graphic>
      </p:graphicFrame>
      <p:graphicFrame>
        <p:nvGraphicFramePr>
          <p:cNvPr id="16" name="Object 7"/>
          <p:cNvGraphicFramePr>
            <a:graphicFrameLocks/>
          </p:cNvGraphicFramePr>
          <p:nvPr>
            <p:extLst>
              <p:ext uri="{D42A27DB-BD31-4B8C-83A1-F6EECF244321}">
                <p14:modId xmlns:p14="http://schemas.microsoft.com/office/powerpoint/2010/main" val="1251095930"/>
              </p:ext>
            </p:extLst>
          </p:nvPr>
        </p:nvGraphicFramePr>
        <p:xfrm>
          <a:off x="8096250" y="5105400"/>
          <a:ext cx="1828800" cy="1244600"/>
        </p:xfrm>
        <a:graphic>
          <a:graphicData uri="http://schemas.openxmlformats.org/presentationml/2006/ole">
            <mc:AlternateContent xmlns:mc="http://schemas.openxmlformats.org/markup-compatibility/2006">
              <mc:Choice xmlns:v="urn:schemas-microsoft-com:vml" Requires="v">
                <p:oleObj spid="_x0000_s389273" name="公式" r:id="rId16" imgW="523955" imgH="304755" progId="Equation.3">
                  <p:embed/>
                </p:oleObj>
              </mc:Choice>
              <mc:Fallback>
                <p:oleObj name="公式" r:id="rId16" imgW="523955" imgH="304755" progId="Equation.3">
                  <p:embed/>
                  <p:pic>
                    <p:nvPicPr>
                      <p:cNvPr id="0" nam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96250" y="5105400"/>
                        <a:ext cx="1828800" cy="12446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spTree>
    <p:extLst>
      <p:ext uri="{BB962C8B-B14F-4D97-AF65-F5344CB8AC3E}">
        <p14:creationId xmlns:p14="http://schemas.microsoft.com/office/powerpoint/2010/main" val="66089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out)">
                                      <p:cBhvr>
                                        <p:cTn id="12" dur="500"/>
                                        <p:tgtEl>
                                          <p:spTgt spid="4"/>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out)">
                                      <p:cBhvr>
                                        <p:cTn id="17" dur="500"/>
                                        <p:tgtEl>
                                          <p:spTgt spid="5"/>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WAV"/>
                                        </p:tgtEl>
                                      </p:cMediaNode>
                                    </p:audio>
                                  </p:sub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ox(out)">
                                      <p:cBhvr>
                                        <p:cTn id="27" dur="500"/>
                                        <p:tgtEl>
                                          <p:spTgt spid="9"/>
                                        </p:tgtEl>
                                      </p:cBhvr>
                                    </p:animEffect>
                                  </p:childTnLst>
                                  <p:subTnLst>
                                    <p:audio>
                                      <p:cMediaNode>
                                        <p:cTn display="0" masterRel="sameClick">
                                          <p:stCondLst>
                                            <p:cond evt="begin" delay="0">
                                              <p:tn val="25"/>
                                            </p:cond>
                                          </p:stCondLst>
                                          <p:endCondLst>
                                            <p:cond evt="onStopAudio" delay="0">
                                              <p:tgtEl>
                                                <p:sldTgt/>
                                              </p:tgtEl>
                                            </p:cond>
                                          </p:endCondLst>
                                        </p:cTn>
                                        <p:tgtEl>
                                          <p:sndTgt r:embed="rId3" name="CAMERA.WAV"/>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ox(out)">
                                      <p:cBhvr>
                                        <p:cTn id="32" dur="500"/>
                                        <p:tgtEl>
                                          <p:spTgt spid="10"/>
                                        </p:tgtEl>
                                      </p:cBhvr>
                                    </p:animEffect>
                                  </p:childTnLst>
                                  <p:subTnLst>
                                    <p:audio>
                                      <p:cMediaNode>
                                        <p:cTn display="0" masterRel="sameClick">
                                          <p:stCondLst>
                                            <p:cond evt="begin" delay="0">
                                              <p:tn val="30"/>
                                            </p:cond>
                                          </p:stCondLst>
                                          <p:endCondLst>
                                            <p:cond evt="onStopAudio" delay="0">
                                              <p:tgtEl>
                                                <p:sldTgt/>
                                              </p:tgtEl>
                                            </p:cond>
                                          </p:endCondLst>
                                        </p:cTn>
                                        <p:tgtEl>
                                          <p:sndTgt r:embed="rId3" name="CAMERA.WAV"/>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ox(out)">
                                      <p:cBhvr>
                                        <p:cTn id="37" dur="500"/>
                                        <p:tgtEl>
                                          <p:spTgt spid="11"/>
                                        </p:tgtEl>
                                      </p:cBhvr>
                                    </p:animEffect>
                                  </p:childTnLst>
                                  <p:subTnLst>
                                    <p:audio>
                                      <p:cMediaNode>
                                        <p:cTn display="0" masterRel="sameClick">
                                          <p:stCondLst>
                                            <p:cond evt="begin" delay="0">
                                              <p:tn val="35"/>
                                            </p:cond>
                                          </p:stCondLst>
                                          <p:endCondLst>
                                            <p:cond evt="onStopAudio" delay="0">
                                              <p:tgtEl>
                                                <p:sldTgt/>
                                              </p:tgtEl>
                                            </p:cond>
                                          </p:endCondLst>
                                        </p:cTn>
                                        <p:tgtEl>
                                          <p:sndTgt r:embed="rId3" name="CAMERA.WAV"/>
                                        </p:tgtEl>
                                      </p:cMediaNode>
                                    </p:audio>
                                  </p:sub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arn(inVertic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ox(out)">
                                      <p:cBhvr>
                                        <p:cTn id="47" dur="500"/>
                                        <p:tgtEl>
                                          <p:spTgt spid="15"/>
                                        </p:tgtEl>
                                      </p:cBhvr>
                                    </p:animEffect>
                                  </p:childTnLst>
                                  <p:subTnLst>
                                    <p:audio>
                                      <p:cMediaNode>
                                        <p:cTn display="0" masterRel="sameClick">
                                          <p:stCondLst>
                                            <p:cond evt="begin" delay="0">
                                              <p:tn val="45"/>
                                            </p:cond>
                                          </p:stCondLst>
                                          <p:endCondLst>
                                            <p:cond evt="onStopAudio" delay="0">
                                              <p:tgtEl>
                                                <p:sldTgt/>
                                              </p:tgtEl>
                                            </p:cond>
                                          </p:endCondLst>
                                        </p:cTn>
                                        <p:tgtEl>
                                          <p:sndTgt r:embed="rId3" name="CAMERA.WAV"/>
                                        </p:tgtEl>
                                      </p:cMediaNode>
                                    </p:audio>
                                  </p:subTnLst>
                                </p:cTn>
                              </p:par>
                            </p:childTnLst>
                          </p:cTn>
                        </p:par>
                      </p:childTnLst>
                    </p:cTn>
                  </p:par>
                  <p:par>
                    <p:cTn id="48" fill="hold">
                      <p:stCondLst>
                        <p:cond delay="indefinite"/>
                      </p:stCondLst>
                      <p:childTnLst>
                        <p:par>
                          <p:cTn id="49" fill="hold">
                            <p:stCondLst>
                              <p:cond delay="0"/>
                            </p:stCondLst>
                            <p:childTnLst>
                              <p:par>
                                <p:cTn id="50" presetID="4" presetClass="entr" presetSubtype="32"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ox(out)">
                                      <p:cBhvr>
                                        <p:cTn id="52" dur="500"/>
                                        <p:tgtEl>
                                          <p:spTgt spid="16"/>
                                        </p:tgtEl>
                                      </p:cBhvr>
                                    </p:animEffect>
                                  </p:childTnLst>
                                  <p:subTnLst>
                                    <p:audio>
                                      <p:cMediaNode>
                                        <p:cTn display="0" masterRel="sameClick">
                                          <p:stCondLst>
                                            <p:cond evt="begin" delay="0">
                                              <p:tn val="50"/>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1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992314" y="333376"/>
            <a:ext cx="8207375"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kumimoji="0" lang="en-US" altLang="zh-CN" sz="3200" b="1" i="0">
                <a:solidFill>
                  <a:srgbClr val="CC0000"/>
                </a:solidFill>
              </a:rPr>
              <a:t> </a:t>
            </a:r>
            <a:r>
              <a:rPr lang="en-US" altLang="zh-CN" sz="3200" b="1" i="0">
                <a:solidFill>
                  <a:srgbClr val="FF3300"/>
                </a:solidFill>
                <a:latin typeface="楷体_GB2312" pitchFamily="49" charset="-122"/>
                <a:ea typeface="楷体_GB2312" pitchFamily="49" charset="-122"/>
              </a:rPr>
              <a:t>【</a:t>
            </a:r>
            <a:r>
              <a:rPr lang="zh-CN" altLang="en-US" sz="3200" b="1" i="0">
                <a:solidFill>
                  <a:srgbClr val="FF3300"/>
                </a:solidFill>
                <a:latin typeface="楷体_GB2312" pitchFamily="49" charset="-122"/>
                <a:ea typeface="楷体_GB2312" pitchFamily="49" charset="-122"/>
              </a:rPr>
              <a:t>补充例</a:t>
            </a:r>
            <a:r>
              <a:rPr lang="en-US" altLang="zh-CN" sz="3200" b="1" i="0">
                <a:solidFill>
                  <a:srgbClr val="FF3300"/>
                </a:solidFill>
                <a:latin typeface="楷体_GB2312" pitchFamily="49" charset="-122"/>
                <a:ea typeface="楷体_GB2312" pitchFamily="49" charset="-122"/>
              </a:rPr>
              <a:t>】</a:t>
            </a:r>
            <a:r>
              <a:rPr kumimoji="0" lang="zh-CN" altLang="en-US" sz="3200" b="1" i="0">
                <a:solidFill>
                  <a:srgbClr val="CC0000"/>
                </a:solidFill>
              </a:rPr>
              <a:t> </a:t>
            </a:r>
            <a:r>
              <a:rPr kumimoji="0" lang="zh-CN" altLang="en-US" sz="3200" b="1" i="0"/>
              <a:t>   </a:t>
            </a:r>
            <a:r>
              <a:rPr kumimoji="0" lang="zh-CN" altLang="en-US" sz="3200" b="1" i="0">
                <a:solidFill>
                  <a:srgbClr val="0000CC"/>
                </a:solidFill>
              </a:rPr>
              <a:t>一半径为</a:t>
            </a:r>
            <a:r>
              <a:rPr kumimoji="0" lang="en-US" altLang="zh-CN" sz="3200" b="1" i="0">
                <a:solidFill>
                  <a:srgbClr val="0000CC"/>
                </a:solidFill>
              </a:rPr>
              <a:t>1.0</a:t>
            </a:r>
            <a:r>
              <a:rPr kumimoji="0" lang="en-US" altLang="zh-CN" sz="3200" b="1" i="0">
                <a:solidFill>
                  <a:srgbClr val="0000CC"/>
                </a:solidFill>
                <a:cs typeface="Times New Roman" panose="02020603050405020304" pitchFamily="18" charset="0"/>
              </a:rPr>
              <a:t>×10</a:t>
            </a:r>
            <a:r>
              <a:rPr kumimoji="0" lang="en-US" altLang="zh-CN" sz="3200" b="1" i="0" baseline="30000">
                <a:solidFill>
                  <a:srgbClr val="0000CC"/>
                </a:solidFill>
                <a:cs typeface="Times New Roman" panose="02020603050405020304" pitchFamily="18" charset="0"/>
              </a:rPr>
              <a:t>-3</a:t>
            </a:r>
            <a:r>
              <a:rPr kumimoji="0" lang="en-US" altLang="zh-CN" sz="3200" b="1" i="0">
                <a:solidFill>
                  <a:srgbClr val="0000CC"/>
                </a:solidFill>
                <a:cs typeface="Times New Roman" panose="02020603050405020304" pitchFamily="18" charset="0"/>
              </a:rPr>
              <a:t>m</a:t>
            </a:r>
            <a:r>
              <a:rPr kumimoji="0" lang="zh-CN" altLang="en-US" sz="3200" b="1" i="0">
                <a:solidFill>
                  <a:srgbClr val="0000CC"/>
                </a:solidFill>
              </a:rPr>
              <a:t>的薄圆片，距光源</a:t>
            </a:r>
            <a:r>
              <a:rPr kumimoji="0" lang="en-US" altLang="zh-CN" sz="3200" b="1" i="0">
                <a:solidFill>
                  <a:srgbClr val="0000CC"/>
                </a:solidFill>
              </a:rPr>
              <a:t>1.0m </a:t>
            </a:r>
            <a:r>
              <a:rPr kumimoji="0" lang="zh-CN" altLang="en-US" sz="3200" b="1" i="0">
                <a:solidFill>
                  <a:srgbClr val="0000CC"/>
                </a:solidFill>
              </a:rPr>
              <a:t>。</a:t>
            </a:r>
            <a:r>
              <a:rPr kumimoji="0" lang="en-US" altLang="zh-CN" sz="3200" b="1" i="0">
                <a:solidFill>
                  <a:srgbClr val="0000CC"/>
                </a:solidFill>
              </a:rPr>
              <a:t>  </a:t>
            </a:r>
            <a:r>
              <a:rPr kumimoji="0" lang="zh-CN" altLang="en-US" sz="3200" b="1" i="0">
                <a:solidFill>
                  <a:srgbClr val="0000CC"/>
                </a:solidFill>
              </a:rPr>
              <a:t>光源的功率为</a:t>
            </a:r>
            <a:r>
              <a:rPr kumimoji="0" lang="en-US" altLang="zh-CN" sz="3200" b="1" i="0">
                <a:solidFill>
                  <a:srgbClr val="0000CC"/>
                </a:solidFill>
              </a:rPr>
              <a:t>1W</a:t>
            </a:r>
            <a:r>
              <a:rPr kumimoji="0" lang="zh-CN" altLang="en-US" sz="3200" b="1" i="0">
                <a:solidFill>
                  <a:srgbClr val="0000CC"/>
                </a:solidFill>
              </a:rPr>
              <a:t>，发射波长</a:t>
            </a:r>
            <a:r>
              <a:rPr kumimoji="0" lang="en-US" altLang="zh-CN" sz="3200" b="1" i="0">
                <a:solidFill>
                  <a:srgbClr val="0000CC"/>
                </a:solidFill>
              </a:rPr>
              <a:t>589 nm</a:t>
            </a:r>
            <a:r>
              <a:rPr kumimoji="0" lang="zh-CN" altLang="en-US" sz="3200" b="1" i="0">
                <a:solidFill>
                  <a:srgbClr val="0000CC"/>
                </a:solidFill>
              </a:rPr>
              <a:t>的单色光 。假定光源向各个方向发射的能量是相同的，</a:t>
            </a:r>
            <a:r>
              <a:rPr kumimoji="0" lang="zh-CN" altLang="en-US" sz="3200" b="1" i="0">
                <a:solidFill>
                  <a:srgbClr val="FF00FF"/>
                </a:solidFill>
              </a:rPr>
              <a:t>试计算在单位时间内落在薄圆片上的光子数 。</a:t>
            </a:r>
            <a:endParaRPr kumimoji="0" lang="en-US" altLang="zh-CN" sz="3200" b="1" i="0">
              <a:solidFill>
                <a:srgbClr val="FF00FF"/>
              </a:solidFill>
            </a:endParaRPr>
          </a:p>
        </p:txBody>
      </p:sp>
      <p:sp>
        <p:nvSpPr>
          <p:cNvPr id="3" name="Text Box 5"/>
          <p:cNvSpPr txBox="1">
            <a:spLocks noChangeArrowheads="1"/>
          </p:cNvSpPr>
          <p:nvPr/>
        </p:nvSpPr>
        <p:spPr bwMode="auto">
          <a:xfrm>
            <a:off x="2640013" y="3500439"/>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3200" b="1" i="0">
                <a:solidFill>
                  <a:srgbClr val="CC0000"/>
                </a:solidFill>
              </a:rPr>
              <a:t>解</a:t>
            </a:r>
          </a:p>
        </p:txBody>
      </p:sp>
      <p:graphicFrame>
        <p:nvGraphicFramePr>
          <p:cNvPr id="4" name="Object 6"/>
          <p:cNvGraphicFramePr>
            <a:graphicFrameLocks noChangeAspect="1"/>
          </p:cNvGraphicFramePr>
          <p:nvPr>
            <p:extLst>
              <p:ext uri="{D42A27DB-BD31-4B8C-83A1-F6EECF244321}">
                <p14:modId xmlns:p14="http://schemas.microsoft.com/office/powerpoint/2010/main" val="767288413"/>
              </p:ext>
            </p:extLst>
          </p:nvPr>
        </p:nvGraphicFramePr>
        <p:xfrm>
          <a:off x="3740150" y="3506788"/>
          <a:ext cx="5562600" cy="646112"/>
        </p:xfrm>
        <a:graphic>
          <a:graphicData uri="http://schemas.openxmlformats.org/presentationml/2006/ole">
            <mc:AlternateContent xmlns:mc="http://schemas.openxmlformats.org/markup-compatibility/2006">
              <mc:Choice xmlns:v="urn:schemas-microsoft-com:vml" Requires="v">
                <p:oleObj spid="_x0000_s251380" name="公式" r:id="rId3" imgW="2082800" imgH="228600" progId="Equation.3">
                  <p:embed/>
                </p:oleObj>
              </mc:Choice>
              <mc:Fallback>
                <p:oleObj name="公式" r:id="rId3" imgW="20828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150" y="3506788"/>
                        <a:ext cx="5562600" cy="646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7"/>
          <p:cNvGraphicFramePr>
            <a:graphicFrameLocks noChangeAspect="1"/>
          </p:cNvGraphicFramePr>
          <p:nvPr>
            <p:extLst>
              <p:ext uri="{D42A27DB-BD31-4B8C-83A1-F6EECF244321}">
                <p14:modId xmlns:p14="http://schemas.microsoft.com/office/powerpoint/2010/main" val="2231582500"/>
              </p:ext>
            </p:extLst>
          </p:nvPr>
        </p:nvGraphicFramePr>
        <p:xfrm>
          <a:off x="3835400" y="4221163"/>
          <a:ext cx="4637088" cy="1168400"/>
        </p:xfrm>
        <a:graphic>
          <a:graphicData uri="http://schemas.openxmlformats.org/presentationml/2006/ole">
            <mc:AlternateContent xmlns:mc="http://schemas.openxmlformats.org/markup-compatibility/2006">
              <mc:Choice xmlns:v="urn:schemas-microsoft-com:vml" Requires="v">
                <p:oleObj spid="_x0000_s251381" name="公式" r:id="rId5" imgW="1815312" imgH="393529" progId="Equation.3">
                  <p:embed/>
                </p:oleObj>
              </mc:Choice>
              <mc:Fallback>
                <p:oleObj name="公式" r:id="rId5" imgW="1815312"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5400" y="4221163"/>
                        <a:ext cx="4637088" cy="116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8"/>
          <p:cNvGraphicFramePr>
            <a:graphicFrameLocks noChangeAspect="1"/>
          </p:cNvGraphicFramePr>
          <p:nvPr>
            <p:extLst>
              <p:ext uri="{D42A27DB-BD31-4B8C-83A1-F6EECF244321}">
                <p14:modId xmlns:p14="http://schemas.microsoft.com/office/powerpoint/2010/main" val="3794759722"/>
              </p:ext>
            </p:extLst>
          </p:nvPr>
        </p:nvGraphicFramePr>
        <p:xfrm>
          <a:off x="3757614" y="5516563"/>
          <a:ext cx="4714875" cy="1071562"/>
        </p:xfrm>
        <a:graphic>
          <a:graphicData uri="http://schemas.openxmlformats.org/presentationml/2006/ole">
            <mc:AlternateContent xmlns:mc="http://schemas.openxmlformats.org/markup-compatibility/2006">
              <mc:Choice xmlns:v="urn:schemas-microsoft-com:vml" Requires="v">
                <p:oleObj spid="_x0000_s251382" name="Equation" r:id="rId7" imgW="1765300" imgH="393700" progId="Equation.DSMT4">
                  <p:embed/>
                </p:oleObj>
              </mc:Choice>
              <mc:Fallback>
                <p:oleObj name="Equation" r:id="rId7" imgW="1765300" imgH="3937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7614" y="5516563"/>
                        <a:ext cx="4714875" cy="1071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623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6018" name="组合 64"/>
          <p:cNvGrpSpPr>
            <a:grpSpLocks/>
          </p:cNvGrpSpPr>
          <p:nvPr/>
        </p:nvGrpSpPr>
        <p:grpSpPr bwMode="auto">
          <a:xfrm>
            <a:off x="1524000" y="1"/>
            <a:ext cx="8915400" cy="2308225"/>
            <a:chOff x="0" y="0"/>
            <a:chExt cx="5616" cy="1454"/>
          </a:xfrm>
        </p:grpSpPr>
        <p:sp>
          <p:nvSpPr>
            <p:cNvPr id="86063" name="文本框 63"/>
            <p:cNvSpPr txBox="1">
              <a:spLocks noChangeArrowheads="1"/>
            </p:cNvSpPr>
            <p:nvPr/>
          </p:nvSpPr>
          <p:spPr bwMode="auto">
            <a:xfrm>
              <a:off x="0" y="0"/>
              <a:ext cx="5616" cy="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sz="2400" b="1" i="0" dirty="0">
                  <a:solidFill>
                    <a:schemeClr val="tx2"/>
                  </a:solidFill>
                </a:rPr>
                <a:t> </a:t>
              </a:r>
              <a:r>
                <a:rPr lang="en-US" altLang="zh-CN" sz="2400" b="1" i="0" dirty="0">
                  <a:solidFill>
                    <a:srgbClr val="FF3300"/>
                  </a:solidFill>
                  <a:latin typeface="楷体_GB2312" pitchFamily="49" charset="-122"/>
                  <a:ea typeface="楷体_GB2312" pitchFamily="49" charset="-122"/>
                </a:rPr>
                <a:t>【</a:t>
              </a:r>
              <a:r>
                <a:rPr lang="zh-CN" altLang="en-US" sz="2400" b="1" i="0" dirty="0">
                  <a:solidFill>
                    <a:srgbClr val="FF3300"/>
                  </a:solidFill>
                  <a:latin typeface="楷体_GB2312" pitchFamily="49" charset="-122"/>
                  <a:ea typeface="楷体_GB2312" pitchFamily="49" charset="-122"/>
                </a:rPr>
                <a:t>补充例</a:t>
              </a:r>
              <a:r>
                <a:rPr lang="en-US" altLang="zh-CN" sz="2400" b="1" i="0" dirty="0">
                  <a:solidFill>
                    <a:srgbClr val="FF3300"/>
                  </a:solidFill>
                  <a:latin typeface="楷体_GB2312" pitchFamily="49" charset="-122"/>
                  <a:ea typeface="楷体_GB2312" pitchFamily="49" charset="-122"/>
                </a:rPr>
                <a:t>】</a:t>
              </a:r>
              <a:r>
                <a:rPr lang="zh-CN" altLang="en-US" sz="2400" b="1" i="0" dirty="0">
                  <a:solidFill>
                    <a:srgbClr val="9900CC"/>
                  </a:solidFill>
                </a:rPr>
                <a:t>如图所示，</a:t>
              </a:r>
              <a:r>
                <a:rPr lang="en-US" altLang="zh-CN" sz="2400" b="1" i="0" dirty="0">
                  <a:solidFill>
                    <a:srgbClr val="9900CC"/>
                  </a:solidFill>
                </a:rPr>
                <a:t>K</a:t>
              </a:r>
              <a:r>
                <a:rPr lang="zh-CN" altLang="en-US" sz="2400" b="1" i="0" dirty="0">
                  <a:solidFill>
                    <a:srgbClr val="9900CC"/>
                  </a:solidFill>
                </a:rPr>
                <a:t>是一细金属丝电极，</a:t>
              </a:r>
              <a:r>
                <a:rPr lang="en-US" altLang="zh-CN" sz="2400" b="1" i="0" dirty="0">
                  <a:solidFill>
                    <a:srgbClr val="9900CC"/>
                  </a:solidFill>
                </a:rPr>
                <a:t>A</a:t>
              </a:r>
              <a:r>
                <a:rPr lang="zh-CN" altLang="en-US" sz="2400" b="1" i="0" dirty="0">
                  <a:solidFill>
                    <a:srgbClr val="9900CC"/>
                  </a:solidFill>
                </a:rPr>
                <a:t>是以</a:t>
              </a:r>
              <a:r>
                <a:rPr lang="en-US" altLang="zh-CN" sz="2400" b="1" i="0" dirty="0">
                  <a:solidFill>
                    <a:srgbClr val="9900CC"/>
                  </a:solidFill>
                </a:rPr>
                <a:t>K</a:t>
              </a:r>
              <a:r>
                <a:rPr lang="zh-CN" altLang="en-US" sz="2400" b="1" i="0" dirty="0">
                  <a:solidFill>
                    <a:srgbClr val="9900CC"/>
                  </a:solidFill>
                </a:rPr>
                <a:t>为轴的半径</a:t>
              </a:r>
              <a:r>
                <a:rPr lang="en-US" altLang="zh-CN" sz="2400" b="1" i="0" dirty="0">
                  <a:solidFill>
                    <a:srgbClr val="9900CC"/>
                  </a:solidFill>
                </a:rPr>
                <a:t>R</a:t>
              </a:r>
              <a:r>
                <a:rPr lang="zh-CN" altLang="en-US" sz="2400" b="1" i="0" dirty="0">
                  <a:solidFill>
                    <a:srgbClr val="9900CC"/>
                  </a:solidFill>
                </a:rPr>
                <a:t>的圆筒形电极，其内部有沿轴向的均匀磁场</a:t>
              </a:r>
              <a:r>
                <a:rPr lang="en-US" altLang="zh-CN" sz="2400" b="1" i="0" dirty="0">
                  <a:solidFill>
                    <a:srgbClr val="9900CC"/>
                  </a:solidFill>
                </a:rPr>
                <a:t>B</a:t>
              </a:r>
              <a:r>
                <a:rPr lang="zh-CN" altLang="en-US" sz="2400" b="1" i="0" dirty="0">
                  <a:solidFill>
                    <a:srgbClr val="9900CC"/>
                  </a:solidFill>
                </a:rPr>
                <a:t>。在</a:t>
              </a:r>
              <a:r>
                <a:rPr lang="en-US" altLang="zh-CN" sz="2400" b="1" i="0" dirty="0">
                  <a:solidFill>
                    <a:srgbClr val="9900CC"/>
                  </a:solidFill>
                </a:rPr>
                <a:t>A</a:t>
              </a:r>
              <a:r>
                <a:rPr lang="zh-CN" altLang="en-US" sz="2400" b="1" i="0" dirty="0">
                  <a:solidFill>
                    <a:srgbClr val="9900CC"/>
                  </a:solidFill>
                </a:rPr>
                <a:t>、</a:t>
              </a:r>
              <a:r>
                <a:rPr lang="en-US" altLang="zh-CN" sz="2400" b="1" i="0" dirty="0">
                  <a:solidFill>
                    <a:srgbClr val="9900CC"/>
                  </a:solidFill>
                </a:rPr>
                <a:t>K</a:t>
              </a:r>
              <a:r>
                <a:rPr lang="zh-CN" altLang="en-US" sz="2400" b="1" i="0" dirty="0">
                  <a:solidFill>
                    <a:srgbClr val="9900CC"/>
                  </a:solidFill>
                </a:rPr>
                <a:t>之间接有一个灵敏计</a:t>
              </a:r>
              <a:r>
                <a:rPr lang="en-US" altLang="zh-CN" sz="2400" b="1" i="0" dirty="0">
                  <a:solidFill>
                    <a:srgbClr val="9900CC"/>
                  </a:solidFill>
                </a:rPr>
                <a:t>G</a:t>
              </a:r>
              <a:r>
                <a:rPr lang="zh-CN" altLang="en-US" sz="2400" b="1" i="0" dirty="0">
                  <a:solidFill>
                    <a:srgbClr val="9900CC"/>
                  </a:solidFill>
                </a:rPr>
                <a:t>，当波长                           的单色光照射到Ｋ上时，</a:t>
              </a:r>
              <a:r>
                <a:rPr lang="en-US" altLang="zh-CN" sz="2400" b="1" i="0" dirty="0">
                  <a:solidFill>
                    <a:srgbClr val="9900CC"/>
                  </a:solidFill>
                </a:rPr>
                <a:t>G</a:t>
              </a:r>
              <a:r>
                <a:rPr lang="zh-CN" altLang="en-US" sz="2400" b="1" i="0" dirty="0">
                  <a:solidFill>
                    <a:srgbClr val="9900CC"/>
                  </a:solidFill>
                </a:rPr>
                <a:t>可以测到光电流的大小，如果逐渐加大磁感应强度</a:t>
              </a:r>
              <a:r>
                <a:rPr lang="en-US" altLang="zh-CN" sz="2400" b="1" i="0" dirty="0">
                  <a:solidFill>
                    <a:srgbClr val="9900CC"/>
                  </a:solidFill>
                </a:rPr>
                <a:t>B</a:t>
              </a:r>
              <a:r>
                <a:rPr lang="zh-CN" altLang="en-US" sz="2400" b="1" i="0" dirty="0">
                  <a:solidFill>
                    <a:srgbClr val="9900CC"/>
                  </a:solidFill>
                </a:rPr>
                <a:t>，当</a:t>
              </a:r>
              <a:r>
                <a:rPr lang="en-US" altLang="zh-CN" sz="2400" b="1" i="0" dirty="0">
                  <a:solidFill>
                    <a:srgbClr val="9900CC"/>
                  </a:solidFill>
                </a:rPr>
                <a:t>B=B</a:t>
              </a:r>
              <a:r>
                <a:rPr lang="en-US" altLang="zh-CN" sz="2400" b="1" i="0" baseline="-25000" dirty="0">
                  <a:solidFill>
                    <a:srgbClr val="9900CC"/>
                  </a:solidFill>
                </a:rPr>
                <a:t>0</a:t>
              </a:r>
              <a:r>
                <a:rPr lang="zh-CN" altLang="en-US" sz="2400" b="1" i="0" dirty="0">
                  <a:solidFill>
                    <a:srgbClr val="9900CC"/>
                  </a:solidFill>
                </a:rPr>
                <a:t>时恰好光电流为零，</a:t>
              </a:r>
              <a:r>
                <a:rPr lang="zh-CN" altLang="en-US" sz="2400" b="1" i="0" dirty="0">
                  <a:solidFill>
                    <a:srgbClr val="009900"/>
                  </a:solidFill>
                </a:rPr>
                <a:t>试求金属丝</a:t>
              </a:r>
              <a:r>
                <a:rPr lang="en-US" altLang="zh-CN" sz="2400" b="1" i="0" dirty="0">
                  <a:solidFill>
                    <a:srgbClr val="009900"/>
                  </a:solidFill>
                </a:rPr>
                <a:t>K</a:t>
              </a:r>
              <a:r>
                <a:rPr lang="zh-CN" altLang="en-US" sz="2400" b="1" i="0" dirty="0">
                  <a:solidFill>
                    <a:srgbClr val="009900"/>
                  </a:solidFill>
                </a:rPr>
                <a:t>的脱出功。</a:t>
              </a:r>
            </a:p>
          </p:txBody>
        </p:sp>
        <p:graphicFrame>
          <p:nvGraphicFramePr>
            <p:cNvPr id="86064" name="对象 4"/>
            <p:cNvGraphicFramePr>
              <a:graphicFrameLocks noChangeAspect="1"/>
            </p:cNvGraphicFramePr>
            <p:nvPr/>
          </p:nvGraphicFramePr>
          <p:xfrm>
            <a:off x="2385" y="450"/>
            <a:ext cx="1152" cy="434"/>
          </p:xfrm>
          <a:graphic>
            <a:graphicData uri="http://schemas.openxmlformats.org/presentationml/2006/ole">
              <mc:AlternateContent xmlns:mc="http://schemas.openxmlformats.org/markup-compatibility/2006">
                <mc:Choice xmlns:v="urn:schemas-microsoft-com:vml" Requires="v">
                  <p:oleObj spid="_x0000_s377590" name="公式" r:id="rId3" imgW="736600" imgH="279400" progId="Equation.3">
                    <p:embed/>
                  </p:oleObj>
                </mc:Choice>
                <mc:Fallback>
                  <p:oleObj name="公式" r:id="rId3" imgW="736600" imgH="279400" progId="Equation.3">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5" y="450"/>
                          <a:ext cx="1152"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 name="文本框 40"/>
          <p:cNvSpPr txBox="1">
            <a:spLocks noChangeArrowheads="1"/>
          </p:cNvSpPr>
          <p:nvPr/>
        </p:nvSpPr>
        <p:spPr bwMode="auto">
          <a:xfrm>
            <a:off x="1752600" y="2362201"/>
            <a:ext cx="4876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a:solidFill>
                  <a:srgbClr val="CC0000"/>
                </a:solidFill>
              </a:rPr>
              <a:t>解：　</a:t>
            </a:r>
            <a:r>
              <a:rPr lang="zh-CN" altLang="en-US" sz="2400" b="1" i="0">
                <a:solidFill>
                  <a:srgbClr val="0000CC"/>
                </a:solidFill>
              </a:rPr>
              <a:t>光电流为</a:t>
            </a:r>
            <a:r>
              <a:rPr lang="en-US" altLang="zh-CN" sz="2400" b="1" i="0">
                <a:solidFill>
                  <a:srgbClr val="0000CC"/>
                </a:solidFill>
              </a:rPr>
              <a:t>0</a:t>
            </a:r>
            <a:r>
              <a:rPr lang="zh-CN" altLang="en-US" sz="2400" b="1" i="0">
                <a:solidFill>
                  <a:srgbClr val="0000CC"/>
                </a:solidFill>
              </a:rPr>
              <a:t>时，光电子被限制于磁场内， </a:t>
            </a:r>
          </a:p>
        </p:txBody>
      </p:sp>
      <p:sp>
        <p:nvSpPr>
          <p:cNvPr id="6" name="文本框 41"/>
          <p:cNvSpPr txBox="1">
            <a:spLocks noChangeArrowheads="1"/>
          </p:cNvSpPr>
          <p:nvPr/>
        </p:nvSpPr>
        <p:spPr bwMode="auto">
          <a:xfrm>
            <a:off x="1752600" y="3184526"/>
            <a:ext cx="152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CC"/>
                </a:solidFill>
              </a:rPr>
              <a:t>∴</a:t>
            </a:r>
            <a:r>
              <a:rPr lang="zh-CN" altLang="en-US" sz="2400" b="1" i="0">
                <a:solidFill>
                  <a:srgbClr val="0000CC"/>
                </a:solidFill>
              </a:rPr>
              <a:t>　有：</a:t>
            </a:r>
          </a:p>
        </p:txBody>
      </p:sp>
      <p:graphicFrame>
        <p:nvGraphicFramePr>
          <p:cNvPr id="7" name="对象 42"/>
          <p:cNvGraphicFramePr>
            <a:graphicFrameLocks noChangeAspect="1"/>
          </p:cNvGraphicFramePr>
          <p:nvPr/>
        </p:nvGraphicFramePr>
        <p:xfrm>
          <a:off x="3200400" y="2895601"/>
          <a:ext cx="3157538" cy="1063625"/>
        </p:xfrm>
        <a:graphic>
          <a:graphicData uri="http://schemas.openxmlformats.org/presentationml/2006/ole">
            <mc:AlternateContent xmlns:mc="http://schemas.openxmlformats.org/markup-compatibility/2006">
              <mc:Choice xmlns:v="urn:schemas-microsoft-com:vml" Requires="v">
                <p:oleObj spid="_x0000_s377591" name="公式" r:id="rId5" imgW="1244600" imgH="419100" progId="Equation.3">
                  <p:embed/>
                </p:oleObj>
              </mc:Choice>
              <mc:Fallback>
                <p:oleObj name="公式" r:id="rId5" imgW="1244600" imgH="419100" progId="Equation.3">
                  <p:embed/>
                  <p:pic>
                    <p:nvPicPr>
                      <p:cNvPr id="0" name="对象 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2895601"/>
                        <a:ext cx="3157538"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45"/>
          <p:cNvGraphicFramePr>
            <a:graphicFrameLocks noChangeAspect="1"/>
          </p:cNvGraphicFramePr>
          <p:nvPr/>
        </p:nvGraphicFramePr>
        <p:xfrm>
          <a:off x="2057400" y="3886200"/>
          <a:ext cx="2286000" cy="1066800"/>
        </p:xfrm>
        <a:graphic>
          <a:graphicData uri="http://schemas.openxmlformats.org/presentationml/2006/ole">
            <mc:AlternateContent xmlns:mc="http://schemas.openxmlformats.org/markup-compatibility/2006">
              <mc:Choice xmlns:v="urn:schemas-microsoft-com:vml" Requires="v">
                <p:oleObj spid="_x0000_s377592" name="公式" r:id="rId7" imgW="825142" imgH="406224" progId="Equation.3">
                  <p:embed/>
                </p:oleObj>
              </mc:Choice>
              <mc:Fallback>
                <p:oleObj name="公式" r:id="rId7" imgW="825142" imgH="406224" progId="Equation.3">
                  <p:embed/>
                  <p:pic>
                    <p:nvPicPr>
                      <p:cNvPr id="0" name="对象 4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7400" y="3886200"/>
                        <a:ext cx="2286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57"/>
          <p:cNvGraphicFramePr>
            <a:graphicFrameLocks noChangeAspect="1"/>
          </p:cNvGraphicFramePr>
          <p:nvPr/>
        </p:nvGraphicFramePr>
        <p:xfrm>
          <a:off x="1828800" y="4876801"/>
          <a:ext cx="2590800" cy="1046163"/>
        </p:xfrm>
        <a:graphic>
          <a:graphicData uri="http://schemas.openxmlformats.org/presentationml/2006/ole">
            <mc:AlternateContent xmlns:mc="http://schemas.openxmlformats.org/markup-compatibility/2006">
              <mc:Choice xmlns:v="urn:schemas-microsoft-com:vml" Requires="v">
                <p:oleObj spid="_x0000_s377593" name="公式" r:id="rId9" imgW="1053643" imgH="406224" progId="Equation.3">
                  <p:embed/>
                </p:oleObj>
              </mc:Choice>
              <mc:Fallback>
                <p:oleObj name="公式" r:id="rId9" imgW="1053643" imgH="406224" progId="Equation.3">
                  <p:embed/>
                  <p:pic>
                    <p:nvPicPr>
                      <p:cNvPr id="0" name="对象 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8800" y="4876801"/>
                        <a:ext cx="259080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组合 68"/>
          <p:cNvGrpSpPr>
            <a:grpSpLocks/>
          </p:cNvGrpSpPr>
          <p:nvPr/>
        </p:nvGrpSpPr>
        <p:grpSpPr bwMode="auto">
          <a:xfrm>
            <a:off x="7010400" y="1981200"/>
            <a:ext cx="3429000" cy="3200400"/>
            <a:chOff x="3456" y="2112"/>
            <a:chExt cx="2160" cy="2016"/>
          </a:xfrm>
        </p:grpSpPr>
        <p:grpSp>
          <p:nvGrpSpPr>
            <p:cNvPr id="86027" name="组合 6"/>
            <p:cNvGrpSpPr>
              <a:grpSpLocks/>
            </p:cNvGrpSpPr>
            <p:nvPr/>
          </p:nvGrpSpPr>
          <p:grpSpPr bwMode="auto">
            <a:xfrm>
              <a:off x="3471" y="2116"/>
              <a:ext cx="2166" cy="2020"/>
              <a:chOff x="7397" y="3000"/>
              <a:chExt cx="3060" cy="2808"/>
            </a:xfrm>
          </p:grpSpPr>
          <p:graphicFrame>
            <p:nvGraphicFramePr>
              <p:cNvPr id="86030" name="对象 7"/>
              <p:cNvGraphicFramePr>
                <a:graphicFrameLocks noChangeAspect="1"/>
              </p:cNvGraphicFramePr>
              <p:nvPr/>
            </p:nvGraphicFramePr>
            <p:xfrm>
              <a:off x="8477" y="4092"/>
              <a:ext cx="260" cy="260"/>
            </p:xfrm>
            <a:graphic>
              <a:graphicData uri="http://schemas.openxmlformats.org/presentationml/2006/ole">
                <mc:AlternateContent xmlns:mc="http://schemas.openxmlformats.org/markup-compatibility/2006">
                  <mc:Choice xmlns:v="urn:schemas-microsoft-com:vml" Requires="v">
                    <p:oleObj spid="_x0000_s377594" name="公式" r:id="rId11" imgW="164885" imgH="164885" progId="Equation.3">
                      <p:embed/>
                    </p:oleObj>
                  </mc:Choice>
                  <mc:Fallback>
                    <p:oleObj name="公式" r:id="rId11" imgW="164885" imgH="164885" progId="Equation.3">
                      <p:embed/>
                      <p:pic>
                        <p:nvPicPr>
                          <p:cNvPr id="0" name="对象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77" y="4092"/>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6031" name="组合 8"/>
              <p:cNvGrpSpPr>
                <a:grpSpLocks/>
              </p:cNvGrpSpPr>
              <p:nvPr/>
            </p:nvGrpSpPr>
            <p:grpSpPr bwMode="auto">
              <a:xfrm>
                <a:off x="7397" y="3000"/>
                <a:ext cx="3060" cy="2808"/>
                <a:chOff x="7397" y="3000"/>
                <a:chExt cx="3060" cy="2808"/>
              </a:xfrm>
            </p:grpSpPr>
            <p:grpSp>
              <p:nvGrpSpPr>
                <p:cNvPr id="86033" name="组合 9"/>
                <p:cNvGrpSpPr>
                  <a:grpSpLocks/>
                </p:cNvGrpSpPr>
                <p:nvPr/>
              </p:nvGrpSpPr>
              <p:grpSpPr bwMode="auto">
                <a:xfrm>
                  <a:off x="7397" y="3000"/>
                  <a:ext cx="3060" cy="2808"/>
                  <a:chOff x="5777" y="3000"/>
                  <a:chExt cx="3060" cy="2808"/>
                </a:xfrm>
              </p:grpSpPr>
              <p:grpSp>
                <p:nvGrpSpPr>
                  <p:cNvPr id="86035" name="组合 10"/>
                  <p:cNvGrpSpPr>
                    <a:grpSpLocks/>
                  </p:cNvGrpSpPr>
                  <p:nvPr/>
                </p:nvGrpSpPr>
                <p:grpSpPr bwMode="auto">
                  <a:xfrm>
                    <a:off x="6137" y="3304"/>
                    <a:ext cx="1800" cy="1960"/>
                    <a:chOff x="7560" y="9040"/>
                    <a:chExt cx="1800" cy="1960"/>
                  </a:xfrm>
                </p:grpSpPr>
                <p:graphicFrame>
                  <p:nvGraphicFramePr>
                    <p:cNvPr id="86048" name="对象 11"/>
                    <p:cNvGraphicFramePr>
                      <a:graphicFrameLocks noChangeAspect="1"/>
                    </p:cNvGraphicFramePr>
                    <p:nvPr/>
                  </p:nvGraphicFramePr>
                  <p:xfrm>
                    <a:off x="8100" y="9040"/>
                    <a:ext cx="180" cy="200"/>
                  </p:xfrm>
                  <a:graphic>
                    <a:graphicData uri="http://schemas.openxmlformats.org/presentationml/2006/ole">
                      <mc:AlternateContent xmlns:mc="http://schemas.openxmlformats.org/markup-compatibility/2006">
                        <mc:Choice xmlns:v="urn:schemas-microsoft-com:vml" Requires="v">
                          <p:oleObj spid="_x0000_s377595" name="公式" r:id="rId13" imgW="114102" imgH="126780" progId="Equation.3">
                            <p:embed/>
                          </p:oleObj>
                        </mc:Choice>
                        <mc:Fallback>
                          <p:oleObj name="公式" r:id="rId13" imgW="114102" imgH="126780" progId="Equation.3">
                            <p:embed/>
                            <p:pic>
                              <p:nvPicPr>
                                <p:cNvPr id="0" name="对象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00" y="9040"/>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6049" name="对象 12"/>
                    <p:cNvGraphicFramePr>
                      <a:graphicFrameLocks noChangeAspect="1"/>
                    </p:cNvGraphicFramePr>
                    <p:nvPr/>
                  </p:nvGraphicFramePr>
                  <p:xfrm>
                    <a:off x="8640" y="9040"/>
                    <a:ext cx="180" cy="200"/>
                  </p:xfrm>
                  <a:graphic>
                    <a:graphicData uri="http://schemas.openxmlformats.org/presentationml/2006/ole">
                      <mc:AlternateContent xmlns:mc="http://schemas.openxmlformats.org/markup-compatibility/2006">
                        <mc:Choice xmlns:v="urn:schemas-microsoft-com:vml" Requires="v">
                          <p:oleObj spid="_x0000_s377596" name="公式" r:id="rId15" imgW="114102" imgH="126780" progId="Equation.3">
                            <p:embed/>
                          </p:oleObj>
                        </mc:Choice>
                        <mc:Fallback>
                          <p:oleObj name="公式" r:id="rId15" imgW="114102" imgH="126780" progId="Equation.3">
                            <p:embed/>
                            <p:pic>
                              <p:nvPicPr>
                                <p:cNvPr id="0" name="对象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40" y="9040"/>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6050" name="组合 13"/>
                    <p:cNvGrpSpPr>
                      <a:grpSpLocks/>
                    </p:cNvGrpSpPr>
                    <p:nvPr/>
                  </p:nvGrpSpPr>
                  <p:grpSpPr bwMode="auto">
                    <a:xfrm>
                      <a:off x="7560" y="9552"/>
                      <a:ext cx="1800" cy="200"/>
                      <a:chOff x="7560" y="9552"/>
                      <a:chExt cx="1800" cy="200"/>
                    </a:xfrm>
                  </p:grpSpPr>
                  <p:graphicFrame>
                    <p:nvGraphicFramePr>
                      <p:cNvPr id="86059" name="对象 14"/>
                      <p:cNvGraphicFramePr>
                        <a:graphicFrameLocks noChangeAspect="1"/>
                      </p:cNvGraphicFramePr>
                      <p:nvPr/>
                    </p:nvGraphicFramePr>
                    <p:xfrm>
                      <a:off x="8640" y="9552"/>
                      <a:ext cx="180" cy="200"/>
                    </p:xfrm>
                    <a:graphic>
                      <a:graphicData uri="http://schemas.openxmlformats.org/presentationml/2006/ole">
                        <mc:AlternateContent xmlns:mc="http://schemas.openxmlformats.org/markup-compatibility/2006">
                          <mc:Choice xmlns:v="urn:schemas-microsoft-com:vml" Requires="v">
                            <p:oleObj spid="_x0000_s377597" name="公式" r:id="rId16" imgW="114102" imgH="126780" progId="Equation.3">
                              <p:embed/>
                            </p:oleObj>
                          </mc:Choice>
                          <mc:Fallback>
                            <p:oleObj name="公式" r:id="rId16" imgW="114102" imgH="126780" progId="Equation.3">
                              <p:embed/>
                              <p:pic>
                                <p:nvPicPr>
                                  <p:cNvPr id="0" name="对象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40" y="9552"/>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6060" name="对象 15"/>
                      <p:cNvGraphicFramePr>
                        <a:graphicFrameLocks noChangeAspect="1"/>
                      </p:cNvGraphicFramePr>
                      <p:nvPr/>
                    </p:nvGraphicFramePr>
                    <p:xfrm>
                      <a:off x="8100" y="9552"/>
                      <a:ext cx="180" cy="200"/>
                    </p:xfrm>
                    <a:graphic>
                      <a:graphicData uri="http://schemas.openxmlformats.org/presentationml/2006/ole">
                        <mc:AlternateContent xmlns:mc="http://schemas.openxmlformats.org/markup-compatibility/2006">
                          <mc:Choice xmlns:v="urn:schemas-microsoft-com:vml" Requires="v">
                            <p:oleObj spid="_x0000_s377598" name="公式" r:id="rId17" imgW="114102" imgH="126780" progId="Equation.3">
                              <p:embed/>
                            </p:oleObj>
                          </mc:Choice>
                          <mc:Fallback>
                            <p:oleObj name="公式" r:id="rId17" imgW="114102" imgH="126780" progId="Equation.3">
                              <p:embed/>
                              <p:pic>
                                <p:nvPicPr>
                                  <p:cNvPr id="0" name="对象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00" y="9552"/>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6061" name="对象 16"/>
                      <p:cNvGraphicFramePr>
                        <a:graphicFrameLocks noChangeAspect="1"/>
                      </p:cNvGraphicFramePr>
                      <p:nvPr/>
                    </p:nvGraphicFramePr>
                    <p:xfrm>
                      <a:off x="9180" y="9552"/>
                      <a:ext cx="180" cy="200"/>
                    </p:xfrm>
                    <a:graphic>
                      <a:graphicData uri="http://schemas.openxmlformats.org/presentationml/2006/ole">
                        <mc:AlternateContent xmlns:mc="http://schemas.openxmlformats.org/markup-compatibility/2006">
                          <mc:Choice xmlns:v="urn:schemas-microsoft-com:vml" Requires="v">
                            <p:oleObj spid="_x0000_s377599" name="公式" r:id="rId18" imgW="114102" imgH="126780" progId="Equation.3">
                              <p:embed/>
                            </p:oleObj>
                          </mc:Choice>
                          <mc:Fallback>
                            <p:oleObj name="公式" r:id="rId18" imgW="114102" imgH="126780" progId="Equation.3">
                              <p:embed/>
                              <p:pic>
                                <p:nvPicPr>
                                  <p:cNvPr id="0" name="对象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80" y="9552"/>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6062" name="对象 17"/>
                      <p:cNvGraphicFramePr>
                        <a:graphicFrameLocks noChangeAspect="1"/>
                      </p:cNvGraphicFramePr>
                      <p:nvPr/>
                    </p:nvGraphicFramePr>
                    <p:xfrm>
                      <a:off x="7560" y="9552"/>
                      <a:ext cx="180" cy="200"/>
                    </p:xfrm>
                    <a:graphic>
                      <a:graphicData uri="http://schemas.openxmlformats.org/presentationml/2006/ole">
                        <mc:AlternateContent xmlns:mc="http://schemas.openxmlformats.org/markup-compatibility/2006">
                          <mc:Choice xmlns:v="urn:schemas-microsoft-com:vml" Requires="v">
                            <p:oleObj spid="_x0000_s377600" name="公式" r:id="rId19" imgW="114102" imgH="126780" progId="Equation.3">
                              <p:embed/>
                            </p:oleObj>
                          </mc:Choice>
                          <mc:Fallback>
                            <p:oleObj name="公式" r:id="rId19" imgW="114102" imgH="126780" progId="Equation.3">
                              <p:embed/>
                              <p:pic>
                                <p:nvPicPr>
                                  <p:cNvPr id="0" name="对象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60" y="9552"/>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86051" name="组合 18"/>
                    <p:cNvGrpSpPr>
                      <a:grpSpLocks/>
                    </p:cNvGrpSpPr>
                    <p:nvPr/>
                  </p:nvGrpSpPr>
                  <p:grpSpPr bwMode="auto">
                    <a:xfrm>
                      <a:off x="7560" y="10176"/>
                      <a:ext cx="1800" cy="200"/>
                      <a:chOff x="7560" y="10176"/>
                      <a:chExt cx="1800" cy="200"/>
                    </a:xfrm>
                  </p:grpSpPr>
                  <p:graphicFrame>
                    <p:nvGraphicFramePr>
                      <p:cNvPr id="86055" name="对象 19"/>
                      <p:cNvGraphicFramePr>
                        <a:graphicFrameLocks noChangeAspect="1"/>
                      </p:cNvGraphicFramePr>
                      <p:nvPr/>
                    </p:nvGraphicFramePr>
                    <p:xfrm>
                      <a:off x="8640" y="10176"/>
                      <a:ext cx="180" cy="200"/>
                    </p:xfrm>
                    <a:graphic>
                      <a:graphicData uri="http://schemas.openxmlformats.org/presentationml/2006/ole">
                        <mc:AlternateContent xmlns:mc="http://schemas.openxmlformats.org/markup-compatibility/2006">
                          <mc:Choice xmlns:v="urn:schemas-microsoft-com:vml" Requires="v">
                            <p:oleObj spid="_x0000_s377601" name="公式" r:id="rId20" imgW="114102" imgH="126780" progId="Equation.3">
                              <p:embed/>
                            </p:oleObj>
                          </mc:Choice>
                          <mc:Fallback>
                            <p:oleObj name="公式" r:id="rId20" imgW="114102" imgH="126780" progId="Equation.3">
                              <p:embed/>
                              <p:pic>
                                <p:nvPicPr>
                                  <p:cNvPr id="0" name="对象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40" y="1017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6056" name="对象 20"/>
                      <p:cNvGraphicFramePr>
                        <a:graphicFrameLocks noChangeAspect="1"/>
                      </p:cNvGraphicFramePr>
                      <p:nvPr/>
                    </p:nvGraphicFramePr>
                    <p:xfrm>
                      <a:off x="8100" y="10176"/>
                      <a:ext cx="180" cy="200"/>
                    </p:xfrm>
                    <a:graphic>
                      <a:graphicData uri="http://schemas.openxmlformats.org/presentationml/2006/ole">
                        <mc:AlternateContent xmlns:mc="http://schemas.openxmlformats.org/markup-compatibility/2006">
                          <mc:Choice xmlns:v="urn:schemas-microsoft-com:vml" Requires="v">
                            <p:oleObj spid="_x0000_s377602" name="公式" r:id="rId21" imgW="114102" imgH="126780" progId="Equation.3">
                              <p:embed/>
                            </p:oleObj>
                          </mc:Choice>
                          <mc:Fallback>
                            <p:oleObj name="公式" r:id="rId21" imgW="114102" imgH="126780" progId="Equation.3">
                              <p:embed/>
                              <p:pic>
                                <p:nvPicPr>
                                  <p:cNvPr id="0" name="对象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00" y="1017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6057" name="对象 21"/>
                      <p:cNvGraphicFramePr>
                        <a:graphicFrameLocks noChangeAspect="1"/>
                      </p:cNvGraphicFramePr>
                      <p:nvPr/>
                    </p:nvGraphicFramePr>
                    <p:xfrm>
                      <a:off x="9180" y="10176"/>
                      <a:ext cx="180" cy="200"/>
                    </p:xfrm>
                    <a:graphic>
                      <a:graphicData uri="http://schemas.openxmlformats.org/presentationml/2006/ole">
                        <mc:AlternateContent xmlns:mc="http://schemas.openxmlformats.org/markup-compatibility/2006">
                          <mc:Choice xmlns:v="urn:schemas-microsoft-com:vml" Requires="v">
                            <p:oleObj spid="_x0000_s377603" name="公式" r:id="rId22" imgW="114102" imgH="126780" progId="Equation.3">
                              <p:embed/>
                            </p:oleObj>
                          </mc:Choice>
                          <mc:Fallback>
                            <p:oleObj name="公式" r:id="rId22" imgW="114102" imgH="126780" progId="Equation.3">
                              <p:embed/>
                              <p:pic>
                                <p:nvPicPr>
                                  <p:cNvPr id="0" name="对象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80" y="1017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6058" name="对象 22"/>
                      <p:cNvGraphicFramePr>
                        <a:graphicFrameLocks noChangeAspect="1"/>
                      </p:cNvGraphicFramePr>
                      <p:nvPr/>
                    </p:nvGraphicFramePr>
                    <p:xfrm>
                      <a:off x="7560" y="10176"/>
                      <a:ext cx="180" cy="200"/>
                    </p:xfrm>
                    <a:graphic>
                      <a:graphicData uri="http://schemas.openxmlformats.org/presentationml/2006/ole">
                        <mc:AlternateContent xmlns:mc="http://schemas.openxmlformats.org/markup-compatibility/2006">
                          <mc:Choice xmlns:v="urn:schemas-microsoft-com:vml" Requires="v">
                            <p:oleObj spid="_x0000_s377604" name="公式" r:id="rId23" imgW="114102" imgH="126780" progId="Equation.3">
                              <p:embed/>
                            </p:oleObj>
                          </mc:Choice>
                          <mc:Fallback>
                            <p:oleObj name="公式" r:id="rId23" imgW="114102" imgH="126780" progId="Equation.3">
                              <p:embed/>
                              <p:pic>
                                <p:nvPicPr>
                                  <p:cNvPr id="0" name="对象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60" y="10176"/>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86052" name="组合 23"/>
                    <p:cNvGrpSpPr>
                      <a:grpSpLocks/>
                    </p:cNvGrpSpPr>
                    <p:nvPr/>
                  </p:nvGrpSpPr>
                  <p:grpSpPr bwMode="auto">
                    <a:xfrm>
                      <a:off x="8100" y="10800"/>
                      <a:ext cx="720" cy="200"/>
                      <a:chOff x="8100" y="10800"/>
                      <a:chExt cx="720" cy="200"/>
                    </a:xfrm>
                  </p:grpSpPr>
                  <p:graphicFrame>
                    <p:nvGraphicFramePr>
                      <p:cNvPr id="86053" name="对象 24"/>
                      <p:cNvGraphicFramePr>
                        <a:graphicFrameLocks noChangeAspect="1"/>
                      </p:cNvGraphicFramePr>
                      <p:nvPr/>
                    </p:nvGraphicFramePr>
                    <p:xfrm>
                      <a:off x="8640" y="10800"/>
                      <a:ext cx="180" cy="200"/>
                    </p:xfrm>
                    <a:graphic>
                      <a:graphicData uri="http://schemas.openxmlformats.org/presentationml/2006/ole">
                        <mc:AlternateContent xmlns:mc="http://schemas.openxmlformats.org/markup-compatibility/2006">
                          <mc:Choice xmlns:v="urn:schemas-microsoft-com:vml" Requires="v">
                            <p:oleObj spid="_x0000_s377605" name="公式" r:id="rId24" imgW="114102" imgH="126780" progId="Equation.3">
                              <p:embed/>
                            </p:oleObj>
                          </mc:Choice>
                          <mc:Fallback>
                            <p:oleObj name="公式" r:id="rId24" imgW="114102" imgH="126780" progId="Equation.3">
                              <p:embed/>
                              <p:pic>
                                <p:nvPicPr>
                                  <p:cNvPr id="0" name="对象 2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40" y="10800"/>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6054" name="对象 25"/>
                      <p:cNvGraphicFramePr>
                        <a:graphicFrameLocks noChangeAspect="1"/>
                      </p:cNvGraphicFramePr>
                      <p:nvPr/>
                    </p:nvGraphicFramePr>
                    <p:xfrm>
                      <a:off x="8100" y="10800"/>
                      <a:ext cx="180" cy="200"/>
                    </p:xfrm>
                    <a:graphic>
                      <a:graphicData uri="http://schemas.openxmlformats.org/presentationml/2006/ole">
                        <mc:AlternateContent xmlns:mc="http://schemas.openxmlformats.org/markup-compatibility/2006">
                          <mc:Choice xmlns:v="urn:schemas-microsoft-com:vml" Requires="v">
                            <p:oleObj spid="_x0000_s377606" name="公式" r:id="rId25" imgW="114102" imgH="126780" progId="Equation.3">
                              <p:embed/>
                            </p:oleObj>
                          </mc:Choice>
                          <mc:Fallback>
                            <p:oleObj name="公式" r:id="rId25" imgW="114102" imgH="126780" progId="Equation.3">
                              <p:embed/>
                              <p:pic>
                                <p:nvPicPr>
                                  <p:cNvPr id="0" name="对象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00" y="10800"/>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
                <p:nvSpPr>
                  <p:cNvPr id="86036" name="椭圆 26"/>
                  <p:cNvSpPr>
                    <a:spLocks noChangeArrowheads="1"/>
                  </p:cNvSpPr>
                  <p:nvPr/>
                </p:nvSpPr>
                <p:spPr bwMode="auto">
                  <a:xfrm>
                    <a:off x="5777" y="3000"/>
                    <a:ext cx="2340" cy="234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nvGrpSpPr>
                  <p:cNvPr id="86037" name="组合 27"/>
                  <p:cNvGrpSpPr>
                    <a:grpSpLocks/>
                  </p:cNvGrpSpPr>
                  <p:nvPr/>
                </p:nvGrpSpPr>
                <p:grpSpPr bwMode="auto">
                  <a:xfrm>
                    <a:off x="6497" y="3468"/>
                    <a:ext cx="2340" cy="2340"/>
                    <a:chOff x="6497" y="3468"/>
                    <a:chExt cx="2340" cy="2340"/>
                  </a:xfrm>
                </p:grpSpPr>
                <p:graphicFrame>
                  <p:nvGraphicFramePr>
                    <p:cNvPr id="86038" name="对象 28"/>
                    <p:cNvGraphicFramePr>
                      <a:graphicFrameLocks noChangeAspect="1"/>
                    </p:cNvGraphicFramePr>
                    <p:nvPr/>
                  </p:nvGraphicFramePr>
                  <p:xfrm>
                    <a:off x="6497" y="3660"/>
                    <a:ext cx="240" cy="300"/>
                  </p:xfrm>
                  <a:graphic>
                    <a:graphicData uri="http://schemas.openxmlformats.org/presentationml/2006/ole">
                      <mc:AlternateContent xmlns:mc="http://schemas.openxmlformats.org/markup-compatibility/2006">
                        <mc:Choice xmlns:v="urn:schemas-microsoft-com:vml" Requires="v">
                          <p:oleObj spid="_x0000_s377607" name="公式" r:id="rId26" imgW="152334" imgH="190417" progId="Equation.3">
                            <p:embed/>
                          </p:oleObj>
                        </mc:Choice>
                        <mc:Fallback>
                          <p:oleObj name="公式" r:id="rId26" imgW="152334" imgH="190417" progId="Equation.3">
                            <p:embed/>
                            <p:pic>
                              <p:nvPicPr>
                                <p:cNvPr id="0" name="对象 2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497" y="3660"/>
                                  <a:ext cx="24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6039" name="对象 29"/>
                    <p:cNvGraphicFramePr>
                      <a:graphicFrameLocks noChangeAspect="1"/>
                    </p:cNvGraphicFramePr>
                    <p:nvPr/>
                  </p:nvGraphicFramePr>
                  <p:xfrm>
                    <a:off x="7337" y="3520"/>
                    <a:ext cx="240" cy="260"/>
                  </p:xfrm>
                  <a:graphic>
                    <a:graphicData uri="http://schemas.openxmlformats.org/presentationml/2006/ole">
                      <mc:AlternateContent xmlns:mc="http://schemas.openxmlformats.org/markup-compatibility/2006">
                        <mc:Choice xmlns:v="urn:schemas-microsoft-com:vml" Requires="v">
                          <p:oleObj spid="_x0000_s377608" name="公式" r:id="rId28" imgW="152268" imgH="164957" progId="Equation.3">
                            <p:embed/>
                          </p:oleObj>
                        </mc:Choice>
                        <mc:Fallback>
                          <p:oleObj name="公式" r:id="rId28" imgW="152268" imgH="164957" progId="Equation.3">
                            <p:embed/>
                            <p:pic>
                              <p:nvPicPr>
                                <p:cNvPr id="0" name="对象 2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337" y="3520"/>
                                  <a:ext cx="24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6040" name="组合 30"/>
                    <p:cNvGrpSpPr>
                      <a:grpSpLocks/>
                    </p:cNvGrpSpPr>
                    <p:nvPr/>
                  </p:nvGrpSpPr>
                  <p:grpSpPr bwMode="auto">
                    <a:xfrm>
                      <a:off x="7037" y="4248"/>
                      <a:ext cx="1800" cy="1560"/>
                      <a:chOff x="7037" y="4248"/>
                      <a:chExt cx="1800" cy="1560"/>
                    </a:xfrm>
                  </p:grpSpPr>
                  <p:sp>
                    <p:nvSpPr>
                      <p:cNvPr id="86042" name="直线 31"/>
                      <p:cNvSpPr>
                        <a:spLocks noChangeShapeType="1"/>
                      </p:cNvSpPr>
                      <p:nvPr/>
                    </p:nvSpPr>
                    <p:spPr bwMode="auto">
                      <a:xfrm>
                        <a:off x="7037" y="4248"/>
                        <a:ext cx="16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3" name="直线 32"/>
                      <p:cNvSpPr>
                        <a:spLocks noChangeShapeType="1"/>
                      </p:cNvSpPr>
                      <p:nvPr/>
                    </p:nvSpPr>
                    <p:spPr bwMode="auto">
                      <a:xfrm>
                        <a:off x="8657" y="4248"/>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4" name="直线 33"/>
                      <p:cNvSpPr>
                        <a:spLocks noChangeShapeType="1"/>
                      </p:cNvSpPr>
                      <p:nvPr/>
                    </p:nvSpPr>
                    <p:spPr bwMode="auto">
                      <a:xfrm>
                        <a:off x="8657" y="5184"/>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5" name="直线 34"/>
                      <p:cNvSpPr>
                        <a:spLocks noChangeShapeType="1"/>
                      </p:cNvSpPr>
                      <p:nvPr/>
                    </p:nvSpPr>
                    <p:spPr bwMode="auto">
                      <a:xfrm>
                        <a:off x="7037" y="5808"/>
                        <a:ext cx="16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6" name="直线 35"/>
                      <p:cNvSpPr>
                        <a:spLocks noChangeShapeType="1"/>
                      </p:cNvSpPr>
                      <p:nvPr/>
                    </p:nvSpPr>
                    <p:spPr bwMode="auto">
                      <a:xfrm>
                        <a:off x="7037" y="53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7" name="椭圆 36"/>
                      <p:cNvSpPr>
                        <a:spLocks noChangeArrowheads="1"/>
                      </p:cNvSpPr>
                      <p:nvPr/>
                    </p:nvSpPr>
                    <p:spPr bwMode="auto">
                      <a:xfrm>
                        <a:off x="8477" y="4872"/>
                        <a:ext cx="360" cy="360"/>
                      </a:xfrm>
                      <a:prstGeom prst="ellipse">
                        <a:avLst/>
                      </a:prstGeom>
                      <a:solidFill>
                        <a:srgbClr val="FFFFFF"/>
                      </a:solidFill>
                      <a:ln w="9525">
                        <a:solidFill>
                          <a:srgbClr val="000000"/>
                        </a:solidFill>
                        <a:round/>
                        <a:headEnd/>
                        <a:tailEnd/>
                      </a:ln>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sp>
                  <p:nvSpPr>
                    <p:cNvPr id="86041" name="直线 37"/>
                    <p:cNvSpPr>
                      <a:spLocks noChangeShapeType="1"/>
                    </p:cNvSpPr>
                    <p:nvPr/>
                  </p:nvSpPr>
                  <p:spPr bwMode="auto">
                    <a:xfrm flipV="1">
                      <a:off x="7037" y="3468"/>
                      <a:ext cx="900" cy="78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aphicFrame>
              <p:nvGraphicFramePr>
                <p:cNvPr id="86034" name="对象 38"/>
                <p:cNvGraphicFramePr>
                  <a:graphicFrameLocks noChangeAspect="1"/>
                </p:cNvGraphicFramePr>
                <p:nvPr/>
              </p:nvGraphicFramePr>
              <p:xfrm>
                <a:off x="10197" y="4905"/>
                <a:ext cx="260" cy="279"/>
              </p:xfrm>
              <a:graphic>
                <a:graphicData uri="http://schemas.openxmlformats.org/presentationml/2006/ole">
                  <mc:AlternateContent xmlns:mc="http://schemas.openxmlformats.org/markup-compatibility/2006">
                    <mc:Choice xmlns:v="urn:schemas-microsoft-com:vml" Requires="v">
                      <p:oleObj spid="_x0000_s377609" name="公式" r:id="rId30" imgW="164814" imgH="177492" progId="Equation.3">
                        <p:embed/>
                      </p:oleObj>
                    </mc:Choice>
                    <mc:Fallback>
                      <p:oleObj name="公式" r:id="rId30" imgW="164814" imgH="177492" progId="Equation.3">
                        <p:embed/>
                        <p:pic>
                          <p:nvPicPr>
                            <p:cNvPr id="0" name="对象 38"/>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197" y="4905"/>
                              <a:ext cx="260"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86032" name="对象 39"/>
              <p:cNvGraphicFramePr>
                <a:graphicFrameLocks noChangeAspect="1"/>
              </p:cNvGraphicFramePr>
              <p:nvPr/>
            </p:nvGraphicFramePr>
            <p:xfrm>
              <a:off x="9317" y="3052"/>
              <a:ext cx="240" cy="260"/>
            </p:xfrm>
            <a:graphic>
              <a:graphicData uri="http://schemas.openxmlformats.org/presentationml/2006/ole">
                <mc:AlternateContent xmlns:mc="http://schemas.openxmlformats.org/markup-compatibility/2006">
                  <mc:Choice xmlns:v="urn:schemas-microsoft-com:vml" Requires="v">
                    <p:oleObj spid="_x0000_s377610" name="公式" r:id="rId32" imgW="152268" imgH="164957" progId="Equation.3">
                      <p:embed/>
                    </p:oleObj>
                  </mc:Choice>
                  <mc:Fallback>
                    <p:oleObj name="公式" r:id="rId32" imgW="152268" imgH="164957" progId="Equation.3">
                      <p:embed/>
                      <p:pic>
                        <p:nvPicPr>
                          <p:cNvPr id="0" name="对象 39"/>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317" y="3052"/>
                            <a:ext cx="24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86028" name="弧线 65"/>
            <p:cNvSpPr>
              <a:spLocks/>
            </p:cNvSpPr>
            <p:nvPr/>
          </p:nvSpPr>
          <p:spPr bwMode="auto">
            <a:xfrm rot="-2012658" flipH="1" flipV="1">
              <a:off x="3770" y="2304"/>
              <a:ext cx="374" cy="864"/>
            </a:xfrm>
            <a:custGeom>
              <a:avLst/>
              <a:gdLst>
                <a:gd name="T0" fmla="*/ 0 w 21600"/>
                <a:gd name="T1" fmla="*/ 0 h 33299"/>
                <a:gd name="T2" fmla="*/ 0 w 21600"/>
                <a:gd name="T3" fmla="*/ 0 h 33299"/>
                <a:gd name="T4" fmla="*/ 0 w 21600"/>
                <a:gd name="T5" fmla="*/ 0 h 33299"/>
                <a:gd name="T6" fmla="*/ 0 60000 65536"/>
                <a:gd name="T7" fmla="*/ 0 60000 65536"/>
                <a:gd name="T8" fmla="*/ 0 60000 65536"/>
                <a:gd name="T9" fmla="*/ 0 w 21600"/>
                <a:gd name="T10" fmla="*/ 0 h 33299"/>
                <a:gd name="T11" fmla="*/ 21600 w 21600"/>
                <a:gd name="T12" fmla="*/ 33299 h 33299"/>
              </a:gdLst>
              <a:ahLst/>
              <a:cxnLst>
                <a:cxn ang="T6">
                  <a:pos x="T0" y="T1"/>
                </a:cxn>
                <a:cxn ang="T7">
                  <a:pos x="T2" y="T3"/>
                </a:cxn>
                <a:cxn ang="T8">
                  <a:pos x="T4" y="T5"/>
                </a:cxn>
              </a:cxnLst>
              <a:rect l="T9" t="T10" r="T11" b="T12"/>
              <a:pathLst>
                <a:path w="21600" h="33299" fill="none" extrusionOk="0">
                  <a:moveTo>
                    <a:pt x="-1" y="0"/>
                  </a:moveTo>
                  <a:cubicBezTo>
                    <a:pt x="11929" y="0"/>
                    <a:pt x="21600" y="9670"/>
                    <a:pt x="21600" y="21600"/>
                  </a:cubicBezTo>
                  <a:cubicBezTo>
                    <a:pt x="21600" y="25749"/>
                    <a:pt x="20404" y="29811"/>
                    <a:pt x="18157" y="33299"/>
                  </a:cubicBezTo>
                </a:path>
                <a:path w="21600" h="33299" stroke="0" extrusionOk="0">
                  <a:moveTo>
                    <a:pt x="-1" y="0"/>
                  </a:moveTo>
                  <a:cubicBezTo>
                    <a:pt x="11929" y="0"/>
                    <a:pt x="21600" y="9670"/>
                    <a:pt x="21600" y="21600"/>
                  </a:cubicBezTo>
                  <a:cubicBezTo>
                    <a:pt x="21600" y="25749"/>
                    <a:pt x="20404" y="29811"/>
                    <a:pt x="18157" y="33299"/>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6029" name="椭圆 66"/>
            <p:cNvSpPr>
              <a:spLocks noChangeArrowheads="1"/>
            </p:cNvSpPr>
            <p:nvPr/>
          </p:nvSpPr>
          <p:spPr bwMode="auto">
            <a:xfrm>
              <a:off x="4176" y="2256"/>
              <a:ext cx="864" cy="91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grpSp>
      <p:graphicFrame>
        <p:nvGraphicFramePr>
          <p:cNvPr id="47" name="对象 67"/>
          <p:cNvGraphicFramePr>
            <a:graphicFrameLocks noChangeAspect="1"/>
          </p:cNvGraphicFramePr>
          <p:nvPr/>
        </p:nvGraphicFramePr>
        <p:xfrm>
          <a:off x="4419601" y="4876800"/>
          <a:ext cx="3160713" cy="1081088"/>
        </p:xfrm>
        <a:graphic>
          <a:graphicData uri="http://schemas.openxmlformats.org/presentationml/2006/ole">
            <mc:AlternateContent xmlns:mc="http://schemas.openxmlformats.org/markup-compatibility/2006">
              <mc:Choice xmlns:v="urn:schemas-microsoft-com:vml" Requires="v">
                <p:oleObj spid="_x0000_s377611" name="公式" r:id="rId34" imgW="1371600" imgH="431800" progId="Equation.3">
                  <p:embed/>
                </p:oleObj>
              </mc:Choice>
              <mc:Fallback>
                <p:oleObj name="公式" r:id="rId34" imgW="1371600" imgH="431800" progId="Equation.3">
                  <p:embed/>
                  <p:pic>
                    <p:nvPicPr>
                      <p:cNvPr id="0" name="对象 67"/>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419601" y="4876800"/>
                        <a:ext cx="3160713"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 name="对象 69"/>
          <p:cNvGraphicFramePr>
            <a:graphicFrameLocks noChangeAspect="1"/>
          </p:cNvGraphicFramePr>
          <p:nvPr/>
        </p:nvGraphicFramePr>
        <p:xfrm>
          <a:off x="5181600" y="6019800"/>
          <a:ext cx="4419600" cy="685800"/>
        </p:xfrm>
        <a:graphic>
          <a:graphicData uri="http://schemas.openxmlformats.org/presentationml/2006/ole">
            <mc:AlternateContent xmlns:mc="http://schemas.openxmlformats.org/markup-compatibility/2006">
              <mc:Choice xmlns:v="urn:schemas-microsoft-com:vml" Requires="v">
                <p:oleObj spid="_x0000_s377612" name="公式" r:id="rId36" imgW="1943100" imgH="254000" progId="Equation.3">
                  <p:embed/>
                </p:oleObj>
              </mc:Choice>
              <mc:Fallback>
                <p:oleObj name="公式" r:id="rId36" imgW="1943100" imgH="254000" progId="Equation.3">
                  <p:embed/>
                  <p:pic>
                    <p:nvPicPr>
                      <p:cNvPr id="0" name="对象 69"/>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181600" y="6019800"/>
                        <a:ext cx="441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blinds(horizontal)">
                                      <p:cBhvr>
                                        <p:cTn id="37" dur="500"/>
                                        <p:tgtEl>
                                          <p:spTgt spid="4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blinds(horizontal)">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7042" name="组合 16"/>
          <p:cNvGrpSpPr>
            <a:grpSpLocks/>
          </p:cNvGrpSpPr>
          <p:nvPr/>
        </p:nvGrpSpPr>
        <p:grpSpPr bwMode="auto">
          <a:xfrm>
            <a:off x="6553200" y="2362200"/>
            <a:ext cx="4114800" cy="3124200"/>
            <a:chOff x="8117" y="12222"/>
            <a:chExt cx="3028" cy="2271"/>
          </a:xfrm>
        </p:grpSpPr>
        <p:grpSp>
          <p:nvGrpSpPr>
            <p:cNvPr id="87088" name="组合 17"/>
            <p:cNvGrpSpPr>
              <a:grpSpLocks/>
            </p:cNvGrpSpPr>
            <p:nvPr/>
          </p:nvGrpSpPr>
          <p:grpSpPr bwMode="auto">
            <a:xfrm>
              <a:off x="8117" y="12222"/>
              <a:ext cx="3028" cy="2271"/>
              <a:chOff x="8117" y="12222"/>
              <a:chExt cx="3028" cy="2271"/>
            </a:xfrm>
          </p:grpSpPr>
          <p:pic>
            <p:nvPicPr>
              <p:cNvPr id="87091" name="图片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7" y="12222"/>
                <a:ext cx="3028" cy="2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7092" name="对象 19"/>
              <p:cNvGraphicFramePr>
                <a:graphicFrameLocks noChangeAspect="1"/>
              </p:cNvGraphicFramePr>
              <p:nvPr/>
            </p:nvGraphicFramePr>
            <p:xfrm>
              <a:off x="9557" y="13401"/>
              <a:ext cx="238" cy="341"/>
            </p:xfrm>
            <a:graphic>
              <a:graphicData uri="http://schemas.openxmlformats.org/presentationml/2006/ole">
                <mc:AlternateContent xmlns:mc="http://schemas.openxmlformats.org/markup-compatibility/2006">
                  <mc:Choice xmlns:v="urn:schemas-microsoft-com:vml" Requires="v">
                    <p:oleObj spid="_x0000_s401530" name="公式" r:id="rId4" imgW="139579" imgH="215713" progId="Equation.3">
                      <p:embed/>
                    </p:oleObj>
                  </mc:Choice>
                  <mc:Fallback>
                    <p:oleObj name="公式" r:id="rId4" imgW="139579" imgH="215713" progId="Equation.3">
                      <p:embed/>
                      <p:pic>
                        <p:nvPicPr>
                          <p:cNvPr id="0" name="对象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57" y="13401"/>
                            <a:ext cx="238"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7093" name="对象 20"/>
              <p:cNvGraphicFramePr>
                <a:graphicFrameLocks noChangeAspect="1"/>
              </p:cNvGraphicFramePr>
              <p:nvPr/>
            </p:nvGraphicFramePr>
            <p:xfrm>
              <a:off x="9017" y="13089"/>
              <a:ext cx="181" cy="312"/>
            </p:xfrm>
            <a:graphic>
              <a:graphicData uri="http://schemas.openxmlformats.org/presentationml/2006/ole">
                <mc:AlternateContent xmlns:mc="http://schemas.openxmlformats.org/markup-compatibility/2006">
                  <mc:Choice xmlns:v="urn:schemas-microsoft-com:vml" Requires="v">
                    <p:oleObj spid="_x0000_s401531" name="公式" r:id="rId6" imgW="126780" imgH="215526" progId="Equation.3">
                      <p:embed/>
                    </p:oleObj>
                  </mc:Choice>
                  <mc:Fallback>
                    <p:oleObj name="公式" r:id="rId6" imgW="126780" imgH="215526" progId="Equation.3">
                      <p:embed/>
                      <p:pic>
                        <p:nvPicPr>
                          <p:cNvPr id="0" name="对象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7" y="13089"/>
                            <a:ext cx="181"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7094" name="对象 21"/>
              <p:cNvGraphicFramePr>
                <a:graphicFrameLocks noChangeAspect="1"/>
              </p:cNvGraphicFramePr>
              <p:nvPr/>
            </p:nvGraphicFramePr>
            <p:xfrm>
              <a:off x="9017" y="12777"/>
              <a:ext cx="556" cy="321"/>
            </p:xfrm>
            <a:graphic>
              <a:graphicData uri="http://schemas.openxmlformats.org/presentationml/2006/ole">
                <mc:AlternateContent xmlns:mc="http://schemas.openxmlformats.org/markup-compatibility/2006">
                  <mc:Choice xmlns:v="urn:schemas-microsoft-com:vml" Requires="v">
                    <p:oleObj spid="_x0000_s401532" name="公式" r:id="rId8" imgW="355292" imgH="203024" progId="Equation.3">
                      <p:embed/>
                    </p:oleObj>
                  </mc:Choice>
                  <mc:Fallback>
                    <p:oleObj name="公式" r:id="rId8" imgW="355292" imgH="203024" progId="Equation.3">
                      <p:embed/>
                      <p:pic>
                        <p:nvPicPr>
                          <p:cNvPr id="0" name="对象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17" y="12777"/>
                            <a:ext cx="556"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7095" name="对象 22"/>
              <p:cNvGraphicFramePr>
                <a:graphicFrameLocks noChangeAspect="1"/>
              </p:cNvGraphicFramePr>
              <p:nvPr/>
            </p:nvGraphicFramePr>
            <p:xfrm>
              <a:off x="8477" y="13860"/>
              <a:ext cx="1251" cy="321"/>
            </p:xfrm>
            <a:graphic>
              <a:graphicData uri="http://schemas.openxmlformats.org/presentationml/2006/ole">
                <mc:AlternateContent xmlns:mc="http://schemas.openxmlformats.org/markup-compatibility/2006">
                  <mc:Choice xmlns:v="urn:schemas-microsoft-com:vml" Requires="v">
                    <p:oleObj spid="_x0000_s401533" name="公式" r:id="rId10" imgW="799753" imgH="203112" progId="Equation.3">
                      <p:embed/>
                    </p:oleObj>
                  </mc:Choice>
                  <mc:Fallback>
                    <p:oleObj name="公式" r:id="rId10" imgW="799753" imgH="203112" progId="Equation.3">
                      <p:embed/>
                      <p:pic>
                        <p:nvPicPr>
                          <p:cNvPr id="0" name="对象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77" y="13860"/>
                            <a:ext cx="1251"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7096" name="对象 23"/>
              <p:cNvGraphicFramePr>
                <a:graphicFrameLocks noChangeAspect="1"/>
              </p:cNvGraphicFramePr>
              <p:nvPr/>
            </p:nvGraphicFramePr>
            <p:xfrm>
              <a:off x="10097" y="14025"/>
              <a:ext cx="536" cy="321"/>
            </p:xfrm>
            <a:graphic>
              <a:graphicData uri="http://schemas.openxmlformats.org/presentationml/2006/ole">
                <mc:AlternateContent xmlns:mc="http://schemas.openxmlformats.org/markup-compatibility/2006">
                  <mc:Choice xmlns:v="urn:schemas-microsoft-com:vml" Requires="v">
                    <p:oleObj spid="_x0000_s401534" name="公式" r:id="rId12" imgW="342751" imgH="203112" progId="Equation.3">
                      <p:embed/>
                    </p:oleObj>
                  </mc:Choice>
                  <mc:Fallback>
                    <p:oleObj name="公式" r:id="rId12" imgW="342751" imgH="203112" progId="Equation.3">
                      <p:embed/>
                      <p:pic>
                        <p:nvPicPr>
                          <p:cNvPr id="0" name="对象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97" y="14025"/>
                            <a:ext cx="536"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7097" name="对象 24"/>
              <p:cNvGraphicFramePr>
                <a:graphicFrameLocks noChangeAspect="1"/>
              </p:cNvGraphicFramePr>
              <p:nvPr/>
            </p:nvGraphicFramePr>
            <p:xfrm>
              <a:off x="10817" y="12777"/>
              <a:ext cx="218" cy="280"/>
            </p:xfrm>
            <a:graphic>
              <a:graphicData uri="http://schemas.openxmlformats.org/presentationml/2006/ole">
                <mc:AlternateContent xmlns:mc="http://schemas.openxmlformats.org/markup-compatibility/2006">
                  <mc:Choice xmlns:v="urn:schemas-microsoft-com:vml" Requires="v">
                    <p:oleObj spid="_x0000_s401535" name="公式" r:id="rId14" imgW="139579" imgH="177646" progId="Equation.3">
                      <p:embed/>
                    </p:oleObj>
                  </mc:Choice>
                  <mc:Fallback>
                    <p:oleObj name="公式" r:id="rId14" imgW="139579" imgH="177646" progId="Equation.3">
                      <p:embed/>
                      <p:pic>
                        <p:nvPicPr>
                          <p:cNvPr id="0" name="对象 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817" y="12777"/>
                            <a:ext cx="21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87089" name="直线 25"/>
            <p:cNvSpPr>
              <a:spLocks noChangeShapeType="1"/>
            </p:cNvSpPr>
            <p:nvPr/>
          </p:nvSpPr>
          <p:spPr bwMode="auto">
            <a:xfrm flipV="1">
              <a:off x="8297" y="13869"/>
              <a:ext cx="1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90" name="直线 26"/>
            <p:cNvSpPr>
              <a:spLocks noChangeShapeType="1"/>
            </p:cNvSpPr>
            <p:nvPr/>
          </p:nvSpPr>
          <p:spPr bwMode="auto">
            <a:xfrm>
              <a:off x="10277" y="13713"/>
              <a:ext cx="18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7043" name="组合 37"/>
          <p:cNvGrpSpPr>
            <a:grpSpLocks/>
          </p:cNvGrpSpPr>
          <p:nvPr/>
        </p:nvGrpSpPr>
        <p:grpSpPr bwMode="auto">
          <a:xfrm>
            <a:off x="1524000" y="1"/>
            <a:ext cx="8686800" cy="2767013"/>
            <a:chOff x="144" y="0"/>
            <a:chExt cx="5472" cy="1743"/>
          </a:xfrm>
        </p:grpSpPr>
        <p:sp>
          <p:nvSpPr>
            <p:cNvPr id="87082" name="文本框 27"/>
            <p:cNvSpPr txBox="1">
              <a:spLocks noChangeArrowheads="1"/>
            </p:cNvSpPr>
            <p:nvPr/>
          </p:nvSpPr>
          <p:spPr bwMode="auto">
            <a:xfrm>
              <a:off x="144" y="0"/>
              <a:ext cx="5472" cy="1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sz="2400" b="1" i="0" dirty="0">
                  <a:solidFill>
                    <a:srgbClr val="FF3300"/>
                  </a:solidFill>
                  <a:latin typeface="楷体_GB2312" pitchFamily="49" charset="-122"/>
                  <a:ea typeface="楷体_GB2312" pitchFamily="49" charset="-122"/>
                </a:rPr>
                <a:t>【</a:t>
              </a:r>
              <a:r>
                <a:rPr lang="zh-CN" altLang="en-US" sz="2400" b="1" i="0" dirty="0">
                  <a:solidFill>
                    <a:srgbClr val="FF3300"/>
                  </a:solidFill>
                  <a:latin typeface="楷体_GB2312" pitchFamily="49" charset="-122"/>
                  <a:ea typeface="楷体_GB2312" pitchFamily="49" charset="-122"/>
                </a:rPr>
                <a:t>补充例</a:t>
              </a:r>
              <a:r>
                <a:rPr lang="en-US" altLang="zh-CN" sz="2400" b="1" i="0" dirty="0">
                  <a:solidFill>
                    <a:srgbClr val="FF3300"/>
                  </a:solidFill>
                  <a:latin typeface="楷体_GB2312" pitchFamily="49" charset="-122"/>
                  <a:ea typeface="楷体_GB2312" pitchFamily="49" charset="-122"/>
                </a:rPr>
                <a:t>】</a:t>
              </a:r>
              <a:r>
                <a:rPr lang="en-US" altLang="zh-CN" sz="2400" b="1" i="0" dirty="0">
                  <a:solidFill>
                    <a:schemeClr val="tx2"/>
                  </a:solidFill>
                </a:rPr>
                <a:t> </a:t>
              </a:r>
              <a:r>
                <a:rPr lang="zh-CN" altLang="en-US" sz="2400" b="1" i="0" dirty="0">
                  <a:solidFill>
                    <a:srgbClr val="9900CC"/>
                  </a:solidFill>
                </a:rPr>
                <a:t>一共轴系统的横截面如图所示，外面为石英圆简，内壁敷上半透明的铝薄膜，内径    </a:t>
              </a:r>
              <a:r>
                <a:rPr lang="en-US" altLang="zh-CN" sz="2400" b="1" i="0" dirty="0">
                  <a:solidFill>
                    <a:srgbClr val="9900CC"/>
                  </a:solidFill>
                </a:rPr>
                <a:t>=1㎝</a:t>
              </a:r>
              <a:r>
                <a:rPr lang="zh-CN" altLang="en-US" sz="2400" b="1" i="0" dirty="0">
                  <a:solidFill>
                    <a:srgbClr val="9900CC"/>
                  </a:solidFill>
                </a:rPr>
                <a:t>，长为</a:t>
              </a:r>
              <a:r>
                <a:rPr lang="en-US" altLang="zh-CN" sz="2400" b="1" i="0" dirty="0">
                  <a:solidFill>
                    <a:srgbClr val="9900CC"/>
                  </a:solidFill>
                </a:rPr>
                <a:t>20㎝</a:t>
              </a:r>
              <a:r>
                <a:rPr lang="zh-CN" altLang="en-US" sz="2400" b="1" i="0" dirty="0">
                  <a:solidFill>
                    <a:srgbClr val="9900CC"/>
                  </a:solidFill>
                </a:rPr>
                <a:t>，中间为一圆柱形钠棒，半径    ＝</a:t>
              </a:r>
              <a:r>
                <a:rPr lang="en-US" altLang="zh-CN" sz="2400" b="1" i="0" dirty="0">
                  <a:solidFill>
                    <a:srgbClr val="9900CC"/>
                  </a:solidFill>
                </a:rPr>
                <a:t>0.6㎝</a:t>
              </a:r>
              <a:r>
                <a:rPr lang="zh-CN" altLang="en-US" sz="2400" b="1" i="0" dirty="0">
                  <a:solidFill>
                    <a:srgbClr val="9900CC"/>
                  </a:solidFill>
                </a:rPr>
                <a:t>，长亦为</a:t>
              </a:r>
              <a:r>
                <a:rPr lang="en-US" altLang="zh-CN" sz="2400" b="1" i="0" dirty="0">
                  <a:solidFill>
                    <a:srgbClr val="9900CC"/>
                  </a:solidFill>
                </a:rPr>
                <a:t>20㎝</a:t>
              </a:r>
              <a:r>
                <a:rPr lang="zh-CN" altLang="en-US" sz="2400" b="1" i="0" dirty="0">
                  <a:solidFill>
                    <a:srgbClr val="9900CC"/>
                  </a:solidFill>
                </a:rPr>
                <a:t>，整个系统置于真空中，今用                          的单色光波长照射系统，忽略边缘效应，</a:t>
              </a:r>
              <a:r>
                <a:rPr lang="zh-CN" altLang="en-US" sz="2400" b="1" i="0" dirty="0">
                  <a:solidFill>
                    <a:srgbClr val="009900"/>
                  </a:solidFill>
                </a:rPr>
                <a:t>求平衡时钠棒所带的电量。</a:t>
              </a:r>
              <a:r>
                <a:rPr lang="zh-CN" altLang="en-US" sz="2400" b="1" i="0" dirty="0">
                  <a:solidFill>
                    <a:srgbClr val="9900CC"/>
                  </a:solidFill>
                </a:rPr>
                <a:t>已知钠的红限波长为                          ，铝的红限波长为</a:t>
              </a:r>
            </a:p>
          </p:txBody>
        </p:sp>
        <p:graphicFrame>
          <p:nvGraphicFramePr>
            <p:cNvPr id="87083" name="对象 4"/>
            <p:cNvGraphicFramePr>
              <a:graphicFrameLocks noChangeAspect="1"/>
            </p:cNvGraphicFramePr>
            <p:nvPr/>
          </p:nvGraphicFramePr>
          <p:xfrm>
            <a:off x="1764" y="540"/>
            <a:ext cx="287" cy="384"/>
          </p:xfrm>
          <a:graphic>
            <a:graphicData uri="http://schemas.openxmlformats.org/presentationml/2006/ole">
              <mc:AlternateContent xmlns:mc="http://schemas.openxmlformats.org/markup-compatibility/2006">
                <mc:Choice xmlns:v="urn:schemas-microsoft-com:vml" Requires="v">
                  <p:oleObj spid="_x0000_s401536" name="公式" r:id="rId16" imgW="139579" imgH="215713" progId="Equation.3">
                    <p:embed/>
                  </p:oleObj>
                </mc:Choice>
                <mc:Fallback>
                  <p:oleObj name="公式" r:id="rId16" imgW="139579" imgH="215713" progId="Equation.3">
                    <p:embed/>
                    <p:pic>
                      <p:nvPicPr>
                        <p:cNvPr id="0" name="对象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64" y="540"/>
                          <a:ext cx="28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7084" name="对象 6"/>
            <p:cNvGraphicFramePr>
              <a:graphicFrameLocks noChangeAspect="1"/>
            </p:cNvGraphicFramePr>
            <p:nvPr/>
          </p:nvGraphicFramePr>
          <p:xfrm>
            <a:off x="2889" y="180"/>
            <a:ext cx="245" cy="384"/>
          </p:xfrm>
          <a:graphic>
            <a:graphicData uri="http://schemas.openxmlformats.org/presentationml/2006/ole">
              <mc:AlternateContent xmlns:mc="http://schemas.openxmlformats.org/markup-compatibility/2006">
                <mc:Choice xmlns:v="urn:schemas-microsoft-com:vml" Requires="v">
                  <p:oleObj spid="_x0000_s401537" name="公式" r:id="rId18" imgW="139579" imgH="215713" progId="Equation.3">
                    <p:embed/>
                  </p:oleObj>
                </mc:Choice>
                <mc:Fallback>
                  <p:oleObj name="公式" r:id="rId18" imgW="139579" imgH="215713" progId="Equation.3">
                    <p:embed/>
                    <p:pic>
                      <p:nvPicPr>
                        <p:cNvPr id="0" name="对象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89" y="180"/>
                          <a:ext cx="24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7085" name="对象 8"/>
            <p:cNvGraphicFramePr>
              <a:graphicFrameLocks noChangeAspect="1"/>
            </p:cNvGraphicFramePr>
            <p:nvPr/>
          </p:nvGraphicFramePr>
          <p:xfrm>
            <a:off x="1044" y="810"/>
            <a:ext cx="1200" cy="384"/>
          </p:xfrm>
          <a:graphic>
            <a:graphicData uri="http://schemas.openxmlformats.org/presentationml/2006/ole">
              <mc:AlternateContent xmlns:mc="http://schemas.openxmlformats.org/markup-compatibility/2006">
                <mc:Choice xmlns:v="urn:schemas-microsoft-com:vml" Requires="v">
                  <p:oleObj spid="_x0000_s401538" name="公式" r:id="rId20" imgW="736600" imgH="279400" progId="Equation.3">
                    <p:embed/>
                  </p:oleObj>
                </mc:Choice>
                <mc:Fallback>
                  <p:oleObj name="公式" r:id="rId20" imgW="736600" imgH="279400" progId="Equation.3">
                    <p:embed/>
                    <p:pic>
                      <p:nvPicPr>
                        <p:cNvPr id="0" name="对象 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44" y="810"/>
                          <a:ext cx="1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7086" name="对象 12"/>
            <p:cNvGraphicFramePr>
              <a:graphicFrameLocks noChangeAspect="1"/>
            </p:cNvGraphicFramePr>
            <p:nvPr/>
          </p:nvGraphicFramePr>
          <p:xfrm>
            <a:off x="1764" y="1305"/>
            <a:ext cx="1152" cy="438"/>
          </p:xfrm>
          <a:graphic>
            <a:graphicData uri="http://schemas.openxmlformats.org/presentationml/2006/ole">
              <mc:AlternateContent xmlns:mc="http://schemas.openxmlformats.org/markup-compatibility/2006">
                <mc:Choice xmlns:v="urn:schemas-microsoft-com:vml" Requires="v">
                  <p:oleObj spid="_x0000_s401539" name="公式" r:id="rId22" imgW="825142" imgH="317362" progId="Equation.3">
                    <p:embed/>
                  </p:oleObj>
                </mc:Choice>
                <mc:Fallback>
                  <p:oleObj name="公式" r:id="rId22" imgW="825142" imgH="317362" progId="Equation.3">
                    <p:embed/>
                    <p:pic>
                      <p:nvPicPr>
                        <p:cNvPr id="0" name="对象 1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764" y="1305"/>
                          <a:ext cx="1152"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7087" name="对象 14"/>
            <p:cNvGraphicFramePr>
              <a:graphicFrameLocks noChangeAspect="1"/>
            </p:cNvGraphicFramePr>
            <p:nvPr/>
          </p:nvGraphicFramePr>
          <p:xfrm>
            <a:off x="4329" y="1125"/>
            <a:ext cx="1056" cy="384"/>
          </p:xfrm>
          <a:graphic>
            <a:graphicData uri="http://schemas.openxmlformats.org/presentationml/2006/ole">
              <mc:AlternateContent xmlns:mc="http://schemas.openxmlformats.org/markup-compatibility/2006">
                <mc:Choice xmlns:v="urn:schemas-microsoft-com:vml" Requires="v">
                  <p:oleObj spid="_x0000_s401540" name="公式" r:id="rId24" imgW="825142" imgH="317362" progId="Equation.3">
                    <p:embed/>
                  </p:oleObj>
                </mc:Choice>
                <mc:Fallback>
                  <p:oleObj name="公式" r:id="rId24" imgW="825142" imgH="317362" progId="Equation.3">
                    <p:embed/>
                    <p:pic>
                      <p:nvPicPr>
                        <p:cNvPr id="0" name="对象 1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329" y="1125"/>
                          <a:ext cx="10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 name="组合 66"/>
          <p:cNvGrpSpPr>
            <a:grpSpLocks/>
          </p:cNvGrpSpPr>
          <p:nvPr/>
        </p:nvGrpSpPr>
        <p:grpSpPr bwMode="auto">
          <a:xfrm>
            <a:off x="6667500" y="2667000"/>
            <a:ext cx="2781300" cy="2514600"/>
            <a:chOff x="3240" y="2304"/>
            <a:chExt cx="1752" cy="1584"/>
          </a:xfrm>
        </p:grpSpPr>
        <p:grpSp>
          <p:nvGrpSpPr>
            <p:cNvPr id="87054" name="组合 40"/>
            <p:cNvGrpSpPr>
              <a:grpSpLocks/>
            </p:cNvGrpSpPr>
            <p:nvPr/>
          </p:nvGrpSpPr>
          <p:grpSpPr bwMode="auto">
            <a:xfrm>
              <a:off x="4320" y="2784"/>
              <a:ext cx="144" cy="144"/>
              <a:chOff x="1440" y="3408"/>
              <a:chExt cx="144" cy="144"/>
            </a:xfrm>
          </p:grpSpPr>
          <p:sp>
            <p:nvSpPr>
              <p:cNvPr id="87080" name="椭圆 38"/>
              <p:cNvSpPr>
                <a:spLocks noChangeArrowheads="1"/>
              </p:cNvSpPr>
              <p:nvPr/>
            </p:nvSpPr>
            <p:spPr bwMode="auto">
              <a:xfrm>
                <a:off x="1440" y="3408"/>
                <a:ext cx="144" cy="144"/>
              </a:xfrm>
              <a:prstGeom prst="ellipse">
                <a:avLst/>
              </a:prstGeom>
              <a:solidFill>
                <a:schemeClr val="accent1"/>
              </a:solidFill>
              <a:ln w="38100">
                <a:solidFill>
                  <a:srgbClr val="CC0000"/>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400" i="0"/>
              </a:p>
            </p:txBody>
          </p:sp>
          <p:sp>
            <p:nvSpPr>
              <p:cNvPr id="87081" name="直线 39"/>
              <p:cNvSpPr>
                <a:spLocks noChangeShapeType="1"/>
              </p:cNvSpPr>
              <p:nvPr/>
            </p:nvSpPr>
            <p:spPr bwMode="auto">
              <a:xfrm>
                <a:off x="1440" y="3480"/>
                <a:ext cx="144"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7055" name="直线 41"/>
            <p:cNvSpPr>
              <a:spLocks noChangeShapeType="1"/>
            </p:cNvSpPr>
            <p:nvPr/>
          </p:nvSpPr>
          <p:spPr bwMode="auto">
            <a:xfrm flipV="1">
              <a:off x="4440" y="2652"/>
              <a:ext cx="288" cy="192"/>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56" name="直线 42"/>
            <p:cNvSpPr>
              <a:spLocks noChangeShapeType="1"/>
            </p:cNvSpPr>
            <p:nvPr/>
          </p:nvSpPr>
          <p:spPr bwMode="auto">
            <a:xfrm>
              <a:off x="4416" y="2304"/>
              <a:ext cx="96"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7" name="直线 43"/>
            <p:cNvSpPr>
              <a:spLocks noChangeShapeType="1"/>
            </p:cNvSpPr>
            <p:nvPr/>
          </p:nvSpPr>
          <p:spPr bwMode="auto">
            <a:xfrm>
              <a:off x="4452" y="3864"/>
              <a:ext cx="96"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8" name="直线 44"/>
            <p:cNvSpPr>
              <a:spLocks noChangeShapeType="1"/>
            </p:cNvSpPr>
            <p:nvPr/>
          </p:nvSpPr>
          <p:spPr bwMode="auto">
            <a:xfrm>
              <a:off x="3792" y="3888"/>
              <a:ext cx="96"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9" name="直线 45"/>
            <p:cNvSpPr>
              <a:spLocks noChangeShapeType="1"/>
            </p:cNvSpPr>
            <p:nvPr/>
          </p:nvSpPr>
          <p:spPr bwMode="auto">
            <a:xfrm>
              <a:off x="3240" y="3120"/>
              <a:ext cx="96"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0" name="直线 46"/>
            <p:cNvSpPr>
              <a:spLocks noChangeShapeType="1"/>
            </p:cNvSpPr>
            <p:nvPr/>
          </p:nvSpPr>
          <p:spPr bwMode="auto">
            <a:xfrm>
              <a:off x="3744" y="2304"/>
              <a:ext cx="96"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1" name="直线 47"/>
            <p:cNvSpPr>
              <a:spLocks noChangeShapeType="1"/>
            </p:cNvSpPr>
            <p:nvPr/>
          </p:nvSpPr>
          <p:spPr bwMode="auto">
            <a:xfrm>
              <a:off x="4896" y="3120"/>
              <a:ext cx="96"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7062" name="组合 50"/>
            <p:cNvGrpSpPr>
              <a:grpSpLocks/>
            </p:cNvGrpSpPr>
            <p:nvPr/>
          </p:nvGrpSpPr>
          <p:grpSpPr bwMode="auto">
            <a:xfrm>
              <a:off x="3924" y="2736"/>
              <a:ext cx="144" cy="144"/>
              <a:chOff x="1044" y="3384"/>
              <a:chExt cx="144" cy="144"/>
            </a:xfrm>
          </p:grpSpPr>
          <p:sp>
            <p:nvSpPr>
              <p:cNvPr id="87078" name="直线 48"/>
              <p:cNvSpPr>
                <a:spLocks noChangeShapeType="1"/>
              </p:cNvSpPr>
              <p:nvPr/>
            </p:nvSpPr>
            <p:spPr bwMode="auto">
              <a:xfrm>
                <a:off x="1044" y="3456"/>
                <a:ext cx="144"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9" name="直线 49"/>
              <p:cNvSpPr>
                <a:spLocks noChangeShapeType="1"/>
              </p:cNvSpPr>
              <p:nvPr/>
            </p:nvSpPr>
            <p:spPr bwMode="auto">
              <a:xfrm>
                <a:off x="1116" y="3384"/>
                <a:ext cx="0" cy="14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7063" name="组合 51"/>
            <p:cNvGrpSpPr>
              <a:grpSpLocks/>
            </p:cNvGrpSpPr>
            <p:nvPr/>
          </p:nvGrpSpPr>
          <p:grpSpPr bwMode="auto">
            <a:xfrm>
              <a:off x="3744" y="3024"/>
              <a:ext cx="144" cy="144"/>
              <a:chOff x="1044" y="3384"/>
              <a:chExt cx="144" cy="144"/>
            </a:xfrm>
          </p:grpSpPr>
          <p:sp>
            <p:nvSpPr>
              <p:cNvPr id="87076" name="直线 52"/>
              <p:cNvSpPr>
                <a:spLocks noChangeShapeType="1"/>
              </p:cNvSpPr>
              <p:nvPr/>
            </p:nvSpPr>
            <p:spPr bwMode="auto">
              <a:xfrm>
                <a:off x="1044" y="3456"/>
                <a:ext cx="144"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7" name="直线 53"/>
              <p:cNvSpPr>
                <a:spLocks noChangeShapeType="1"/>
              </p:cNvSpPr>
              <p:nvPr/>
            </p:nvSpPr>
            <p:spPr bwMode="auto">
              <a:xfrm>
                <a:off x="1116" y="3384"/>
                <a:ext cx="0" cy="14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7064" name="组合 54"/>
            <p:cNvGrpSpPr>
              <a:grpSpLocks/>
            </p:cNvGrpSpPr>
            <p:nvPr/>
          </p:nvGrpSpPr>
          <p:grpSpPr bwMode="auto">
            <a:xfrm>
              <a:off x="3936" y="3312"/>
              <a:ext cx="144" cy="144"/>
              <a:chOff x="1044" y="3384"/>
              <a:chExt cx="144" cy="144"/>
            </a:xfrm>
          </p:grpSpPr>
          <p:sp>
            <p:nvSpPr>
              <p:cNvPr id="87074" name="直线 55"/>
              <p:cNvSpPr>
                <a:spLocks noChangeShapeType="1"/>
              </p:cNvSpPr>
              <p:nvPr/>
            </p:nvSpPr>
            <p:spPr bwMode="auto">
              <a:xfrm>
                <a:off x="1044" y="3456"/>
                <a:ext cx="144"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5" name="直线 56"/>
              <p:cNvSpPr>
                <a:spLocks noChangeShapeType="1"/>
              </p:cNvSpPr>
              <p:nvPr/>
            </p:nvSpPr>
            <p:spPr bwMode="auto">
              <a:xfrm>
                <a:off x="1116" y="3384"/>
                <a:ext cx="0" cy="14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7065" name="组合 57"/>
            <p:cNvGrpSpPr>
              <a:grpSpLocks/>
            </p:cNvGrpSpPr>
            <p:nvPr/>
          </p:nvGrpSpPr>
          <p:grpSpPr bwMode="auto">
            <a:xfrm>
              <a:off x="4224" y="3312"/>
              <a:ext cx="144" cy="144"/>
              <a:chOff x="1044" y="3384"/>
              <a:chExt cx="144" cy="144"/>
            </a:xfrm>
          </p:grpSpPr>
          <p:sp>
            <p:nvSpPr>
              <p:cNvPr id="87072" name="直线 58"/>
              <p:cNvSpPr>
                <a:spLocks noChangeShapeType="1"/>
              </p:cNvSpPr>
              <p:nvPr/>
            </p:nvSpPr>
            <p:spPr bwMode="auto">
              <a:xfrm>
                <a:off x="1044" y="3456"/>
                <a:ext cx="144"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3" name="直线 59"/>
              <p:cNvSpPr>
                <a:spLocks noChangeShapeType="1"/>
              </p:cNvSpPr>
              <p:nvPr/>
            </p:nvSpPr>
            <p:spPr bwMode="auto">
              <a:xfrm>
                <a:off x="1116" y="3384"/>
                <a:ext cx="0" cy="14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7066" name="组合 60"/>
            <p:cNvGrpSpPr>
              <a:grpSpLocks/>
            </p:cNvGrpSpPr>
            <p:nvPr/>
          </p:nvGrpSpPr>
          <p:grpSpPr bwMode="auto">
            <a:xfrm>
              <a:off x="4404" y="3024"/>
              <a:ext cx="144" cy="144"/>
              <a:chOff x="1044" y="3384"/>
              <a:chExt cx="144" cy="144"/>
            </a:xfrm>
          </p:grpSpPr>
          <p:sp>
            <p:nvSpPr>
              <p:cNvPr id="87070" name="直线 61"/>
              <p:cNvSpPr>
                <a:spLocks noChangeShapeType="1"/>
              </p:cNvSpPr>
              <p:nvPr/>
            </p:nvSpPr>
            <p:spPr bwMode="auto">
              <a:xfrm>
                <a:off x="1044" y="3456"/>
                <a:ext cx="144"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1" name="直线 62"/>
              <p:cNvSpPr>
                <a:spLocks noChangeShapeType="1"/>
              </p:cNvSpPr>
              <p:nvPr/>
            </p:nvSpPr>
            <p:spPr bwMode="auto">
              <a:xfrm>
                <a:off x="1116" y="3384"/>
                <a:ext cx="0" cy="14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7067" name="组合 63"/>
            <p:cNvGrpSpPr>
              <a:grpSpLocks/>
            </p:cNvGrpSpPr>
            <p:nvPr/>
          </p:nvGrpSpPr>
          <p:grpSpPr bwMode="auto">
            <a:xfrm>
              <a:off x="4224" y="2736"/>
              <a:ext cx="144" cy="144"/>
              <a:chOff x="1044" y="3384"/>
              <a:chExt cx="144" cy="144"/>
            </a:xfrm>
          </p:grpSpPr>
          <p:sp>
            <p:nvSpPr>
              <p:cNvPr id="87068" name="直线 64"/>
              <p:cNvSpPr>
                <a:spLocks noChangeShapeType="1"/>
              </p:cNvSpPr>
              <p:nvPr/>
            </p:nvSpPr>
            <p:spPr bwMode="auto">
              <a:xfrm>
                <a:off x="1044" y="3456"/>
                <a:ext cx="144"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9" name="直线 65"/>
              <p:cNvSpPr>
                <a:spLocks noChangeShapeType="1"/>
              </p:cNvSpPr>
              <p:nvPr/>
            </p:nvSpPr>
            <p:spPr bwMode="auto">
              <a:xfrm>
                <a:off x="1116" y="3384"/>
                <a:ext cx="0" cy="14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3" name="组合 84"/>
          <p:cNvGrpSpPr>
            <a:grpSpLocks/>
          </p:cNvGrpSpPr>
          <p:nvPr/>
        </p:nvGrpSpPr>
        <p:grpSpPr bwMode="auto">
          <a:xfrm>
            <a:off x="1524000" y="2743201"/>
            <a:ext cx="5410200" cy="1420813"/>
            <a:chOff x="0" y="1728"/>
            <a:chExt cx="3408" cy="895"/>
          </a:xfrm>
        </p:grpSpPr>
        <p:sp>
          <p:nvSpPr>
            <p:cNvPr id="87052" name="文本框 68"/>
            <p:cNvSpPr txBox="1">
              <a:spLocks noChangeArrowheads="1"/>
            </p:cNvSpPr>
            <p:nvPr/>
          </p:nvSpPr>
          <p:spPr bwMode="auto">
            <a:xfrm>
              <a:off x="0" y="1728"/>
              <a:ext cx="340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a:solidFill>
                    <a:srgbClr val="C00000"/>
                  </a:solidFill>
                </a:rPr>
                <a:t>解：</a:t>
              </a:r>
              <a:r>
                <a:rPr lang="zh-CN" altLang="en-US" sz="2400" b="1" i="0">
                  <a:solidFill>
                    <a:schemeClr val="accent2"/>
                  </a:solidFill>
                </a:rPr>
                <a:t>钠棒、铝薄膜构成一电容器 </a:t>
              </a:r>
            </a:p>
          </p:txBody>
        </p:sp>
        <p:graphicFrame>
          <p:nvGraphicFramePr>
            <p:cNvPr id="87053" name="对象 69"/>
            <p:cNvGraphicFramePr>
              <a:graphicFrameLocks noChangeAspect="1"/>
            </p:cNvGraphicFramePr>
            <p:nvPr/>
          </p:nvGraphicFramePr>
          <p:xfrm>
            <a:off x="576" y="1968"/>
            <a:ext cx="1747" cy="655"/>
          </p:xfrm>
          <a:graphic>
            <a:graphicData uri="http://schemas.openxmlformats.org/presentationml/2006/ole">
              <mc:AlternateContent xmlns:mc="http://schemas.openxmlformats.org/markup-compatibility/2006">
                <mc:Choice xmlns:v="urn:schemas-microsoft-com:vml" Requires="v">
                  <p:oleObj spid="_x0000_s401541" name="公式" r:id="rId26" imgW="1193800" imgH="444500" progId="Equation.3">
                    <p:embed/>
                  </p:oleObj>
                </mc:Choice>
                <mc:Fallback>
                  <p:oleObj name="公式" r:id="rId26" imgW="1193800" imgH="444500" progId="Equation.3">
                    <p:embed/>
                    <p:pic>
                      <p:nvPicPr>
                        <p:cNvPr id="0" name="对象 6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76" y="1968"/>
                          <a:ext cx="1747" cy="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 name="组合 85"/>
          <p:cNvGrpSpPr>
            <a:grpSpLocks/>
          </p:cNvGrpSpPr>
          <p:nvPr/>
        </p:nvGrpSpPr>
        <p:grpSpPr bwMode="auto">
          <a:xfrm>
            <a:off x="1524000" y="4114801"/>
            <a:ext cx="5029200" cy="2309813"/>
            <a:chOff x="0" y="2592"/>
            <a:chExt cx="3168" cy="1455"/>
          </a:xfrm>
        </p:grpSpPr>
        <p:sp>
          <p:nvSpPr>
            <p:cNvPr id="87049" name="文本框 71"/>
            <p:cNvSpPr txBox="1">
              <a:spLocks noChangeArrowheads="1"/>
            </p:cNvSpPr>
            <p:nvPr/>
          </p:nvSpPr>
          <p:spPr bwMode="auto">
            <a:xfrm>
              <a:off x="0" y="2592"/>
              <a:ext cx="316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dirty="0">
                  <a:solidFill>
                    <a:srgbClr val="008000"/>
                  </a:solidFill>
                </a:rPr>
                <a:t>平衡时，电压即为截止电压 </a:t>
              </a:r>
            </a:p>
          </p:txBody>
        </p:sp>
        <p:graphicFrame>
          <p:nvGraphicFramePr>
            <p:cNvPr id="87050" name="对象 72"/>
            <p:cNvGraphicFramePr>
              <a:graphicFrameLocks noChangeAspect="1"/>
            </p:cNvGraphicFramePr>
            <p:nvPr/>
          </p:nvGraphicFramePr>
          <p:xfrm>
            <a:off x="192" y="2880"/>
            <a:ext cx="2265" cy="562"/>
          </p:xfrm>
          <a:graphic>
            <a:graphicData uri="http://schemas.openxmlformats.org/presentationml/2006/ole">
              <mc:AlternateContent xmlns:mc="http://schemas.openxmlformats.org/markup-compatibility/2006">
                <mc:Choice xmlns:v="urn:schemas-microsoft-com:vml" Requires="v">
                  <p:oleObj spid="_x0000_s401542" name="公式" r:id="rId28" imgW="1624895" imgH="406224" progId="Equation.3">
                    <p:embed/>
                  </p:oleObj>
                </mc:Choice>
                <mc:Fallback>
                  <p:oleObj name="公式" r:id="rId28" imgW="1624895" imgH="406224" progId="Equation.3">
                    <p:embed/>
                    <p:pic>
                      <p:nvPicPr>
                        <p:cNvPr id="0" name="对象 7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92" y="2880"/>
                          <a:ext cx="2265"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7051" name="对象 75"/>
            <p:cNvGraphicFramePr>
              <a:graphicFrameLocks noChangeAspect="1"/>
            </p:cNvGraphicFramePr>
            <p:nvPr/>
          </p:nvGraphicFramePr>
          <p:xfrm>
            <a:off x="576" y="3408"/>
            <a:ext cx="1296" cy="639"/>
          </p:xfrm>
          <a:graphic>
            <a:graphicData uri="http://schemas.openxmlformats.org/presentationml/2006/ole">
              <mc:AlternateContent xmlns:mc="http://schemas.openxmlformats.org/markup-compatibility/2006">
                <mc:Choice xmlns:v="urn:schemas-microsoft-com:vml" Requires="v">
                  <p:oleObj spid="_x0000_s401543" name="公式" r:id="rId30" imgW="901309" imgH="444307" progId="Equation.3">
                    <p:embed/>
                  </p:oleObj>
                </mc:Choice>
                <mc:Fallback>
                  <p:oleObj name="公式" r:id="rId30" imgW="901309" imgH="444307" progId="Equation.3">
                    <p:embed/>
                    <p:pic>
                      <p:nvPicPr>
                        <p:cNvPr id="0" name="对象 75"/>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76" y="3408"/>
                          <a:ext cx="1296" cy="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56" name="对象 78"/>
          <p:cNvGraphicFramePr>
            <a:graphicFrameLocks noChangeAspect="1"/>
          </p:cNvGraphicFramePr>
          <p:nvPr/>
        </p:nvGraphicFramePr>
        <p:xfrm>
          <a:off x="4495800" y="5410200"/>
          <a:ext cx="3416300" cy="990600"/>
        </p:xfrm>
        <a:graphic>
          <a:graphicData uri="http://schemas.openxmlformats.org/presentationml/2006/ole">
            <mc:AlternateContent xmlns:mc="http://schemas.openxmlformats.org/markup-compatibility/2006">
              <mc:Choice xmlns:v="urn:schemas-microsoft-com:vml" Requires="v">
                <p:oleObj spid="_x0000_s401544" name="公式" r:id="rId32" imgW="1333500" imgH="444500" progId="Equation.3">
                  <p:embed/>
                </p:oleObj>
              </mc:Choice>
              <mc:Fallback>
                <p:oleObj name="公式" r:id="rId32" imgW="1333500" imgH="444500" progId="Equation.3">
                  <p:embed/>
                  <p:pic>
                    <p:nvPicPr>
                      <p:cNvPr id="0" name="对象 78"/>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495800" y="5410200"/>
                        <a:ext cx="34163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 name="对象 82"/>
          <p:cNvGraphicFramePr>
            <a:graphicFrameLocks noChangeAspect="1"/>
          </p:cNvGraphicFramePr>
          <p:nvPr/>
        </p:nvGraphicFramePr>
        <p:xfrm>
          <a:off x="7772401" y="5638800"/>
          <a:ext cx="2500313" cy="457200"/>
        </p:xfrm>
        <a:graphic>
          <a:graphicData uri="http://schemas.openxmlformats.org/presentationml/2006/ole">
            <mc:AlternateContent xmlns:mc="http://schemas.openxmlformats.org/markup-compatibility/2006">
              <mc:Choice xmlns:v="urn:schemas-microsoft-com:vml" Requires="v">
                <p:oleObj spid="_x0000_s401545" name="公式" r:id="rId34" imgW="1117600" imgH="228600" progId="Equation.3">
                  <p:embed/>
                </p:oleObj>
              </mc:Choice>
              <mc:Fallback>
                <p:oleObj name="公式" r:id="rId34" imgW="1117600" imgH="228600" progId="Equation.3">
                  <p:embed/>
                  <p:pic>
                    <p:nvPicPr>
                      <p:cNvPr id="0" name="对象 8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772401" y="5638800"/>
                        <a:ext cx="2500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dissolve">
                                      <p:cBhvr>
                                        <p:cTn id="22" dur="500"/>
                                        <p:tgtEl>
                                          <p:spTgt spid="5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dissolve">
                                      <p:cBhvr>
                                        <p:cTn id="2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2095500" y="1428750"/>
            <a:ext cx="5111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zh-CN" altLang="en-US" sz="3200" i="0">
                <a:ea typeface="楷体_GB2312" pitchFamily="49" charset="-122"/>
              </a:rPr>
              <a:t> </a:t>
            </a:r>
            <a:r>
              <a:rPr lang="zh-CN" altLang="en-US" sz="3200" b="1" i="0">
                <a:solidFill>
                  <a:srgbClr val="C00000"/>
                </a:solidFill>
                <a:ea typeface="楷体_GB2312" pitchFamily="49" charset="-122"/>
              </a:rPr>
              <a:t>一、普朗克能量子假说</a:t>
            </a:r>
          </a:p>
        </p:txBody>
      </p:sp>
      <p:sp>
        <p:nvSpPr>
          <p:cNvPr id="3" name="Text Box 6"/>
          <p:cNvSpPr txBox="1">
            <a:spLocks noChangeArrowheads="1"/>
          </p:cNvSpPr>
          <p:nvPr/>
        </p:nvSpPr>
        <p:spPr bwMode="auto">
          <a:xfrm>
            <a:off x="1738314" y="2286000"/>
            <a:ext cx="8550275" cy="95408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zh-CN" altLang="en-US" sz="2800" b="1" i="0" dirty="0">
                <a:ea typeface="楷体_GB2312" pitchFamily="49" charset="-122"/>
              </a:rPr>
              <a:t>1.  黑体辐射的腔壁由大量原子组成，原子可以看成谐振子</a:t>
            </a:r>
            <a:r>
              <a:rPr lang="en-US" altLang="zh-CN" sz="2800" b="1" i="0" dirty="0">
                <a:ea typeface="楷体_GB2312" pitchFamily="49" charset="-122"/>
              </a:rPr>
              <a:t>,</a:t>
            </a:r>
            <a:r>
              <a:rPr lang="zh-CN" altLang="en-US" sz="2800" b="1" i="0" dirty="0">
                <a:ea typeface="楷体_GB2312" pitchFamily="49" charset="-122"/>
              </a:rPr>
              <a:t>每个谐振子能量是取特定的分立值</a:t>
            </a:r>
            <a:r>
              <a:rPr lang="zh-CN" altLang="en-US" b="1" i="0" dirty="0">
                <a:ea typeface="楷体_GB2312" pitchFamily="49" charset="-122"/>
              </a:rPr>
              <a:t> 。 </a:t>
            </a:r>
          </a:p>
        </p:txBody>
      </p:sp>
      <p:sp>
        <p:nvSpPr>
          <p:cNvPr id="4" name="Text Box 7"/>
          <p:cNvSpPr txBox="1">
            <a:spLocks noChangeArrowheads="1"/>
          </p:cNvSpPr>
          <p:nvPr/>
        </p:nvSpPr>
        <p:spPr bwMode="auto">
          <a:xfrm>
            <a:off x="1666875" y="3646488"/>
            <a:ext cx="8534400" cy="94615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zh-CN" altLang="en-US" sz="2800" b="1" i="0">
                <a:ea typeface="楷体_GB2312" pitchFamily="49" charset="-122"/>
              </a:rPr>
              <a:t> </a:t>
            </a:r>
            <a:r>
              <a:rPr lang="zh-CN" altLang="en-US" sz="2800" b="1" i="0">
                <a:solidFill>
                  <a:srgbClr val="0000CC"/>
                </a:solidFill>
                <a:ea typeface="楷体_GB2312" pitchFamily="49" charset="-122"/>
              </a:rPr>
              <a:t>2. 存在着能量的最小单元（能量子</a:t>
            </a:r>
            <a:r>
              <a:rPr lang="zh-CN" altLang="en-US" sz="2800" b="1" i="0">
                <a:solidFill>
                  <a:srgbClr val="0000CC"/>
                </a:solidFill>
                <a:ea typeface="楷体_GB2312" pitchFamily="49" charset="-122"/>
                <a:sym typeface="Symbol" panose="05050102010706020507" pitchFamily="18" charset="2"/>
              </a:rPr>
              <a:t></a:t>
            </a:r>
            <a:r>
              <a:rPr lang="zh-CN" altLang="en-US" sz="2800" b="1" i="0">
                <a:solidFill>
                  <a:srgbClr val="0000CC"/>
                </a:solidFill>
                <a:ea typeface="楷体_GB2312" pitchFamily="49" charset="-122"/>
              </a:rPr>
              <a:t>=</a:t>
            </a:r>
            <a:r>
              <a:rPr lang="en-US" altLang="zh-CN" sz="2800" b="1" i="0">
                <a:solidFill>
                  <a:srgbClr val="0000CC"/>
                </a:solidFill>
                <a:ea typeface="楷体_GB2312" pitchFamily="49" charset="-122"/>
              </a:rPr>
              <a:t>h</a:t>
            </a:r>
            <a:r>
              <a:rPr lang="en-US" altLang="zh-CN" sz="2800" b="1" i="0">
                <a:solidFill>
                  <a:srgbClr val="0000CC"/>
                </a:solidFill>
                <a:ea typeface="楷体_GB2312" pitchFamily="49" charset="-122"/>
                <a:sym typeface="Symbol" panose="05050102010706020507" pitchFamily="18" charset="2"/>
              </a:rPr>
              <a:t></a:t>
            </a:r>
            <a:r>
              <a:rPr lang="en-US" altLang="zh-CN" sz="2800" b="1" i="0">
                <a:solidFill>
                  <a:srgbClr val="0000CC"/>
                </a:solidFill>
                <a:ea typeface="楷体_GB2312" pitchFamily="49" charset="-122"/>
              </a:rPr>
              <a:t>); </a:t>
            </a:r>
          </a:p>
          <a:p>
            <a:r>
              <a:rPr lang="en-US" altLang="zh-CN" sz="2800" b="1" i="0">
                <a:ea typeface="楷体_GB2312" pitchFamily="49" charset="-122"/>
              </a:rPr>
              <a:t>                                                  h=6.626</a:t>
            </a:r>
            <a:r>
              <a:rPr lang="en-US" altLang="zh-CN" sz="2800" b="1" i="0">
                <a:ea typeface="楷体_GB2312" pitchFamily="49" charset="-122"/>
                <a:sym typeface="Symbol" panose="05050102010706020507" pitchFamily="18" charset="2"/>
              </a:rPr>
              <a:t></a:t>
            </a:r>
            <a:r>
              <a:rPr lang="en-US" altLang="zh-CN" sz="2800" b="1" i="0">
                <a:ea typeface="楷体_GB2312" pitchFamily="49" charset="-122"/>
              </a:rPr>
              <a:t>10</a:t>
            </a:r>
            <a:r>
              <a:rPr lang="en-US" altLang="zh-CN" sz="2800" b="1" i="0" baseline="30000">
                <a:ea typeface="楷体_GB2312" pitchFamily="49" charset="-122"/>
              </a:rPr>
              <a:t>-34</a:t>
            </a:r>
            <a:r>
              <a:rPr lang="zh-CN" altLang="en-US" sz="2800" b="1" i="0">
                <a:ea typeface="楷体_GB2312" pitchFamily="49" charset="-122"/>
              </a:rPr>
              <a:t>焦耳 · 秒。</a:t>
            </a:r>
          </a:p>
        </p:txBody>
      </p:sp>
      <p:sp>
        <p:nvSpPr>
          <p:cNvPr id="5" name="Text Box 8"/>
          <p:cNvSpPr txBox="1">
            <a:spLocks noChangeArrowheads="1"/>
          </p:cNvSpPr>
          <p:nvPr/>
        </p:nvSpPr>
        <p:spPr bwMode="auto">
          <a:xfrm>
            <a:off x="1776413" y="4797426"/>
            <a:ext cx="8839200" cy="52387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zh-CN" altLang="en-US" sz="2800" b="1" i="0">
                <a:ea typeface="楷体_GB2312" pitchFamily="49" charset="-122"/>
              </a:rPr>
              <a:t>3. 振子只能一份一份地按不连续方式辐射或吸收能量。</a:t>
            </a:r>
          </a:p>
        </p:txBody>
      </p:sp>
      <p:sp>
        <p:nvSpPr>
          <p:cNvPr id="88070" name="Text Box 9"/>
          <p:cNvSpPr txBox="1">
            <a:spLocks noChangeArrowheads="1"/>
          </p:cNvSpPr>
          <p:nvPr/>
        </p:nvSpPr>
        <p:spPr bwMode="auto">
          <a:xfrm>
            <a:off x="2595564" y="428626"/>
            <a:ext cx="68405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4000" b="1" i="0">
                <a:solidFill>
                  <a:srgbClr val="C00000"/>
                </a:solidFill>
              </a:rPr>
              <a:t>总结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
                                            <p:bg/>
                                          </p:spTgt>
                                        </p:tgtEl>
                                        <p:attrNameLst>
                                          <p:attrName>style.visibility</p:attrName>
                                        </p:attrNameLst>
                                      </p:cBhvr>
                                      <p:to>
                                        <p:strVal val="visible"/>
                                      </p:to>
                                    </p:set>
                                    <p:animEffect transition="in" filter="checkerboard(across)">
                                      <p:cBhvr>
                                        <p:cTn id="17" dur="500"/>
                                        <p:tgtEl>
                                          <p:spTgt spid="4">
                                            <p:bg/>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checkerboard(across)">
                                      <p:cBhvr>
                                        <p:cTn id="22" dur="500"/>
                                        <p:tgtEl>
                                          <p:spTgt spid="4">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checkerboard(across)">
                                      <p:cBhvr>
                                        <p:cTn id="27" dur="500"/>
                                        <p:tgtEl>
                                          <p:spTgt spid="4">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5"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checkerboard(down)">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nimBg="1" autoUpdateAnimBg="0"/>
      <p:bldP spid="4" grpId="0" build="p" animBg="1" autoUpdateAnimBg="0"/>
      <p:bldP spid="5" grpId="0" animBg="1"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1524000" y="4216400"/>
            <a:ext cx="8763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a:r>
              <a:rPr lang="zh-CN" altLang="en-US" sz="2800" b="1" i="0">
                <a:solidFill>
                  <a:srgbClr val="3333AF"/>
                </a:solidFill>
                <a:latin typeface="宋体" panose="02010600030101010101" pitchFamily="2" charset="-122"/>
              </a:rPr>
              <a:t>  </a:t>
            </a:r>
            <a:r>
              <a:rPr lang="zh-CN" altLang="en-US" sz="2800" b="1" i="0">
                <a:solidFill>
                  <a:srgbClr val="9900FF"/>
                </a:solidFill>
                <a:latin typeface="宋体" panose="02010600030101010101" pitchFamily="2" charset="-122"/>
              </a:rPr>
              <a:t>（3）不同的阴极材料对应不同的截止频率(取决于材料)。</a:t>
            </a:r>
            <a:r>
              <a:rPr lang="en-US" altLang="zh-CN" sz="2800" b="1" i="0">
                <a:solidFill>
                  <a:srgbClr val="9900FF"/>
                </a:solidFill>
                <a:latin typeface="宋体" panose="02010600030101010101" pitchFamily="2" charset="-122"/>
              </a:rPr>
              <a:t>ν</a:t>
            </a:r>
            <a:r>
              <a:rPr lang="en-US" altLang="zh-CN" sz="2800" b="1" i="0" baseline="-25000">
                <a:solidFill>
                  <a:srgbClr val="9900FF"/>
                </a:solidFill>
                <a:latin typeface="宋体" panose="02010600030101010101" pitchFamily="2" charset="-122"/>
              </a:rPr>
              <a:t>0</a:t>
            </a:r>
            <a:r>
              <a:rPr lang="zh-CN" altLang="en-US" sz="2800" b="1" i="0">
                <a:solidFill>
                  <a:srgbClr val="9900FF"/>
                </a:solidFill>
                <a:latin typeface="宋体" panose="02010600030101010101" pitchFamily="2" charset="-122"/>
              </a:rPr>
              <a:t>叫截止频率或红限频率，对应的波长称为红限波长。</a:t>
            </a:r>
          </a:p>
        </p:txBody>
      </p:sp>
      <p:sp>
        <p:nvSpPr>
          <p:cNvPr id="4" name="Text Box 4"/>
          <p:cNvSpPr txBox="1">
            <a:spLocks noChangeArrowheads="1"/>
          </p:cNvSpPr>
          <p:nvPr/>
        </p:nvSpPr>
        <p:spPr bwMode="auto">
          <a:xfrm>
            <a:off x="1919288" y="188913"/>
            <a:ext cx="838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a:r>
              <a:rPr lang="zh-CN" altLang="en-US" sz="2800" b="1" i="0">
                <a:solidFill>
                  <a:srgbClr val="C00000"/>
                </a:solidFill>
                <a:latin typeface="宋体" panose="02010600030101010101" pitchFamily="2" charset="-122"/>
              </a:rPr>
              <a:t>二、光电效应 爱因斯坦光子理论</a:t>
            </a:r>
            <a:endParaRPr lang="en-US" altLang="zh-CN" b="1" i="0">
              <a:solidFill>
                <a:srgbClr val="C00000"/>
              </a:solidFill>
            </a:endParaRPr>
          </a:p>
        </p:txBody>
      </p:sp>
      <p:sp>
        <p:nvSpPr>
          <p:cNvPr id="5" name="Text Box 5"/>
          <p:cNvSpPr txBox="1">
            <a:spLocks noChangeArrowheads="1"/>
          </p:cNvSpPr>
          <p:nvPr/>
        </p:nvSpPr>
        <p:spPr bwMode="auto">
          <a:xfrm>
            <a:off x="1631950" y="685800"/>
            <a:ext cx="9036050"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a:lnSpc>
                <a:spcPct val="95000"/>
              </a:lnSpc>
            </a:pPr>
            <a:r>
              <a:rPr lang="zh-CN" altLang="en-US" sz="2800" b="1" i="0" dirty="0">
                <a:solidFill>
                  <a:srgbClr val="FF0066"/>
                </a:solidFill>
              </a:rPr>
              <a:t>    1.</a:t>
            </a:r>
            <a:r>
              <a:rPr lang="zh-CN" altLang="en-US" sz="2800" b="1" i="0" dirty="0">
                <a:solidFill>
                  <a:srgbClr val="FF0066"/>
                </a:solidFill>
                <a:latin typeface="宋体" panose="02010600030101010101" pitchFamily="2" charset="-122"/>
              </a:rPr>
              <a:t> 光电效应实验规律：</a:t>
            </a:r>
          </a:p>
          <a:p>
            <a:pPr algn="just">
              <a:lnSpc>
                <a:spcPct val="95000"/>
              </a:lnSpc>
            </a:pPr>
            <a:endParaRPr lang="zh-CN" altLang="en-US" b="1" i="0" dirty="0">
              <a:solidFill>
                <a:srgbClr val="FF0066"/>
              </a:solidFill>
              <a:latin typeface="宋体" panose="02010600030101010101" pitchFamily="2" charset="-122"/>
            </a:endParaRPr>
          </a:p>
          <a:p>
            <a:pPr algn="just">
              <a:lnSpc>
                <a:spcPct val="95000"/>
              </a:lnSpc>
            </a:pPr>
            <a:r>
              <a:rPr lang="zh-CN" altLang="en-US" sz="2800" b="1" i="0" dirty="0"/>
              <a:t>     </a:t>
            </a:r>
            <a:r>
              <a:rPr lang="zh-CN" altLang="en-US" sz="2800" b="1" i="0" dirty="0">
                <a:solidFill>
                  <a:srgbClr val="009900"/>
                </a:solidFill>
              </a:rPr>
              <a:t>（1）入射光频率</a:t>
            </a:r>
            <a:r>
              <a:rPr lang="en-US" altLang="zh-CN" sz="2800" b="1" i="0" dirty="0">
                <a:solidFill>
                  <a:srgbClr val="FF0000"/>
                </a:solidFill>
              </a:rPr>
              <a:t>ν</a:t>
            </a:r>
            <a:r>
              <a:rPr lang="zh-CN" altLang="en-US" sz="2800" b="1" i="0" dirty="0">
                <a:solidFill>
                  <a:srgbClr val="009900"/>
                </a:solidFill>
              </a:rPr>
              <a:t>一定时，饱和电流的大小正比于入射光强。</a:t>
            </a:r>
          </a:p>
          <a:p>
            <a:pPr algn="just">
              <a:lnSpc>
                <a:spcPct val="95000"/>
              </a:lnSpc>
            </a:pPr>
            <a:endParaRPr lang="zh-CN" altLang="en-US" sz="2800" b="1" i="0" dirty="0"/>
          </a:p>
          <a:p>
            <a:pPr algn="just">
              <a:lnSpc>
                <a:spcPct val="95000"/>
              </a:lnSpc>
            </a:pPr>
            <a:r>
              <a:rPr lang="zh-CN" altLang="en-US" sz="2800" b="1" i="0" dirty="0"/>
              <a:t>     （2）光电子的初动能</a:t>
            </a:r>
            <a:r>
              <a:rPr lang="en-US" altLang="zh-CN" sz="2800" b="1" i="0" dirty="0"/>
              <a:t>(</a:t>
            </a:r>
            <a:r>
              <a:rPr lang="zh-CN" altLang="en-US" sz="2800" b="1" i="0" dirty="0">
                <a:solidFill>
                  <a:schemeClr val="accent2"/>
                </a:solidFill>
              </a:rPr>
              <a:t>遏止电压</a:t>
            </a:r>
            <a:r>
              <a:rPr lang="en-US" altLang="zh-CN" sz="2800" b="1" i="0" dirty="0">
                <a:solidFill>
                  <a:schemeClr val="accent2"/>
                </a:solidFill>
              </a:rPr>
              <a:t>)</a:t>
            </a:r>
            <a:r>
              <a:rPr lang="zh-CN" altLang="en-US" sz="2800" b="1" i="0" dirty="0"/>
              <a:t>与入射光的频率成线性关系，与光强无关。</a:t>
            </a:r>
            <a:r>
              <a:rPr lang="zh-CN" altLang="en-US" b="1" i="0" dirty="0">
                <a:latin typeface="宋体" panose="02010600030101010101" pitchFamily="2" charset="-122"/>
              </a:rPr>
              <a:t>   </a:t>
            </a:r>
          </a:p>
        </p:txBody>
      </p:sp>
      <p:sp>
        <p:nvSpPr>
          <p:cNvPr id="6" name="Text Box 8"/>
          <p:cNvSpPr txBox="1">
            <a:spLocks noChangeArrowheads="1"/>
          </p:cNvSpPr>
          <p:nvPr/>
        </p:nvSpPr>
        <p:spPr bwMode="auto">
          <a:xfrm>
            <a:off x="1809751" y="5643563"/>
            <a:ext cx="25050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zh-CN" altLang="en-US" sz="2800" b="1" i="0">
                <a:solidFill>
                  <a:srgbClr val="008000"/>
                </a:solidFill>
              </a:rPr>
              <a:t>（</a:t>
            </a:r>
            <a:r>
              <a:rPr lang="en-US" altLang="zh-CN" sz="2800" b="1" i="0">
                <a:solidFill>
                  <a:srgbClr val="008000"/>
                </a:solidFill>
              </a:rPr>
              <a:t>4</a:t>
            </a:r>
            <a:r>
              <a:rPr lang="zh-CN" altLang="en-US" sz="2800" b="1" i="0">
                <a:solidFill>
                  <a:srgbClr val="008000"/>
                </a:solidFill>
              </a:rPr>
              <a:t>）瞬时效应</a:t>
            </a:r>
          </a:p>
        </p:txBody>
      </p:sp>
      <p:sp>
        <p:nvSpPr>
          <p:cNvPr id="7" name="矩形 6"/>
          <p:cNvSpPr/>
          <p:nvPr/>
        </p:nvSpPr>
        <p:spPr>
          <a:xfrm>
            <a:off x="5595938" y="3429000"/>
            <a:ext cx="3143250" cy="584200"/>
          </a:xfrm>
          <a:prstGeom prst="rect">
            <a:avLst/>
          </a:prstGeom>
        </p:spPr>
        <p:txBody>
          <a:bodyPr>
            <a:spAutoFit/>
          </a:bodyPr>
          <a:lstStyle/>
          <a:p>
            <a:pPr>
              <a:buClr>
                <a:srgbClr val="0000CC"/>
              </a:buClr>
              <a:defRPr/>
            </a:pPr>
            <a:r>
              <a:rPr lang="en-US" altLang="zh-CN" sz="3200" b="1" dirty="0">
                <a:solidFill>
                  <a:srgbClr val="0000FF"/>
                </a:solidFill>
                <a:ea typeface="黑体" pitchFamily="49" charset="-122"/>
              </a:rPr>
              <a:t> </a:t>
            </a:r>
            <a:r>
              <a:rPr lang="en-US" altLang="zh-CN" sz="3200" b="1" dirty="0" err="1">
                <a:solidFill>
                  <a:srgbClr val="FF0066"/>
                </a:solidFill>
                <a:effectLst>
                  <a:outerShdw blurRad="38100" dist="38100" dir="2700000" algn="tl">
                    <a:srgbClr val="000000"/>
                  </a:outerShdw>
                </a:effectLst>
              </a:rPr>
              <a:t>U</a:t>
            </a:r>
            <a:r>
              <a:rPr lang="en-US" altLang="zh-CN" sz="3200" b="1" baseline="-25000" dirty="0" err="1">
                <a:solidFill>
                  <a:srgbClr val="FF0066"/>
                </a:solidFill>
                <a:effectLst>
                  <a:outerShdw blurRad="38100" dist="38100" dir="2700000" algn="tl">
                    <a:srgbClr val="000000"/>
                  </a:outerShdw>
                </a:effectLst>
              </a:rPr>
              <a:t>a</a:t>
            </a:r>
            <a:r>
              <a:rPr lang="en-US" altLang="zh-CN" sz="3200" b="1" i="0" baseline="-25000" dirty="0">
                <a:solidFill>
                  <a:srgbClr val="FF0066"/>
                </a:solidFill>
                <a:ea typeface="黑体" pitchFamily="49" charset="-122"/>
              </a:rPr>
              <a:t> </a:t>
            </a:r>
            <a:r>
              <a:rPr lang="en-US" altLang="zh-CN" sz="3200" b="1" dirty="0">
                <a:solidFill>
                  <a:srgbClr val="FF0066"/>
                </a:solidFill>
                <a:ea typeface="黑体" pitchFamily="49" charset="-122"/>
              </a:rPr>
              <a:t>= K</a:t>
            </a:r>
            <a:r>
              <a:rPr lang="en-US" altLang="zh-CN" sz="3200" b="1" dirty="0">
                <a:solidFill>
                  <a:srgbClr val="FF0066"/>
                </a:solidFill>
                <a:ea typeface="黑体" pitchFamily="49" charset="-122"/>
                <a:sym typeface="Symbol" pitchFamily="18" charset="2"/>
              </a:rPr>
              <a:t></a:t>
            </a:r>
            <a:r>
              <a:rPr lang="en-US" altLang="zh-CN" sz="3200" b="1" dirty="0">
                <a:solidFill>
                  <a:srgbClr val="FF0066"/>
                </a:solidFill>
                <a:ea typeface="黑体" pitchFamily="49" charset="-122"/>
              </a:rPr>
              <a:t> - U</a:t>
            </a:r>
            <a:r>
              <a:rPr lang="en-US" altLang="zh-CN" sz="3200" b="1" i="0" baseline="-25000" dirty="0">
                <a:solidFill>
                  <a:srgbClr val="FF0066"/>
                </a:solidFill>
                <a:ea typeface="黑体" pitchFamily="49" charset="-122"/>
              </a:rPr>
              <a:t>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iterate type="lt">
                                    <p:tmAbs val="75"/>
                                  </p:iterate>
                                  <p:childTnLst>
                                    <p:set>
                                      <p:cBhvr>
                                        <p:cTn id="10" dur="1" fill="hold">
                                          <p:stCondLst>
                                            <p:cond delay="74"/>
                                          </p:stCondLst>
                                        </p:cTn>
                                        <p:tgtEl>
                                          <p:spTgt spid="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iterate type="lt">
                                    <p:tmAbs val="75"/>
                                  </p:iterate>
                                  <p:childTnLst>
                                    <p:set>
                                      <p:cBhvr>
                                        <p:cTn id="14" dur="1" fill="hold">
                                          <p:stCondLst>
                                            <p:cond delay="74"/>
                                          </p:stCondLst>
                                        </p:cTn>
                                        <p:tgtEl>
                                          <p:spTgt spid="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iterate type="lt">
                                    <p:tmAbs val="75"/>
                                  </p:iterate>
                                  <p:childTnLst>
                                    <p:set>
                                      <p:cBhvr>
                                        <p:cTn id="18" dur="1" fill="hold">
                                          <p:stCondLst>
                                            <p:cond delay="74"/>
                                          </p:stCondLst>
                                        </p:cTn>
                                        <p:tgtEl>
                                          <p:spTgt spid="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4" grpId="0" build="p" autoUpdateAnimBg="0"/>
      <p:bldP spid="5" grpId="0" build="p" autoUpdateAnimBg="0"/>
      <p:bldP spid="6"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524000" y="1428751"/>
            <a:ext cx="83820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a:lnSpc>
                <a:spcPct val="120000"/>
              </a:lnSpc>
            </a:pPr>
            <a:r>
              <a:rPr lang="zh-CN" altLang="en-US" sz="3600" b="1" i="0" dirty="0">
                <a:latin typeface="宋体" panose="02010600030101010101" pitchFamily="2" charset="-122"/>
              </a:rPr>
              <a:t> </a:t>
            </a:r>
            <a:r>
              <a:rPr lang="en-US" altLang="zh-CN" sz="3600" b="1" i="0" dirty="0">
                <a:solidFill>
                  <a:srgbClr val="C00000"/>
                </a:solidFill>
                <a:latin typeface="宋体" panose="02010600030101010101" pitchFamily="2" charset="-122"/>
              </a:rPr>
              <a:t>2. </a:t>
            </a:r>
            <a:r>
              <a:rPr lang="zh-CN" altLang="en-US" sz="3600" b="1" i="0" dirty="0">
                <a:solidFill>
                  <a:srgbClr val="C00000"/>
                </a:solidFill>
              </a:rPr>
              <a:t>爱因斯坦光电效应方程</a:t>
            </a:r>
          </a:p>
          <a:p>
            <a:pPr algn="just">
              <a:lnSpc>
                <a:spcPct val="120000"/>
              </a:lnSpc>
            </a:pPr>
            <a:r>
              <a:rPr lang="zh-CN" altLang="en-US" sz="2800" b="1" i="0" dirty="0"/>
              <a:t>     </a:t>
            </a:r>
            <a:r>
              <a:rPr lang="zh-CN" altLang="en-US" sz="3200" b="1" i="0" dirty="0">
                <a:solidFill>
                  <a:srgbClr val="0000CC"/>
                </a:solidFill>
              </a:rPr>
              <a:t>光电效应的实质是金属中的电子吸收一个光子，光子将能量(</a:t>
            </a:r>
            <a:r>
              <a:rPr lang="en-US" altLang="zh-CN" sz="3200" b="1" i="0" dirty="0" err="1">
                <a:solidFill>
                  <a:srgbClr val="FF0000"/>
                </a:solidFill>
              </a:rPr>
              <a:t>hν</a:t>
            </a:r>
            <a:r>
              <a:rPr lang="en-US" altLang="zh-CN" sz="3200" b="1" i="0" dirty="0">
                <a:solidFill>
                  <a:srgbClr val="0000CC"/>
                </a:solidFill>
              </a:rPr>
              <a:t>)</a:t>
            </a:r>
            <a:r>
              <a:rPr lang="zh-CN" altLang="en-US" sz="3200" b="1" i="0" dirty="0">
                <a:solidFill>
                  <a:srgbClr val="0000CC"/>
                </a:solidFill>
              </a:rPr>
              <a:t>传给电子，电子获得此能量后，克服正离子的引力而作功──逸出功(</a:t>
            </a:r>
            <a:r>
              <a:rPr lang="en-US" altLang="zh-CN" sz="3200" b="1" i="0" dirty="0">
                <a:solidFill>
                  <a:srgbClr val="FF0000"/>
                </a:solidFill>
              </a:rPr>
              <a:t>A</a:t>
            </a:r>
            <a:endParaRPr lang="zh-CN" altLang="en-US" sz="3200" b="1" i="0" dirty="0">
              <a:solidFill>
                <a:srgbClr val="FF0000"/>
              </a:solidFill>
            </a:endParaRPr>
          </a:p>
        </p:txBody>
      </p:sp>
      <p:sp>
        <p:nvSpPr>
          <p:cNvPr id="90116" name="矩形 5"/>
          <p:cNvSpPr>
            <a:spLocks noChangeArrowheads="1"/>
          </p:cNvSpPr>
          <p:nvPr/>
        </p:nvSpPr>
        <p:spPr bwMode="auto">
          <a:xfrm>
            <a:off x="2054225" y="333375"/>
            <a:ext cx="8001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dirty="0">
                <a:solidFill>
                  <a:srgbClr val="009900"/>
                </a:solidFill>
                <a:latin typeface="宋体" panose="02010600030101010101" pitchFamily="2" charset="-122"/>
              </a:rPr>
              <a:t>当入射光无论如何弱，光电子在光照射的瞬间可产生，驰豫时间不超过</a:t>
            </a:r>
            <a:r>
              <a:rPr lang="en-US" altLang="zh-CN" sz="2800" b="1" i="0" dirty="0">
                <a:solidFill>
                  <a:srgbClr val="FF0000"/>
                </a:solidFill>
                <a:ea typeface="黑体" panose="02010609060101010101" pitchFamily="49" charset="-122"/>
              </a:rPr>
              <a:t>10</a:t>
            </a:r>
            <a:r>
              <a:rPr lang="en-US" altLang="zh-CN" sz="2800" b="1" i="0" baseline="30000" dirty="0">
                <a:solidFill>
                  <a:srgbClr val="FF0000"/>
                </a:solidFill>
                <a:ea typeface="黑体" panose="02010609060101010101" pitchFamily="49" charset="-122"/>
              </a:rPr>
              <a:t>-9</a:t>
            </a:r>
            <a:r>
              <a:rPr lang="en-US" altLang="zh-CN" sz="2800" b="1" baseline="30000" dirty="0">
                <a:solidFill>
                  <a:srgbClr val="FF0000"/>
                </a:solidFill>
                <a:ea typeface="黑体" panose="02010609060101010101" pitchFamily="49" charset="-122"/>
              </a:rPr>
              <a:t> </a:t>
            </a:r>
            <a:r>
              <a:rPr lang="en-US" altLang="zh-CN" sz="2800" b="1" i="0" dirty="0">
                <a:solidFill>
                  <a:srgbClr val="FF0000"/>
                </a:solidFill>
                <a:ea typeface="黑体" panose="02010609060101010101" pitchFamily="49" charset="-122"/>
              </a:rPr>
              <a:t>s</a:t>
            </a:r>
            <a:r>
              <a:rPr lang="zh-CN" altLang="en-US" sz="2800" b="1" i="0" dirty="0">
                <a:solidFill>
                  <a:srgbClr val="009900"/>
                </a:solidFill>
                <a:ea typeface="黑体" panose="02010609060101010101" pitchFamily="49" charset="-122"/>
              </a:rPr>
              <a:t>。</a:t>
            </a:r>
            <a:endParaRPr lang="en-US" altLang="zh-CN" sz="2800" b="1" i="0" dirty="0">
              <a:solidFill>
                <a:srgbClr val="009900"/>
              </a:solidFill>
              <a:ea typeface="黑体" panose="02010609060101010101" pitchFamily="49" charset="-122"/>
            </a:endParaRPr>
          </a:p>
        </p:txBody>
      </p:sp>
      <p:graphicFrame>
        <p:nvGraphicFramePr>
          <p:cNvPr id="6" name="Object 10"/>
          <p:cNvGraphicFramePr>
            <a:graphicFrameLocks noChangeAspect="1"/>
          </p:cNvGraphicFramePr>
          <p:nvPr>
            <p:extLst>
              <p:ext uri="{D42A27DB-BD31-4B8C-83A1-F6EECF244321}">
                <p14:modId xmlns:p14="http://schemas.microsoft.com/office/powerpoint/2010/main" val="1814954741"/>
              </p:ext>
            </p:extLst>
          </p:nvPr>
        </p:nvGraphicFramePr>
        <p:xfrm>
          <a:off x="1055440" y="4365104"/>
          <a:ext cx="10226675" cy="1263650"/>
        </p:xfrm>
        <a:graphic>
          <a:graphicData uri="http://schemas.openxmlformats.org/presentationml/2006/ole">
            <mc:AlternateContent xmlns:mc="http://schemas.openxmlformats.org/markup-compatibility/2006">
              <mc:Choice xmlns:v="urn:schemas-microsoft-com:vml" Requires="v">
                <p:oleObj spid="_x0000_s90505" name="Equation" r:id="rId3" imgW="3606480" imgH="431640" progId="Equation.DSMT4">
                  <p:embed/>
                </p:oleObj>
              </mc:Choice>
              <mc:Fallback>
                <p:oleObj name="Equation" r:id="rId3" imgW="3606480" imgH="431640" progId="Equation.DSMT4">
                  <p:embed/>
                  <p:pic>
                    <p:nvPicPr>
                      <p:cNvPr id="12" name="Object 10"/>
                      <p:cNvPicPr>
                        <a:picLocks noChangeAspect="1" noChangeArrowheads="1"/>
                      </p:cNvPicPr>
                      <p:nvPr/>
                    </p:nvPicPr>
                    <p:blipFill>
                      <a:blip r:embed="rId4"/>
                      <a:srcRect/>
                      <a:stretch>
                        <a:fillRect/>
                      </a:stretch>
                    </p:blipFill>
                    <p:spPr bwMode="auto">
                      <a:xfrm>
                        <a:off x="1055440" y="4365104"/>
                        <a:ext cx="10226675" cy="1263650"/>
                      </a:xfrm>
                      <a:prstGeom prst="rect">
                        <a:avLst/>
                      </a:prstGeom>
                      <a:solidFill>
                        <a:srgbClr val="FFFF00"/>
                      </a:solidFill>
                      <a:ln>
                        <a:noFill/>
                      </a:ln>
                      <a:effectLs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026"/>
          <p:cNvSpPr>
            <a:spLocks noChangeArrowheads="1"/>
          </p:cNvSpPr>
          <p:nvPr/>
        </p:nvSpPr>
        <p:spPr bwMode="auto">
          <a:xfrm>
            <a:off x="1703388" y="692150"/>
            <a:ext cx="8640762" cy="5486400"/>
          </a:xfrm>
          <a:prstGeom prst="rect">
            <a:avLst/>
          </a:prstGeom>
          <a:noFill/>
          <a:ln w="9525">
            <a:noFill/>
            <a:miter lim="800000"/>
            <a:headEnd/>
            <a:tailEnd/>
          </a:ln>
        </p:spPr>
        <p:txBody>
          <a:bodyPr/>
          <a:lstStyle/>
          <a:p>
            <a:pPr marL="457200" indent="-457200">
              <a:lnSpc>
                <a:spcPct val="125000"/>
              </a:lnSpc>
              <a:spcBef>
                <a:spcPct val="20000"/>
              </a:spcBef>
              <a:buClr>
                <a:srgbClr val="A50021"/>
              </a:buClr>
              <a:buSzPct val="75000"/>
              <a:buFont typeface="Wingdings" pitchFamily="2" charset="2"/>
              <a:buChar char="n"/>
              <a:defRPr/>
            </a:pPr>
            <a:r>
              <a:rPr lang="zh-CN" altLang="en-US" sz="2800" b="1" i="0" dirty="0">
                <a:latin typeface="+mj-ea"/>
                <a:ea typeface="+mj-ea"/>
              </a:rPr>
              <a:t>虽然</a:t>
            </a:r>
            <a:r>
              <a:rPr lang="zh-CN" altLang="en-US" sz="2800" b="1" i="0" dirty="0">
                <a:solidFill>
                  <a:srgbClr val="0000FF"/>
                </a:solidFill>
                <a:latin typeface="+mj-ea"/>
                <a:ea typeface="+mj-ea"/>
              </a:rPr>
              <a:t>爱因斯坦</a:t>
            </a:r>
            <a:r>
              <a:rPr lang="zh-CN" altLang="en-US" sz="2800" b="1" i="0" dirty="0">
                <a:latin typeface="+mj-ea"/>
                <a:ea typeface="+mj-ea"/>
              </a:rPr>
              <a:t>对光电效应的解释是对</a:t>
            </a:r>
            <a:r>
              <a:rPr lang="en-US" altLang="zh-CN" sz="2800" b="1" i="0" dirty="0">
                <a:solidFill>
                  <a:srgbClr val="0000FF"/>
                </a:solidFill>
                <a:latin typeface="+mj-ea"/>
                <a:ea typeface="+mj-ea"/>
              </a:rPr>
              <a:t>Planck</a:t>
            </a:r>
            <a:r>
              <a:rPr lang="zh-CN" altLang="en-US" sz="2800" b="1" i="0" dirty="0">
                <a:latin typeface="+mj-ea"/>
                <a:ea typeface="+mj-ea"/>
              </a:rPr>
              <a:t>量子概念的极大支持，但是</a:t>
            </a:r>
            <a:r>
              <a:rPr lang="en-US" altLang="zh-CN" sz="2800" b="1" i="0" dirty="0">
                <a:solidFill>
                  <a:srgbClr val="0000FF"/>
                </a:solidFill>
                <a:latin typeface="+mj-ea"/>
                <a:ea typeface="+mj-ea"/>
              </a:rPr>
              <a:t>Planck</a:t>
            </a:r>
            <a:r>
              <a:rPr lang="zh-CN" altLang="en-US" sz="2800" b="1" i="0" dirty="0">
                <a:latin typeface="+mj-ea"/>
                <a:ea typeface="+mj-ea"/>
              </a:rPr>
              <a:t>不同意</a:t>
            </a:r>
            <a:r>
              <a:rPr lang="zh-CN" altLang="en-US" sz="2800" b="1" i="0" dirty="0">
                <a:solidFill>
                  <a:srgbClr val="0000FF"/>
                </a:solidFill>
                <a:latin typeface="+mj-ea"/>
                <a:ea typeface="+mj-ea"/>
              </a:rPr>
              <a:t>爱因斯坦</a:t>
            </a:r>
            <a:r>
              <a:rPr lang="zh-CN" altLang="en-US" sz="2800" b="1" i="0" dirty="0">
                <a:latin typeface="+mj-ea"/>
                <a:ea typeface="+mj-ea"/>
              </a:rPr>
              <a:t>的光子假设，这一点流露在</a:t>
            </a:r>
            <a:r>
              <a:rPr lang="en-US" altLang="zh-CN" sz="2800" b="1" i="0" dirty="0">
                <a:latin typeface="+mj-ea"/>
                <a:ea typeface="+mj-ea"/>
              </a:rPr>
              <a:t>Planck</a:t>
            </a:r>
            <a:r>
              <a:rPr lang="zh-CN" altLang="en-US" sz="2800" b="1" i="0" dirty="0">
                <a:latin typeface="+mj-ea"/>
                <a:ea typeface="+mj-ea"/>
              </a:rPr>
              <a:t>推荐爱因斯坦为普鲁士科学院院士的推荐信中。</a:t>
            </a:r>
            <a:r>
              <a:rPr lang="zh-CN" altLang="en-US" sz="2800" b="1" i="0" dirty="0">
                <a:solidFill>
                  <a:srgbClr val="FF3300"/>
                </a:solidFill>
                <a:latin typeface="+mj-ea"/>
                <a:ea typeface="+mj-ea"/>
              </a:rPr>
              <a:t>     </a:t>
            </a:r>
          </a:p>
          <a:p>
            <a:pPr marL="457200" indent="-457200">
              <a:lnSpc>
                <a:spcPct val="125000"/>
              </a:lnSpc>
              <a:spcBef>
                <a:spcPct val="20000"/>
              </a:spcBef>
              <a:buClr>
                <a:srgbClr val="A50021"/>
              </a:buClr>
              <a:buSzPct val="75000"/>
              <a:defRPr/>
            </a:pPr>
            <a:r>
              <a:rPr lang="zh-CN" altLang="en-US" b="1" i="0" dirty="0">
                <a:solidFill>
                  <a:srgbClr val="FF3300"/>
                </a:solidFill>
                <a:latin typeface="+mj-ea"/>
                <a:ea typeface="+mj-ea"/>
              </a:rPr>
              <a:t>   “</a:t>
            </a:r>
            <a:r>
              <a:rPr lang="zh-CN" altLang="en-US" b="1" i="0" dirty="0">
                <a:latin typeface="+mj-ea"/>
                <a:ea typeface="+mj-ea"/>
              </a:rPr>
              <a:t> </a:t>
            </a:r>
            <a:r>
              <a:rPr lang="zh-CN" altLang="en-US" b="1" i="0" dirty="0">
                <a:solidFill>
                  <a:srgbClr val="0000FF"/>
                </a:solidFill>
                <a:latin typeface="+mj-ea"/>
                <a:ea typeface="+mj-ea"/>
              </a:rPr>
              <a:t>总而言之，我们可以说，在近代物理学结出硕果的那些重大问题中，很难找到一个问题是</a:t>
            </a:r>
            <a:r>
              <a:rPr lang="zh-CN" altLang="en-US" b="1" i="0" dirty="0">
                <a:solidFill>
                  <a:srgbClr val="FF3300"/>
                </a:solidFill>
                <a:latin typeface="+mj-ea"/>
                <a:ea typeface="+mj-ea"/>
              </a:rPr>
              <a:t>爱因斯坦</a:t>
            </a:r>
            <a:r>
              <a:rPr lang="zh-CN" altLang="en-US" b="1" i="0" dirty="0">
                <a:solidFill>
                  <a:srgbClr val="0000FF"/>
                </a:solidFill>
                <a:latin typeface="+mj-ea"/>
                <a:ea typeface="+mj-ea"/>
              </a:rPr>
              <a:t>没有做过重要贡献的，在他的各种推测中，</a:t>
            </a:r>
            <a:r>
              <a:rPr lang="zh-CN" altLang="en-US" b="1" i="0" dirty="0">
                <a:solidFill>
                  <a:srgbClr val="FF3300"/>
                </a:solidFill>
                <a:latin typeface="+mj-ea"/>
                <a:ea typeface="+mj-ea"/>
              </a:rPr>
              <a:t>他有时可能也曾经没有射中标的，例如，他的光量子假设就是如此，</a:t>
            </a:r>
            <a:r>
              <a:rPr lang="zh-CN" altLang="en-US" b="1" i="0" dirty="0">
                <a:solidFill>
                  <a:srgbClr val="0000FF"/>
                </a:solidFill>
                <a:latin typeface="+mj-ea"/>
                <a:ea typeface="+mj-ea"/>
              </a:rPr>
              <a:t>但是这确实并不能成为过分责怪他的理由，因为即使在最精密的科学中，也不可能不偶尔冒点风险去引进一个基本上全新的概念</a:t>
            </a:r>
            <a:r>
              <a:rPr lang="zh-CN" altLang="en-US" b="1" i="0" dirty="0">
                <a:latin typeface="+mj-ea"/>
                <a:ea typeface="+mj-ea"/>
              </a:rPr>
              <a:t> </a:t>
            </a:r>
            <a:r>
              <a:rPr lang="zh-CN" altLang="en-US" b="1" i="0" dirty="0">
                <a:solidFill>
                  <a:srgbClr val="FF3300"/>
                </a:solidFill>
                <a:latin typeface="+mj-ea"/>
                <a:ea typeface="+mj-ea"/>
              </a:rPr>
              <a:t>”</a:t>
            </a:r>
          </a:p>
          <a:p>
            <a:pPr marL="457200" indent="-457200">
              <a:lnSpc>
                <a:spcPct val="90000"/>
              </a:lnSpc>
              <a:spcBef>
                <a:spcPct val="20000"/>
              </a:spcBef>
              <a:buClr>
                <a:srgbClr val="A50021"/>
              </a:buClr>
              <a:buSzPct val="75000"/>
              <a:buFont typeface="Wingdings" pitchFamily="2" charset="2"/>
              <a:buChar char="n"/>
              <a:defRPr/>
            </a:pP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矩形 1"/>
          <p:cNvSpPr>
            <a:spLocks noChangeArrowheads="1"/>
          </p:cNvSpPr>
          <p:nvPr/>
        </p:nvSpPr>
        <p:spPr bwMode="auto">
          <a:xfrm>
            <a:off x="2024063" y="428625"/>
            <a:ext cx="7643812" cy="578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sz="2800" b="1" i="0">
                <a:solidFill>
                  <a:srgbClr val="008000"/>
                </a:solidFill>
                <a:latin typeface="宋体" panose="02010600030101010101" pitchFamily="2" charset="-122"/>
              </a:rPr>
              <a:t>在刚刚跨入</a:t>
            </a:r>
            <a:r>
              <a:rPr lang="en-US" altLang="zh-CN" sz="2800" b="1" i="0">
                <a:solidFill>
                  <a:srgbClr val="008000"/>
                </a:solidFill>
                <a:latin typeface="宋体" panose="02010600030101010101" pitchFamily="2" charset="-122"/>
              </a:rPr>
              <a:t>20</a:t>
            </a:r>
            <a:r>
              <a:rPr lang="zh-CN" altLang="en-US" sz="2800" b="1" i="0">
                <a:solidFill>
                  <a:srgbClr val="008000"/>
                </a:solidFill>
                <a:latin typeface="宋体" panose="02010600030101010101" pitchFamily="2" charset="-122"/>
              </a:rPr>
              <a:t>世纪的第一天，英国著名的物理学家开尔文在</a:t>
            </a:r>
            <a:r>
              <a:rPr lang="en-US" altLang="zh-CN" sz="2800" b="1" i="0">
                <a:solidFill>
                  <a:srgbClr val="008000"/>
                </a:solidFill>
                <a:latin typeface="宋体" panose="02010600030101010101" pitchFamily="2" charset="-122"/>
              </a:rPr>
              <a:t>《</a:t>
            </a:r>
            <a:r>
              <a:rPr lang="zh-CN" altLang="en-US" sz="2800" b="1" i="0">
                <a:solidFill>
                  <a:srgbClr val="FF0000"/>
                </a:solidFill>
                <a:latin typeface="宋体" panose="02010600030101010101" pitchFamily="2" charset="-122"/>
              </a:rPr>
              <a:t>元旦献词</a:t>
            </a:r>
            <a:r>
              <a:rPr lang="en-US" altLang="zh-CN" sz="2800" b="1" i="0">
                <a:solidFill>
                  <a:srgbClr val="008000"/>
                </a:solidFill>
                <a:latin typeface="宋体" panose="02010600030101010101" pitchFamily="2" charset="-122"/>
              </a:rPr>
              <a:t>》</a:t>
            </a:r>
            <a:r>
              <a:rPr lang="zh-CN" altLang="en-US" sz="2800" b="1" i="0">
                <a:solidFill>
                  <a:srgbClr val="008000"/>
                </a:solidFill>
                <a:latin typeface="宋体" panose="02010600030101010101" pitchFamily="2" charset="-122"/>
              </a:rPr>
              <a:t>中曾经说过：</a:t>
            </a:r>
          </a:p>
          <a:p>
            <a:pPr algn="just" eaLnBrk="1" hangingPunct="1">
              <a:lnSpc>
                <a:spcPct val="120000"/>
              </a:lnSpc>
            </a:pPr>
            <a:r>
              <a:rPr lang="zh-CN" altLang="en-US" sz="2800" b="1" i="0">
                <a:latin typeface="宋体" panose="02010600030101010101" pitchFamily="2" charset="-122"/>
              </a:rPr>
              <a:t>     “在已经建成的大厦中，后辈物理学家只能做一些</a:t>
            </a:r>
            <a:r>
              <a:rPr lang="zh-CN" altLang="en-US" sz="2800" b="1" i="0">
                <a:solidFill>
                  <a:srgbClr val="FF0000"/>
                </a:solidFill>
                <a:latin typeface="宋体" panose="02010600030101010101" pitchFamily="2" charset="-122"/>
              </a:rPr>
              <a:t>零碎的修补工作</a:t>
            </a:r>
            <a:r>
              <a:rPr lang="zh-CN" altLang="en-US" sz="2800" b="1" i="0">
                <a:latin typeface="宋体" panose="02010600030101010101" pitchFamily="2" charset="-122"/>
              </a:rPr>
              <a:t>。”与众不同的是他又敏锐地发现，在物理学晴朗的天空里，还有两朵小小的令人不安的乌云，这</a:t>
            </a:r>
            <a:r>
              <a:rPr lang="zh-CN" altLang="en-US" sz="2800" b="1" i="0">
                <a:solidFill>
                  <a:srgbClr val="FF0000"/>
                </a:solidFill>
                <a:latin typeface="宋体" panose="02010600030101010101" pitchFamily="2" charset="-122"/>
              </a:rPr>
              <a:t>两朵乌云</a:t>
            </a:r>
            <a:r>
              <a:rPr lang="zh-CN" altLang="en-US" sz="2800" b="1" i="0">
                <a:latin typeface="宋体" panose="02010600030101010101" pitchFamily="2" charset="-122"/>
              </a:rPr>
              <a:t>指的是当时物理学无法解释的两个实验，</a:t>
            </a:r>
            <a:r>
              <a:rPr lang="zh-CN" altLang="en-US" sz="2800" b="1" i="0">
                <a:solidFill>
                  <a:srgbClr val="0000CC"/>
                </a:solidFill>
                <a:latin typeface="宋体" panose="02010600030101010101" pitchFamily="2" charset="-122"/>
              </a:rPr>
              <a:t>一个是热辐射实验，</a:t>
            </a:r>
            <a:r>
              <a:rPr lang="zh-CN" altLang="en-US" sz="2800" b="1" i="0">
                <a:solidFill>
                  <a:srgbClr val="00B0F0"/>
                </a:solidFill>
                <a:latin typeface="宋体" panose="02010600030101010101" pitchFamily="2" charset="-122"/>
              </a:rPr>
              <a:t>另一个是迈克尔逊</a:t>
            </a:r>
            <a:r>
              <a:rPr lang="en-US" altLang="zh-CN" sz="2800" b="1" i="0">
                <a:solidFill>
                  <a:srgbClr val="00B0F0"/>
                </a:solidFill>
                <a:latin typeface="宋体" panose="02010600030101010101" pitchFamily="2" charset="-122"/>
              </a:rPr>
              <a:t>–</a:t>
            </a:r>
            <a:r>
              <a:rPr lang="zh-CN" altLang="en-US" sz="2800" b="1" i="0">
                <a:solidFill>
                  <a:srgbClr val="00B0F0"/>
                </a:solidFill>
                <a:latin typeface="宋体" panose="02010600030101010101" pitchFamily="2" charset="-122"/>
              </a:rPr>
              <a:t>莫雷实验。</a:t>
            </a:r>
          </a:p>
          <a:p>
            <a:pPr algn="just" eaLnBrk="1" hangingPunct="1">
              <a:lnSpc>
                <a:spcPct val="120000"/>
              </a:lnSpc>
            </a:pPr>
            <a:r>
              <a:rPr lang="zh-CN" altLang="en-US" sz="2800" b="1" i="0">
                <a:latin typeface="宋体" panose="02010600030101010101" pitchFamily="2" charset="-122"/>
              </a:rPr>
              <a:t>      </a:t>
            </a:r>
            <a:r>
              <a:rPr lang="en-US" altLang="zh-CN" sz="2800" b="1" i="0">
                <a:solidFill>
                  <a:srgbClr val="FF0000"/>
                </a:solidFill>
                <a:latin typeface="宋体" panose="02010600030101010101" pitchFamily="2" charset="-122"/>
              </a:rPr>
              <a:t>X</a:t>
            </a:r>
            <a:r>
              <a:rPr lang="zh-CN" altLang="en-US" sz="2800" b="1" i="0">
                <a:solidFill>
                  <a:srgbClr val="FF0000"/>
                </a:solidFill>
                <a:latin typeface="宋体" panose="02010600030101010101" pitchFamily="2" charset="-122"/>
              </a:rPr>
              <a:t>射线、放射性和电子的三个发现，揭开了近代物理的序幕</a:t>
            </a:r>
            <a:r>
              <a:rPr lang="zh-CN" altLang="en-US" sz="2800" b="1" i="0">
                <a:solidFill>
                  <a:srgbClr val="6600CC"/>
                </a:solidFill>
                <a:latin typeface="宋体" panose="02010600030101010101" pitchFamily="2" charset="-122"/>
              </a:rPr>
              <a:t>。当物理学进入</a:t>
            </a:r>
            <a:r>
              <a:rPr lang="en-US" altLang="zh-CN" sz="2800" b="1" i="0">
                <a:solidFill>
                  <a:srgbClr val="6600CC"/>
                </a:solidFill>
                <a:latin typeface="宋体" panose="02010600030101010101" pitchFamily="2" charset="-122"/>
              </a:rPr>
              <a:t>20</a:t>
            </a:r>
            <a:r>
              <a:rPr lang="zh-CN" altLang="en-US" sz="2800" b="1" i="0">
                <a:solidFill>
                  <a:srgbClr val="6600CC"/>
                </a:solidFill>
                <a:latin typeface="宋体" panose="02010600030101010101" pitchFamily="2" charset="-122"/>
              </a:rPr>
              <a:t>世纪，就诞生了量子论和相对论，开创了近代物理学。</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7" name="Rectangle 3"/>
          <p:cNvSpPr>
            <a:spLocks noChangeArrowheads="1"/>
          </p:cNvSpPr>
          <p:nvPr/>
        </p:nvSpPr>
        <p:spPr bwMode="auto">
          <a:xfrm>
            <a:off x="1677988" y="260350"/>
            <a:ext cx="4489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i="0" dirty="0">
                <a:solidFill>
                  <a:srgbClr val="FF0000"/>
                </a:solidFill>
              </a:rPr>
              <a:t>21.3  </a:t>
            </a:r>
            <a:r>
              <a:rPr lang="zh-CN" altLang="en-US" sz="3200" b="1" i="0" dirty="0">
                <a:solidFill>
                  <a:srgbClr val="FF0000"/>
                </a:solidFill>
              </a:rPr>
              <a:t>康普顿散射</a:t>
            </a:r>
          </a:p>
        </p:txBody>
      </p:sp>
      <p:pic>
        <p:nvPicPr>
          <p:cNvPr id="92163" name="Picture 4" descr="27comp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5450" y="2438400"/>
            <a:ext cx="25146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9" name="Rectangle 5"/>
          <p:cNvSpPr>
            <a:spLocks noChangeArrowheads="1"/>
          </p:cNvSpPr>
          <p:nvPr/>
        </p:nvSpPr>
        <p:spPr bwMode="auto">
          <a:xfrm>
            <a:off x="6781800" y="6000750"/>
            <a:ext cx="3886200" cy="488950"/>
          </a:xfrm>
          <a:prstGeom prst="rect">
            <a:avLst/>
          </a:prstGeom>
          <a:noFill/>
          <a:ln w="9525">
            <a:noFill/>
            <a:miter lim="800000"/>
            <a:headEnd/>
            <a:tailEnd/>
          </a:ln>
          <a:effectLst/>
        </p:spPr>
        <p:txBody>
          <a:bodyPr>
            <a:spAutoFit/>
          </a:bodyPr>
          <a:lstStyle/>
          <a:p>
            <a:pPr>
              <a:defRPr/>
            </a:pPr>
            <a:r>
              <a:rPr lang="zh-CN" altLang="en-US" b="1" i="0" dirty="0">
                <a:solidFill>
                  <a:srgbClr val="C00000"/>
                </a:solidFill>
                <a:effectLst>
                  <a:outerShdw blurRad="38100" dist="38100" dir="2700000" algn="tl">
                    <a:srgbClr val="FFFFFF"/>
                  </a:outerShdw>
                </a:effectLst>
              </a:rPr>
              <a:t>康普顿 </a:t>
            </a:r>
            <a:r>
              <a:rPr lang="en-US" altLang="zh-CN" b="1" i="0" dirty="0">
                <a:solidFill>
                  <a:srgbClr val="C00000"/>
                </a:solidFill>
                <a:effectLst>
                  <a:outerShdw blurRad="38100" dist="38100" dir="2700000" algn="tl">
                    <a:srgbClr val="FFFFFF"/>
                  </a:outerShdw>
                </a:effectLst>
              </a:rPr>
              <a:t>(A.H. Compton)</a:t>
            </a:r>
          </a:p>
        </p:txBody>
      </p:sp>
      <p:sp>
        <p:nvSpPr>
          <p:cNvPr id="82950" name="Text Box 6"/>
          <p:cNvSpPr txBox="1">
            <a:spLocks noChangeArrowheads="1"/>
          </p:cNvSpPr>
          <p:nvPr/>
        </p:nvSpPr>
        <p:spPr bwMode="auto">
          <a:xfrm>
            <a:off x="1762919" y="994712"/>
            <a:ext cx="7815263" cy="1323439"/>
          </a:xfrm>
          <a:prstGeom prst="rect">
            <a:avLst/>
          </a:prstGeom>
          <a:noFill/>
          <a:ln w="9525">
            <a:noFill/>
            <a:miter lim="800000"/>
            <a:headEnd/>
            <a:tailEnd/>
          </a:ln>
          <a:effectLst/>
        </p:spPr>
        <p:txBody>
          <a:bodyPr>
            <a:spAutoFit/>
          </a:bodyPr>
          <a:lstStyle/>
          <a:p>
            <a:pPr algn="just">
              <a:spcBef>
                <a:spcPct val="50000"/>
              </a:spcBef>
              <a:defRPr/>
            </a:pPr>
            <a:r>
              <a:rPr lang="zh-CN" altLang="en-US" b="1" i="0" dirty="0">
                <a:solidFill>
                  <a:srgbClr val="0000FF"/>
                </a:solidFill>
                <a:effectLst>
                  <a:outerShdw blurRad="38100" dist="38100" dir="2700000" algn="tl">
                    <a:srgbClr val="FFFFFF"/>
                  </a:outerShdw>
                </a:effectLst>
                <a:latin typeface="宋体" pitchFamily="2" charset="-122"/>
              </a:rPr>
              <a:t>除光电效应外，光波的量子性还表现在光散射的康普顿效应。</a:t>
            </a:r>
            <a:r>
              <a:rPr lang="zh-CN" altLang="en-US" b="1" i="0" dirty="0">
                <a:solidFill>
                  <a:srgbClr val="0000FF"/>
                </a:solidFill>
                <a:effectLst>
                  <a:outerShdw blurRad="38100" dist="38100" dir="2700000" algn="tl">
                    <a:srgbClr val="FFFFFF"/>
                  </a:outerShdw>
                </a:effectLst>
              </a:rPr>
              <a:t>该效应</a:t>
            </a:r>
            <a:r>
              <a:rPr lang="zh-CN" altLang="en-US" b="1" i="0" dirty="0">
                <a:solidFill>
                  <a:srgbClr val="0000FF"/>
                </a:solidFill>
                <a:effectLst>
                  <a:outerShdw blurRad="38100" dist="38100" dir="2700000" algn="tl">
                    <a:srgbClr val="FFFFFF"/>
                  </a:outerShdw>
                </a:effectLst>
                <a:latin typeface="宋体" pitchFamily="2" charset="-122"/>
              </a:rPr>
              <a:t>是</a:t>
            </a:r>
            <a:r>
              <a:rPr lang="zh-CN" altLang="en-US" sz="2800" b="1" i="0" dirty="0">
                <a:solidFill>
                  <a:srgbClr val="0000FF"/>
                </a:solidFill>
                <a:effectLst>
                  <a:outerShdw blurRad="38100" dist="38100" dir="2700000" algn="tl">
                    <a:srgbClr val="FFFFFF"/>
                  </a:outerShdw>
                </a:effectLst>
                <a:latin typeface="宋体" pitchFamily="2" charset="-122"/>
              </a:rPr>
              <a:t>显示出</a:t>
            </a:r>
            <a:r>
              <a:rPr lang="zh-CN" altLang="en-US" sz="2800" b="1" i="0" dirty="0">
                <a:solidFill>
                  <a:srgbClr val="C00000"/>
                </a:solidFill>
                <a:latin typeface="+mn-ea"/>
                <a:ea typeface="+mn-ea"/>
              </a:rPr>
              <a:t>光具有波粒二象性</a:t>
            </a:r>
            <a:r>
              <a:rPr lang="zh-CN" altLang="en-US" b="1" i="0" dirty="0">
                <a:solidFill>
                  <a:srgbClr val="0000FF"/>
                </a:solidFill>
                <a:effectLst>
                  <a:outerShdw blurRad="38100" dist="38100" dir="2700000" algn="tl">
                    <a:srgbClr val="FFFFFF"/>
                  </a:outerShdw>
                </a:effectLst>
                <a:latin typeface="宋体" pitchFamily="2" charset="-122"/>
              </a:rPr>
              <a:t>的又一著名实验。</a:t>
            </a:r>
            <a:endParaRPr lang="zh-CN" altLang="en-US" b="1" i="0" dirty="0">
              <a:solidFill>
                <a:srgbClr val="0000FF"/>
              </a:solidFill>
              <a:effectLst>
                <a:outerShdw blurRad="38100" dist="38100" dir="2700000" algn="tl">
                  <a:srgbClr val="000000"/>
                </a:outerShdw>
              </a:effectLst>
              <a:latin typeface="宋体" pitchFamily="2" charset="-122"/>
            </a:endParaRPr>
          </a:p>
        </p:txBody>
      </p:sp>
      <p:sp>
        <p:nvSpPr>
          <p:cNvPr id="82952" name="Rectangle 8"/>
          <p:cNvSpPr>
            <a:spLocks noChangeArrowheads="1"/>
          </p:cNvSpPr>
          <p:nvPr/>
        </p:nvSpPr>
        <p:spPr bwMode="auto">
          <a:xfrm>
            <a:off x="2395736" y="5961024"/>
            <a:ext cx="4419600" cy="488950"/>
          </a:xfrm>
          <a:prstGeom prst="rect">
            <a:avLst/>
          </a:prstGeom>
          <a:noFill/>
          <a:ln w="9525">
            <a:noFill/>
            <a:miter lim="800000"/>
            <a:headEnd/>
            <a:tailEnd/>
          </a:ln>
          <a:effectLst/>
        </p:spPr>
        <p:txBody>
          <a:bodyPr>
            <a:spAutoFit/>
          </a:bodyPr>
          <a:lstStyle/>
          <a:p>
            <a:pPr>
              <a:spcBef>
                <a:spcPct val="20000"/>
              </a:spcBef>
              <a:buFont typeface="Monotype Sorts" pitchFamily="2" charset="2"/>
              <a:buChar char=" "/>
              <a:defRPr/>
            </a:pPr>
            <a:r>
              <a:rPr lang="en-US" altLang="zh-CN" b="1" i="0" dirty="0">
                <a:solidFill>
                  <a:srgbClr val="FF00FF"/>
                </a:solidFill>
                <a:effectLst>
                  <a:outerShdw blurRad="38100" dist="38100" dir="2700000" algn="tl">
                    <a:srgbClr val="FFFFFF"/>
                  </a:outerShdw>
                </a:effectLst>
              </a:rPr>
              <a:t>1927</a:t>
            </a:r>
            <a:r>
              <a:rPr lang="zh-CN" altLang="en-US" b="1" i="0" dirty="0">
                <a:solidFill>
                  <a:srgbClr val="FF00FF"/>
                </a:solidFill>
                <a:effectLst>
                  <a:outerShdw blurRad="38100" dist="38100" dir="2700000" algn="tl">
                    <a:srgbClr val="FFFFFF"/>
                  </a:outerShdw>
                </a:effectLst>
              </a:rPr>
              <a:t>诺贝尔物理学奖得主</a:t>
            </a:r>
          </a:p>
        </p:txBody>
      </p:sp>
      <p:sp>
        <p:nvSpPr>
          <p:cNvPr id="82953" name="Rectangle 9"/>
          <p:cNvSpPr>
            <a:spLocks noChangeArrowheads="1"/>
          </p:cNvSpPr>
          <p:nvPr/>
        </p:nvSpPr>
        <p:spPr bwMode="auto">
          <a:xfrm>
            <a:off x="1762919" y="3460081"/>
            <a:ext cx="5799137" cy="2092325"/>
          </a:xfrm>
          <a:prstGeom prst="rect">
            <a:avLst/>
          </a:prstGeom>
          <a:noFill/>
          <a:ln w="9525">
            <a:noFill/>
            <a:miter lim="800000"/>
            <a:headEnd/>
            <a:tailEnd/>
          </a:ln>
          <a:effectLst/>
        </p:spPr>
        <p:txBody>
          <a:bodyPr>
            <a:spAutoFit/>
          </a:bodyPr>
          <a:lstStyle/>
          <a:p>
            <a:pPr algn="just">
              <a:spcBef>
                <a:spcPct val="50000"/>
              </a:spcBef>
              <a:defRPr/>
            </a:pPr>
            <a:r>
              <a:rPr lang="en-US" altLang="zh-CN" b="1" i="0" dirty="0">
                <a:solidFill>
                  <a:schemeClr val="tx2"/>
                </a:solidFill>
                <a:effectLst>
                  <a:outerShdw blurRad="38100" dist="38100" dir="2700000" algn="tl">
                    <a:srgbClr val="FFFFFF"/>
                  </a:outerShdw>
                </a:effectLst>
              </a:rPr>
              <a:t>1922-1923</a:t>
            </a:r>
            <a:r>
              <a:rPr lang="zh-CN" altLang="en-US" b="1" i="0" dirty="0">
                <a:solidFill>
                  <a:schemeClr val="tx2"/>
                </a:solidFill>
                <a:effectLst>
                  <a:outerShdw blurRad="38100" dist="38100" dir="2700000" algn="tl">
                    <a:srgbClr val="FFFFFF"/>
                  </a:outerShdw>
                </a:effectLst>
                <a:latin typeface="宋体" pitchFamily="2" charset="-122"/>
              </a:rPr>
              <a:t>年，</a:t>
            </a:r>
            <a:r>
              <a:rPr lang="zh-CN" altLang="en-US" b="1" i="0" dirty="0">
                <a:solidFill>
                  <a:srgbClr val="000000"/>
                </a:solidFill>
                <a:effectLst>
                  <a:outerShdw blurRad="38100" dist="38100" dir="2700000" algn="tl">
                    <a:srgbClr val="FFFFFF"/>
                  </a:outerShdw>
                </a:effectLst>
                <a:latin typeface="宋体" pitchFamily="2" charset="-122"/>
              </a:rPr>
              <a:t>康普顿研究了</a:t>
            </a:r>
            <a:r>
              <a:rPr lang="en-US" altLang="zh-CN" b="1" i="0" dirty="0">
                <a:effectLst>
                  <a:outerShdw blurRad="38100" dist="38100" dir="2700000" algn="tl">
                    <a:srgbClr val="FFFFFF"/>
                  </a:outerShdw>
                </a:effectLst>
              </a:rPr>
              <a:t>X</a:t>
            </a:r>
            <a:r>
              <a:rPr lang="zh-CN" altLang="en-US" b="1" i="0" dirty="0">
                <a:effectLst>
                  <a:outerShdw blurRad="38100" dist="38100" dir="2700000" algn="tl">
                    <a:srgbClr val="FFFFFF"/>
                  </a:outerShdw>
                </a:effectLst>
                <a:latin typeface="宋体" pitchFamily="2" charset="-122"/>
              </a:rPr>
              <a:t>射线在石墨上的散射，在散射的</a:t>
            </a:r>
            <a:r>
              <a:rPr lang="en-US" altLang="zh-CN" b="1" i="0" dirty="0">
                <a:effectLst>
                  <a:outerShdw blurRad="38100" dist="38100" dir="2700000" algn="tl">
                    <a:srgbClr val="FFFFFF"/>
                  </a:outerShdw>
                </a:effectLst>
              </a:rPr>
              <a:t>X</a:t>
            </a:r>
            <a:r>
              <a:rPr lang="zh-CN" altLang="en-US" b="1" i="0" dirty="0">
                <a:effectLst>
                  <a:outerShdw blurRad="38100" dist="38100" dir="2700000" algn="tl">
                    <a:srgbClr val="FFFFFF"/>
                  </a:outerShdw>
                </a:effectLst>
                <a:latin typeface="宋体" pitchFamily="2" charset="-122"/>
              </a:rPr>
              <a:t>射线中不但</a:t>
            </a:r>
            <a:r>
              <a:rPr lang="zh-CN" altLang="en-US" b="1" i="0" dirty="0">
                <a:solidFill>
                  <a:srgbClr val="C00000"/>
                </a:solidFill>
                <a:effectLst>
                  <a:outerShdw blurRad="38100" dist="38100" dir="2700000" algn="tl">
                    <a:srgbClr val="FFFFFF"/>
                  </a:outerShdw>
                </a:effectLst>
                <a:latin typeface="宋体" pitchFamily="2" charset="-122"/>
              </a:rPr>
              <a:t>存在与入射线波长相同的射线</a:t>
            </a:r>
            <a:r>
              <a:rPr lang="zh-CN" altLang="en-US" b="1" i="0" dirty="0">
                <a:effectLst>
                  <a:outerShdw blurRad="38100" dist="38100" dir="2700000" algn="tl">
                    <a:srgbClr val="FFFFFF"/>
                  </a:outerShdw>
                </a:effectLst>
                <a:latin typeface="宋体" pitchFamily="2" charset="-122"/>
              </a:rPr>
              <a:t>，同时</a:t>
            </a:r>
            <a:r>
              <a:rPr lang="zh-CN" altLang="en-US" b="1" i="0" dirty="0">
                <a:solidFill>
                  <a:schemeClr val="accent2"/>
                </a:solidFill>
                <a:effectLst>
                  <a:outerShdw blurRad="38100" dist="38100" dir="2700000" algn="tl">
                    <a:srgbClr val="FFFFFF"/>
                  </a:outerShdw>
                </a:effectLst>
                <a:latin typeface="宋体" pitchFamily="2" charset="-122"/>
              </a:rPr>
              <a:t>还存在波长大于入射线波长的射线成份</a:t>
            </a:r>
            <a:r>
              <a:rPr lang="en-US" altLang="zh-CN" b="1" i="0" dirty="0">
                <a:solidFill>
                  <a:schemeClr val="accent2"/>
                </a:solidFill>
                <a:effectLst>
                  <a:outerShdw blurRad="38100" dist="38100" dir="2700000" algn="tl">
                    <a:srgbClr val="FFFFFF"/>
                  </a:outerShdw>
                </a:effectLst>
                <a:latin typeface="Times New Roman"/>
              </a:rPr>
              <a:t>——</a:t>
            </a:r>
            <a:r>
              <a:rPr lang="zh-CN" altLang="en-US" b="1" i="0" dirty="0">
                <a:solidFill>
                  <a:srgbClr val="FF0000"/>
                </a:solidFill>
                <a:latin typeface="宋体" pitchFamily="2" charset="-122"/>
              </a:rPr>
              <a:t>康普顿效应</a:t>
            </a:r>
            <a:r>
              <a:rPr lang="zh-CN" altLang="en-US" b="1" i="0" dirty="0">
                <a:solidFill>
                  <a:schemeClr val="accent2"/>
                </a:solidFill>
                <a:latin typeface="宋体" pitchFamily="2" charset="-122"/>
              </a:rPr>
              <a:t>。</a:t>
            </a:r>
          </a:p>
        </p:txBody>
      </p:sp>
      <p:sp>
        <p:nvSpPr>
          <p:cNvPr id="95240" name="矩形 7"/>
          <p:cNvSpPr>
            <a:spLocks noChangeArrowheads="1"/>
          </p:cNvSpPr>
          <p:nvPr/>
        </p:nvSpPr>
        <p:spPr bwMode="auto">
          <a:xfrm>
            <a:off x="1914082" y="2546753"/>
            <a:ext cx="5643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zh-CN" altLang="en-US" sz="2800" b="1" i="0" dirty="0">
                <a:solidFill>
                  <a:srgbClr val="9900CC"/>
                </a:solidFill>
                <a:ea typeface="楷体_GB2312" pitchFamily="49" charset="-122"/>
              </a:rPr>
              <a:t>经典中波的散射，其波长不变。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animEffect transition="in" filter="wipe(left)">
                                      <p:cBhvr>
                                        <p:cTn id="7" dur="500"/>
                                        <p:tgtEl>
                                          <p:spTgt spid="829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2950"/>
                                        </p:tgtEl>
                                        <p:attrNameLst>
                                          <p:attrName>style.visibility</p:attrName>
                                        </p:attrNameLst>
                                      </p:cBhvr>
                                      <p:to>
                                        <p:strVal val="visible"/>
                                      </p:to>
                                    </p:set>
                                    <p:animEffect transition="in" filter="wipe(left)">
                                      <p:cBhvr>
                                        <p:cTn id="12" dur="500"/>
                                        <p:tgtEl>
                                          <p:spTgt spid="829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95240"/>
                                        </p:tgtEl>
                                        <p:attrNameLst>
                                          <p:attrName>style.visibility</p:attrName>
                                        </p:attrNameLst>
                                      </p:cBhvr>
                                      <p:to>
                                        <p:strVal val="visible"/>
                                      </p:to>
                                    </p:set>
                                    <p:animEffect transition="in" filter="fade">
                                      <p:cBhvr>
                                        <p:cTn id="17" dur="1000"/>
                                        <p:tgtEl>
                                          <p:spTgt spid="95240"/>
                                        </p:tgtEl>
                                      </p:cBhvr>
                                    </p:animEffect>
                                    <p:anim calcmode="lin" valueType="num">
                                      <p:cBhvr>
                                        <p:cTn id="18" dur="1000" fill="hold"/>
                                        <p:tgtEl>
                                          <p:spTgt spid="95240"/>
                                        </p:tgtEl>
                                        <p:attrNameLst>
                                          <p:attrName>ppt_x</p:attrName>
                                        </p:attrNameLst>
                                      </p:cBhvr>
                                      <p:tavLst>
                                        <p:tav tm="0">
                                          <p:val>
                                            <p:strVal val="#ppt_x"/>
                                          </p:val>
                                        </p:tav>
                                        <p:tav tm="100000">
                                          <p:val>
                                            <p:strVal val="#ppt_x"/>
                                          </p:val>
                                        </p:tav>
                                      </p:tavLst>
                                    </p:anim>
                                    <p:anim calcmode="lin" valueType="num">
                                      <p:cBhvr>
                                        <p:cTn id="19" dur="1000" fill="hold"/>
                                        <p:tgtEl>
                                          <p:spTgt spid="95240"/>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82953"/>
                                        </p:tgtEl>
                                        <p:attrNameLst>
                                          <p:attrName>style.visibility</p:attrName>
                                        </p:attrNameLst>
                                      </p:cBhvr>
                                      <p:to>
                                        <p:strVal val="visible"/>
                                      </p:to>
                                    </p:set>
                                    <p:animEffect transition="in" filter="circle(in)">
                                      <p:cBhvr>
                                        <p:cTn id="24" dur="2000"/>
                                        <p:tgtEl>
                                          <p:spTgt spid="829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autoUpdateAnimBg="0" advAuto="0"/>
      <p:bldP spid="82950" grpId="0" autoUpdateAnimBg="0"/>
      <p:bldP spid="82953" grpId="0"/>
      <p:bldP spid="95240" grpId="0"/>
    </p:bld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847725" y="394494"/>
            <a:ext cx="6508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i="0" dirty="0">
                <a:solidFill>
                  <a:srgbClr val="C00000"/>
                </a:solidFill>
                <a:latin typeface="Symbol" panose="05050102010706020507" pitchFamily="18" charset="2"/>
              </a:rPr>
              <a:t>一、康普顿散射的实验装置</a:t>
            </a:r>
          </a:p>
        </p:txBody>
      </p:sp>
      <p:grpSp>
        <p:nvGrpSpPr>
          <p:cNvPr id="2" name="Group 87"/>
          <p:cNvGrpSpPr>
            <a:grpSpLocks/>
          </p:cNvGrpSpPr>
          <p:nvPr/>
        </p:nvGrpSpPr>
        <p:grpSpPr bwMode="auto">
          <a:xfrm>
            <a:off x="1847528" y="1700808"/>
            <a:ext cx="8534400" cy="4953000"/>
            <a:chOff x="192" y="960"/>
            <a:chExt cx="5376" cy="3120"/>
          </a:xfrm>
        </p:grpSpPr>
        <p:sp>
          <p:nvSpPr>
            <p:cNvPr id="93188" name="Text Box 4"/>
            <p:cNvSpPr txBox="1">
              <a:spLocks noChangeArrowheads="1"/>
            </p:cNvSpPr>
            <p:nvPr/>
          </p:nvSpPr>
          <p:spPr bwMode="auto">
            <a:xfrm>
              <a:off x="1344" y="1821"/>
              <a:ext cx="6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en-US" altLang="zh-CN" b="1" i="0">
                  <a:solidFill>
                    <a:srgbClr val="0000FF"/>
                  </a:solidFill>
                  <a:latin typeface="Bookman Old Style" panose="02050604050505020204" pitchFamily="18" charset="0"/>
                </a:rPr>
                <a:t> </a:t>
              </a:r>
              <a:r>
                <a:rPr lang="zh-CN" altLang="en-US" b="1" i="0">
                  <a:solidFill>
                    <a:srgbClr val="0000FF"/>
                  </a:solidFill>
                  <a:latin typeface="Bookman Old Style" panose="02050604050505020204" pitchFamily="18" charset="0"/>
                </a:rPr>
                <a:t>光阑</a:t>
              </a:r>
            </a:p>
          </p:txBody>
        </p:sp>
        <p:sp>
          <p:nvSpPr>
            <p:cNvPr id="93189" name="Rectangle 10"/>
            <p:cNvSpPr>
              <a:spLocks noChangeArrowheads="1"/>
            </p:cNvSpPr>
            <p:nvPr/>
          </p:nvSpPr>
          <p:spPr bwMode="auto">
            <a:xfrm>
              <a:off x="3679" y="3643"/>
              <a:ext cx="1244"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nSpc>
                  <a:spcPct val="90000"/>
                </a:lnSpc>
              </a:pPr>
              <a:r>
                <a:rPr lang="en-US" altLang="zh-CN" b="1" i="0" dirty="0">
                  <a:solidFill>
                    <a:srgbClr val="0000FF"/>
                  </a:solidFill>
                </a:rPr>
                <a:t>X</a:t>
              </a:r>
              <a:r>
                <a:rPr lang="en-US" altLang="zh-CN" b="1" i="0" dirty="0">
                  <a:solidFill>
                    <a:srgbClr val="0000FF"/>
                  </a:solidFill>
                  <a:latin typeface="Bookman Old Style" panose="02050604050505020204" pitchFamily="18" charset="0"/>
                </a:rPr>
                <a:t> </a:t>
              </a:r>
              <a:r>
                <a:rPr lang="zh-CN" altLang="en-US" b="1" i="0" dirty="0">
                  <a:solidFill>
                    <a:srgbClr val="0000FF"/>
                  </a:solidFill>
                  <a:latin typeface="Arial" panose="020B0604020202020204" pitchFamily="34" charset="0"/>
                </a:rPr>
                <a:t>射线谱仪</a:t>
              </a:r>
            </a:p>
          </p:txBody>
        </p:sp>
        <p:sp>
          <p:nvSpPr>
            <p:cNvPr id="93190" name="Rectangle 11"/>
            <p:cNvSpPr>
              <a:spLocks noChangeArrowheads="1"/>
            </p:cNvSpPr>
            <p:nvPr/>
          </p:nvSpPr>
          <p:spPr bwMode="auto">
            <a:xfrm>
              <a:off x="3264" y="1008"/>
              <a:ext cx="2304" cy="2368"/>
            </a:xfrm>
            <a:prstGeom prst="rect">
              <a:avLst/>
            </a:prstGeom>
            <a:noFill/>
            <a:ln w="38100">
              <a:solidFill>
                <a:schemeClr val="accent2"/>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3191" name="Line 12"/>
            <p:cNvSpPr>
              <a:spLocks noChangeShapeType="1"/>
            </p:cNvSpPr>
            <p:nvPr/>
          </p:nvSpPr>
          <p:spPr bwMode="auto">
            <a:xfrm flipV="1">
              <a:off x="4232" y="3364"/>
              <a:ext cx="0" cy="279"/>
            </a:xfrm>
            <a:prstGeom prst="line">
              <a:avLst/>
            </a:prstGeom>
            <a:noFill/>
            <a:ln w="381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192" name="Rectangle 14"/>
            <p:cNvSpPr>
              <a:spLocks noChangeArrowheads="1"/>
            </p:cNvSpPr>
            <p:nvPr/>
          </p:nvSpPr>
          <p:spPr bwMode="auto">
            <a:xfrm>
              <a:off x="1998" y="3340"/>
              <a:ext cx="1090"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en-US" altLang="zh-CN" b="1" i="0" dirty="0">
                  <a:solidFill>
                    <a:srgbClr val="9900FF"/>
                  </a:solidFill>
                  <a:latin typeface="Arial" panose="020B0604020202020204" pitchFamily="34" charset="0"/>
                </a:rPr>
                <a:t>  </a:t>
              </a:r>
              <a:r>
                <a:rPr lang="zh-CN" altLang="en-US" b="1" i="0" dirty="0">
                  <a:solidFill>
                    <a:srgbClr val="9900FF"/>
                  </a:solidFill>
                  <a:latin typeface="Arial" panose="020B0604020202020204" pitchFamily="34" charset="0"/>
                </a:rPr>
                <a:t>石墨体</a:t>
              </a:r>
            </a:p>
            <a:p>
              <a:r>
                <a:rPr lang="en-US" altLang="zh-CN" b="1" i="0" dirty="0">
                  <a:solidFill>
                    <a:srgbClr val="9900FF"/>
                  </a:solidFill>
                  <a:latin typeface="Arial" panose="020B0604020202020204" pitchFamily="34" charset="0"/>
                </a:rPr>
                <a:t>(</a:t>
              </a:r>
              <a:r>
                <a:rPr lang="zh-CN" altLang="en-US" b="1" i="0" dirty="0">
                  <a:solidFill>
                    <a:srgbClr val="9900FF"/>
                  </a:solidFill>
                  <a:latin typeface="Arial" panose="020B0604020202020204" pitchFamily="34" charset="0"/>
                </a:rPr>
                <a:t>散射物质</a:t>
              </a:r>
              <a:r>
                <a:rPr lang="en-US" altLang="zh-CN" b="1" i="0" dirty="0">
                  <a:solidFill>
                    <a:srgbClr val="9900FF"/>
                  </a:solidFill>
                  <a:latin typeface="Arial" panose="020B0604020202020204" pitchFamily="34" charset="0"/>
                </a:rPr>
                <a:t>)</a:t>
              </a:r>
            </a:p>
          </p:txBody>
        </p:sp>
        <p:sp>
          <p:nvSpPr>
            <p:cNvPr id="93193" name="Line 15"/>
            <p:cNvSpPr>
              <a:spLocks noChangeShapeType="1"/>
            </p:cNvSpPr>
            <p:nvPr/>
          </p:nvSpPr>
          <p:spPr bwMode="auto">
            <a:xfrm flipV="1">
              <a:off x="2574" y="2880"/>
              <a:ext cx="0" cy="432"/>
            </a:xfrm>
            <a:prstGeom prst="line">
              <a:avLst/>
            </a:prstGeom>
            <a:noFill/>
            <a:ln w="381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194" name="Rectangle 18" descr="浅色下对角线"/>
            <p:cNvSpPr>
              <a:spLocks noChangeArrowheads="1"/>
            </p:cNvSpPr>
            <p:nvPr/>
          </p:nvSpPr>
          <p:spPr bwMode="auto">
            <a:xfrm>
              <a:off x="1547" y="2254"/>
              <a:ext cx="127" cy="401"/>
            </a:xfrm>
            <a:prstGeom prst="rect">
              <a:avLst/>
            </a:prstGeom>
            <a:pattFill prst="ltDnDiag">
              <a:fgClr>
                <a:schemeClr val="accent2"/>
              </a:fgClr>
              <a:bgClr>
                <a:schemeClr val="bg1"/>
              </a:bgClr>
            </a:pattFill>
            <a:ln w="38100">
              <a:solidFill>
                <a:srgbClr val="00CC00"/>
              </a:solidFill>
              <a:miter lim="800000"/>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3195" name="Rectangle 19" descr="浅色下对角线"/>
            <p:cNvSpPr>
              <a:spLocks noChangeArrowheads="1"/>
            </p:cNvSpPr>
            <p:nvPr/>
          </p:nvSpPr>
          <p:spPr bwMode="auto">
            <a:xfrm>
              <a:off x="1547" y="2754"/>
              <a:ext cx="127" cy="401"/>
            </a:xfrm>
            <a:prstGeom prst="rect">
              <a:avLst/>
            </a:prstGeom>
            <a:pattFill prst="ltDnDiag">
              <a:fgClr>
                <a:schemeClr val="accent2"/>
              </a:fgClr>
              <a:bgClr>
                <a:schemeClr val="bg1"/>
              </a:bgClr>
            </a:pattFill>
            <a:ln w="38100">
              <a:solidFill>
                <a:srgbClr val="00CC00"/>
              </a:solidFill>
              <a:miter lim="800000"/>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3196" name="Line 25"/>
            <p:cNvSpPr>
              <a:spLocks noChangeShapeType="1"/>
            </p:cNvSpPr>
            <p:nvPr/>
          </p:nvSpPr>
          <p:spPr bwMode="auto">
            <a:xfrm flipH="1">
              <a:off x="822" y="2704"/>
              <a:ext cx="1622" cy="0"/>
            </a:xfrm>
            <a:prstGeom prst="line">
              <a:avLst/>
            </a:prstGeom>
            <a:noFill/>
            <a:ln w="38100">
              <a:solidFill>
                <a:srgbClr val="FF0000"/>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197" name="Arc 27"/>
            <p:cNvSpPr>
              <a:spLocks/>
            </p:cNvSpPr>
            <p:nvPr/>
          </p:nvSpPr>
          <p:spPr bwMode="auto">
            <a:xfrm>
              <a:off x="2736" y="2496"/>
              <a:ext cx="492" cy="217"/>
            </a:xfrm>
            <a:custGeom>
              <a:avLst/>
              <a:gdLst>
                <a:gd name="T0" fmla="*/ 0 w 21600"/>
                <a:gd name="T1" fmla="*/ 0 h 8626"/>
                <a:gd name="T2" fmla="*/ 0 w 21600"/>
                <a:gd name="T3" fmla="*/ 0 h 8626"/>
                <a:gd name="T4" fmla="*/ 0 w 21600"/>
                <a:gd name="T5" fmla="*/ 0 h 8626"/>
                <a:gd name="T6" fmla="*/ 0 60000 65536"/>
                <a:gd name="T7" fmla="*/ 0 60000 65536"/>
                <a:gd name="T8" fmla="*/ 0 60000 65536"/>
                <a:gd name="T9" fmla="*/ 0 w 21600"/>
                <a:gd name="T10" fmla="*/ 0 h 8626"/>
                <a:gd name="T11" fmla="*/ 21600 w 21600"/>
                <a:gd name="T12" fmla="*/ 8626 h 8626"/>
              </a:gdLst>
              <a:ahLst/>
              <a:cxnLst>
                <a:cxn ang="T6">
                  <a:pos x="T0" y="T1"/>
                </a:cxn>
                <a:cxn ang="T7">
                  <a:pos x="T2" y="T3"/>
                </a:cxn>
                <a:cxn ang="T8">
                  <a:pos x="T4" y="T5"/>
                </a:cxn>
              </a:cxnLst>
              <a:rect l="T9" t="T10" r="T11" b="T12"/>
              <a:pathLst>
                <a:path w="21600" h="8626" fill="none" extrusionOk="0">
                  <a:moveTo>
                    <a:pt x="19802" y="0"/>
                  </a:moveTo>
                  <a:cubicBezTo>
                    <a:pt x="20988" y="2721"/>
                    <a:pt x="21600" y="5657"/>
                    <a:pt x="21600" y="8626"/>
                  </a:cubicBezTo>
                </a:path>
                <a:path w="21600" h="8626" stroke="0" extrusionOk="0">
                  <a:moveTo>
                    <a:pt x="19802" y="0"/>
                  </a:moveTo>
                  <a:cubicBezTo>
                    <a:pt x="20988" y="2721"/>
                    <a:pt x="21600" y="5657"/>
                    <a:pt x="21600" y="8626"/>
                  </a:cubicBezTo>
                  <a:lnTo>
                    <a:pt x="0" y="8626"/>
                  </a:lnTo>
                  <a:lnTo>
                    <a:pt x="19802" y="0"/>
                  </a:lnTo>
                  <a:close/>
                </a:path>
              </a:pathLst>
            </a:custGeom>
            <a:noFill/>
            <a:ln w="38100" cap="rnd">
              <a:solidFill>
                <a:srgbClr val="00B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198" name="Arc 29"/>
            <p:cNvSpPr>
              <a:spLocks/>
            </p:cNvSpPr>
            <p:nvPr/>
          </p:nvSpPr>
          <p:spPr bwMode="auto">
            <a:xfrm rot="10800000">
              <a:off x="544" y="1771"/>
              <a:ext cx="271" cy="407"/>
            </a:xfrm>
            <a:custGeom>
              <a:avLst/>
              <a:gdLst>
                <a:gd name="T0" fmla="*/ 0 w 26710"/>
                <a:gd name="T1" fmla="*/ 0 h 21600"/>
                <a:gd name="T2" fmla="*/ 0 w 26710"/>
                <a:gd name="T3" fmla="*/ 0 h 21600"/>
                <a:gd name="T4" fmla="*/ 0 w 26710"/>
                <a:gd name="T5" fmla="*/ 0 h 21600"/>
                <a:gd name="T6" fmla="*/ 0 60000 65536"/>
                <a:gd name="T7" fmla="*/ 0 60000 65536"/>
                <a:gd name="T8" fmla="*/ 0 60000 65536"/>
                <a:gd name="T9" fmla="*/ 0 w 26710"/>
                <a:gd name="T10" fmla="*/ 0 h 21600"/>
                <a:gd name="T11" fmla="*/ 26710 w 26710"/>
                <a:gd name="T12" fmla="*/ 21600 h 21600"/>
              </a:gdLst>
              <a:ahLst/>
              <a:cxnLst>
                <a:cxn ang="T6">
                  <a:pos x="T0" y="T1"/>
                </a:cxn>
                <a:cxn ang="T7">
                  <a:pos x="T2" y="T3"/>
                </a:cxn>
                <a:cxn ang="T8">
                  <a:pos x="T4" y="T5"/>
                </a:cxn>
              </a:cxnLst>
              <a:rect l="T9" t="T10" r="T11" b="T12"/>
              <a:pathLst>
                <a:path w="26710" h="21600" fill="none" extrusionOk="0">
                  <a:moveTo>
                    <a:pt x="26710" y="16863"/>
                  </a:moveTo>
                  <a:cubicBezTo>
                    <a:pt x="22879" y="19929"/>
                    <a:pt x="18118" y="21599"/>
                    <a:pt x="13212" y="21600"/>
                  </a:cubicBezTo>
                  <a:cubicBezTo>
                    <a:pt x="8429" y="21600"/>
                    <a:pt x="3783" y="20013"/>
                    <a:pt x="-1" y="17088"/>
                  </a:cubicBezTo>
                </a:path>
                <a:path w="26710" h="21600" stroke="0" extrusionOk="0">
                  <a:moveTo>
                    <a:pt x="26710" y="16863"/>
                  </a:moveTo>
                  <a:cubicBezTo>
                    <a:pt x="22879" y="19929"/>
                    <a:pt x="18118" y="21599"/>
                    <a:pt x="13212" y="21600"/>
                  </a:cubicBezTo>
                  <a:cubicBezTo>
                    <a:pt x="8429" y="21600"/>
                    <a:pt x="3783" y="20013"/>
                    <a:pt x="-1" y="17088"/>
                  </a:cubicBezTo>
                  <a:lnTo>
                    <a:pt x="13212" y="0"/>
                  </a:lnTo>
                  <a:lnTo>
                    <a:pt x="26710" y="16863"/>
                  </a:lnTo>
                  <a:close/>
                </a:path>
              </a:pathLst>
            </a:custGeom>
            <a:noFill/>
            <a:ln w="381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199" name="Freeform 44"/>
            <p:cNvSpPr>
              <a:spLocks/>
            </p:cNvSpPr>
            <p:nvPr/>
          </p:nvSpPr>
          <p:spPr bwMode="auto">
            <a:xfrm flipH="1" flipV="1">
              <a:off x="624" y="1440"/>
              <a:ext cx="192" cy="816"/>
            </a:xfrm>
            <a:custGeom>
              <a:avLst/>
              <a:gdLst>
                <a:gd name="T0" fmla="*/ 0 w 87"/>
                <a:gd name="T1" fmla="*/ 1917 h 718"/>
                <a:gd name="T2" fmla="*/ 2147483647 w 87"/>
                <a:gd name="T3" fmla="*/ 3 h 718"/>
                <a:gd name="T4" fmla="*/ 2147483647 w 87"/>
                <a:gd name="T5" fmla="*/ 0 h 718"/>
                <a:gd name="T6" fmla="*/ 2147483647 w 87"/>
                <a:gd name="T7" fmla="*/ 3 h 718"/>
                <a:gd name="T8" fmla="*/ 2147483647 w 87"/>
                <a:gd name="T9" fmla="*/ 2814 h 718"/>
                <a:gd name="T10" fmla="*/ 2147483647 w 87"/>
                <a:gd name="T11" fmla="*/ 5095 h 718"/>
                <a:gd name="T12" fmla="*/ 2147483647 w 87"/>
                <a:gd name="T13" fmla="*/ 8499 h 718"/>
                <a:gd name="T14" fmla="*/ 2147483647 w 87"/>
                <a:gd name="T15" fmla="*/ 11085 h 718"/>
                <a:gd name="T16" fmla="*/ 2147483647 w 87"/>
                <a:gd name="T17" fmla="*/ 13478 h 718"/>
                <a:gd name="T18" fmla="*/ 2147483647 w 87"/>
                <a:gd name="T19" fmla="*/ 13478 h 718"/>
                <a:gd name="T20" fmla="*/ 2147483647 w 87"/>
                <a:gd name="T21" fmla="*/ 11647 h 718"/>
                <a:gd name="T22" fmla="*/ 2147483647 w 87"/>
                <a:gd name="T23" fmla="*/ 8901 h 718"/>
                <a:gd name="T24" fmla="*/ 2147483647 w 87"/>
                <a:gd name="T25" fmla="*/ 6500 h 718"/>
                <a:gd name="T26" fmla="*/ 2147483647 w 87"/>
                <a:gd name="T27" fmla="*/ 3945 h 718"/>
                <a:gd name="T28" fmla="*/ 2147483647 w 87"/>
                <a:gd name="T29" fmla="*/ 1687 h 718"/>
                <a:gd name="T30" fmla="*/ 2147483647 w 87"/>
                <a:gd name="T31" fmla="*/ 0 h 718"/>
                <a:gd name="T32" fmla="*/ 2147483647 w 87"/>
                <a:gd name="T33" fmla="*/ 0 h 718"/>
                <a:gd name="T34" fmla="*/ 2147483647 w 87"/>
                <a:gd name="T35" fmla="*/ 1687 h 718"/>
                <a:gd name="T36" fmla="*/ 2147483647 w 87"/>
                <a:gd name="T37" fmla="*/ 3945 h 718"/>
                <a:gd name="T38" fmla="*/ 2147483647 w 87"/>
                <a:gd name="T39" fmla="*/ 6891 h 718"/>
                <a:gd name="T40" fmla="*/ 2147483647 w 87"/>
                <a:gd name="T41" fmla="*/ 10843 h 718"/>
                <a:gd name="T42" fmla="*/ 2147483647 w 87"/>
                <a:gd name="T43" fmla="*/ 13066 h 718"/>
                <a:gd name="T44" fmla="*/ 2147483647 w 87"/>
                <a:gd name="T45" fmla="*/ 13066 h 718"/>
                <a:gd name="T46" fmla="*/ 2147483647 w 87"/>
                <a:gd name="T47" fmla="*/ 10843 h 718"/>
                <a:gd name="T48" fmla="*/ 2147483647 w 87"/>
                <a:gd name="T49" fmla="*/ 7392 h 718"/>
                <a:gd name="T50" fmla="*/ 2147483647 w 87"/>
                <a:gd name="T51" fmla="*/ 4483 h 718"/>
                <a:gd name="T52" fmla="*/ 2147483647 w 87"/>
                <a:gd name="T53" fmla="*/ 2337 h 718"/>
                <a:gd name="T54" fmla="*/ 2147483647 w 87"/>
                <a:gd name="T55" fmla="*/ 1149 h 718"/>
                <a:gd name="T56" fmla="*/ 2147483647 w 87"/>
                <a:gd name="T57" fmla="*/ 1149 h 718"/>
                <a:gd name="T58" fmla="*/ 2147483647 w 87"/>
                <a:gd name="T59" fmla="*/ 2814 h 718"/>
                <a:gd name="T60" fmla="*/ 2147483647 w 87"/>
                <a:gd name="T61" fmla="*/ 5723 h 718"/>
                <a:gd name="T62" fmla="*/ 2147483647 w 87"/>
                <a:gd name="T63" fmla="*/ 8901 h 7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7"/>
                <a:gd name="T97" fmla="*/ 0 h 718"/>
                <a:gd name="T98" fmla="*/ 87 w 87"/>
                <a:gd name="T99" fmla="*/ 718 h 7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7" h="718">
                  <a:moveTo>
                    <a:pt x="0" y="687"/>
                  </a:moveTo>
                  <a:lnTo>
                    <a:pt x="0" y="10"/>
                  </a:lnTo>
                  <a:lnTo>
                    <a:pt x="3" y="3"/>
                  </a:lnTo>
                  <a:lnTo>
                    <a:pt x="7" y="3"/>
                  </a:lnTo>
                  <a:lnTo>
                    <a:pt x="11" y="0"/>
                  </a:lnTo>
                  <a:lnTo>
                    <a:pt x="15" y="0"/>
                  </a:lnTo>
                  <a:lnTo>
                    <a:pt x="20" y="0"/>
                  </a:lnTo>
                  <a:lnTo>
                    <a:pt x="24" y="3"/>
                  </a:lnTo>
                  <a:lnTo>
                    <a:pt x="28" y="6"/>
                  </a:lnTo>
                  <a:lnTo>
                    <a:pt x="31" y="15"/>
                  </a:lnTo>
                  <a:lnTo>
                    <a:pt x="34" y="21"/>
                  </a:lnTo>
                  <a:lnTo>
                    <a:pt x="36" y="27"/>
                  </a:lnTo>
                  <a:lnTo>
                    <a:pt x="37" y="36"/>
                  </a:lnTo>
                  <a:lnTo>
                    <a:pt x="39" y="45"/>
                  </a:lnTo>
                  <a:lnTo>
                    <a:pt x="39" y="51"/>
                  </a:lnTo>
                  <a:lnTo>
                    <a:pt x="39" y="59"/>
                  </a:lnTo>
                  <a:lnTo>
                    <a:pt x="39" y="68"/>
                  </a:lnTo>
                  <a:lnTo>
                    <a:pt x="34" y="71"/>
                  </a:lnTo>
                  <a:lnTo>
                    <a:pt x="31" y="71"/>
                  </a:lnTo>
                  <a:lnTo>
                    <a:pt x="26" y="71"/>
                  </a:lnTo>
                  <a:lnTo>
                    <a:pt x="21" y="68"/>
                  </a:lnTo>
                  <a:lnTo>
                    <a:pt x="21" y="62"/>
                  </a:lnTo>
                  <a:lnTo>
                    <a:pt x="20" y="53"/>
                  </a:lnTo>
                  <a:lnTo>
                    <a:pt x="18" y="47"/>
                  </a:lnTo>
                  <a:lnTo>
                    <a:pt x="18" y="39"/>
                  </a:lnTo>
                  <a:lnTo>
                    <a:pt x="18" y="33"/>
                  </a:lnTo>
                  <a:lnTo>
                    <a:pt x="18" y="24"/>
                  </a:lnTo>
                  <a:lnTo>
                    <a:pt x="21" y="21"/>
                  </a:lnTo>
                  <a:lnTo>
                    <a:pt x="26" y="12"/>
                  </a:lnTo>
                  <a:lnTo>
                    <a:pt x="29" y="9"/>
                  </a:lnTo>
                  <a:lnTo>
                    <a:pt x="34" y="3"/>
                  </a:lnTo>
                  <a:lnTo>
                    <a:pt x="39" y="0"/>
                  </a:lnTo>
                  <a:lnTo>
                    <a:pt x="42" y="0"/>
                  </a:lnTo>
                  <a:lnTo>
                    <a:pt x="47" y="0"/>
                  </a:lnTo>
                  <a:lnTo>
                    <a:pt x="50" y="3"/>
                  </a:lnTo>
                  <a:lnTo>
                    <a:pt x="57" y="9"/>
                  </a:lnTo>
                  <a:lnTo>
                    <a:pt x="60" y="18"/>
                  </a:lnTo>
                  <a:lnTo>
                    <a:pt x="63" y="21"/>
                  </a:lnTo>
                  <a:lnTo>
                    <a:pt x="63" y="27"/>
                  </a:lnTo>
                  <a:lnTo>
                    <a:pt x="65" y="36"/>
                  </a:lnTo>
                  <a:lnTo>
                    <a:pt x="65" y="42"/>
                  </a:lnTo>
                  <a:lnTo>
                    <a:pt x="65" y="56"/>
                  </a:lnTo>
                  <a:lnTo>
                    <a:pt x="63" y="65"/>
                  </a:lnTo>
                  <a:lnTo>
                    <a:pt x="60" y="68"/>
                  </a:lnTo>
                  <a:lnTo>
                    <a:pt x="55" y="68"/>
                  </a:lnTo>
                  <a:lnTo>
                    <a:pt x="52" y="68"/>
                  </a:lnTo>
                  <a:lnTo>
                    <a:pt x="49" y="62"/>
                  </a:lnTo>
                  <a:lnTo>
                    <a:pt x="45" y="56"/>
                  </a:lnTo>
                  <a:lnTo>
                    <a:pt x="45" y="47"/>
                  </a:lnTo>
                  <a:lnTo>
                    <a:pt x="45" y="39"/>
                  </a:lnTo>
                  <a:lnTo>
                    <a:pt x="45" y="33"/>
                  </a:lnTo>
                  <a:lnTo>
                    <a:pt x="47" y="24"/>
                  </a:lnTo>
                  <a:lnTo>
                    <a:pt x="50" y="18"/>
                  </a:lnTo>
                  <a:lnTo>
                    <a:pt x="55" y="12"/>
                  </a:lnTo>
                  <a:lnTo>
                    <a:pt x="60" y="9"/>
                  </a:lnTo>
                  <a:lnTo>
                    <a:pt x="63" y="6"/>
                  </a:lnTo>
                  <a:lnTo>
                    <a:pt x="68" y="6"/>
                  </a:lnTo>
                  <a:lnTo>
                    <a:pt x="73" y="6"/>
                  </a:lnTo>
                  <a:lnTo>
                    <a:pt x="76" y="9"/>
                  </a:lnTo>
                  <a:lnTo>
                    <a:pt x="78" y="15"/>
                  </a:lnTo>
                  <a:lnTo>
                    <a:pt x="81" y="24"/>
                  </a:lnTo>
                  <a:lnTo>
                    <a:pt x="83" y="30"/>
                  </a:lnTo>
                  <a:lnTo>
                    <a:pt x="85" y="39"/>
                  </a:lnTo>
                  <a:lnTo>
                    <a:pt x="86" y="47"/>
                  </a:lnTo>
                  <a:lnTo>
                    <a:pt x="85" y="717"/>
                  </a:lnTo>
                </a:path>
              </a:pathLst>
            </a:custGeom>
            <a:noFill/>
            <a:ln w="381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200" name="Line 49"/>
            <p:cNvSpPr>
              <a:spLocks noChangeShapeType="1"/>
            </p:cNvSpPr>
            <p:nvPr/>
          </p:nvSpPr>
          <p:spPr bwMode="auto">
            <a:xfrm>
              <a:off x="687" y="2704"/>
              <a:ext cx="676" cy="273"/>
            </a:xfrm>
            <a:prstGeom prst="line">
              <a:avLst/>
            </a:prstGeom>
            <a:noFill/>
            <a:ln w="381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01" name="Line 50"/>
            <p:cNvSpPr>
              <a:spLocks noChangeShapeType="1"/>
            </p:cNvSpPr>
            <p:nvPr/>
          </p:nvSpPr>
          <p:spPr bwMode="auto">
            <a:xfrm>
              <a:off x="732" y="2704"/>
              <a:ext cx="541" cy="0"/>
            </a:xfrm>
            <a:prstGeom prst="line">
              <a:avLst/>
            </a:prstGeom>
            <a:noFill/>
            <a:ln w="381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02" name="Line 51"/>
            <p:cNvSpPr>
              <a:spLocks noChangeShapeType="1"/>
            </p:cNvSpPr>
            <p:nvPr/>
          </p:nvSpPr>
          <p:spPr bwMode="auto">
            <a:xfrm>
              <a:off x="677" y="2719"/>
              <a:ext cx="596" cy="485"/>
            </a:xfrm>
            <a:prstGeom prst="line">
              <a:avLst/>
            </a:prstGeom>
            <a:noFill/>
            <a:ln w="381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03" name="Line 52"/>
            <p:cNvSpPr>
              <a:spLocks noChangeShapeType="1"/>
            </p:cNvSpPr>
            <p:nvPr/>
          </p:nvSpPr>
          <p:spPr bwMode="auto">
            <a:xfrm flipV="1">
              <a:off x="732" y="2477"/>
              <a:ext cx="631" cy="182"/>
            </a:xfrm>
            <a:prstGeom prst="line">
              <a:avLst/>
            </a:prstGeom>
            <a:noFill/>
            <a:ln w="381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04" name="Freeform 53"/>
            <p:cNvSpPr>
              <a:spLocks/>
            </p:cNvSpPr>
            <p:nvPr/>
          </p:nvSpPr>
          <p:spPr bwMode="auto">
            <a:xfrm flipV="1">
              <a:off x="528" y="2640"/>
              <a:ext cx="288" cy="1440"/>
            </a:xfrm>
            <a:custGeom>
              <a:avLst/>
              <a:gdLst>
                <a:gd name="T0" fmla="*/ 0 w 350"/>
                <a:gd name="T1" fmla="*/ 8124 h 1379"/>
                <a:gd name="T2" fmla="*/ 2 w 350"/>
                <a:gd name="T3" fmla="*/ 7986 h 1379"/>
                <a:gd name="T4" fmla="*/ 1 w 350"/>
                <a:gd name="T5" fmla="*/ 7897 h 1379"/>
                <a:gd name="T6" fmla="*/ 1 w 350"/>
                <a:gd name="T7" fmla="*/ 7803 h 1379"/>
                <a:gd name="T8" fmla="*/ 1 w 350"/>
                <a:gd name="T9" fmla="*/ 7733 h 1379"/>
                <a:gd name="T10" fmla="*/ 1 w 350"/>
                <a:gd name="T11" fmla="*/ 7627 h 1379"/>
                <a:gd name="T12" fmla="*/ 1 w 350"/>
                <a:gd name="T13" fmla="*/ 7584 h 1379"/>
                <a:gd name="T14" fmla="*/ 2 w 350"/>
                <a:gd name="T15" fmla="*/ 7472 h 1379"/>
                <a:gd name="T16" fmla="*/ 2 w 350"/>
                <a:gd name="T17" fmla="*/ 7378 h 1379"/>
                <a:gd name="T18" fmla="*/ 2 w 350"/>
                <a:gd name="T19" fmla="*/ 7301 h 1379"/>
                <a:gd name="T20" fmla="*/ 2 w 350"/>
                <a:gd name="T21" fmla="*/ 7182 h 1379"/>
                <a:gd name="T22" fmla="*/ 2 w 350"/>
                <a:gd name="T23" fmla="*/ 7080 h 1379"/>
                <a:gd name="T24" fmla="*/ 2 w 350"/>
                <a:gd name="T25" fmla="*/ 7014 h 1379"/>
                <a:gd name="T26" fmla="*/ 2 w 350"/>
                <a:gd name="T27" fmla="*/ 6916 h 1379"/>
                <a:gd name="T28" fmla="*/ 2 w 350"/>
                <a:gd name="T29" fmla="*/ 6852 h 1379"/>
                <a:gd name="T30" fmla="*/ 2 w 350"/>
                <a:gd name="T31" fmla="*/ 6796 h 1379"/>
                <a:gd name="T32" fmla="*/ 2 w 350"/>
                <a:gd name="T33" fmla="*/ 6717 h 1379"/>
                <a:gd name="T34" fmla="*/ 2 w 350"/>
                <a:gd name="T35" fmla="*/ 6621 h 1379"/>
                <a:gd name="T36" fmla="*/ 2 w 350"/>
                <a:gd name="T37" fmla="*/ 6519 h 1379"/>
                <a:gd name="T38" fmla="*/ 2 w 350"/>
                <a:gd name="T39" fmla="*/ 6467 h 1379"/>
                <a:gd name="T40" fmla="*/ 2 w 350"/>
                <a:gd name="T41" fmla="*/ 6378 h 1379"/>
                <a:gd name="T42" fmla="*/ 2 w 350"/>
                <a:gd name="T43" fmla="*/ 6308 h 1379"/>
                <a:gd name="T44" fmla="*/ 2 w 350"/>
                <a:gd name="T45" fmla="*/ 6208 h 1379"/>
                <a:gd name="T46" fmla="*/ 2 w 350"/>
                <a:gd name="T47" fmla="*/ 6134 h 1379"/>
                <a:gd name="T48" fmla="*/ 2 w 350"/>
                <a:gd name="T49" fmla="*/ 6041 h 1379"/>
                <a:gd name="T50" fmla="*/ 2 w 350"/>
                <a:gd name="T51" fmla="*/ 5952 h 1379"/>
                <a:gd name="T52" fmla="*/ 2 w 350"/>
                <a:gd name="T53" fmla="*/ 5874 h 1379"/>
                <a:gd name="T54" fmla="*/ 2 w 350"/>
                <a:gd name="T55" fmla="*/ 5785 h 1379"/>
                <a:gd name="T56" fmla="*/ 2 w 350"/>
                <a:gd name="T57" fmla="*/ 5721 h 1379"/>
                <a:gd name="T58" fmla="*/ 2 w 350"/>
                <a:gd name="T59" fmla="*/ 0 h 1379"/>
                <a:gd name="T60" fmla="*/ 2 w 350"/>
                <a:gd name="T61" fmla="*/ 0 h 1379"/>
                <a:gd name="T62" fmla="*/ 2 w 350"/>
                <a:gd name="T63" fmla="*/ 5410 h 1379"/>
                <a:gd name="T64" fmla="*/ 2 w 350"/>
                <a:gd name="T65" fmla="*/ 5483 h 1379"/>
                <a:gd name="T66" fmla="*/ 2 w 350"/>
                <a:gd name="T67" fmla="*/ 5555 h 1379"/>
                <a:gd name="T68" fmla="*/ 2 w 350"/>
                <a:gd name="T69" fmla="*/ 5648 h 1379"/>
                <a:gd name="T70" fmla="*/ 2 w 350"/>
                <a:gd name="T71" fmla="*/ 5747 h 1379"/>
                <a:gd name="T72" fmla="*/ 2 w 350"/>
                <a:gd name="T73" fmla="*/ 5816 h 1379"/>
                <a:gd name="T74" fmla="*/ 2 w 350"/>
                <a:gd name="T75" fmla="*/ 5899 h 1379"/>
                <a:gd name="T76" fmla="*/ 2 w 350"/>
                <a:gd name="T77" fmla="*/ 5977 h 1379"/>
                <a:gd name="T78" fmla="*/ 2 w 350"/>
                <a:gd name="T79" fmla="*/ 6073 h 1379"/>
                <a:gd name="T80" fmla="*/ 2 w 350"/>
                <a:gd name="T81" fmla="*/ 6160 h 1379"/>
                <a:gd name="T82" fmla="*/ 2 w 350"/>
                <a:gd name="T83" fmla="*/ 6239 h 1379"/>
                <a:gd name="T84" fmla="*/ 2 w 350"/>
                <a:gd name="T85" fmla="*/ 6337 h 1379"/>
                <a:gd name="T86" fmla="*/ 2 w 350"/>
                <a:gd name="T87" fmla="*/ 6400 h 1379"/>
                <a:gd name="T88" fmla="*/ 2 w 350"/>
                <a:gd name="T89" fmla="*/ 6503 h 1379"/>
                <a:gd name="T90" fmla="*/ 2 w 350"/>
                <a:gd name="T91" fmla="*/ 6596 h 1379"/>
                <a:gd name="T92" fmla="*/ 2 w 350"/>
                <a:gd name="T93" fmla="*/ 6688 h 1379"/>
                <a:gd name="T94" fmla="*/ 0 w 350"/>
                <a:gd name="T95" fmla="*/ 8124 h 137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0"/>
                <a:gd name="T145" fmla="*/ 0 h 1379"/>
                <a:gd name="T146" fmla="*/ 350 w 350"/>
                <a:gd name="T147" fmla="*/ 1379 h 137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0" h="1379">
                  <a:moveTo>
                    <a:pt x="0" y="1378"/>
                  </a:moveTo>
                  <a:lnTo>
                    <a:pt x="6" y="1355"/>
                  </a:lnTo>
                  <a:lnTo>
                    <a:pt x="1" y="1339"/>
                  </a:lnTo>
                  <a:lnTo>
                    <a:pt x="1" y="1323"/>
                  </a:lnTo>
                  <a:lnTo>
                    <a:pt x="1" y="1311"/>
                  </a:lnTo>
                  <a:lnTo>
                    <a:pt x="1" y="1295"/>
                  </a:lnTo>
                  <a:lnTo>
                    <a:pt x="1" y="1284"/>
                  </a:lnTo>
                  <a:lnTo>
                    <a:pt x="6" y="1267"/>
                  </a:lnTo>
                  <a:lnTo>
                    <a:pt x="6" y="1251"/>
                  </a:lnTo>
                  <a:lnTo>
                    <a:pt x="12" y="1239"/>
                  </a:lnTo>
                  <a:lnTo>
                    <a:pt x="17" y="1217"/>
                  </a:lnTo>
                  <a:lnTo>
                    <a:pt x="23" y="1201"/>
                  </a:lnTo>
                  <a:lnTo>
                    <a:pt x="29" y="1190"/>
                  </a:lnTo>
                  <a:lnTo>
                    <a:pt x="34" y="1174"/>
                  </a:lnTo>
                  <a:lnTo>
                    <a:pt x="39" y="1162"/>
                  </a:lnTo>
                  <a:lnTo>
                    <a:pt x="51" y="1152"/>
                  </a:lnTo>
                  <a:lnTo>
                    <a:pt x="51" y="1140"/>
                  </a:lnTo>
                  <a:lnTo>
                    <a:pt x="61" y="1123"/>
                  </a:lnTo>
                  <a:lnTo>
                    <a:pt x="67" y="1107"/>
                  </a:lnTo>
                  <a:lnTo>
                    <a:pt x="73" y="1096"/>
                  </a:lnTo>
                  <a:lnTo>
                    <a:pt x="84" y="1080"/>
                  </a:lnTo>
                  <a:lnTo>
                    <a:pt x="90" y="1069"/>
                  </a:lnTo>
                  <a:lnTo>
                    <a:pt x="95" y="1052"/>
                  </a:lnTo>
                  <a:lnTo>
                    <a:pt x="100" y="1041"/>
                  </a:lnTo>
                  <a:lnTo>
                    <a:pt x="100" y="1024"/>
                  </a:lnTo>
                  <a:lnTo>
                    <a:pt x="106" y="1008"/>
                  </a:lnTo>
                  <a:lnTo>
                    <a:pt x="106" y="997"/>
                  </a:lnTo>
                  <a:lnTo>
                    <a:pt x="111" y="981"/>
                  </a:lnTo>
                  <a:lnTo>
                    <a:pt x="111" y="969"/>
                  </a:lnTo>
                  <a:lnTo>
                    <a:pt x="115" y="0"/>
                  </a:lnTo>
                  <a:lnTo>
                    <a:pt x="230" y="0"/>
                  </a:lnTo>
                  <a:lnTo>
                    <a:pt x="230" y="919"/>
                  </a:lnTo>
                  <a:lnTo>
                    <a:pt x="227" y="931"/>
                  </a:lnTo>
                  <a:lnTo>
                    <a:pt x="239" y="942"/>
                  </a:lnTo>
                  <a:lnTo>
                    <a:pt x="244" y="959"/>
                  </a:lnTo>
                  <a:lnTo>
                    <a:pt x="255" y="975"/>
                  </a:lnTo>
                  <a:lnTo>
                    <a:pt x="261" y="986"/>
                  </a:lnTo>
                  <a:lnTo>
                    <a:pt x="277" y="1002"/>
                  </a:lnTo>
                  <a:lnTo>
                    <a:pt x="288" y="1014"/>
                  </a:lnTo>
                  <a:lnTo>
                    <a:pt x="305" y="1030"/>
                  </a:lnTo>
                  <a:lnTo>
                    <a:pt x="316" y="1046"/>
                  </a:lnTo>
                  <a:lnTo>
                    <a:pt x="321" y="1058"/>
                  </a:lnTo>
                  <a:lnTo>
                    <a:pt x="333" y="1074"/>
                  </a:lnTo>
                  <a:lnTo>
                    <a:pt x="333" y="1085"/>
                  </a:lnTo>
                  <a:lnTo>
                    <a:pt x="338" y="1102"/>
                  </a:lnTo>
                  <a:lnTo>
                    <a:pt x="343" y="1118"/>
                  </a:lnTo>
                  <a:lnTo>
                    <a:pt x="349" y="1135"/>
                  </a:lnTo>
                  <a:lnTo>
                    <a:pt x="0" y="1378"/>
                  </a:lnTo>
                </a:path>
              </a:pathLst>
            </a:custGeom>
            <a:solidFill>
              <a:srgbClr val="FFFF00"/>
            </a:solidFill>
            <a:ln w="38100" cap="rnd">
              <a:solidFill>
                <a:schemeClr val="tx1"/>
              </a:solidFill>
              <a:round/>
              <a:headEnd/>
              <a:tailEnd/>
            </a:ln>
          </p:spPr>
          <p:txBody>
            <a:bodyPr/>
            <a:lstStyle/>
            <a:p>
              <a:endParaRPr lang="zh-CN" altLang="en-US"/>
            </a:p>
          </p:txBody>
        </p:sp>
        <p:sp>
          <p:nvSpPr>
            <p:cNvPr id="93205" name="Rectangle 6"/>
            <p:cNvSpPr>
              <a:spLocks noChangeArrowheads="1"/>
            </p:cNvSpPr>
            <p:nvPr/>
          </p:nvSpPr>
          <p:spPr bwMode="auto">
            <a:xfrm>
              <a:off x="1142" y="960"/>
              <a:ext cx="96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en-US" altLang="zh-CN" b="1" i="0" dirty="0">
                  <a:solidFill>
                    <a:srgbClr val="FF00FF"/>
                  </a:solidFill>
                </a:rPr>
                <a:t>X</a:t>
              </a:r>
              <a:r>
                <a:rPr lang="en-US" altLang="zh-CN" b="1" i="0" dirty="0">
                  <a:solidFill>
                    <a:srgbClr val="FF00FF"/>
                  </a:solidFill>
                  <a:latin typeface="Bookman Old Style" panose="02050604050505020204" pitchFamily="18" charset="0"/>
                </a:rPr>
                <a:t> </a:t>
              </a:r>
              <a:r>
                <a:rPr lang="zh-CN" altLang="en-US" b="1" i="0" dirty="0">
                  <a:solidFill>
                    <a:srgbClr val="FF00FF"/>
                  </a:solidFill>
                  <a:latin typeface="楷体_GB2312" pitchFamily="49" charset="-122"/>
                </a:rPr>
                <a:t>射线源</a:t>
              </a:r>
              <a:endParaRPr lang="zh-CN" altLang="en-US" b="1" i="0" dirty="0">
                <a:solidFill>
                  <a:srgbClr val="FF00FF"/>
                </a:solidFill>
                <a:latin typeface="宋体" panose="02010600030101010101" pitchFamily="2" charset="-122"/>
              </a:endParaRPr>
            </a:p>
          </p:txBody>
        </p:sp>
        <p:sp>
          <p:nvSpPr>
            <p:cNvPr id="93206" name="Line 7"/>
            <p:cNvSpPr>
              <a:spLocks noChangeShapeType="1"/>
            </p:cNvSpPr>
            <p:nvPr/>
          </p:nvSpPr>
          <p:spPr bwMode="auto">
            <a:xfrm flipH="1">
              <a:off x="912" y="1287"/>
              <a:ext cx="672" cy="624"/>
            </a:xfrm>
            <a:prstGeom prst="line">
              <a:avLst/>
            </a:prstGeom>
            <a:noFill/>
            <a:ln w="38100">
              <a:solidFill>
                <a:schemeClr val="accent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3207" name="Group 70"/>
            <p:cNvGrpSpPr>
              <a:grpSpLocks/>
            </p:cNvGrpSpPr>
            <p:nvPr/>
          </p:nvGrpSpPr>
          <p:grpSpPr bwMode="auto">
            <a:xfrm>
              <a:off x="192" y="1770"/>
              <a:ext cx="1035" cy="2068"/>
              <a:chOff x="192" y="1722"/>
              <a:chExt cx="1035" cy="2068"/>
            </a:xfrm>
          </p:grpSpPr>
          <p:sp>
            <p:nvSpPr>
              <p:cNvPr id="93225" name="Arc 30"/>
              <p:cNvSpPr>
                <a:spLocks/>
              </p:cNvSpPr>
              <p:nvPr/>
            </p:nvSpPr>
            <p:spPr bwMode="auto">
              <a:xfrm rot="10800000">
                <a:off x="272" y="2460"/>
                <a:ext cx="415" cy="652"/>
              </a:xfrm>
              <a:custGeom>
                <a:avLst/>
                <a:gdLst>
                  <a:gd name="T0" fmla="*/ 0 w 21600"/>
                  <a:gd name="T1" fmla="*/ 0 h 33849"/>
                  <a:gd name="T2" fmla="*/ 0 w 21600"/>
                  <a:gd name="T3" fmla="*/ 0 h 33849"/>
                  <a:gd name="T4" fmla="*/ 0 w 21600"/>
                  <a:gd name="T5" fmla="*/ 0 h 33849"/>
                  <a:gd name="T6" fmla="*/ 0 60000 65536"/>
                  <a:gd name="T7" fmla="*/ 0 60000 65536"/>
                  <a:gd name="T8" fmla="*/ 0 60000 65536"/>
                  <a:gd name="T9" fmla="*/ 0 w 21600"/>
                  <a:gd name="T10" fmla="*/ 0 h 33849"/>
                  <a:gd name="T11" fmla="*/ 21600 w 21600"/>
                  <a:gd name="T12" fmla="*/ 33849 h 33849"/>
                </a:gdLst>
                <a:ahLst/>
                <a:cxnLst>
                  <a:cxn ang="T6">
                    <a:pos x="T0" y="T1"/>
                  </a:cxn>
                  <a:cxn ang="T7">
                    <a:pos x="T2" y="T3"/>
                  </a:cxn>
                  <a:cxn ang="T8">
                    <a:pos x="T4" y="T5"/>
                  </a:cxn>
                </a:cxnLst>
                <a:rect l="T9" t="T10" r="T11" b="T12"/>
                <a:pathLst>
                  <a:path w="21600" h="33849" fill="none" extrusionOk="0">
                    <a:moveTo>
                      <a:pt x="13519" y="-1"/>
                    </a:moveTo>
                    <a:cubicBezTo>
                      <a:pt x="18627" y="4099"/>
                      <a:pt x="21600" y="10295"/>
                      <a:pt x="21600" y="16846"/>
                    </a:cubicBezTo>
                    <a:cubicBezTo>
                      <a:pt x="21600" y="23484"/>
                      <a:pt x="18547" y="29754"/>
                      <a:pt x="13321" y="33849"/>
                    </a:cubicBezTo>
                  </a:path>
                  <a:path w="21600" h="33849" stroke="0" extrusionOk="0">
                    <a:moveTo>
                      <a:pt x="13519" y="-1"/>
                    </a:moveTo>
                    <a:cubicBezTo>
                      <a:pt x="18627" y="4099"/>
                      <a:pt x="21600" y="10295"/>
                      <a:pt x="21600" y="16846"/>
                    </a:cubicBezTo>
                    <a:cubicBezTo>
                      <a:pt x="21600" y="23484"/>
                      <a:pt x="18547" y="29754"/>
                      <a:pt x="13321" y="33849"/>
                    </a:cubicBezTo>
                    <a:lnTo>
                      <a:pt x="0" y="16846"/>
                    </a:lnTo>
                    <a:lnTo>
                      <a:pt x="13519" y="-1"/>
                    </a:lnTo>
                    <a:close/>
                  </a:path>
                </a:pathLst>
              </a:custGeom>
              <a:noFill/>
              <a:ln w="381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226" name="Arc 31"/>
              <p:cNvSpPr>
                <a:spLocks/>
              </p:cNvSpPr>
              <p:nvPr/>
            </p:nvSpPr>
            <p:spPr bwMode="auto">
              <a:xfrm>
                <a:off x="615" y="2467"/>
                <a:ext cx="441" cy="645"/>
              </a:xfrm>
              <a:custGeom>
                <a:avLst/>
                <a:gdLst>
                  <a:gd name="T0" fmla="*/ 0 w 21600"/>
                  <a:gd name="T1" fmla="*/ 0 h 29208"/>
                  <a:gd name="T2" fmla="*/ 0 w 21600"/>
                  <a:gd name="T3" fmla="*/ 0 h 29208"/>
                  <a:gd name="T4" fmla="*/ 0 w 21600"/>
                  <a:gd name="T5" fmla="*/ 0 h 29208"/>
                  <a:gd name="T6" fmla="*/ 0 60000 65536"/>
                  <a:gd name="T7" fmla="*/ 0 60000 65536"/>
                  <a:gd name="T8" fmla="*/ 0 60000 65536"/>
                  <a:gd name="T9" fmla="*/ 0 w 21600"/>
                  <a:gd name="T10" fmla="*/ 0 h 29208"/>
                  <a:gd name="T11" fmla="*/ 21600 w 21600"/>
                  <a:gd name="T12" fmla="*/ 29208 h 29208"/>
                </a:gdLst>
                <a:ahLst/>
                <a:cxnLst>
                  <a:cxn ang="T6">
                    <a:pos x="T0" y="T1"/>
                  </a:cxn>
                  <a:cxn ang="T7">
                    <a:pos x="T2" y="T3"/>
                  </a:cxn>
                  <a:cxn ang="T8">
                    <a:pos x="T4" y="T5"/>
                  </a:cxn>
                </a:cxnLst>
                <a:rect l="T9" t="T10" r="T11" b="T12"/>
                <a:pathLst>
                  <a:path w="21600" h="29208" fill="none" extrusionOk="0">
                    <a:moveTo>
                      <a:pt x="16051" y="-1"/>
                    </a:moveTo>
                    <a:cubicBezTo>
                      <a:pt x="19623" y="3966"/>
                      <a:pt x="21600" y="9115"/>
                      <a:pt x="21600" y="14454"/>
                    </a:cubicBezTo>
                    <a:cubicBezTo>
                      <a:pt x="21600" y="19932"/>
                      <a:pt x="19518" y="25206"/>
                      <a:pt x="15775" y="29207"/>
                    </a:cubicBezTo>
                  </a:path>
                  <a:path w="21600" h="29208" stroke="0" extrusionOk="0">
                    <a:moveTo>
                      <a:pt x="16051" y="-1"/>
                    </a:moveTo>
                    <a:cubicBezTo>
                      <a:pt x="19623" y="3966"/>
                      <a:pt x="21600" y="9115"/>
                      <a:pt x="21600" y="14454"/>
                    </a:cubicBezTo>
                    <a:cubicBezTo>
                      <a:pt x="21600" y="19932"/>
                      <a:pt x="19518" y="25206"/>
                      <a:pt x="15775" y="29207"/>
                    </a:cubicBezTo>
                    <a:lnTo>
                      <a:pt x="0" y="14454"/>
                    </a:lnTo>
                    <a:lnTo>
                      <a:pt x="16051" y="-1"/>
                    </a:lnTo>
                    <a:close/>
                  </a:path>
                </a:pathLst>
              </a:custGeom>
              <a:noFill/>
              <a:ln w="381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227" name="Arc 32"/>
              <p:cNvSpPr>
                <a:spLocks/>
              </p:cNvSpPr>
              <p:nvPr/>
            </p:nvSpPr>
            <p:spPr bwMode="auto">
              <a:xfrm rot="10800000">
                <a:off x="246" y="3106"/>
                <a:ext cx="271" cy="206"/>
              </a:xfrm>
              <a:custGeom>
                <a:avLst/>
                <a:gdLst>
                  <a:gd name="T0" fmla="*/ 0 w 21600"/>
                  <a:gd name="T1" fmla="*/ 0 h 16419"/>
                  <a:gd name="T2" fmla="*/ 0 w 21600"/>
                  <a:gd name="T3" fmla="*/ 0 h 16419"/>
                  <a:gd name="T4" fmla="*/ 0 w 21600"/>
                  <a:gd name="T5" fmla="*/ 0 h 16419"/>
                  <a:gd name="T6" fmla="*/ 0 60000 65536"/>
                  <a:gd name="T7" fmla="*/ 0 60000 65536"/>
                  <a:gd name="T8" fmla="*/ 0 60000 65536"/>
                  <a:gd name="T9" fmla="*/ 0 w 21600"/>
                  <a:gd name="T10" fmla="*/ 0 h 16419"/>
                  <a:gd name="T11" fmla="*/ 21600 w 21600"/>
                  <a:gd name="T12" fmla="*/ 16419 h 16419"/>
                </a:gdLst>
                <a:ahLst/>
                <a:cxnLst>
                  <a:cxn ang="T6">
                    <a:pos x="T0" y="T1"/>
                  </a:cxn>
                  <a:cxn ang="T7">
                    <a:pos x="T2" y="T3"/>
                  </a:cxn>
                  <a:cxn ang="T8">
                    <a:pos x="T4" y="T5"/>
                  </a:cxn>
                </a:cxnLst>
                <a:rect l="T9" t="T10" r="T11" b="T12"/>
                <a:pathLst>
                  <a:path w="21600" h="16419" fill="none" extrusionOk="0">
                    <a:moveTo>
                      <a:pt x="7565" y="16418"/>
                    </a:moveTo>
                    <a:cubicBezTo>
                      <a:pt x="2764" y="12315"/>
                      <a:pt x="0" y="6315"/>
                      <a:pt x="0" y="0"/>
                    </a:cubicBezTo>
                  </a:path>
                  <a:path w="21600" h="16419" stroke="0" extrusionOk="0">
                    <a:moveTo>
                      <a:pt x="7565" y="16418"/>
                    </a:moveTo>
                    <a:cubicBezTo>
                      <a:pt x="2764" y="12315"/>
                      <a:pt x="0" y="6315"/>
                      <a:pt x="0" y="0"/>
                    </a:cubicBezTo>
                    <a:lnTo>
                      <a:pt x="21600" y="0"/>
                    </a:lnTo>
                    <a:lnTo>
                      <a:pt x="7565" y="16418"/>
                    </a:lnTo>
                    <a:close/>
                  </a:path>
                </a:pathLst>
              </a:custGeom>
              <a:noFill/>
              <a:ln w="381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228" name="Arc 33"/>
              <p:cNvSpPr>
                <a:spLocks/>
              </p:cNvSpPr>
              <p:nvPr/>
            </p:nvSpPr>
            <p:spPr bwMode="auto">
              <a:xfrm rot="10800000">
                <a:off x="192" y="2266"/>
                <a:ext cx="325" cy="216"/>
              </a:xfrm>
              <a:custGeom>
                <a:avLst/>
                <a:gdLst>
                  <a:gd name="T0" fmla="*/ 0 w 21600"/>
                  <a:gd name="T1" fmla="*/ 0 h 15480"/>
                  <a:gd name="T2" fmla="*/ 0 w 21600"/>
                  <a:gd name="T3" fmla="*/ 0 h 15480"/>
                  <a:gd name="T4" fmla="*/ 0 w 21600"/>
                  <a:gd name="T5" fmla="*/ 0 h 15480"/>
                  <a:gd name="T6" fmla="*/ 0 60000 65536"/>
                  <a:gd name="T7" fmla="*/ 0 60000 65536"/>
                  <a:gd name="T8" fmla="*/ 0 60000 65536"/>
                  <a:gd name="T9" fmla="*/ 0 w 21600"/>
                  <a:gd name="T10" fmla="*/ 0 h 15480"/>
                  <a:gd name="T11" fmla="*/ 21600 w 21600"/>
                  <a:gd name="T12" fmla="*/ 15480 h 15480"/>
                </a:gdLst>
                <a:ahLst/>
                <a:cxnLst>
                  <a:cxn ang="T6">
                    <a:pos x="T0" y="T1"/>
                  </a:cxn>
                  <a:cxn ang="T7">
                    <a:pos x="T2" y="T3"/>
                  </a:cxn>
                  <a:cxn ang="T8">
                    <a:pos x="T4" y="T5"/>
                  </a:cxn>
                </a:cxnLst>
                <a:rect l="T9" t="T10" r="T11" b="T12"/>
                <a:pathLst>
                  <a:path w="21600" h="15480" fill="none" extrusionOk="0">
                    <a:moveTo>
                      <a:pt x="0" y="15480"/>
                    </a:moveTo>
                    <a:cubicBezTo>
                      <a:pt x="0" y="9649"/>
                      <a:pt x="2357" y="4066"/>
                      <a:pt x="6535" y="-1"/>
                    </a:cubicBezTo>
                  </a:path>
                  <a:path w="21600" h="15480" stroke="0" extrusionOk="0">
                    <a:moveTo>
                      <a:pt x="0" y="15480"/>
                    </a:moveTo>
                    <a:cubicBezTo>
                      <a:pt x="0" y="9649"/>
                      <a:pt x="2357" y="4066"/>
                      <a:pt x="6535" y="-1"/>
                    </a:cubicBezTo>
                    <a:lnTo>
                      <a:pt x="21600" y="15480"/>
                    </a:lnTo>
                    <a:lnTo>
                      <a:pt x="0" y="15480"/>
                    </a:lnTo>
                    <a:close/>
                  </a:path>
                </a:pathLst>
              </a:custGeom>
              <a:noFill/>
              <a:ln w="381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229" name="Arc 34"/>
              <p:cNvSpPr>
                <a:spLocks/>
              </p:cNvSpPr>
              <p:nvPr/>
            </p:nvSpPr>
            <p:spPr bwMode="auto">
              <a:xfrm rot="10800000">
                <a:off x="867" y="2266"/>
                <a:ext cx="298" cy="224"/>
              </a:xfrm>
              <a:custGeom>
                <a:avLst/>
                <a:gdLst>
                  <a:gd name="T0" fmla="*/ 0 w 21600"/>
                  <a:gd name="T1" fmla="*/ 0 h 14873"/>
                  <a:gd name="T2" fmla="*/ 0 w 21600"/>
                  <a:gd name="T3" fmla="*/ 0 h 14873"/>
                  <a:gd name="T4" fmla="*/ 0 w 21600"/>
                  <a:gd name="T5" fmla="*/ 0 h 14873"/>
                  <a:gd name="T6" fmla="*/ 0 60000 65536"/>
                  <a:gd name="T7" fmla="*/ 0 60000 65536"/>
                  <a:gd name="T8" fmla="*/ 0 60000 65536"/>
                  <a:gd name="T9" fmla="*/ 0 w 21600"/>
                  <a:gd name="T10" fmla="*/ 0 h 14873"/>
                  <a:gd name="T11" fmla="*/ 21600 w 21600"/>
                  <a:gd name="T12" fmla="*/ 14873 h 14873"/>
                </a:gdLst>
                <a:ahLst/>
                <a:cxnLst>
                  <a:cxn ang="T6">
                    <a:pos x="T0" y="T1"/>
                  </a:cxn>
                  <a:cxn ang="T7">
                    <a:pos x="T2" y="T3"/>
                  </a:cxn>
                  <a:cxn ang="T8">
                    <a:pos x="T4" y="T5"/>
                  </a:cxn>
                </a:cxnLst>
                <a:rect l="T9" t="T10" r="T11" b="T12"/>
                <a:pathLst>
                  <a:path w="21600" h="14873" fill="none" extrusionOk="0">
                    <a:moveTo>
                      <a:pt x="15663" y="-1"/>
                    </a:moveTo>
                    <a:cubicBezTo>
                      <a:pt x="19474" y="4013"/>
                      <a:pt x="21600" y="9337"/>
                      <a:pt x="21600" y="14873"/>
                    </a:cubicBezTo>
                  </a:path>
                  <a:path w="21600" h="14873" stroke="0" extrusionOk="0">
                    <a:moveTo>
                      <a:pt x="15663" y="-1"/>
                    </a:moveTo>
                    <a:cubicBezTo>
                      <a:pt x="19474" y="4013"/>
                      <a:pt x="21600" y="9337"/>
                      <a:pt x="21600" y="14873"/>
                    </a:cubicBezTo>
                    <a:lnTo>
                      <a:pt x="0" y="14873"/>
                    </a:lnTo>
                    <a:lnTo>
                      <a:pt x="15663" y="-1"/>
                    </a:lnTo>
                    <a:close/>
                  </a:path>
                </a:pathLst>
              </a:custGeom>
              <a:noFill/>
              <a:ln w="381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230" name="Arc 35"/>
              <p:cNvSpPr>
                <a:spLocks/>
              </p:cNvSpPr>
              <p:nvPr/>
            </p:nvSpPr>
            <p:spPr bwMode="auto">
              <a:xfrm rot="10800000">
                <a:off x="867" y="3097"/>
                <a:ext cx="360" cy="199"/>
              </a:xfrm>
              <a:custGeom>
                <a:avLst/>
                <a:gdLst>
                  <a:gd name="T0" fmla="*/ 0 w 21600"/>
                  <a:gd name="T1" fmla="*/ 0 h 13765"/>
                  <a:gd name="T2" fmla="*/ 0 w 21600"/>
                  <a:gd name="T3" fmla="*/ 0 h 13765"/>
                  <a:gd name="T4" fmla="*/ 0 w 21600"/>
                  <a:gd name="T5" fmla="*/ 0 h 13765"/>
                  <a:gd name="T6" fmla="*/ 0 60000 65536"/>
                  <a:gd name="T7" fmla="*/ 0 60000 65536"/>
                  <a:gd name="T8" fmla="*/ 0 60000 65536"/>
                  <a:gd name="T9" fmla="*/ 0 w 21600"/>
                  <a:gd name="T10" fmla="*/ 0 h 13765"/>
                  <a:gd name="T11" fmla="*/ 21600 w 21600"/>
                  <a:gd name="T12" fmla="*/ 13765 h 13765"/>
                </a:gdLst>
                <a:ahLst/>
                <a:cxnLst>
                  <a:cxn ang="T6">
                    <a:pos x="T0" y="T1"/>
                  </a:cxn>
                  <a:cxn ang="T7">
                    <a:pos x="T2" y="T3"/>
                  </a:cxn>
                  <a:cxn ang="T8">
                    <a:pos x="T4" y="T5"/>
                  </a:cxn>
                </a:cxnLst>
                <a:rect l="T9" t="T10" r="T11" b="T12"/>
                <a:pathLst>
                  <a:path w="21600" h="13765" fill="none" extrusionOk="0">
                    <a:moveTo>
                      <a:pt x="21600" y="0"/>
                    </a:moveTo>
                    <a:cubicBezTo>
                      <a:pt x="21600" y="5024"/>
                      <a:pt x="19848" y="9892"/>
                      <a:pt x="16645" y="13764"/>
                    </a:cubicBezTo>
                  </a:path>
                  <a:path w="21600" h="13765" stroke="0" extrusionOk="0">
                    <a:moveTo>
                      <a:pt x="21600" y="0"/>
                    </a:moveTo>
                    <a:cubicBezTo>
                      <a:pt x="21600" y="5024"/>
                      <a:pt x="19848" y="9892"/>
                      <a:pt x="16645" y="13764"/>
                    </a:cubicBezTo>
                    <a:lnTo>
                      <a:pt x="0" y="0"/>
                    </a:lnTo>
                    <a:lnTo>
                      <a:pt x="21600" y="0"/>
                    </a:lnTo>
                    <a:close/>
                  </a:path>
                </a:pathLst>
              </a:custGeom>
              <a:noFill/>
              <a:ln w="381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231" name="Arc 36"/>
              <p:cNvSpPr>
                <a:spLocks/>
              </p:cNvSpPr>
              <p:nvPr/>
            </p:nvSpPr>
            <p:spPr bwMode="auto">
              <a:xfrm rot="10800000">
                <a:off x="517" y="1722"/>
                <a:ext cx="351" cy="190"/>
              </a:xfrm>
              <a:custGeom>
                <a:avLst/>
                <a:gdLst>
                  <a:gd name="T0" fmla="*/ 0 w 43196"/>
                  <a:gd name="T1" fmla="*/ 0 h 21600"/>
                  <a:gd name="T2" fmla="*/ 0 w 43196"/>
                  <a:gd name="T3" fmla="*/ 0 h 21600"/>
                  <a:gd name="T4" fmla="*/ 0 w 43196"/>
                  <a:gd name="T5" fmla="*/ 0 h 21600"/>
                  <a:gd name="T6" fmla="*/ 0 60000 65536"/>
                  <a:gd name="T7" fmla="*/ 0 60000 65536"/>
                  <a:gd name="T8" fmla="*/ 0 60000 65536"/>
                  <a:gd name="T9" fmla="*/ 0 w 43196"/>
                  <a:gd name="T10" fmla="*/ 0 h 21600"/>
                  <a:gd name="T11" fmla="*/ 43196 w 43196"/>
                  <a:gd name="T12" fmla="*/ 21600 h 21600"/>
                </a:gdLst>
                <a:ahLst/>
                <a:cxnLst>
                  <a:cxn ang="T6">
                    <a:pos x="T0" y="T1"/>
                  </a:cxn>
                  <a:cxn ang="T7">
                    <a:pos x="T2" y="T3"/>
                  </a:cxn>
                  <a:cxn ang="T8">
                    <a:pos x="T4" y="T5"/>
                  </a:cxn>
                </a:cxnLst>
                <a:rect l="T9" t="T10" r="T11" b="T12"/>
                <a:pathLst>
                  <a:path w="43196" h="21600" fill="none" extrusionOk="0">
                    <a:moveTo>
                      <a:pt x="43196" y="0"/>
                    </a:moveTo>
                    <a:cubicBezTo>
                      <a:pt x="43196" y="11929"/>
                      <a:pt x="33525" y="21600"/>
                      <a:pt x="21596" y="21600"/>
                    </a:cubicBezTo>
                    <a:cubicBezTo>
                      <a:pt x="9834" y="21600"/>
                      <a:pt x="234" y="12189"/>
                      <a:pt x="0" y="429"/>
                    </a:cubicBezTo>
                  </a:path>
                  <a:path w="43196" h="21600" stroke="0" extrusionOk="0">
                    <a:moveTo>
                      <a:pt x="43196" y="0"/>
                    </a:moveTo>
                    <a:cubicBezTo>
                      <a:pt x="43196" y="11929"/>
                      <a:pt x="33525" y="21600"/>
                      <a:pt x="21596" y="21600"/>
                    </a:cubicBezTo>
                    <a:cubicBezTo>
                      <a:pt x="9834" y="21600"/>
                      <a:pt x="234" y="12189"/>
                      <a:pt x="0" y="429"/>
                    </a:cubicBezTo>
                    <a:lnTo>
                      <a:pt x="21596" y="0"/>
                    </a:lnTo>
                    <a:lnTo>
                      <a:pt x="43196" y="0"/>
                    </a:lnTo>
                    <a:close/>
                  </a:path>
                </a:pathLst>
              </a:custGeom>
              <a:noFill/>
              <a:ln w="381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232" name="Line 37"/>
              <p:cNvSpPr>
                <a:spLocks noChangeShapeType="1"/>
              </p:cNvSpPr>
              <p:nvPr/>
            </p:nvSpPr>
            <p:spPr bwMode="auto">
              <a:xfrm flipV="1">
                <a:off x="516" y="3295"/>
                <a:ext cx="0" cy="299"/>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33" name="Line 38"/>
              <p:cNvSpPr>
                <a:spLocks noChangeShapeType="1"/>
              </p:cNvSpPr>
              <p:nvPr/>
            </p:nvSpPr>
            <p:spPr bwMode="auto">
              <a:xfrm flipV="1">
                <a:off x="867" y="3295"/>
                <a:ext cx="0" cy="299"/>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34" name="Line 39"/>
              <p:cNvSpPr>
                <a:spLocks noChangeShapeType="1"/>
              </p:cNvSpPr>
              <p:nvPr/>
            </p:nvSpPr>
            <p:spPr bwMode="auto">
              <a:xfrm flipV="1">
                <a:off x="516" y="1911"/>
                <a:ext cx="0" cy="353"/>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35" name="Line 40"/>
              <p:cNvSpPr>
                <a:spLocks noChangeShapeType="1"/>
              </p:cNvSpPr>
              <p:nvPr/>
            </p:nvSpPr>
            <p:spPr bwMode="auto">
              <a:xfrm flipV="1">
                <a:off x="867" y="1911"/>
                <a:ext cx="0" cy="353"/>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36" name="Arc 54"/>
              <p:cNvSpPr>
                <a:spLocks/>
              </p:cNvSpPr>
              <p:nvPr/>
            </p:nvSpPr>
            <p:spPr bwMode="auto">
              <a:xfrm rot="10800000">
                <a:off x="513" y="3600"/>
                <a:ext cx="351" cy="190"/>
              </a:xfrm>
              <a:custGeom>
                <a:avLst/>
                <a:gdLst>
                  <a:gd name="T0" fmla="*/ 0 w 43193"/>
                  <a:gd name="T1" fmla="*/ 0 h 21600"/>
                  <a:gd name="T2" fmla="*/ 0 w 43193"/>
                  <a:gd name="T3" fmla="*/ 0 h 21600"/>
                  <a:gd name="T4" fmla="*/ 0 w 43193"/>
                  <a:gd name="T5" fmla="*/ 0 h 21600"/>
                  <a:gd name="T6" fmla="*/ 0 60000 65536"/>
                  <a:gd name="T7" fmla="*/ 0 60000 65536"/>
                  <a:gd name="T8" fmla="*/ 0 60000 65536"/>
                  <a:gd name="T9" fmla="*/ 0 w 43193"/>
                  <a:gd name="T10" fmla="*/ 0 h 21600"/>
                  <a:gd name="T11" fmla="*/ 43193 w 43193"/>
                  <a:gd name="T12" fmla="*/ 21600 h 21600"/>
                </a:gdLst>
                <a:ahLst/>
                <a:cxnLst>
                  <a:cxn ang="T6">
                    <a:pos x="T0" y="T1"/>
                  </a:cxn>
                  <a:cxn ang="T7">
                    <a:pos x="T2" y="T3"/>
                  </a:cxn>
                  <a:cxn ang="T8">
                    <a:pos x="T4" y="T5"/>
                  </a:cxn>
                </a:cxnLst>
                <a:rect l="T9" t="T10" r="T11" b="T12"/>
                <a:pathLst>
                  <a:path w="43193" h="21600" fill="none" extrusionOk="0">
                    <a:moveTo>
                      <a:pt x="-1" y="21062"/>
                    </a:moveTo>
                    <a:cubicBezTo>
                      <a:pt x="291" y="9346"/>
                      <a:pt x="9872" y="-1"/>
                      <a:pt x="21593" y="0"/>
                    </a:cubicBezTo>
                    <a:cubicBezTo>
                      <a:pt x="33522" y="0"/>
                      <a:pt x="43193" y="9670"/>
                      <a:pt x="43193" y="21600"/>
                    </a:cubicBezTo>
                  </a:path>
                  <a:path w="43193" h="21600" stroke="0" extrusionOk="0">
                    <a:moveTo>
                      <a:pt x="-1" y="21062"/>
                    </a:moveTo>
                    <a:cubicBezTo>
                      <a:pt x="291" y="9346"/>
                      <a:pt x="9872" y="-1"/>
                      <a:pt x="21593" y="0"/>
                    </a:cubicBezTo>
                    <a:cubicBezTo>
                      <a:pt x="33522" y="0"/>
                      <a:pt x="43193" y="9670"/>
                      <a:pt x="43193" y="21600"/>
                    </a:cubicBezTo>
                    <a:lnTo>
                      <a:pt x="21593" y="21600"/>
                    </a:lnTo>
                    <a:lnTo>
                      <a:pt x="-1" y="21062"/>
                    </a:lnTo>
                    <a:close/>
                  </a:path>
                </a:pathLst>
              </a:custGeom>
              <a:noFill/>
              <a:ln w="381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93208" name="Rectangle 55"/>
            <p:cNvSpPr>
              <a:spLocks noChangeArrowheads="1"/>
            </p:cNvSpPr>
            <p:nvPr/>
          </p:nvSpPr>
          <p:spPr bwMode="auto">
            <a:xfrm>
              <a:off x="3300" y="2341"/>
              <a:ext cx="1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en-US" altLang="zh-CN" b="1" i="0" dirty="0">
                  <a:solidFill>
                    <a:srgbClr val="9900FF"/>
                  </a:solidFill>
                  <a:latin typeface="Symbol" panose="05050102010706020507" pitchFamily="18" charset="2"/>
                </a:rPr>
                <a:t>j</a:t>
              </a:r>
              <a:endParaRPr lang="en-US" altLang="zh-CN" b="1" i="0" dirty="0">
                <a:solidFill>
                  <a:srgbClr val="9900FF"/>
                </a:solidFill>
                <a:latin typeface="Bookman Old Style" panose="02050604050505020204" pitchFamily="18" charset="0"/>
              </a:endParaRPr>
            </a:p>
          </p:txBody>
        </p:sp>
        <p:sp>
          <p:nvSpPr>
            <p:cNvPr id="93209" name="Arc 61"/>
            <p:cNvSpPr>
              <a:spLocks/>
            </p:cNvSpPr>
            <p:nvPr/>
          </p:nvSpPr>
          <p:spPr bwMode="auto">
            <a:xfrm>
              <a:off x="2714" y="2094"/>
              <a:ext cx="1983" cy="1119"/>
            </a:xfrm>
            <a:custGeom>
              <a:avLst/>
              <a:gdLst>
                <a:gd name="T0" fmla="*/ 0 w 21600"/>
                <a:gd name="T1" fmla="*/ 0 h 12678"/>
                <a:gd name="T2" fmla="*/ 0 w 21600"/>
                <a:gd name="T3" fmla="*/ 0 h 12678"/>
                <a:gd name="T4" fmla="*/ 0 w 21600"/>
                <a:gd name="T5" fmla="*/ 0 h 12678"/>
                <a:gd name="T6" fmla="*/ 0 60000 65536"/>
                <a:gd name="T7" fmla="*/ 0 60000 65536"/>
                <a:gd name="T8" fmla="*/ 0 60000 65536"/>
                <a:gd name="T9" fmla="*/ 0 w 21600"/>
                <a:gd name="T10" fmla="*/ 0 h 12678"/>
                <a:gd name="T11" fmla="*/ 21600 w 21600"/>
                <a:gd name="T12" fmla="*/ 12678 h 12678"/>
              </a:gdLst>
              <a:ahLst/>
              <a:cxnLst>
                <a:cxn ang="T6">
                  <a:pos x="T0" y="T1"/>
                </a:cxn>
                <a:cxn ang="T7">
                  <a:pos x="T2" y="T3"/>
                </a:cxn>
                <a:cxn ang="T8">
                  <a:pos x="T4" y="T5"/>
                </a:cxn>
              </a:cxnLst>
              <a:rect l="T9" t="T10" r="T11" b="T12"/>
              <a:pathLst>
                <a:path w="21600" h="12678" fill="none" extrusionOk="0">
                  <a:moveTo>
                    <a:pt x="20423" y="0"/>
                  </a:moveTo>
                  <a:cubicBezTo>
                    <a:pt x="21202" y="2262"/>
                    <a:pt x="21600" y="4638"/>
                    <a:pt x="21600" y="7031"/>
                  </a:cubicBezTo>
                  <a:cubicBezTo>
                    <a:pt x="21600" y="8938"/>
                    <a:pt x="21347" y="10837"/>
                    <a:pt x="20848" y="12677"/>
                  </a:cubicBezTo>
                </a:path>
                <a:path w="21600" h="12678" stroke="0" extrusionOk="0">
                  <a:moveTo>
                    <a:pt x="20423" y="0"/>
                  </a:moveTo>
                  <a:cubicBezTo>
                    <a:pt x="21202" y="2262"/>
                    <a:pt x="21600" y="4638"/>
                    <a:pt x="21600" y="7031"/>
                  </a:cubicBezTo>
                  <a:cubicBezTo>
                    <a:pt x="21600" y="8938"/>
                    <a:pt x="21347" y="10837"/>
                    <a:pt x="20848" y="12677"/>
                  </a:cubicBezTo>
                  <a:lnTo>
                    <a:pt x="0" y="7031"/>
                  </a:lnTo>
                  <a:lnTo>
                    <a:pt x="20423" y="0"/>
                  </a:lnTo>
                  <a:close/>
                </a:path>
              </a:pathLst>
            </a:custGeom>
            <a:noFill/>
            <a:ln w="38100">
              <a:solidFill>
                <a:srgbClr val="00B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210" name="Freeform 64"/>
            <p:cNvSpPr>
              <a:spLocks/>
            </p:cNvSpPr>
            <p:nvPr/>
          </p:nvSpPr>
          <p:spPr bwMode="auto">
            <a:xfrm rot="-6946689">
              <a:off x="3946" y="1431"/>
              <a:ext cx="289" cy="1036"/>
            </a:xfrm>
            <a:custGeom>
              <a:avLst/>
              <a:gdLst>
                <a:gd name="T0" fmla="*/ 1 w 432"/>
                <a:gd name="T1" fmla="*/ 0 h 1296"/>
                <a:gd name="T2" fmla="*/ 1 w 432"/>
                <a:gd name="T3" fmla="*/ 2 h 1296"/>
                <a:gd name="T4" fmla="*/ 1 w 432"/>
                <a:gd name="T5" fmla="*/ 2 h 1296"/>
                <a:gd name="T6" fmla="*/ 1 w 432"/>
                <a:gd name="T7" fmla="*/ 2 h 1296"/>
                <a:gd name="T8" fmla="*/ 0 w 432"/>
                <a:gd name="T9" fmla="*/ 2 h 1296"/>
                <a:gd name="T10" fmla="*/ 0 60000 65536"/>
                <a:gd name="T11" fmla="*/ 0 60000 65536"/>
                <a:gd name="T12" fmla="*/ 0 60000 65536"/>
                <a:gd name="T13" fmla="*/ 0 60000 65536"/>
                <a:gd name="T14" fmla="*/ 0 60000 65536"/>
                <a:gd name="T15" fmla="*/ 0 w 432"/>
                <a:gd name="T16" fmla="*/ 0 h 1296"/>
                <a:gd name="T17" fmla="*/ 432 w 432"/>
                <a:gd name="T18" fmla="*/ 1296 h 1296"/>
              </a:gdLst>
              <a:ahLst/>
              <a:cxnLst>
                <a:cxn ang="T10">
                  <a:pos x="T0" y="T1"/>
                </a:cxn>
                <a:cxn ang="T11">
                  <a:pos x="T2" y="T3"/>
                </a:cxn>
                <a:cxn ang="T12">
                  <a:pos x="T4" y="T5"/>
                </a:cxn>
                <a:cxn ang="T13">
                  <a:pos x="T6" y="T7"/>
                </a:cxn>
                <a:cxn ang="T14">
                  <a:pos x="T8" y="T9"/>
                </a:cxn>
              </a:cxnLst>
              <a:rect l="T15" t="T16" r="T17" b="T18"/>
              <a:pathLst>
                <a:path w="432" h="1296">
                  <a:moveTo>
                    <a:pt x="192" y="0"/>
                  </a:moveTo>
                  <a:lnTo>
                    <a:pt x="192" y="240"/>
                  </a:lnTo>
                  <a:lnTo>
                    <a:pt x="432" y="240"/>
                  </a:lnTo>
                  <a:lnTo>
                    <a:pt x="432" y="1296"/>
                  </a:lnTo>
                  <a:lnTo>
                    <a:pt x="0" y="1296"/>
                  </a:lnTo>
                </a:path>
              </a:pathLst>
            </a:custGeom>
            <a:noFill/>
            <a:ln w="38100">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211" name="Freeform 65"/>
            <p:cNvSpPr>
              <a:spLocks/>
            </p:cNvSpPr>
            <p:nvPr/>
          </p:nvSpPr>
          <p:spPr bwMode="auto">
            <a:xfrm rot="14653311" flipH="1">
              <a:off x="4030" y="1605"/>
              <a:ext cx="289" cy="1036"/>
            </a:xfrm>
            <a:custGeom>
              <a:avLst/>
              <a:gdLst>
                <a:gd name="T0" fmla="*/ 1 w 432"/>
                <a:gd name="T1" fmla="*/ 0 h 1296"/>
                <a:gd name="T2" fmla="*/ 1 w 432"/>
                <a:gd name="T3" fmla="*/ 2 h 1296"/>
                <a:gd name="T4" fmla="*/ 1 w 432"/>
                <a:gd name="T5" fmla="*/ 2 h 1296"/>
                <a:gd name="T6" fmla="*/ 1 w 432"/>
                <a:gd name="T7" fmla="*/ 2 h 1296"/>
                <a:gd name="T8" fmla="*/ 0 w 432"/>
                <a:gd name="T9" fmla="*/ 2 h 1296"/>
                <a:gd name="T10" fmla="*/ 0 60000 65536"/>
                <a:gd name="T11" fmla="*/ 0 60000 65536"/>
                <a:gd name="T12" fmla="*/ 0 60000 65536"/>
                <a:gd name="T13" fmla="*/ 0 60000 65536"/>
                <a:gd name="T14" fmla="*/ 0 60000 65536"/>
                <a:gd name="T15" fmla="*/ 0 w 432"/>
                <a:gd name="T16" fmla="*/ 0 h 1296"/>
                <a:gd name="T17" fmla="*/ 432 w 432"/>
                <a:gd name="T18" fmla="*/ 1296 h 1296"/>
              </a:gdLst>
              <a:ahLst/>
              <a:cxnLst>
                <a:cxn ang="T10">
                  <a:pos x="T0" y="T1"/>
                </a:cxn>
                <a:cxn ang="T11">
                  <a:pos x="T2" y="T3"/>
                </a:cxn>
                <a:cxn ang="T12">
                  <a:pos x="T4" y="T5"/>
                </a:cxn>
                <a:cxn ang="T13">
                  <a:pos x="T6" y="T7"/>
                </a:cxn>
                <a:cxn ang="T14">
                  <a:pos x="T8" y="T9"/>
                </a:cxn>
              </a:cxnLst>
              <a:rect l="T15" t="T16" r="T17" b="T18"/>
              <a:pathLst>
                <a:path w="432" h="1296">
                  <a:moveTo>
                    <a:pt x="192" y="0"/>
                  </a:moveTo>
                  <a:lnTo>
                    <a:pt x="192" y="240"/>
                  </a:lnTo>
                  <a:lnTo>
                    <a:pt x="432" y="240"/>
                  </a:lnTo>
                  <a:lnTo>
                    <a:pt x="432" y="1296"/>
                  </a:lnTo>
                  <a:lnTo>
                    <a:pt x="0" y="1296"/>
                  </a:lnTo>
                </a:path>
              </a:pathLst>
            </a:custGeom>
            <a:noFill/>
            <a:ln w="38100">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212" name="Rectangle 66"/>
            <p:cNvSpPr>
              <a:spLocks noChangeArrowheads="1"/>
            </p:cNvSpPr>
            <p:nvPr/>
          </p:nvSpPr>
          <p:spPr bwMode="auto">
            <a:xfrm>
              <a:off x="2016" y="2377"/>
              <a:ext cx="30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en-US" altLang="zh-CN" b="1" i="0">
                  <a:solidFill>
                    <a:srgbClr val="FF3300"/>
                  </a:solidFill>
                  <a:sym typeface="Symbol" panose="05050102010706020507" pitchFamily="18" charset="2"/>
                </a:rPr>
                <a:t></a:t>
              </a:r>
              <a:r>
                <a:rPr lang="en-US" altLang="zh-CN" b="1" i="0" baseline="-25000">
                  <a:solidFill>
                    <a:srgbClr val="FF3300"/>
                  </a:solidFill>
                  <a:sym typeface="Symbol" panose="05050102010706020507" pitchFamily="18" charset="2"/>
                </a:rPr>
                <a:t>0</a:t>
              </a:r>
            </a:p>
          </p:txBody>
        </p:sp>
        <p:sp>
          <p:nvSpPr>
            <p:cNvPr id="93213" name="Rectangle 67"/>
            <p:cNvSpPr>
              <a:spLocks noChangeArrowheads="1"/>
            </p:cNvSpPr>
            <p:nvPr/>
          </p:nvSpPr>
          <p:spPr bwMode="auto">
            <a:xfrm>
              <a:off x="2400" y="2073"/>
              <a:ext cx="139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zh-CN" altLang="en-US" b="1" i="0" dirty="0">
                  <a:solidFill>
                    <a:srgbClr val="009900"/>
                  </a:solidFill>
                  <a:latin typeface="楷体_GB2312" pitchFamily="49" charset="-122"/>
                </a:rPr>
                <a:t>散射波长</a:t>
              </a:r>
              <a:r>
                <a:rPr lang="zh-CN" altLang="en-US" b="1" i="0" dirty="0">
                  <a:solidFill>
                    <a:srgbClr val="009900"/>
                  </a:solidFill>
                  <a:latin typeface="楷体_GB2312" pitchFamily="49" charset="-122"/>
                  <a:sym typeface="Symbol" panose="05050102010706020507" pitchFamily="18" charset="2"/>
                </a:rPr>
                <a:t></a:t>
              </a:r>
            </a:p>
          </p:txBody>
        </p:sp>
        <p:sp>
          <p:nvSpPr>
            <p:cNvPr id="93214" name="Rectangle 20"/>
            <p:cNvSpPr>
              <a:spLocks noChangeArrowheads="1"/>
            </p:cNvSpPr>
            <p:nvPr/>
          </p:nvSpPr>
          <p:spPr bwMode="auto">
            <a:xfrm>
              <a:off x="2400" y="2640"/>
              <a:ext cx="288" cy="310"/>
            </a:xfrm>
            <a:prstGeom prst="rect">
              <a:avLst/>
            </a:prstGeom>
            <a:solidFill>
              <a:srgbClr val="96969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p:spPr>
          <p:txBody>
            <a:bodyPr wrap="none" anchor="ctr">
              <a:flatTx/>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3215" name="Line 17"/>
            <p:cNvSpPr>
              <a:spLocks noChangeShapeType="1"/>
            </p:cNvSpPr>
            <p:nvPr/>
          </p:nvSpPr>
          <p:spPr bwMode="auto">
            <a:xfrm flipV="1">
              <a:off x="2736" y="2736"/>
              <a:ext cx="1680" cy="0"/>
            </a:xfrm>
            <a:prstGeom prst="line">
              <a:avLst/>
            </a:prstGeom>
            <a:noFill/>
            <a:ln w="38100">
              <a:solidFill>
                <a:srgbClr val="FF00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16" name="Rectangle 3"/>
            <p:cNvSpPr>
              <a:spLocks noChangeArrowheads="1"/>
            </p:cNvSpPr>
            <p:nvPr/>
          </p:nvSpPr>
          <p:spPr bwMode="auto">
            <a:xfrm>
              <a:off x="3360" y="1200"/>
              <a:ext cx="53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zh-CN" altLang="en-US" b="1" i="0" dirty="0">
                  <a:solidFill>
                    <a:srgbClr val="0070C0"/>
                  </a:solidFill>
                  <a:latin typeface="Arial" panose="020B0604020202020204" pitchFamily="34" charset="0"/>
                </a:rPr>
                <a:t>晶体</a:t>
              </a:r>
            </a:p>
          </p:txBody>
        </p:sp>
        <p:sp>
          <p:nvSpPr>
            <p:cNvPr id="93217" name="Rectangle 8"/>
            <p:cNvSpPr>
              <a:spLocks noChangeArrowheads="1"/>
            </p:cNvSpPr>
            <p:nvPr/>
          </p:nvSpPr>
          <p:spPr bwMode="auto">
            <a:xfrm>
              <a:off x="5184" y="2637"/>
              <a:ext cx="325" cy="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nSpc>
                  <a:spcPct val="80000"/>
                </a:lnSpc>
              </a:pPr>
              <a:r>
                <a:rPr lang="zh-CN" altLang="en-US" b="1" i="0" dirty="0">
                  <a:solidFill>
                    <a:srgbClr val="009900"/>
                  </a:solidFill>
                  <a:latin typeface="Arial" panose="020B0604020202020204" pitchFamily="34" charset="0"/>
                </a:rPr>
                <a:t>探</a:t>
              </a:r>
            </a:p>
            <a:p>
              <a:pPr>
                <a:lnSpc>
                  <a:spcPct val="80000"/>
                </a:lnSpc>
              </a:pPr>
              <a:r>
                <a:rPr lang="zh-CN" altLang="en-US" b="1" i="0" dirty="0">
                  <a:solidFill>
                    <a:srgbClr val="009900"/>
                  </a:solidFill>
                  <a:latin typeface="Arial" panose="020B0604020202020204" pitchFamily="34" charset="0"/>
                </a:rPr>
                <a:t>测</a:t>
              </a:r>
            </a:p>
            <a:p>
              <a:pPr>
                <a:lnSpc>
                  <a:spcPct val="80000"/>
                </a:lnSpc>
              </a:pPr>
              <a:r>
                <a:rPr lang="zh-CN" altLang="en-US" b="1" i="0" dirty="0">
                  <a:solidFill>
                    <a:srgbClr val="009900"/>
                  </a:solidFill>
                  <a:latin typeface="Arial" panose="020B0604020202020204" pitchFamily="34" charset="0"/>
                </a:rPr>
                <a:t>器</a:t>
              </a:r>
            </a:p>
          </p:txBody>
        </p:sp>
        <p:sp>
          <p:nvSpPr>
            <p:cNvPr id="93218" name="Line 23"/>
            <p:cNvSpPr>
              <a:spLocks noChangeShapeType="1"/>
            </p:cNvSpPr>
            <p:nvPr/>
          </p:nvSpPr>
          <p:spPr bwMode="auto">
            <a:xfrm>
              <a:off x="4156" y="2023"/>
              <a:ext cx="1127" cy="454"/>
            </a:xfrm>
            <a:prstGeom prst="line">
              <a:avLst/>
            </a:prstGeom>
            <a:noFill/>
            <a:ln w="38100">
              <a:solidFill>
                <a:srgbClr val="C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19" name="Freeform 62"/>
            <p:cNvSpPr>
              <a:spLocks/>
            </p:cNvSpPr>
            <p:nvPr/>
          </p:nvSpPr>
          <p:spPr bwMode="auto">
            <a:xfrm rot="-4197832">
              <a:off x="5057" y="2297"/>
              <a:ext cx="227" cy="315"/>
            </a:xfrm>
            <a:custGeom>
              <a:avLst/>
              <a:gdLst>
                <a:gd name="T0" fmla="*/ 0 w 576"/>
                <a:gd name="T1" fmla="*/ 0 h 768"/>
                <a:gd name="T2" fmla="*/ 0 w 576"/>
                <a:gd name="T3" fmla="*/ 0 h 768"/>
                <a:gd name="T4" fmla="*/ 0 w 576"/>
                <a:gd name="T5" fmla="*/ 0 h 768"/>
                <a:gd name="T6" fmla="*/ 0 w 576"/>
                <a:gd name="T7" fmla="*/ 0 h 768"/>
                <a:gd name="T8" fmla="*/ 0 60000 65536"/>
                <a:gd name="T9" fmla="*/ 0 60000 65536"/>
                <a:gd name="T10" fmla="*/ 0 60000 65536"/>
                <a:gd name="T11" fmla="*/ 0 60000 65536"/>
                <a:gd name="T12" fmla="*/ 0 w 576"/>
                <a:gd name="T13" fmla="*/ 0 h 768"/>
                <a:gd name="T14" fmla="*/ 576 w 576"/>
                <a:gd name="T15" fmla="*/ 768 h 768"/>
              </a:gdLst>
              <a:ahLst/>
              <a:cxnLst>
                <a:cxn ang="T8">
                  <a:pos x="T0" y="T1"/>
                </a:cxn>
                <a:cxn ang="T9">
                  <a:pos x="T2" y="T3"/>
                </a:cxn>
                <a:cxn ang="T10">
                  <a:pos x="T4" y="T5"/>
                </a:cxn>
                <a:cxn ang="T11">
                  <a:pos x="T6" y="T7"/>
                </a:cxn>
              </a:cxnLst>
              <a:rect l="T12" t="T13" r="T14" b="T15"/>
              <a:pathLst>
                <a:path w="576" h="768">
                  <a:moveTo>
                    <a:pt x="0" y="0"/>
                  </a:moveTo>
                  <a:lnTo>
                    <a:pt x="0" y="768"/>
                  </a:lnTo>
                  <a:lnTo>
                    <a:pt x="576" y="768"/>
                  </a:lnTo>
                  <a:lnTo>
                    <a:pt x="576" y="0"/>
                  </a:lnTo>
                </a:path>
              </a:pathLst>
            </a:custGeom>
            <a:noFill/>
            <a:ln w="38100">
              <a:solidFill>
                <a:srgbClr val="333333"/>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220" name="Line 21"/>
            <p:cNvSpPr>
              <a:spLocks noChangeShapeType="1"/>
            </p:cNvSpPr>
            <p:nvPr/>
          </p:nvSpPr>
          <p:spPr bwMode="auto">
            <a:xfrm flipV="1">
              <a:off x="3390" y="2023"/>
              <a:ext cx="766" cy="364"/>
            </a:xfrm>
            <a:prstGeom prst="line">
              <a:avLst/>
            </a:prstGeom>
            <a:noFill/>
            <a:ln w="38100">
              <a:solidFill>
                <a:srgbClr val="C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21" name="Arc 60"/>
            <p:cNvSpPr>
              <a:spLocks/>
            </p:cNvSpPr>
            <p:nvPr/>
          </p:nvSpPr>
          <p:spPr bwMode="auto">
            <a:xfrm>
              <a:off x="2714" y="1152"/>
              <a:ext cx="1652" cy="1554"/>
            </a:xfrm>
            <a:custGeom>
              <a:avLst/>
              <a:gdLst>
                <a:gd name="T0" fmla="*/ 0 w 17992"/>
                <a:gd name="T1" fmla="*/ 0 h 17608"/>
                <a:gd name="T2" fmla="*/ 0 w 17992"/>
                <a:gd name="T3" fmla="*/ 0 h 17608"/>
                <a:gd name="T4" fmla="*/ 0 w 17992"/>
                <a:gd name="T5" fmla="*/ 0 h 17608"/>
                <a:gd name="T6" fmla="*/ 0 60000 65536"/>
                <a:gd name="T7" fmla="*/ 0 60000 65536"/>
                <a:gd name="T8" fmla="*/ 0 60000 65536"/>
                <a:gd name="T9" fmla="*/ 0 w 17992"/>
                <a:gd name="T10" fmla="*/ 0 h 17608"/>
                <a:gd name="T11" fmla="*/ 17992 w 17992"/>
                <a:gd name="T12" fmla="*/ 17608 h 17608"/>
              </a:gdLst>
              <a:ahLst/>
              <a:cxnLst>
                <a:cxn ang="T6">
                  <a:pos x="T0" y="T1"/>
                </a:cxn>
                <a:cxn ang="T7">
                  <a:pos x="T2" y="T3"/>
                </a:cxn>
                <a:cxn ang="T8">
                  <a:pos x="T4" y="T5"/>
                </a:cxn>
              </a:cxnLst>
              <a:rect l="T9" t="T10" r="T11" b="T12"/>
              <a:pathLst>
                <a:path w="17992" h="17608" fill="none" extrusionOk="0">
                  <a:moveTo>
                    <a:pt x="12510" y="0"/>
                  </a:moveTo>
                  <a:cubicBezTo>
                    <a:pt x="14669" y="1533"/>
                    <a:pt x="16527" y="3450"/>
                    <a:pt x="17991" y="5656"/>
                  </a:cubicBezTo>
                </a:path>
                <a:path w="17992" h="17608" stroke="0" extrusionOk="0">
                  <a:moveTo>
                    <a:pt x="12510" y="0"/>
                  </a:moveTo>
                  <a:cubicBezTo>
                    <a:pt x="14669" y="1533"/>
                    <a:pt x="16527" y="3450"/>
                    <a:pt x="17991" y="5656"/>
                  </a:cubicBezTo>
                  <a:lnTo>
                    <a:pt x="0" y="17608"/>
                  </a:lnTo>
                  <a:lnTo>
                    <a:pt x="12510" y="0"/>
                  </a:lnTo>
                  <a:close/>
                </a:path>
              </a:pathLst>
            </a:custGeom>
            <a:noFill/>
            <a:ln w="38100">
              <a:solidFill>
                <a:srgbClr val="00B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222" name="Line 24"/>
            <p:cNvSpPr>
              <a:spLocks noChangeShapeType="1"/>
            </p:cNvSpPr>
            <p:nvPr/>
          </p:nvSpPr>
          <p:spPr bwMode="auto">
            <a:xfrm flipH="1">
              <a:off x="2736" y="2387"/>
              <a:ext cx="654" cy="301"/>
            </a:xfrm>
            <a:prstGeom prst="line">
              <a:avLst/>
            </a:prstGeom>
            <a:noFill/>
            <a:ln w="38100">
              <a:solidFill>
                <a:srgbClr val="C00000"/>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23" name="Rectangle 22"/>
            <p:cNvSpPr>
              <a:spLocks noChangeArrowheads="1"/>
            </p:cNvSpPr>
            <p:nvPr/>
          </p:nvSpPr>
          <p:spPr bwMode="auto">
            <a:xfrm rot="-265823">
              <a:off x="3984" y="1968"/>
              <a:ext cx="353" cy="88"/>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3224" name="Line 59"/>
            <p:cNvSpPr>
              <a:spLocks noChangeShapeType="1"/>
            </p:cNvSpPr>
            <p:nvPr/>
          </p:nvSpPr>
          <p:spPr bwMode="auto">
            <a:xfrm>
              <a:off x="3840" y="1536"/>
              <a:ext cx="315" cy="368"/>
            </a:xfrm>
            <a:prstGeom prst="line">
              <a:avLst/>
            </a:prstGeom>
            <a:noFill/>
            <a:ln w="38100">
              <a:solidFill>
                <a:schemeClr val="tx1"/>
              </a:solidFill>
              <a:prstDash val="dash"/>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3" name="矩形 8"/>
          <p:cNvSpPr>
            <a:spLocks noChangeArrowheads="1"/>
          </p:cNvSpPr>
          <p:nvPr/>
        </p:nvSpPr>
        <p:spPr bwMode="auto">
          <a:xfrm>
            <a:off x="6177434" y="271093"/>
            <a:ext cx="4671094"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0" dirty="0">
                <a:solidFill>
                  <a:srgbClr val="009900"/>
                </a:solidFill>
                <a:ea typeface="楷体_GB2312" pitchFamily="49" charset="-122"/>
              </a:rPr>
              <a:t>1923</a:t>
            </a:r>
            <a:r>
              <a:rPr lang="zh-CN" altLang="en-US" sz="2800" b="1" i="0" dirty="0">
                <a:solidFill>
                  <a:srgbClr val="009900"/>
                </a:solidFill>
                <a:ea typeface="楷体_GB2312" pitchFamily="49" charset="-122"/>
              </a:rPr>
              <a:t>年康普顿发现</a:t>
            </a:r>
            <a:r>
              <a:rPr lang="en-US" altLang="zh-CN" sz="2800" b="1" i="0" dirty="0">
                <a:solidFill>
                  <a:srgbClr val="009900"/>
                </a:solidFill>
                <a:ea typeface="楷体_GB2312" pitchFamily="49" charset="-122"/>
              </a:rPr>
              <a:t>X</a:t>
            </a:r>
            <a:r>
              <a:rPr lang="zh-CN" altLang="en-US" sz="2800" b="1" i="0" dirty="0">
                <a:solidFill>
                  <a:srgbClr val="009900"/>
                </a:solidFill>
                <a:ea typeface="楷体_GB2312" pitchFamily="49" charset="-122"/>
              </a:rPr>
              <a:t>射线经过物质散射时，散射线的波长发生变化（变长）的现象。</a:t>
            </a:r>
            <a:endParaRPr lang="zh-CN" altLang="en-US" i="0" dirty="0">
              <a:solidFill>
                <a:srgbClr val="0099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3970">
                                            <p:txEl>
                                              <p:pRg st="0" end="0"/>
                                            </p:txEl>
                                          </p:spTgt>
                                        </p:tgtEl>
                                        <p:attrNameLst>
                                          <p:attrName>style.visibility</p:attrName>
                                        </p:attrNameLst>
                                      </p:cBhvr>
                                      <p:to>
                                        <p:strVal val="visible"/>
                                      </p:to>
                                    </p:set>
                                    <p:animEffect transition="in" filter="wipe(left)">
                                      <p:cBhvr>
                                        <p:cTn id="7" dur="500"/>
                                        <p:tgtEl>
                                          <p:spTgt spid="8397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heel(1)">
                                      <p:cBhvr>
                                        <p:cTn id="17" dur="2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0" grpId="0" build="p" autoUpdateAnimBg="0"/>
      <p:bldP spid="53"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3298" name="Text Box 1026"/>
          <p:cNvSpPr txBox="1">
            <a:spLocks noChangeArrowheads="1"/>
          </p:cNvSpPr>
          <p:nvPr/>
        </p:nvSpPr>
        <p:spPr bwMode="auto">
          <a:xfrm>
            <a:off x="1768475" y="457201"/>
            <a:ext cx="274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i="0">
                <a:solidFill>
                  <a:srgbClr val="C00000"/>
                </a:solidFill>
                <a:latin typeface="Symbol" panose="05050102010706020507" pitchFamily="18" charset="2"/>
              </a:rPr>
              <a:t>二、 实验规律</a:t>
            </a:r>
          </a:p>
        </p:txBody>
      </p:sp>
      <p:sp>
        <p:nvSpPr>
          <p:cNvPr id="183299" name="Text Box 1027"/>
          <p:cNvSpPr txBox="1">
            <a:spLocks noChangeArrowheads="1"/>
          </p:cNvSpPr>
          <p:nvPr/>
        </p:nvSpPr>
        <p:spPr bwMode="auto">
          <a:xfrm>
            <a:off x="1828800" y="1219201"/>
            <a:ext cx="3733800" cy="1762125"/>
          </a:xfrm>
          <a:prstGeom prst="rect">
            <a:avLst/>
          </a:prstGeom>
          <a:noFill/>
          <a:ln w="9525">
            <a:noFill/>
            <a:miter lim="800000"/>
            <a:headEnd/>
            <a:tailEnd/>
          </a:ln>
          <a:effectLst/>
        </p:spPr>
        <p:txBody>
          <a:bodyPr>
            <a:spAutoFit/>
          </a:bodyPr>
          <a:lstStyle/>
          <a:p>
            <a:pPr marL="752475" indent="-752475" algn="just" eaLnBrk="0" hangingPunct="0">
              <a:lnSpc>
                <a:spcPct val="105000"/>
              </a:lnSpc>
              <a:defRPr/>
            </a:pPr>
            <a:r>
              <a:rPr lang="en-US" altLang="zh-CN" b="1" i="0" dirty="0">
                <a:solidFill>
                  <a:srgbClr val="0000CC"/>
                </a:solidFill>
                <a:effectLst>
                  <a:outerShdw blurRad="38100" dist="38100" dir="2700000" algn="tl">
                    <a:srgbClr val="FFFFFF"/>
                  </a:outerShdw>
                </a:effectLst>
              </a:rPr>
              <a:t>    1. </a:t>
            </a:r>
            <a:r>
              <a:rPr lang="zh-CN" altLang="en-US" b="1" i="0" dirty="0">
                <a:solidFill>
                  <a:srgbClr val="0000CC"/>
                </a:solidFill>
                <a:effectLst>
                  <a:outerShdw blurRad="38100" dist="38100" dir="2700000" algn="tl">
                    <a:srgbClr val="FFFFFF"/>
                  </a:outerShdw>
                </a:effectLst>
              </a:rPr>
              <a:t>散射光除原波长</a:t>
            </a:r>
            <a:r>
              <a:rPr lang="zh-CN" altLang="en-US" b="1" i="0" dirty="0">
                <a:solidFill>
                  <a:srgbClr val="FF0000"/>
                </a:solidFill>
                <a:effectLst>
                  <a:outerShdw blurRad="38100" dist="38100" dir="2700000" algn="tl">
                    <a:srgbClr val="FFFFFF"/>
                  </a:outerShdw>
                </a:effectLst>
                <a:sym typeface="Symbol" pitchFamily="18" charset="2"/>
              </a:rPr>
              <a:t></a:t>
            </a:r>
            <a:r>
              <a:rPr lang="en-US" altLang="zh-CN" b="1" i="0" baseline="-25000" dirty="0">
                <a:solidFill>
                  <a:srgbClr val="FF0000"/>
                </a:solidFill>
                <a:effectLst>
                  <a:outerShdw blurRad="38100" dist="38100" dir="2700000" algn="tl">
                    <a:srgbClr val="FFFFFF"/>
                  </a:outerShdw>
                </a:effectLst>
                <a:sym typeface="Symbol" pitchFamily="18" charset="2"/>
              </a:rPr>
              <a:t>0</a:t>
            </a:r>
            <a:r>
              <a:rPr lang="zh-CN" altLang="en-US" b="1" i="0" dirty="0">
                <a:solidFill>
                  <a:srgbClr val="0000CC"/>
                </a:solidFill>
                <a:effectLst>
                  <a:outerShdw blurRad="38100" dist="38100" dir="2700000" algn="tl">
                    <a:srgbClr val="FFFFFF"/>
                  </a:outerShdw>
                </a:effectLst>
              </a:rPr>
              <a:t>外，还出现了波长大于</a:t>
            </a:r>
            <a:r>
              <a:rPr lang="zh-CN" altLang="en-US" b="1" i="0" dirty="0">
                <a:solidFill>
                  <a:srgbClr val="FF0000"/>
                </a:solidFill>
                <a:effectLst>
                  <a:outerShdw blurRad="38100" dist="38100" dir="2700000" algn="tl">
                    <a:srgbClr val="FFFFFF"/>
                  </a:outerShdw>
                </a:effectLst>
                <a:sym typeface="Symbol" pitchFamily="18" charset="2"/>
              </a:rPr>
              <a:t></a:t>
            </a:r>
            <a:r>
              <a:rPr lang="en-US" altLang="zh-CN" b="1" i="0" baseline="-25000" dirty="0">
                <a:solidFill>
                  <a:srgbClr val="FF0000"/>
                </a:solidFill>
                <a:effectLst>
                  <a:outerShdw blurRad="38100" dist="38100" dir="2700000" algn="tl">
                    <a:srgbClr val="FFFFFF"/>
                  </a:outerShdw>
                </a:effectLst>
                <a:sym typeface="Symbol" pitchFamily="18" charset="2"/>
              </a:rPr>
              <a:t>0</a:t>
            </a:r>
            <a:r>
              <a:rPr lang="zh-CN" altLang="en-US" b="1" i="0" dirty="0">
                <a:solidFill>
                  <a:srgbClr val="0000CC"/>
                </a:solidFill>
                <a:effectLst>
                  <a:outerShdw blurRad="38100" dist="38100" dir="2700000" algn="tl">
                    <a:srgbClr val="FFFFFF"/>
                  </a:outerShdw>
                </a:effectLst>
              </a:rPr>
              <a:t>的新的散射波长</a:t>
            </a:r>
            <a:r>
              <a:rPr lang="zh-CN" altLang="en-US" b="1" i="0" dirty="0">
                <a:solidFill>
                  <a:srgbClr val="FF0000"/>
                </a:solidFill>
                <a:effectLst>
                  <a:outerShdw blurRad="38100" dist="38100" dir="2700000" algn="tl">
                    <a:srgbClr val="FFFFFF"/>
                  </a:outerShdw>
                </a:effectLst>
                <a:sym typeface="Symbol" pitchFamily="18" charset="2"/>
              </a:rPr>
              <a:t></a:t>
            </a:r>
            <a:r>
              <a:rPr lang="zh-CN" altLang="en-US" b="1" i="0" dirty="0">
                <a:solidFill>
                  <a:srgbClr val="FF0000"/>
                </a:solidFill>
                <a:effectLst>
                  <a:outerShdw blurRad="38100" dist="38100" dir="2700000" algn="tl">
                    <a:srgbClr val="FFFFFF"/>
                  </a:outerShdw>
                </a:effectLst>
              </a:rPr>
              <a:t> </a:t>
            </a:r>
            <a:r>
              <a:rPr lang="zh-CN" altLang="en-US" b="1" i="0" dirty="0">
                <a:solidFill>
                  <a:srgbClr val="0000CC"/>
                </a:solidFill>
                <a:effectLst>
                  <a:outerShdw blurRad="38100" dist="38100" dir="2700000" algn="tl">
                    <a:srgbClr val="FFFFFF"/>
                  </a:outerShdw>
                </a:effectLst>
              </a:rPr>
              <a:t>。</a:t>
            </a:r>
          </a:p>
        </p:txBody>
      </p:sp>
      <p:sp>
        <p:nvSpPr>
          <p:cNvPr id="183300" name="Text Box 1028"/>
          <p:cNvSpPr txBox="1">
            <a:spLocks noChangeArrowheads="1"/>
          </p:cNvSpPr>
          <p:nvPr/>
        </p:nvSpPr>
        <p:spPr bwMode="auto">
          <a:xfrm>
            <a:off x="1828800" y="3048001"/>
            <a:ext cx="3810000" cy="1344613"/>
          </a:xfrm>
          <a:prstGeom prst="rect">
            <a:avLst/>
          </a:prstGeom>
          <a:noFill/>
          <a:ln w="9525">
            <a:noFill/>
            <a:miter lim="800000"/>
            <a:headEnd/>
            <a:tailEnd/>
          </a:ln>
          <a:effectLst/>
        </p:spPr>
        <p:txBody>
          <a:bodyPr>
            <a:spAutoFit/>
          </a:bodyPr>
          <a:lstStyle/>
          <a:p>
            <a:pPr marL="752475" indent="-752475" eaLnBrk="0" hangingPunct="0">
              <a:lnSpc>
                <a:spcPct val="105000"/>
              </a:lnSpc>
              <a:spcBef>
                <a:spcPct val="50000"/>
              </a:spcBef>
              <a:defRPr/>
            </a:pPr>
            <a:r>
              <a:rPr lang="en-US" altLang="zh-CN" b="1" i="0" dirty="0">
                <a:solidFill>
                  <a:srgbClr val="9900CC"/>
                </a:solidFill>
                <a:effectLst>
                  <a:outerShdw blurRad="38100" dist="38100" dir="2700000" algn="tl">
                    <a:srgbClr val="FFFFFF"/>
                  </a:outerShdw>
                </a:effectLst>
              </a:rPr>
              <a:t>    2.  </a:t>
            </a:r>
            <a:r>
              <a:rPr lang="zh-CN" altLang="en-US" b="1" i="0" dirty="0">
                <a:solidFill>
                  <a:srgbClr val="9900CC"/>
                </a:solidFill>
                <a:effectLst>
                  <a:outerShdw blurRad="38100" dist="38100" dir="2700000" algn="tl">
                    <a:srgbClr val="FFFFFF"/>
                  </a:outerShdw>
                </a:effectLst>
              </a:rPr>
              <a:t>波长差</a:t>
            </a:r>
            <a:r>
              <a:rPr lang="en-US" altLang="zh-CN" b="1" dirty="0">
                <a:solidFill>
                  <a:srgbClr val="FF0000"/>
                </a:solidFill>
                <a:effectLst>
                  <a:outerShdw blurRad="38100" dist="38100" dir="2700000" algn="tl">
                    <a:srgbClr val="FFFFFF"/>
                  </a:outerShdw>
                </a:effectLst>
              </a:rPr>
              <a:t>Δ</a:t>
            </a:r>
            <a:r>
              <a:rPr lang="en-US" altLang="zh-CN" b="1" dirty="0">
                <a:solidFill>
                  <a:srgbClr val="FF0000"/>
                </a:solidFill>
                <a:effectLst>
                  <a:outerShdw blurRad="38100" dist="38100" dir="2700000" algn="tl">
                    <a:srgbClr val="FFFFFF"/>
                  </a:outerShdw>
                </a:effectLst>
                <a:sym typeface="Symbol" pitchFamily="18" charset="2"/>
              </a:rPr>
              <a:t> = - </a:t>
            </a:r>
            <a:r>
              <a:rPr lang="en-US" altLang="zh-CN" b="1" i="0" baseline="-25000" dirty="0">
                <a:solidFill>
                  <a:srgbClr val="FF0000"/>
                </a:solidFill>
                <a:effectLst>
                  <a:outerShdw blurRad="38100" dist="38100" dir="2700000" algn="tl">
                    <a:srgbClr val="FFFFFF"/>
                  </a:outerShdw>
                </a:effectLst>
                <a:sym typeface="Symbol" pitchFamily="18" charset="2"/>
              </a:rPr>
              <a:t>0</a:t>
            </a:r>
            <a:r>
              <a:rPr lang="en-US" altLang="zh-CN" b="1" baseline="-25000" dirty="0">
                <a:solidFill>
                  <a:srgbClr val="FF0000"/>
                </a:solidFill>
                <a:effectLst>
                  <a:outerShdw blurRad="38100" dist="38100" dir="2700000" algn="tl">
                    <a:srgbClr val="FFFFFF"/>
                  </a:outerShdw>
                </a:effectLst>
                <a:sym typeface="Symbol" pitchFamily="18" charset="2"/>
              </a:rPr>
              <a:t> </a:t>
            </a:r>
            <a:r>
              <a:rPr lang="zh-CN" altLang="en-US" b="1" i="0" dirty="0">
                <a:solidFill>
                  <a:srgbClr val="9900CC"/>
                </a:solidFill>
                <a:effectLst>
                  <a:outerShdw blurRad="38100" dist="38100" dir="2700000" algn="tl">
                    <a:srgbClr val="FFFFFF"/>
                  </a:outerShdw>
                </a:effectLst>
              </a:rPr>
              <a:t>随散射角的增大而增大。</a:t>
            </a:r>
          </a:p>
        </p:txBody>
      </p:sp>
      <p:sp>
        <p:nvSpPr>
          <p:cNvPr id="183301" name="Text Box 1029"/>
          <p:cNvSpPr txBox="1">
            <a:spLocks noChangeArrowheads="1"/>
          </p:cNvSpPr>
          <p:nvPr/>
        </p:nvSpPr>
        <p:spPr bwMode="auto">
          <a:xfrm>
            <a:off x="1828800" y="4648201"/>
            <a:ext cx="3810000" cy="1762125"/>
          </a:xfrm>
          <a:prstGeom prst="rect">
            <a:avLst/>
          </a:prstGeom>
          <a:noFill/>
          <a:ln w="9525">
            <a:noFill/>
            <a:miter lim="800000"/>
            <a:headEnd/>
            <a:tailEnd/>
          </a:ln>
          <a:effectLst/>
        </p:spPr>
        <p:txBody>
          <a:bodyPr>
            <a:spAutoFit/>
          </a:bodyPr>
          <a:lstStyle/>
          <a:p>
            <a:pPr marL="863600" indent="-863600" algn="just" eaLnBrk="0" hangingPunct="0">
              <a:lnSpc>
                <a:spcPct val="105000"/>
              </a:lnSpc>
              <a:defRPr/>
            </a:pPr>
            <a:r>
              <a:rPr lang="en-US" altLang="zh-CN" b="1" i="0" dirty="0">
                <a:solidFill>
                  <a:srgbClr val="009900"/>
                </a:solidFill>
                <a:effectLst>
                  <a:outerShdw blurRad="38100" dist="38100" dir="2700000" algn="tl">
                    <a:srgbClr val="FFFFFF"/>
                  </a:outerShdw>
                </a:effectLst>
              </a:rPr>
              <a:t>    3. </a:t>
            </a:r>
            <a:r>
              <a:rPr lang="zh-CN" altLang="en-US" b="1" i="0" dirty="0">
                <a:solidFill>
                  <a:srgbClr val="009900"/>
                </a:solidFill>
                <a:effectLst>
                  <a:outerShdw blurRad="38100" dist="38100" dir="2700000" algn="tl">
                    <a:srgbClr val="FFFFFF"/>
                  </a:outerShdw>
                </a:effectLst>
                <a:sym typeface="Symbol" pitchFamily="18" charset="2"/>
              </a:rPr>
              <a:t>新</a:t>
            </a:r>
            <a:r>
              <a:rPr lang="zh-CN" altLang="en-US" b="1" i="0" dirty="0">
                <a:solidFill>
                  <a:srgbClr val="009900"/>
                </a:solidFill>
                <a:effectLst>
                  <a:outerShdw blurRad="38100" dist="38100" dir="2700000" algn="tl">
                    <a:srgbClr val="FFFFFF"/>
                  </a:outerShdw>
                </a:effectLst>
              </a:rPr>
              <a:t>波长</a:t>
            </a:r>
            <a:r>
              <a:rPr lang="zh-CN" altLang="en-US" b="1" i="0" dirty="0">
                <a:solidFill>
                  <a:srgbClr val="009900"/>
                </a:solidFill>
                <a:effectLst>
                  <a:outerShdw blurRad="38100" dist="38100" dir="2700000" algn="tl">
                    <a:srgbClr val="FFFFFF"/>
                  </a:outerShdw>
                </a:effectLst>
                <a:sym typeface="Symbol" pitchFamily="18" charset="2"/>
              </a:rPr>
              <a:t>的</a:t>
            </a:r>
            <a:r>
              <a:rPr lang="zh-CN" altLang="en-US" b="1" i="0" dirty="0">
                <a:solidFill>
                  <a:srgbClr val="009900"/>
                </a:solidFill>
                <a:effectLst>
                  <a:outerShdw blurRad="38100" dist="38100" dir="2700000" algn="tl">
                    <a:srgbClr val="FFFFFF"/>
                  </a:outerShdw>
                </a:effectLst>
              </a:rPr>
              <a:t>谱线</a:t>
            </a:r>
            <a:r>
              <a:rPr lang="zh-CN" altLang="en-US" b="1" i="0" dirty="0">
                <a:solidFill>
                  <a:srgbClr val="009900"/>
                </a:solidFill>
                <a:effectLst>
                  <a:outerShdw blurRad="38100" dist="38100" dir="2700000" algn="tl">
                    <a:srgbClr val="FFFFFF"/>
                  </a:outerShdw>
                </a:effectLst>
                <a:sym typeface="Symbol" pitchFamily="18" charset="2"/>
              </a:rPr>
              <a:t>强度随</a:t>
            </a:r>
            <a:r>
              <a:rPr lang="zh-CN" altLang="en-US" b="1" i="0" dirty="0">
                <a:solidFill>
                  <a:srgbClr val="009900"/>
                </a:solidFill>
                <a:effectLst>
                  <a:outerShdw blurRad="38100" dist="38100" dir="2700000" algn="tl">
                    <a:srgbClr val="FFFFFF"/>
                  </a:outerShdw>
                </a:effectLst>
              </a:rPr>
              <a:t>散射角</a:t>
            </a:r>
            <a:r>
              <a:rPr lang="zh-CN" altLang="en-US" b="1" dirty="0">
                <a:solidFill>
                  <a:srgbClr val="FF0000"/>
                </a:solidFill>
                <a:effectLst>
                  <a:outerShdw blurRad="38100" dist="38100" dir="2700000" algn="tl">
                    <a:srgbClr val="FFFFFF"/>
                  </a:outerShdw>
                </a:effectLst>
                <a:sym typeface="Symbol" pitchFamily="18" charset="2"/>
              </a:rPr>
              <a:t> </a:t>
            </a:r>
            <a:r>
              <a:rPr lang="zh-CN" altLang="en-US" b="1" i="0" dirty="0">
                <a:solidFill>
                  <a:srgbClr val="009900"/>
                </a:solidFill>
                <a:effectLst>
                  <a:outerShdw blurRad="38100" dist="38100" dir="2700000" algn="tl">
                    <a:srgbClr val="FFFFFF"/>
                  </a:outerShdw>
                </a:effectLst>
                <a:sym typeface="Symbol" pitchFamily="18" charset="2"/>
              </a:rPr>
              <a:t>的增加而增加，但</a:t>
            </a:r>
            <a:r>
              <a:rPr lang="zh-CN" altLang="en-US" b="1" i="0" dirty="0">
                <a:solidFill>
                  <a:srgbClr val="009900"/>
                </a:solidFill>
                <a:effectLst>
                  <a:outerShdw blurRad="38100" dist="38100" dir="2700000" algn="tl">
                    <a:srgbClr val="FFFFFF"/>
                  </a:outerShdw>
                </a:effectLst>
              </a:rPr>
              <a:t>原波长的谱线强度降低</a:t>
            </a:r>
            <a:r>
              <a:rPr lang="zh-CN" altLang="en-US" b="1" i="0" dirty="0">
                <a:solidFill>
                  <a:srgbClr val="009900"/>
                </a:solidFill>
                <a:effectLst>
                  <a:outerShdw blurRad="38100" dist="38100" dir="2700000" algn="tl">
                    <a:srgbClr val="FFFFFF"/>
                  </a:outerShdw>
                </a:effectLst>
                <a:sym typeface="Symbol" pitchFamily="18" charset="2"/>
              </a:rPr>
              <a:t>。</a:t>
            </a:r>
            <a:endParaRPr lang="zh-CN" altLang="en-US" b="1" i="0" dirty="0">
              <a:solidFill>
                <a:srgbClr val="009900"/>
              </a:solidFill>
              <a:effectLst>
                <a:outerShdw blurRad="38100" dist="38100" dir="2700000" algn="tl">
                  <a:srgbClr val="FFFFFF"/>
                </a:outerShdw>
              </a:effectLst>
            </a:endParaRPr>
          </a:p>
        </p:txBody>
      </p:sp>
      <p:pic>
        <p:nvPicPr>
          <p:cNvPr id="183303" name="Picture 1031" descr="未定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000">
            <a:off x="6181725" y="133350"/>
            <a:ext cx="43434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3298"/>
                                        </p:tgtEl>
                                        <p:attrNameLst>
                                          <p:attrName>style.visibility</p:attrName>
                                        </p:attrNameLst>
                                      </p:cBhvr>
                                      <p:to>
                                        <p:strVal val="visible"/>
                                      </p:to>
                                    </p:set>
                                    <p:animEffect transition="in" filter="wipe(left)">
                                      <p:cBhvr>
                                        <p:cTn id="7" dur="500"/>
                                        <p:tgtEl>
                                          <p:spTgt spid="183298"/>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183303"/>
                                        </p:tgtEl>
                                        <p:attrNameLst>
                                          <p:attrName>style.visibility</p:attrName>
                                        </p:attrNameLst>
                                      </p:cBhvr>
                                      <p:to>
                                        <p:strVal val="visible"/>
                                      </p:to>
                                    </p:set>
                                    <p:animEffect transition="in" filter="wipe(up)">
                                      <p:cBhvr>
                                        <p:cTn id="11" dur="500"/>
                                        <p:tgtEl>
                                          <p:spTgt spid="18330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83299"/>
                                        </p:tgtEl>
                                        <p:attrNameLst>
                                          <p:attrName>style.visibility</p:attrName>
                                        </p:attrNameLst>
                                      </p:cBhvr>
                                      <p:to>
                                        <p:strVal val="visible"/>
                                      </p:to>
                                    </p:set>
                                    <p:anim calcmode="lin" valueType="num">
                                      <p:cBhvr additive="base">
                                        <p:cTn id="16" dur="500" fill="hold"/>
                                        <p:tgtEl>
                                          <p:spTgt spid="183299"/>
                                        </p:tgtEl>
                                        <p:attrNameLst>
                                          <p:attrName>ppt_x</p:attrName>
                                        </p:attrNameLst>
                                      </p:cBhvr>
                                      <p:tavLst>
                                        <p:tav tm="0">
                                          <p:val>
                                            <p:strVal val="#ppt_x"/>
                                          </p:val>
                                        </p:tav>
                                        <p:tav tm="100000">
                                          <p:val>
                                            <p:strVal val="#ppt_x"/>
                                          </p:val>
                                        </p:tav>
                                      </p:tavLst>
                                    </p:anim>
                                    <p:anim calcmode="lin" valueType="num">
                                      <p:cBhvr additive="base">
                                        <p:cTn id="17" dur="500" fill="hold"/>
                                        <p:tgtEl>
                                          <p:spTgt spid="183299"/>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83300"/>
                                        </p:tgtEl>
                                        <p:attrNameLst>
                                          <p:attrName>style.visibility</p:attrName>
                                        </p:attrNameLst>
                                      </p:cBhvr>
                                      <p:to>
                                        <p:strVal val="visible"/>
                                      </p:to>
                                    </p:set>
                                    <p:animEffect transition="in" filter="wheel(1)">
                                      <p:cBhvr>
                                        <p:cTn id="22" dur="2000"/>
                                        <p:tgtEl>
                                          <p:spTgt spid="183300"/>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83301"/>
                                        </p:tgtEl>
                                        <p:attrNameLst>
                                          <p:attrName>style.visibility</p:attrName>
                                        </p:attrNameLst>
                                      </p:cBhvr>
                                      <p:to>
                                        <p:strVal val="visible"/>
                                      </p:to>
                                    </p:set>
                                    <p:animEffect transition="in" filter="circle(in)">
                                      <p:cBhvr>
                                        <p:cTn id="27" dur="2000"/>
                                        <p:tgtEl>
                                          <p:spTgt spid="183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8" grpId="0" autoUpdateAnimBg="0"/>
      <p:bldP spid="183299" grpId="0"/>
      <p:bldP spid="183300" grpId="0"/>
      <p:bldP spid="183301" grpId="0"/>
    </p:bld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23" name="Rectangle 1027"/>
          <p:cNvSpPr>
            <a:spLocks noChangeArrowheads="1"/>
          </p:cNvSpPr>
          <p:nvPr/>
        </p:nvSpPr>
        <p:spPr bwMode="auto">
          <a:xfrm>
            <a:off x="1905000" y="838200"/>
            <a:ext cx="3733800" cy="2076450"/>
          </a:xfrm>
          <a:prstGeom prst="rect">
            <a:avLst/>
          </a:prstGeom>
          <a:noFill/>
          <a:ln w="9525">
            <a:noFill/>
            <a:miter lim="800000"/>
            <a:headEnd/>
            <a:tailEnd/>
          </a:ln>
          <a:effectLst/>
        </p:spPr>
        <p:txBody>
          <a:bodyPr>
            <a:spAutoFit/>
          </a:bodyPr>
          <a:lstStyle/>
          <a:p>
            <a:pPr marL="665163" indent="-665163" algn="just">
              <a:defRPr/>
            </a:pPr>
            <a:r>
              <a:rPr lang="en-US" altLang="zh-CN" b="1" i="0" dirty="0">
                <a:solidFill>
                  <a:srgbClr val="9900CC"/>
                </a:solidFill>
                <a:effectLst>
                  <a:outerShdw blurRad="38100" dist="38100" dir="2700000" algn="tl">
                    <a:srgbClr val="FFFFFF"/>
                  </a:outerShdw>
                </a:effectLst>
              </a:rPr>
              <a:t> 4.  </a:t>
            </a:r>
            <a:r>
              <a:rPr lang="zh-CN" altLang="en-US" b="1" i="0" dirty="0">
                <a:solidFill>
                  <a:srgbClr val="9900CC"/>
                </a:solidFill>
                <a:effectLst>
                  <a:outerShdw blurRad="38100" dist="38100" dir="2700000" algn="tl">
                    <a:srgbClr val="FFFFFF"/>
                  </a:outerShdw>
                </a:effectLst>
                <a:sym typeface="Symbol" pitchFamily="18" charset="2"/>
              </a:rPr>
              <a:t>对不同的散射物质，只要在同一个散射角</a:t>
            </a:r>
            <a:r>
              <a:rPr lang="zh-CN" altLang="en-US" b="1" dirty="0">
                <a:solidFill>
                  <a:srgbClr val="FF0000"/>
                </a:solidFill>
                <a:effectLst>
                  <a:outerShdw blurRad="38100" dist="38100" dir="2700000" algn="tl">
                    <a:srgbClr val="FFFFFF"/>
                  </a:outerShdw>
                </a:effectLst>
                <a:sym typeface="Symbol" pitchFamily="18" charset="2"/>
              </a:rPr>
              <a:t></a:t>
            </a:r>
            <a:r>
              <a:rPr lang="zh-CN" altLang="en-US" b="1" i="0" dirty="0">
                <a:solidFill>
                  <a:srgbClr val="9900CC"/>
                </a:solidFill>
                <a:effectLst>
                  <a:outerShdw blurRad="38100" dist="38100" dir="2700000" algn="tl">
                    <a:srgbClr val="FFFFFF"/>
                  </a:outerShdw>
                </a:effectLst>
                <a:sym typeface="Symbol" pitchFamily="18" charset="2"/>
              </a:rPr>
              <a:t>下，波长的改变量</a:t>
            </a:r>
            <a:r>
              <a:rPr lang="zh-CN" altLang="en-US" b="1" i="0" dirty="0">
                <a:solidFill>
                  <a:srgbClr val="FF0000"/>
                </a:solidFill>
                <a:effectLst>
                  <a:outerShdw blurRad="38100" dist="38100" dir="2700000" algn="tl">
                    <a:srgbClr val="FFFFFF"/>
                  </a:outerShdw>
                </a:effectLst>
                <a:sym typeface="Symbol" pitchFamily="18" charset="2"/>
              </a:rPr>
              <a:t></a:t>
            </a:r>
            <a:r>
              <a:rPr lang="en-US" altLang="zh-CN" b="1" i="0" dirty="0">
                <a:solidFill>
                  <a:srgbClr val="FF0000"/>
                </a:solidFill>
                <a:effectLst>
                  <a:outerShdw blurRad="38100" dist="38100" dir="2700000" algn="tl">
                    <a:srgbClr val="FFFFFF"/>
                  </a:outerShdw>
                </a:effectLst>
                <a:sym typeface="Symbol" pitchFamily="18" charset="2"/>
              </a:rPr>
              <a:t>-</a:t>
            </a:r>
            <a:r>
              <a:rPr lang="en-US" altLang="zh-CN" b="1" i="0" baseline="-25000" dirty="0">
                <a:solidFill>
                  <a:srgbClr val="FF0000"/>
                </a:solidFill>
                <a:effectLst>
                  <a:outerShdw blurRad="38100" dist="38100" dir="2700000" algn="tl">
                    <a:srgbClr val="FFFFFF"/>
                  </a:outerShdw>
                </a:effectLst>
                <a:sym typeface="Symbol" pitchFamily="18" charset="2"/>
              </a:rPr>
              <a:t>0</a:t>
            </a:r>
            <a:r>
              <a:rPr lang="zh-CN" altLang="en-US" b="1" i="0" dirty="0">
                <a:solidFill>
                  <a:srgbClr val="9900CC"/>
                </a:solidFill>
                <a:effectLst>
                  <a:outerShdw blurRad="38100" dist="38100" dir="2700000" algn="tl">
                    <a:srgbClr val="FFFFFF"/>
                  </a:outerShdw>
                </a:effectLst>
                <a:sym typeface="Symbol" pitchFamily="18" charset="2"/>
              </a:rPr>
              <a:t>都相同，</a:t>
            </a:r>
            <a:r>
              <a:rPr lang="zh-CN" altLang="en-US" b="1" i="0" dirty="0">
                <a:solidFill>
                  <a:srgbClr val="9900CC"/>
                </a:solidFill>
                <a:effectLst>
                  <a:outerShdw blurRad="38100" dist="38100" dir="2700000" algn="tl">
                    <a:srgbClr val="FFFFFF"/>
                  </a:outerShdw>
                </a:effectLst>
              </a:rPr>
              <a:t>与散射物质无关！</a:t>
            </a:r>
            <a:endParaRPr lang="zh-CN" altLang="en-US" b="1" i="0" dirty="0">
              <a:solidFill>
                <a:srgbClr val="9900CC"/>
              </a:solidFill>
              <a:effectLst>
                <a:outerShdw blurRad="38100" dist="38100" dir="2700000" algn="tl">
                  <a:srgbClr val="FFFFFF"/>
                </a:outerShdw>
              </a:effectLst>
              <a:sym typeface="Symbol" pitchFamily="18" charset="2"/>
            </a:endParaRPr>
          </a:p>
        </p:txBody>
      </p:sp>
      <p:pic>
        <p:nvPicPr>
          <p:cNvPr id="184324" name="Picture 1028" descr="未定标题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000">
            <a:off x="5867401" y="115888"/>
            <a:ext cx="4437063" cy="641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3" name="Text Box 1047">
            <a:hlinkClick r:id="rId3" action="ppaction://hlinksldjump"/>
          </p:cNvPr>
          <p:cNvSpPr txBox="1">
            <a:spLocks noChangeArrowheads="1"/>
          </p:cNvSpPr>
          <p:nvPr/>
        </p:nvSpPr>
        <p:spPr bwMode="auto">
          <a:xfrm>
            <a:off x="2566988" y="3352801"/>
            <a:ext cx="3429000" cy="885825"/>
          </a:xfrm>
          <a:prstGeom prst="rect">
            <a:avLst/>
          </a:prstGeom>
          <a:noFill/>
          <a:ln w="28575">
            <a:noFill/>
            <a:miter lim="800000"/>
            <a:headEnd/>
            <a:tailEnd/>
          </a:ln>
          <a:effectLst/>
        </p:spPr>
        <p:txBody>
          <a:bodyPr>
            <a:spAutoFit/>
          </a:bodyPr>
          <a:lstStyle/>
          <a:p>
            <a:pPr>
              <a:defRPr/>
            </a:pPr>
            <a:r>
              <a:rPr lang="en-US" altLang="zh-CN" b="1" i="0" dirty="0">
                <a:solidFill>
                  <a:srgbClr val="009900"/>
                </a:solidFill>
                <a:effectLst>
                  <a:outerShdw blurRad="38100" dist="38100" dir="2700000" algn="tl">
                    <a:srgbClr val="FFFFFF"/>
                  </a:outerShdw>
                </a:effectLst>
              </a:rPr>
              <a:t>1925-26</a:t>
            </a:r>
            <a:r>
              <a:rPr lang="zh-CN" altLang="en-US" b="1" i="0" dirty="0">
                <a:solidFill>
                  <a:srgbClr val="009900"/>
                </a:solidFill>
                <a:effectLst>
                  <a:outerShdw blurRad="38100" dist="38100" dir="2700000" algn="tl">
                    <a:srgbClr val="FFFFFF"/>
                  </a:outerShdw>
                </a:effectLst>
              </a:rPr>
              <a:t>年</a:t>
            </a:r>
            <a:r>
              <a:rPr lang="zh-CN" altLang="en-US" b="1" i="0" dirty="0">
                <a:solidFill>
                  <a:srgbClr val="FF0000"/>
                </a:solidFill>
                <a:effectLst>
                  <a:outerShdw blurRad="38100" dist="38100" dir="2700000" algn="tl">
                    <a:srgbClr val="FFFFFF"/>
                  </a:outerShdw>
                </a:effectLst>
              </a:rPr>
              <a:t>吴有训</a:t>
            </a:r>
            <a:r>
              <a:rPr lang="zh-CN" altLang="en-US" b="1" i="0" dirty="0">
                <a:solidFill>
                  <a:srgbClr val="009900"/>
                </a:solidFill>
                <a:effectLst>
                  <a:outerShdw blurRad="38100" dist="38100" dir="2700000" algn="tl">
                    <a:srgbClr val="FFFFFF"/>
                  </a:outerShdw>
                </a:effectLst>
              </a:rPr>
              <a:t>在该方面也做出了贡献</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4323">
                                            <p:txEl>
                                              <p:pRg st="0" end="0"/>
                                            </p:txEl>
                                          </p:spTgt>
                                        </p:tgtEl>
                                        <p:attrNameLst>
                                          <p:attrName>style.visibility</p:attrName>
                                        </p:attrNameLst>
                                      </p:cBhvr>
                                      <p:to>
                                        <p:strVal val="visible"/>
                                      </p:to>
                                    </p:set>
                                    <p:animEffect transition="in" filter="wipe(left)">
                                      <p:cBhvr>
                                        <p:cTn id="7" dur="500"/>
                                        <p:tgtEl>
                                          <p:spTgt spid="184323">
                                            <p:txEl>
                                              <p:pRg st="0" end="0"/>
                                            </p:txEl>
                                          </p:spTgt>
                                        </p:tgtEl>
                                      </p:cBhvr>
                                    </p:animEffect>
                                  </p:childTnLst>
                                </p:cTn>
                              </p:par>
                            </p:childTnLst>
                          </p:cTn>
                        </p:par>
                        <p:par>
                          <p:cTn id="8" fill="hold" nodeType="afterGroup">
                            <p:stCondLst>
                              <p:cond delay="500"/>
                            </p:stCondLst>
                            <p:childTnLst>
                              <p:par>
                                <p:cTn id="9" presetID="22" presetClass="entr" presetSubtype="1" fill="hold" nodeType="afterEffect">
                                  <p:stCondLst>
                                    <p:cond delay="2000"/>
                                  </p:stCondLst>
                                  <p:childTnLst>
                                    <p:set>
                                      <p:cBhvr>
                                        <p:cTn id="10" dur="1" fill="hold">
                                          <p:stCondLst>
                                            <p:cond delay="0"/>
                                          </p:stCondLst>
                                        </p:cTn>
                                        <p:tgtEl>
                                          <p:spTgt spid="184324"/>
                                        </p:tgtEl>
                                        <p:attrNameLst>
                                          <p:attrName>style.visibility</p:attrName>
                                        </p:attrNameLst>
                                      </p:cBhvr>
                                      <p:to>
                                        <p:strVal val="visible"/>
                                      </p:to>
                                    </p:set>
                                    <p:animEffect transition="in" filter="wipe(up)">
                                      <p:cBhvr>
                                        <p:cTn id="11" dur="500"/>
                                        <p:tgtEl>
                                          <p:spTgt spid="184324"/>
                                        </p:tgtEl>
                                      </p:cBhvr>
                                    </p:animEffect>
                                  </p:childTnLst>
                                </p:cTn>
                              </p:par>
                            </p:childTnLst>
                          </p:cTn>
                        </p:par>
                        <p:par>
                          <p:cTn id="12" fill="hold" nodeType="afterGroup">
                            <p:stCondLst>
                              <p:cond delay="3000"/>
                            </p:stCondLst>
                            <p:childTnLst>
                              <p:par>
                                <p:cTn id="13" presetID="22" presetClass="entr" presetSubtype="1" fill="hold" grpId="0" nodeType="afterEffect">
                                  <p:stCondLst>
                                    <p:cond delay="0"/>
                                  </p:stCondLst>
                                  <p:childTnLst>
                                    <p:set>
                                      <p:cBhvr>
                                        <p:cTn id="14" dur="1" fill="hold">
                                          <p:stCondLst>
                                            <p:cond delay="0"/>
                                          </p:stCondLst>
                                        </p:cTn>
                                        <p:tgtEl>
                                          <p:spTgt spid="184343"/>
                                        </p:tgtEl>
                                        <p:attrNameLst>
                                          <p:attrName>style.visibility</p:attrName>
                                        </p:attrNameLst>
                                      </p:cBhvr>
                                      <p:to>
                                        <p:strVal val="visible"/>
                                      </p:to>
                                    </p:set>
                                    <p:animEffect transition="in" filter="wipe(up)">
                                      <p:cBhvr>
                                        <p:cTn id="15" dur="500"/>
                                        <p:tgtEl>
                                          <p:spTgt spid="184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3" grpId="0" build="p" autoUpdateAnimBg="0" advAuto="0"/>
      <p:bldP spid="184343"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4" name="Text Box 2"/>
          <p:cNvSpPr txBox="1">
            <a:spLocks noChangeArrowheads="1"/>
          </p:cNvSpPr>
          <p:nvPr/>
        </p:nvSpPr>
        <p:spPr bwMode="auto">
          <a:xfrm>
            <a:off x="6553200" y="2362201"/>
            <a:ext cx="37338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i="0">
                <a:solidFill>
                  <a:srgbClr val="FF0066"/>
                </a:solidFill>
                <a:latin typeface="宋体" panose="02010600030101010101" pitchFamily="2" charset="-122"/>
              </a:rPr>
              <a:t>康普顿正在测晶体对</a:t>
            </a:r>
            <a:r>
              <a:rPr lang="en-US" altLang="zh-CN" sz="3200" b="1" i="0">
                <a:solidFill>
                  <a:srgbClr val="FF0066"/>
                </a:solidFill>
              </a:rPr>
              <a:t>X </a:t>
            </a:r>
            <a:r>
              <a:rPr lang="zh-CN" altLang="en-US" sz="3200" b="1" i="0">
                <a:solidFill>
                  <a:srgbClr val="FF0066"/>
                </a:solidFill>
                <a:latin typeface="宋体" panose="02010600030101010101" pitchFamily="2" charset="-122"/>
              </a:rPr>
              <a:t>射线的散射</a:t>
            </a:r>
          </a:p>
        </p:txBody>
      </p:sp>
      <p:pic>
        <p:nvPicPr>
          <p:cNvPr id="84995" name="Picture 3" descr="comp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533400"/>
            <a:ext cx="36957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84995"/>
                                        </p:tgtEl>
                                        <p:attrNameLst>
                                          <p:attrName>style.visibility</p:attrName>
                                        </p:attrNameLst>
                                      </p:cBhvr>
                                      <p:to>
                                        <p:strVal val="visible"/>
                                      </p:to>
                                    </p:set>
                                    <p:animEffect transition="in" filter="wipe(left)">
                                      <p:cBhvr>
                                        <p:cTn id="7" dur="500"/>
                                        <p:tgtEl>
                                          <p:spTgt spid="849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4994"/>
                                        </p:tgtEl>
                                        <p:attrNameLst>
                                          <p:attrName>style.visibility</p:attrName>
                                        </p:attrNameLst>
                                      </p:cBhvr>
                                      <p:to>
                                        <p:strVal val="visible"/>
                                      </p:to>
                                    </p:set>
                                    <p:animEffect transition="in" filter="wipe(left)">
                                      <p:cBhvr>
                                        <p:cTn id="12" dur="500"/>
                                        <p:tgtEl>
                                          <p:spTgt spid="84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4" grpId="0"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271464" y="4149080"/>
            <a:ext cx="5976664"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b="1" i="0" dirty="0">
                <a:solidFill>
                  <a:schemeClr val="accent2"/>
                </a:solidFill>
              </a:rPr>
              <a:t>吴有训</a:t>
            </a:r>
            <a:r>
              <a:rPr lang="en-US" altLang="zh-CN" b="1" i="0" dirty="0">
                <a:solidFill>
                  <a:schemeClr val="accent2"/>
                </a:solidFill>
              </a:rPr>
              <a:t>(</a:t>
            </a:r>
            <a:r>
              <a:rPr lang="en-US" altLang="zh-CN" b="1" i="0" dirty="0"/>
              <a:t>1897-1977)</a:t>
            </a:r>
            <a:r>
              <a:rPr lang="zh-CN" altLang="en-US" b="1" i="0" dirty="0"/>
              <a:t>，是我国杰出的物理学家和教育家。民国</a:t>
            </a:r>
            <a:r>
              <a:rPr lang="en-US" altLang="zh-CN" b="1" i="0" dirty="0"/>
              <a:t>37</a:t>
            </a:r>
            <a:r>
              <a:rPr lang="zh-CN" altLang="en-US" b="1" i="0" dirty="0"/>
              <a:t>年，他辞去了中央大学校长之职到上海交通大学任物理系教授。</a:t>
            </a:r>
            <a:r>
              <a:rPr lang="en-US" altLang="zh-CN" b="1" i="0" dirty="0"/>
              <a:t>1949</a:t>
            </a:r>
            <a:r>
              <a:rPr lang="zh-CN" altLang="en-US" b="1" i="0" dirty="0"/>
              <a:t>年，上海市军管会任命吴有训为国立交通大学校务委员会主任委员。著有</a:t>
            </a:r>
            <a:r>
              <a:rPr lang="en-US" altLang="zh-CN" b="1" i="0" dirty="0"/>
              <a:t>《X</a:t>
            </a:r>
            <a:r>
              <a:rPr lang="zh-CN" altLang="en-US" b="1" i="0" dirty="0"/>
              <a:t>射线与电子</a:t>
            </a:r>
            <a:r>
              <a:rPr lang="en-US" altLang="zh-CN" b="1" i="0" dirty="0"/>
              <a:t>》</a:t>
            </a:r>
            <a:r>
              <a:rPr lang="zh-CN" altLang="en-US" b="1" i="0" dirty="0"/>
              <a:t>等专著。</a:t>
            </a:r>
          </a:p>
        </p:txBody>
      </p:sp>
      <p:pic>
        <p:nvPicPr>
          <p:cNvPr id="3" name="Picture 4" descr="wuyouxu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6160" y="620688"/>
            <a:ext cx="4008438"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568" y="103753"/>
            <a:ext cx="4392488" cy="4392488"/>
          </a:xfrm>
          <a:prstGeom prst="rect">
            <a:avLst/>
          </a:prstGeom>
        </p:spPr>
      </p:pic>
    </p:spTree>
    <p:extLst>
      <p:ext uri="{BB962C8B-B14F-4D97-AF65-F5344CB8AC3E}">
        <p14:creationId xmlns:p14="http://schemas.microsoft.com/office/powerpoint/2010/main" val="257570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9" presetClass="entr" presetSubtype="0" fill="hold" grpId="0" nodeType="afterEffect">
                                  <p:stCondLst>
                                    <p:cond delay="400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5348" name="Text Box 1028"/>
          <p:cNvSpPr txBox="1">
            <a:spLocks noChangeArrowheads="1"/>
          </p:cNvSpPr>
          <p:nvPr/>
        </p:nvSpPr>
        <p:spPr bwMode="auto">
          <a:xfrm>
            <a:off x="1794108" y="180870"/>
            <a:ext cx="6048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i="0" dirty="0">
                <a:solidFill>
                  <a:srgbClr val="FF0000"/>
                </a:solidFill>
                <a:latin typeface="Symbol" panose="05050102010706020507" pitchFamily="18" charset="2"/>
              </a:rPr>
              <a:t>三、康普顿效应的理论解释</a:t>
            </a:r>
          </a:p>
        </p:txBody>
      </p:sp>
      <p:sp>
        <p:nvSpPr>
          <p:cNvPr id="185349" name="Text Box 1029"/>
          <p:cNvSpPr txBox="1">
            <a:spLocks noChangeArrowheads="1"/>
          </p:cNvSpPr>
          <p:nvPr/>
        </p:nvSpPr>
        <p:spPr bwMode="auto">
          <a:xfrm>
            <a:off x="1923128" y="602035"/>
            <a:ext cx="4104482" cy="492443"/>
          </a:xfrm>
          <a:prstGeom prst="rect">
            <a:avLst/>
          </a:prstGeom>
          <a:noFill/>
          <a:ln w="9525">
            <a:noFill/>
            <a:miter lim="800000"/>
            <a:headEnd/>
            <a:tailEnd/>
          </a:ln>
          <a:effectLst/>
        </p:spPr>
        <p:txBody>
          <a:bodyPr wrap="square">
            <a:spAutoFit/>
          </a:bodyPr>
          <a:lstStyle/>
          <a:p>
            <a:pPr marL="514350" indent="-514350">
              <a:spcBef>
                <a:spcPct val="50000"/>
              </a:spcBef>
              <a:buFontTx/>
              <a:buAutoNum type="arabicPeriod"/>
              <a:defRPr/>
            </a:pPr>
            <a:r>
              <a:rPr lang="zh-CN" altLang="en-US" b="1" i="0" dirty="0">
                <a:solidFill>
                  <a:srgbClr val="009900"/>
                </a:solidFill>
                <a:effectLst>
                  <a:outerShdw blurRad="38100" dist="38100" dir="2700000" algn="tl">
                    <a:srgbClr val="FFFFFF"/>
                  </a:outerShdw>
                </a:effectLst>
              </a:rPr>
              <a:t>经典电磁理论的困难：</a:t>
            </a:r>
            <a:endParaRPr lang="en-US" altLang="zh-CN" b="1" i="0" dirty="0">
              <a:solidFill>
                <a:srgbClr val="009900"/>
              </a:solidFill>
              <a:effectLst>
                <a:outerShdw blurRad="38100" dist="38100" dir="2700000" algn="tl">
                  <a:srgbClr val="FFFFFF"/>
                </a:outerShdw>
              </a:effectLst>
            </a:endParaRPr>
          </a:p>
        </p:txBody>
      </p:sp>
      <p:sp>
        <p:nvSpPr>
          <p:cNvPr id="3" name="矩形 2"/>
          <p:cNvSpPr/>
          <p:nvPr/>
        </p:nvSpPr>
        <p:spPr>
          <a:xfrm>
            <a:off x="1191980" y="1032357"/>
            <a:ext cx="9400031" cy="1200329"/>
          </a:xfrm>
          <a:prstGeom prst="rect">
            <a:avLst/>
          </a:prstGeom>
        </p:spPr>
        <p:txBody>
          <a:bodyPr wrap="square">
            <a:spAutoFit/>
          </a:bodyPr>
          <a:lstStyle/>
          <a:p>
            <a:r>
              <a:rPr lang="zh-CN" altLang="en-US" sz="2400" b="1" i="0" dirty="0">
                <a:solidFill>
                  <a:srgbClr val="0000FF"/>
                </a:solidFill>
              </a:rPr>
              <a:t>按经典电磁理论，带电粒子受到入射电磁波的作用而发生受迫振动，从而向各个方向辐射电磁波，散射束的频率应与入射束频率相同，带电粒子仅起能量传递的作用。</a:t>
            </a:r>
            <a:endParaRPr lang="zh-CN" altLang="en-US" sz="2400" dirty="0">
              <a:solidFill>
                <a:srgbClr val="0000FF"/>
              </a:solidFill>
            </a:endParaRPr>
          </a:p>
        </p:txBody>
      </p:sp>
      <p:sp>
        <p:nvSpPr>
          <p:cNvPr id="90" name="Text Box 2"/>
          <p:cNvSpPr txBox="1">
            <a:spLocks noChangeArrowheads="1"/>
          </p:cNvSpPr>
          <p:nvPr/>
        </p:nvSpPr>
        <p:spPr bwMode="auto">
          <a:xfrm>
            <a:off x="2204144" y="2364632"/>
            <a:ext cx="17145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i="0" dirty="0">
                <a:solidFill>
                  <a:srgbClr val="CC3300"/>
                </a:solidFill>
              </a:rPr>
              <a:t>经典物理的解释</a:t>
            </a:r>
          </a:p>
        </p:txBody>
      </p:sp>
      <p:sp>
        <p:nvSpPr>
          <p:cNvPr id="91" name="Line 10"/>
          <p:cNvSpPr>
            <a:spLocks noChangeShapeType="1"/>
          </p:cNvSpPr>
          <p:nvPr/>
        </p:nvSpPr>
        <p:spPr bwMode="auto">
          <a:xfrm>
            <a:off x="3415406" y="3468738"/>
            <a:ext cx="4392612" cy="0"/>
          </a:xfrm>
          <a:prstGeom prst="line">
            <a:avLst/>
          </a:prstGeom>
          <a:noFill/>
          <a:ln w="9525">
            <a:solidFill>
              <a:schemeClr val="tx1">
                <a:alpha val="58823"/>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Freeform 11"/>
          <p:cNvSpPr>
            <a:spLocks/>
          </p:cNvSpPr>
          <p:nvPr/>
        </p:nvSpPr>
        <p:spPr bwMode="auto">
          <a:xfrm>
            <a:off x="4063107" y="3229027"/>
            <a:ext cx="790575" cy="503237"/>
          </a:xfrm>
          <a:custGeom>
            <a:avLst/>
            <a:gdLst>
              <a:gd name="T0" fmla="*/ 0 w 4106"/>
              <a:gd name="T1" fmla="*/ 2147483647 h 1940"/>
              <a:gd name="T2" fmla="*/ 2147483647 w 4106"/>
              <a:gd name="T3" fmla="*/ 2147483647 h 1940"/>
              <a:gd name="T4" fmla="*/ 2147483647 w 4106"/>
              <a:gd name="T5" fmla="*/ 2147483647 h 1940"/>
              <a:gd name="T6" fmla="*/ 2147483647 w 4106"/>
              <a:gd name="T7" fmla="*/ 2147483647 h 1940"/>
              <a:gd name="T8" fmla="*/ 2147483647 w 4106"/>
              <a:gd name="T9" fmla="*/ 2147483647 h 1940"/>
              <a:gd name="T10" fmla="*/ 2147483647 w 4106"/>
              <a:gd name="T11" fmla="*/ 2147483647 h 1940"/>
              <a:gd name="T12" fmla="*/ 2147483647 w 4106"/>
              <a:gd name="T13" fmla="*/ 2147483647 h 1940"/>
              <a:gd name="T14" fmla="*/ 2147483647 w 4106"/>
              <a:gd name="T15" fmla="*/ 2147483647 h 1940"/>
              <a:gd name="T16" fmla="*/ 2147483647 w 4106"/>
              <a:gd name="T17" fmla="*/ 2147483647 h 1940"/>
              <a:gd name="T18" fmla="*/ 2147483647 w 4106"/>
              <a:gd name="T19" fmla="*/ 2147483647 h 1940"/>
              <a:gd name="T20" fmla="*/ 2147483647 w 4106"/>
              <a:gd name="T21" fmla="*/ 2147483647 h 19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06"/>
              <a:gd name="T34" fmla="*/ 0 h 1940"/>
              <a:gd name="T35" fmla="*/ 4106 w 4106"/>
              <a:gd name="T36" fmla="*/ 1940 h 19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06" h="1940">
                <a:moveTo>
                  <a:pt x="0" y="1082"/>
                </a:moveTo>
                <a:cubicBezTo>
                  <a:pt x="37" y="925"/>
                  <a:pt x="137" y="0"/>
                  <a:pt x="258" y="139"/>
                </a:cubicBezTo>
                <a:cubicBezTo>
                  <a:pt x="454" y="139"/>
                  <a:pt x="573" y="1916"/>
                  <a:pt x="723" y="1916"/>
                </a:cubicBezTo>
                <a:cubicBezTo>
                  <a:pt x="873" y="1916"/>
                  <a:pt x="999" y="137"/>
                  <a:pt x="1159" y="138"/>
                </a:cubicBezTo>
                <a:cubicBezTo>
                  <a:pt x="1319" y="139"/>
                  <a:pt x="1527" y="1927"/>
                  <a:pt x="1681" y="1923"/>
                </a:cubicBezTo>
                <a:cubicBezTo>
                  <a:pt x="1835" y="1919"/>
                  <a:pt x="1943" y="113"/>
                  <a:pt x="2084" y="114"/>
                </a:cubicBezTo>
                <a:cubicBezTo>
                  <a:pt x="2225" y="115"/>
                  <a:pt x="2374" y="1926"/>
                  <a:pt x="2525" y="1928"/>
                </a:cubicBezTo>
                <a:cubicBezTo>
                  <a:pt x="2676" y="1930"/>
                  <a:pt x="2840" y="125"/>
                  <a:pt x="2991" y="127"/>
                </a:cubicBezTo>
                <a:cubicBezTo>
                  <a:pt x="3142" y="129"/>
                  <a:pt x="3285" y="1940"/>
                  <a:pt x="3432" y="1940"/>
                </a:cubicBezTo>
                <a:cubicBezTo>
                  <a:pt x="3579" y="1940"/>
                  <a:pt x="3714" y="127"/>
                  <a:pt x="3873" y="127"/>
                </a:cubicBezTo>
                <a:cubicBezTo>
                  <a:pt x="4032" y="127"/>
                  <a:pt x="4057" y="844"/>
                  <a:pt x="4106" y="1033"/>
                </a:cubicBezTo>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 name="AutoShape 17"/>
          <p:cNvSpPr>
            <a:spLocks noChangeArrowheads="1"/>
          </p:cNvSpPr>
          <p:nvPr/>
        </p:nvSpPr>
        <p:spPr bwMode="auto">
          <a:xfrm>
            <a:off x="7226381" y="3667021"/>
            <a:ext cx="2037971" cy="436718"/>
          </a:xfrm>
          <a:prstGeom prst="wedgeRectCallout">
            <a:avLst>
              <a:gd name="adj1" fmla="val -104935"/>
              <a:gd name="adj2" fmla="val -70440"/>
            </a:avLst>
          </a:prstGeom>
          <a:solidFill>
            <a:srgbClr val="FFFF00">
              <a:alpha val="81960"/>
            </a:srgbClr>
          </a:solidFill>
          <a:ln w="9525">
            <a:solidFill>
              <a:schemeClr val="folHlink"/>
            </a:solidFill>
            <a:miter lim="800000"/>
            <a:headEnd/>
            <a:tailEnd/>
          </a:ln>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400" b="1" i="0" dirty="0">
                <a:solidFill>
                  <a:srgbClr val="3E0000"/>
                </a:solidFill>
              </a:rPr>
              <a:t>电子</a:t>
            </a:r>
            <a:r>
              <a:rPr lang="zh-CN" altLang="en-US" sz="2400" b="1" i="0" dirty="0">
                <a:solidFill>
                  <a:srgbClr val="3E0000"/>
                </a:solidFill>
                <a:ea typeface="楷体_GB2312" pitchFamily="49" charset="-122"/>
              </a:rPr>
              <a:t>受迫振动</a:t>
            </a:r>
            <a:endParaRPr lang="en-US" altLang="zh-CN" sz="2400" i="0" dirty="0">
              <a:solidFill>
                <a:srgbClr val="3E0000"/>
              </a:solidFill>
            </a:endParaRPr>
          </a:p>
        </p:txBody>
      </p:sp>
      <p:grpSp>
        <p:nvGrpSpPr>
          <p:cNvPr id="94" name="Group 18"/>
          <p:cNvGrpSpPr>
            <a:grpSpLocks/>
          </p:cNvGrpSpPr>
          <p:nvPr/>
        </p:nvGrpSpPr>
        <p:grpSpPr bwMode="auto">
          <a:xfrm>
            <a:off x="5777606" y="3376663"/>
            <a:ext cx="215900" cy="215900"/>
            <a:chOff x="2780" y="902"/>
            <a:chExt cx="136" cy="136"/>
          </a:xfrm>
        </p:grpSpPr>
        <p:sp>
          <p:nvSpPr>
            <p:cNvPr id="95" name="Oval 19"/>
            <p:cNvSpPr>
              <a:spLocks noChangeArrowheads="1"/>
            </p:cNvSpPr>
            <p:nvPr/>
          </p:nvSpPr>
          <p:spPr bwMode="auto">
            <a:xfrm>
              <a:off x="2780" y="902"/>
              <a:ext cx="136" cy="136"/>
            </a:xfrm>
            <a:prstGeom prst="ellipse">
              <a:avLst/>
            </a:prstGeom>
            <a:gradFill rotWithShape="1">
              <a:gsLst>
                <a:gs pos="0">
                  <a:srgbClr val="FFFF00"/>
                </a:gs>
                <a:gs pos="100000">
                  <a:srgbClr val="FF9966"/>
                </a:gs>
              </a:gsLst>
              <a:path path="shape">
                <a:fillToRect l="50000" t="50000" r="50000" b="50000"/>
              </a:path>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96" name="Line 20"/>
            <p:cNvSpPr>
              <a:spLocks noChangeShapeType="1"/>
            </p:cNvSpPr>
            <p:nvPr/>
          </p:nvSpPr>
          <p:spPr bwMode="auto">
            <a:xfrm>
              <a:off x="2802" y="970"/>
              <a:ext cx="9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7" name="Rectangle 21"/>
          <p:cNvSpPr>
            <a:spLocks noChangeArrowheads="1"/>
          </p:cNvSpPr>
          <p:nvPr/>
        </p:nvSpPr>
        <p:spPr bwMode="auto">
          <a:xfrm>
            <a:off x="5574407" y="3248076"/>
            <a:ext cx="504825" cy="576262"/>
          </a:xfrm>
          <a:prstGeom prst="rect">
            <a:avLst/>
          </a:prstGeom>
          <a:solidFill>
            <a:srgbClr val="808000">
              <a:alpha val="32156"/>
            </a:srgbClr>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808000"/>
            </a:extrusionClr>
            <a:contourClr>
              <a:srgbClr val="808000"/>
            </a:contourClr>
          </a:sp3d>
        </p:spPr>
        <p:txBody>
          <a:bodyPr wrap="none" anchor="ctr">
            <a:flatTx/>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98" name="Rectangle 25"/>
          <p:cNvSpPr>
            <a:spLocks noChangeArrowheads="1"/>
          </p:cNvSpPr>
          <p:nvPr/>
        </p:nvSpPr>
        <p:spPr bwMode="auto">
          <a:xfrm>
            <a:off x="5288656" y="3875139"/>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i="0" dirty="0">
                <a:solidFill>
                  <a:srgbClr val="0033CC"/>
                </a:solidFill>
                <a:ea typeface="楷体_GB2312" pitchFamily="49" charset="-122"/>
              </a:rPr>
              <a:t>散射物体</a:t>
            </a:r>
          </a:p>
        </p:txBody>
      </p:sp>
      <p:graphicFrame>
        <p:nvGraphicFramePr>
          <p:cNvPr id="99" name="Object 29"/>
          <p:cNvGraphicFramePr>
            <a:graphicFrameLocks noChangeAspect="1"/>
          </p:cNvGraphicFramePr>
          <p:nvPr>
            <p:extLst>
              <p:ext uri="{D42A27DB-BD31-4B8C-83A1-F6EECF244321}">
                <p14:modId xmlns:p14="http://schemas.microsoft.com/office/powerpoint/2010/main" val="3721241619"/>
              </p:ext>
            </p:extLst>
          </p:nvPr>
        </p:nvGraphicFramePr>
        <p:xfrm>
          <a:off x="4158357" y="2613077"/>
          <a:ext cx="376237" cy="477837"/>
        </p:xfrm>
        <a:graphic>
          <a:graphicData uri="http://schemas.openxmlformats.org/presentationml/2006/ole">
            <mc:AlternateContent xmlns:mc="http://schemas.openxmlformats.org/markup-compatibility/2006">
              <mc:Choice xmlns:v="urn:schemas-microsoft-com:vml" Requires="v">
                <p:oleObj spid="_x0000_s98085" name="公式" r:id="rId3" imgW="139579" imgH="177646" progId="Equation.3">
                  <p:embed/>
                </p:oleObj>
              </mc:Choice>
              <mc:Fallback>
                <p:oleObj name="公式" r:id="rId3" imgW="139579" imgH="17764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357" y="2613077"/>
                        <a:ext cx="376237"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 name="Line 15"/>
          <p:cNvSpPr>
            <a:spLocks noChangeShapeType="1"/>
          </p:cNvSpPr>
          <p:nvPr/>
        </p:nvSpPr>
        <p:spPr bwMode="auto">
          <a:xfrm flipV="1">
            <a:off x="5934768" y="2062213"/>
            <a:ext cx="1873250" cy="1403350"/>
          </a:xfrm>
          <a:prstGeom prst="line">
            <a:avLst/>
          </a:prstGeom>
          <a:noFill/>
          <a:ln w="19050">
            <a:solidFill>
              <a:srgbClr val="0033CC">
                <a:alpha val="59999"/>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Freeform 12"/>
          <p:cNvSpPr>
            <a:spLocks/>
          </p:cNvSpPr>
          <p:nvPr/>
        </p:nvSpPr>
        <p:spPr bwMode="auto">
          <a:xfrm rot="19374104">
            <a:off x="6799957" y="2363839"/>
            <a:ext cx="790575" cy="288925"/>
          </a:xfrm>
          <a:custGeom>
            <a:avLst/>
            <a:gdLst>
              <a:gd name="T0" fmla="*/ 0 w 4106"/>
              <a:gd name="T1" fmla="*/ 2147483647 h 1940"/>
              <a:gd name="T2" fmla="*/ 2147483647 w 4106"/>
              <a:gd name="T3" fmla="*/ 2147483647 h 1940"/>
              <a:gd name="T4" fmla="*/ 2147483647 w 4106"/>
              <a:gd name="T5" fmla="*/ 2147483647 h 1940"/>
              <a:gd name="T6" fmla="*/ 2147483647 w 4106"/>
              <a:gd name="T7" fmla="*/ 2147483647 h 1940"/>
              <a:gd name="T8" fmla="*/ 2147483647 w 4106"/>
              <a:gd name="T9" fmla="*/ 2147483647 h 1940"/>
              <a:gd name="T10" fmla="*/ 2147483647 w 4106"/>
              <a:gd name="T11" fmla="*/ 2147483647 h 1940"/>
              <a:gd name="T12" fmla="*/ 2147483647 w 4106"/>
              <a:gd name="T13" fmla="*/ 2147483647 h 1940"/>
              <a:gd name="T14" fmla="*/ 2147483647 w 4106"/>
              <a:gd name="T15" fmla="*/ 2147483647 h 1940"/>
              <a:gd name="T16" fmla="*/ 2147483647 w 4106"/>
              <a:gd name="T17" fmla="*/ 2147483647 h 1940"/>
              <a:gd name="T18" fmla="*/ 2147483647 w 4106"/>
              <a:gd name="T19" fmla="*/ 2147483647 h 1940"/>
              <a:gd name="T20" fmla="*/ 2147483647 w 4106"/>
              <a:gd name="T21" fmla="*/ 2147483647 h 19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06"/>
              <a:gd name="T34" fmla="*/ 0 h 1940"/>
              <a:gd name="T35" fmla="*/ 4106 w 4106"/>
              <a:gd name="T36" fmla="*/ 1940 h 19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06" h="1940">
                <a:moveTo>
                  <a:pt x="0" y="1082"/>
                </a:moveTo>
                <a:cubicBezTo>
                  <a:pt x="37" y="925"/>
                  <a:pt x="137" y="0"/>
                  <a:pt x="258" y="139"/>
                </a:cubicBezTo>
                <a:cubicBezTo>
                  <a:pt x="454" y="139"/>
                  <a:pt x="573" y="1916"/>
                  <a:pt x="723" y="1916"/>
                </a:cubicBezTo>
                <a:cubicBezTo>
                  <a:pt x="873" y="1916"/>
                  <a:pt x="999" y="137"/>
                  <a:pt x="1159" y="138"/>
                </a:cubicBezTo>
                <a:cubicBezTo>
                  <a:pt x="1319" y="139"/>
                  <a:pt x="1527" y="1927"/>
                  <a:pt x="1681" y="1923"/>
                </a:cubicBezTo>
                <a:cubicBezTo>
                  <a:pt x="1835" y="1919"/>
                  <a:pt x="1943" y="113"/>
                  <a:pt x="2084" y="114"/>
                </a:cubicBezTo>
                <a:cubicBezTo>
                  <a:pt x="2225" y="115"/>
                  <a:pt x="2374" y="1926"/>
                  <a:pt x="2525" y="1928"/>
                </a:cubicBezTo>
                <a:cubicBezTo>
                  <a:pt x="2676" y="1930"/>
                  <a:pt x="2840" y="125"/>
                  <a:pt x="2991" y="127"/>
                </a:cubicBezTo>
                <a:cubicBezTo>
                  <a:pt x="3142" y="129"/>
                  <a:pt x="3285" y="1940"/>
                  <a:pt x="3432" y="1940"/>
                </a:cubicBezTo>
                <a:cubicBezTo>
                  <a:pt x="3579" y="1940"/>
                  <a:pt x="3714" y="127"/>
                  <a:pt x="3873" y="127"/>
                </a:cubicBezTo>
                <a:cubicBezTo>
                  <a:pt x="4032" y="127"/>
                  <a:pt x="4057" y="844"/>
                  <a:pt x="4106" y="1033"/>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02" name="Object 31"/>
          <p:cNvGraphicFramePr>
            <a:graphicFrameLocks noChangeAspect="1"/>
          </p:cNvGraphicFramePr>
          <p:nvPr>
            <p:extLst>
              <p:ext uri="{D42A27DB-BD31-4B8C-83A1-F6EECF244321}">
                <p14:modId xmlns:p14="http://schemas.microsoft.com/office/powerpoint/2010/main" val="3525456322"/>
              </p:ext>
            </p:extLst>
          </p:nvPr>
        </p:nvGraphicFramePr>
        <p:xfrm>
          <a:off x="7620693" y="2330502"/>
          <a:ext cx="376238" cy="477837"/>
        </p:xfrm>
        <a:graphic>
          <a:graphicData uri="http://schemas.openxmlformats.org/presentationml/2006/ole">
            <mc:AlternateContent xmlns:mc="http://schemas.openxmlformats.org/markup-compatibility/2006">
              <mc:Choice xmlns:v="urn:schemas-microsoft-com:vml" Requires="v">
                <p:oleObj spid="_x0000_s98086" name="公式" r:id="rId5" imgW="139579" imgH="177646" progId="Equation.3">
                  <p:embed/>
                </p:oleObj>
              </mc:Choice>
              <mc:Fallback>
                <p:oleObj name="公式" r:id="rId5" imgW="139579" imgH="17764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693" y="2330502"/>
                        <a:ext cx="376238"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 name="Freeform 14"/>
          <p:cNvSpPr>
            <a:spLocks/>
          </p:cNvSpPr>
          <p:nvPr/>
        </p:nvSpPr>
        <p:spPr bwMode="auto">
          <a:xfrm>
            <a:off x="6346020" y="3173403"/>
            <a:ext cx="117476" cy="290631"/>
          </a:xfrm>
          <a:custGeom>
            <a:avLst/>
            <a:gdLst>
              <a:gd name="T0" fmla="*/ 0 w 363"/>
              <a:gd name="T1" fmla="*/ 0 h 726"/>
              <a:gd name="T2" fmla="*/ 2147483647 w 363"/>
              <a:gd name="T3" fmla="*/ 2147483647 h 726"/>
              <a:gd name="T4" fmla="*/ 2147483647 w 363"/>
              <a:gd name="T5" fmla="*/ 2147483647 h 726"/>
              <a:gd name="T6" fmla="*/ 0 60000 65536"/>
              <a:gd name="T7" fmla="*/ 0 60000 65536"/>
              <a:gd name="T8" fmla="*/ 0 60000 65536"/>
              <a:gd name="T9" fmla="*/ 0 w 363"/>
              <a:gd name="T10" fmla="*/ 0 h 726"/>
              <a:gd name="T11" fmla="*/ 363 w 363"/>
              <a:gd name="T12" fmla="*/ 726 h 726"/>
            </a:gdLst>
            <a:ahLst/>
            <a:cxnLst>
              <a:cxn ang="T6">
                <a:pos x="T0" y="T1"/>
              </a:cxn>
              <a:cxn ang="T7">
                <a:pos x="T2" y="T3"/>
              </a:cxn>
              <a:cxn ang="T8">
                <a:pos x="T4" y="T5"/>
              </a:cxn>
            </a:cxnLst>
            <a:rect l="T9" t="T10" r="T11" b="T12"/>
            <a:pathLst>
              <a:path w="363" h="726">
                <a:moveTo>
                  <a:pt x="0" y="0"/>
                </a:moveTo>
                <a:cubicBezTo>
                  <a:pt x="106" y="98"/>
                  <a:pt x="212" y="197"/>
                  <a:pt x="272" y="318"/>
                </a:cubicBezTo>
                <a:cubicBezTo>
                  <a:pt x="332" y="439"/>
                  <a:pt x="348" y="658"/>
                  <a:pt x="363" y="726"/>
                </a:cubicBezTo>
              </a:path>
            </a:pathLst>
          </a:custGeom>
          <a:noFill/>
          <a:ln w="9525">
            <a:solidFill>
              <a:srgbClr val="3E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 name="Text Box 13"/>
          <p:cNvSpPr txBox="1">
            <a:spLocks noChangeArrowheads="1"/>
          </p:cNvSpPr>
          <p:nvPr/>
        </p:nvSpPr>
        <p:spPr bwMode="auto">
          <a:xfrm>
            <a:off x="6439593" y="3018682"/>
            <a:ext cx="331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i="0" dirty="0"/>
              <a:t>θ</a:t>
            </a:r>
          </a:p>
        </p:txBody>
      </p:sp>
      <p:sp>
        <p:nvSpPr>
          <p:cNvPr id="105" name="Rectangle 3"/>
          <p:cNvSpPr>
            <a:spLocks noChangeArrowheads="1"/>
          </p:cNvSpPr>
          <p:nvPr/>
        </p:nvSpPr>
        <p:spPr bwMode="auto">
          <a:xfrm>
            <a:off x="2172440" y="5632882"/>
            <a:ext cx="5291713"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400" b="1" i="0" dirty="0">
                <a:solidFill>
                  <a:srgbClr val="9900CC"/>
                </a:solidFill>
                <a:latin typeface="楷体_GB2312" pitchFamily="49" charset="-122"/>
                <a:ea typeface="楷体_GB2312" pitchFamily="49" charset="-122"/>
              </a:rPr>
              <a:t>经典理论只能说明</a:t>
            </a:r>
            <a:r>
              <a:rPr lang="zh-CN" altLang="en-US" sz="2400" b="1" i="0" dirty="0">
                <a:solidFill>
                  <a:srgbClr val="FF0000"/>
                </a:solidFill>
                <a:latin typeface="楷体_GB2312" pitchFamily="49" charset="-122"/>
                <a:ea typeface="楷体_GB2312" pitchFamily="49" charset="-122"/>
              </a:rPr>
              <a:t>波长不变</a:t>
            </a:r>
            <a:r>
              <a:rPr lang="zh-CN" altLang="en-US" sz="2400" b="1" i="0" dirty="0">
                <a:solidFill>
                  <a:srgbClr val="9900CC"/>
                </a:solidFill>
                <a:latin typeface="楷体_GB2312" pitchFamily="49" charset="-122"/>
                <a:ea typeface="楷体_GB2312" pitchFamily="49" charset="-122"/>
              </a:rPr>
              <a:t>的散射，</a:t>
            </a:r>
          </a:p>
        </p:txBody>
      </p:sp>
      <p:sp>
        <p:nvSpPr>
          <p:cNvPr id="106" name="Rectangle 4"/>
          <p:cNvSpPr>
            <a:spLocks noChangeArrowheads="1"/>
          </p:cNvSpPr>
          <p:nvPr/>
        </p:nvSpPr>
        <p:spPr bwMode="auto">
          <a:xfrm>
            <a:off x="5320496" y="4561773"/>
            <a:ext cx="1143000" cy="831850"/>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400" b="1" i="0" dirty="0">
                <a:solidFill>
                  <a:srgbClr val="9900FF"/>
                </a:solidFill>
              </a:rPr>
              <a:t>电子受迫振动</a:t>
            </a:r>
          </a:p>
        </p:txBody>
      </p:sp>
      <p:sp>
        <p:nvSpPr>
          <p:cNvPr id="107" name="Rectangle 5"/>
          <p:cNvSpPr>
            <a:spLocks noChangeArrowheads="1"/>
          </p:cNvSpPr>
          <p:nvPr/>
        </p:nvSpPr>
        <p:spPr bwMode="auto">
          <a:xfrm>
            <a:off x="7696984" y="4577648"/>
            <a:ext cx="1143000" cy="831850"/>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400" b="1" i="0" dirty="0">
                <a:solidFill>
                  <a:srgbClr val="008000"/>
                </a:solidFill>
              </a:rPr>
              <a:t>同频率散射线</a:t>
            </a:r>
          </a:p>
        </p:txBody>
      </p:sp>
      <p:sp>
        <p:nvSpPr>
          <p:cNvPr id="108" name="Line 6"/>
          <p:cNvSpPr>
            <a:spLocks noChangeShapeType="1"/>
          </p:cNvSpPr>
          <p:nvPr/>
        </p:nvSpPr>
        <p:spPr bwMode="auto">
          <a:xfrm flipV="1">
            <a:off x="4087010" y="4977698"/>
            <a:ext cx="1152525" cy="14288"/>
          </a:xfrm>
          <a:prstGeom prst="line">
            <a:avLst/>
          </a:prstGeom>
          <a:noFill/>
          <a:ln w="57150">
            <a:solidFill>
              <a:schemeClr val="accent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09" name="Rectangle 7"/>
          <p:cNvSpPr>
            <a:spLocks noChangeArrowheads="1"/>
          </p:cNvSpPr>
          <p:nvPr/>
        </p:nvSpPr>
        <p:spPr bwMode="auto">
          <a:xfrm>
            <a:off x="6633360" y="4544311"/>
            <a:ext cx="700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i="0" dirty="0">
                <a:solidFill>
                  <a:srgbClr val="FF00FF"/>
                </a:solidFill>
              </a:rPr>
              <a:t>发射</a:t>
            </a:r>
          </a:p>
        </p:txBody>
      </p:sp>
      <p:sp>
        <p:nvSpPr>
          <p:cNvPr id="110" name="Line 8"/>
          <p:cNvSpPr>
            <a:spLocks noChangeShapeType="1"/>
          </p:cNvSpPr>
          <p:nvPr/>
        </p:nvSpPr>
        <p:spPr bwMode="auto">
          <a:xfrm>
            <a:off x="6479371" y="4977698"/>
            <a:ext cx="1136650" cy="0"/>
          </a:xfrm>
          <a:prstGeom prst="line">
            <a:avLst/>
          </a:prstGeom>
          <a:noFill/>
          <a:ln w="57150">
            <a:solidFill>
              <a:schemeClr val="accent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1" name="Rectangle 9"/>
          <p:cNvSpPr>
            <a:spLocks noChangeArrowheads="1"/>
          </p:cNvSpPr>
          <p:nvPr/>
        </p:nvSpPr>
        <p:spPr bwMode="auto">
          <a:xfrm>
            <a:off x="2863046" y="4571298"/>
            <a:ext cx="1143000" cy="831850"/>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b="1" i="0" dirty="0"/>
              <a:t> </a:t>
            </a:r>
            <a:r>
              <a:rPr lang="zh-CN" altLang="en-US" sz="2400" b="1" i="0" dirty="0">
                <a:solidFill>
                  <a:srgbClr val="0033CC"/>
                </a:solidFill>
              </a:rPr>
              <a:t>单色电磁波</a:t>
            </a:r>
          </a:p>
        </p:txBody>
      </p:sp>
      <p:sp>
        <p:nvSpPr>
          <p:cNvPr id="112" name="Text Box 24"/>
          <p:cNvSpPr txBox="1">
            <a:spLocks noChangeArrowheads="1"/>
          </p:cNvSpPr>
          <p:nvPr/>
        </p:nvSpPr>
        <p:spPr bwMode="auto">
          <a:xfrm>
            <a:off x="4231472" y="4539549"/>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i="0" dirty="0">
                <a:solidFill>
                  <a:srgbClr val="CC3300"/>
                </a:solidFill>
              </a:rPr>
              <a:t>照射</a:t>
            </a:r>
          </a:p>
        </p:txBody>
      </p:sp>
      <p:sp>
        <p:nvSpPr>
          <p:cNvPr id="113" name="矩形 112"/>
          <p:cNvSpPr>
            <a:spLocks noChangeArrowheads="1"/>
          </p:cNvSpPr>
          <p:nvPr/>
        </p:nvSpPr>
        <p:spPr bwMode="auto">
          <a:xfrm>
            <a:off x="2018266" y="6181859"/>
            <a:ext cx="5678719"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nSpc>
                <a:spcPct val="120000"/>
              </a:lnSpc>
            </a:pPr>
            <a:r>
              <a:rPr kumimoji="0" lang="zh-CN" altLang="en-US" sz="2400" b="1" i="0" dirty="0">
                <a:solidFill>
                  <a:srgbClr val="CC3300"/>
                </a:solidFill>
              </a:rPr>
              <a:t>经典理论无法解释波长变长的散射线。</a:t>
            </a:r>
            <a:endParaRPr lang="en-US" altLang="zh-CN" sz="2400" b="1" i="0" dirty="0">
              <a:solidFill>
                <a:srgbClr val="CC33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5348"/>
                                        </p:tgtEl>
                                        <p:attrNameLst>
                                          <p:attrName>style.visibility</p:attrName>
                                        </p:attrNameLst>
                                      </p:cBhvr>
                                      <p:to>
                                        <p:strVal val="visible"/>
                                      </p:to>
                                    </p:set>
                                    <p:animEffect transition="in" filter="wipe(left)">
                                      <p:cBhvr>
                                        <p:cTn id="7" dur="500"/>
                                        <p:tgtEl>
                                          <p:spTgt spid="1853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5349"/>
                                        </p:tgtEl>
                                        <p:attrNameLst>
                                          <p:attrName>style.visibility</p:attrName>
                                        </p:attrNameLst>
                                      </p:cBhvr>
                                      <p:to>
                                        <p:strVal val="visible"/>
                                      </p:to>
                                    </p:set>
                                    <p:animEffect transition="in" filter="wipe(left)">
                                      <p:cBhvr>
                                        <p:cTn id="12" dur="500"/>
                                        <p:tgtEl>
                                          <p:spTgt spid="185349"/>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0"/>
                                        </p:tgtEl>
                                        <p:attrNameLst>
                                          <p:attrName>style.visibility</p:attrName>
                                        </p:attrNameLst>
                                      </p:cBhvr>
                                      <p:to>
                                        <p:strVal val="visible"/>
                                      </p:to>
                                    </p:set>
                                    <p:anim calcmode="lin" valueType="num">
                                      <p:cBhvr additive="base">
                                        <p:cTn id="24" dur="500" fill="hold"/>
                                        <p:tgtEl>
                                          <p:spTgt spid="90"/>
                                        </p:tgtEl>
                                        <p:attrNameLst>
                                          <p:attrName>ppt_x</p:attrName>
                                        </p:attrNameLst>
                                      </p:cBhvr>
                                      <p:tavLst>
                                        <p:tav tm="0">
                                          <p:val>
                                            <p:strVal val="#ppt_x"/>
                                          </p:val>
                                        </p:tav>
                                        <p:tav tm="100000">
                                          <p:val>
                                            <p:strVal val="#ppt_x"/>
                                          </p:val>
                                        </p:tav>
                                      </p:tavLst>
                                    </p:anim>
                                    <p:anim calcmode="lin" valueType="num">
                                      <p:cBhvr additive="base">
                                        <p:cTn id="25"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91"/>
                                        </p:tgtEl>
                                        <p:attrNameLst>
                                          <p:attrName>style.visibility</p:attrName>
                                        </p:attrNameLst>
                                      </p:cBhvr>
                                      <p:to>
                                        <p:strVal val="visible"/>
                                      </p:to>
                                    </p:set>
                                    <p:animEffect transition="in" filter="fade">
                                      <p:cBhvr>
                                        <p:cTn id="30" dur="1000"/>
                                        <p:tgtEl>
                                          <p:spTgt spid="91"/>
                                        </p:tgtEl>
                                      </p:cBhvr>
                                    </p:animEffect>
                                    <p:anim calcmode="lin" valueType="num">
                                      <p:cBhvr>
                                        <p:cTn id="31" dur="1000" fill="hold"/>
                                        <p:tgtEl>
                                          <p:spTgt spid="91"/>
                                        </p:tgtEl>
                                        <p:attrNameLst>
                                          <p:attrName>ppt_x</p:attrName>
                                        </p:attrNameLst>
                                      </p:cBhvr>
                                      <p:tavLst>
                                        <p:tav tm="0">
                                          <p:val>
                                            <p:strVal val="#ppt_x"/>
                                          </p:val>
                                        </p:tav>
                                        <p:tav tm="100000">
                                          <p:val>
                                            <p:strVal val="#ppt_x"/>
                                          </p:val>
                                        </p:tav>
                                      </p:tavLst>
                                    </p:anim>
                                    <p:anim calcmode="lin" valueType="num">
                                      <p:cBhvr>
                                        <p:cTn id="32" dur="1000" fill="hold"/>
                                        <p:tgtEl>
                                          <p:spTgt spid="91"/>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94"/>
                                        </p:tgtEl>
                                        <p:attrNameLst>
                                          <p:attrName>style.visibility</p:attrName>
                                        </p:attrNameLst>
                                      </p:cBhvr>
                                      <p:to>
                                        <p:strVal val="visible"/>
                                      </p:to>
                                    </p:set>
                                    <p:animEffect transition="in" filter="fade">
                                      <p:cBhvr>
                                        <p:cTn id="35" dur="1000"/>
                                        <p:tgtEl>
                                          <p:spTgt spid="94"/>
                                        </p:tgtEl>
                                      </p:cBhvr>
                                    </p:animEffect>
                                    <p:anim calcmode="lin" valueType="num">
                                      <p:cBhvr>
                                        <p:cTn id="36" dur="1000" fill="hold"/>
                                        <p:tgtEl>
                                          <p:spTgt spid="94"/>
                                        </p:tgtEl>
                                        <p:attrNameLst>
                                          <p:attrName>ppt_x</p:attrName>
                                        </p:attrNameLst>
                                      </p:cBhvr>
                                      <p:tavLst>
                                        <p:tav tm="0">
                                          <p:val>
                                            <p:strVal val="#ppt_x"/>
                                          </p:val>
                                        </p:tav>
                                        <p:tav tm="100000">
                                          <p:val>
                                            <p:strVal val="#ppt_x"/>
                                          </p:val>
                                        </p:tav>
                                      </p:tavLst>
                                    </p:anim>
                                    <p:anim calcmode="lin" valueType="num">
                                      <p:cBhvr>
                                        <p:cTn id="37" dur="1000" fill="hold"/>
                                        <p:tgtEl>
                                          <p:spTgt spid="94"/>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1000"/>
                                        <p:tgtEl>
                                          <p:spTgt spid="97"/>
                                        </p:tgtEl>
                                      </p:cBhvr>
                                    </p:animEffect>
                                    <p:anim calcmode="lin" valueType="num">
                                      <p:cBhvr>
                                        <p:cTn id="41" dur="1000" fill="hold"/>
                                        <p:tgtEl>
                                          <p:spTgt spid="97"/>
                                        </p:tgtEl>
                                        <p:attrNameLst>
                                          <p:attrName>ppt_x</p:attrName>
                                        </p:attrNameLst>
                                      </p:cBhvr>
                                      <p:tavLst>
                                        <p:tav tm="0">
                                          <p:val>
                                            <p:strVal val="#ppt_x"/>
                                          </p:val>
                                        </p:tav>
                                        <p:tav tm="100000">
                                          <p:val>
                                            <p:strVal val="#ppt_x"/>
                                          </p:val>
                                        </p:tav>
                                      </p:tavLst>
                                    </p:anim>
                                    <p:anim calcmode="lin" valueType="num">
                                      <p:cBhvr>
                                        <p:cTn id="42" dur="1000" fill="hold"/>
                                        <p:tgtEl>
                                          <p:spTgt spid="9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98"/>
                                        </p:tgtEl>
                                        <p:attrNameLst>
                                          <p:attrName>style.visibility</p:attrName>
                                        </p:attrNameLst>
                                      </p:cBhvr>
                                      <p:to>
                                        <p:strVal val="visible"/>
                                      </p:to>
                                    </p:set>
                                    <p:animEffect transition="in" filter="fade">
                                      <p:cBhvr>
                                        <p:cTn id="45" dur="1000"/>
                                        <p:tgtEl>
                                          <p:spTgt spid="98"/>
                                        </p:tgtEl>
                                      </p:cBhvr>
                                    </p:animEffect>
                                    <p:anim calcmode="lin" valueType="num">
                                      <p:cBhvr>
                                        <p:cTn id="46" dur="1000" fill="hold"/>
                                        <p:tgtEl>
                                          <p:spTgt spid="98"/>
                                        </p:tgtEl>
                                        <p:attrNameLst>
                                          <p:attrName>ppt_x</p:attrName>
                                        </p:attrNameLst>
                                      </p:cBhvr>
                                      <p:tavLst>
                                        <p:tav tm="0">
                                          <p:val>
                                            <p:strVal val="#ppt_x"/>
                                          </p:val>
                                        </p:tav>
                                        <p:tav tm="100000">
                                          <p:val>
                                            <p:strVal val="#ppt_x"/>
                                          </p:val>
                                        </p:tav>
                                      </p:tavLst>
                                    </p:anim>
                                    <p:anim calcmode="lin" valueType="num">
                                      <p:cBhvr>
                                        <p:cTn id="47"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fade">
                                      <p:cBhvr>
                                        <p:cTn id="52" dur="1000"/>
                                        <p:tgtEl>
                                          <p:spTgt spid="92"/>
                                        </p:tgtEl>
                                      </p:cBhvr>
                                    </p:animEffect>
                                    <p:anim calcmode="lin" valueType="num">
                                      <p:cBhvr>
                                        <p:cTn id="53" dur="1000" fill="hold"/>
                                        <p:tgtEl>
                                          <p:spTgt spid="92"/>
                                        </p:tgtEl>
                                        <p:attrNameLst>
                                          <p:attrName>ppt_x</p:attrName>
                                        </p:attrNameLst>
                                      </p:cBhvr>
                                      <p:tavLst>
                                        <p:tav tm="0">
                                          <p:val>
                                            <p:strVal val="#ppt_x"/>
                                          </p:val>
                                        </p:tav>
                                        <p:tav tm="100000">
                                          <p:val>
                                            <p:strVal val="#ppt_x"/>
                                          </p:val>
                                        </p:tav>
                                      </p:tavLst>
                                    </p:anim>
                                    <p:anim calcmode="lin" valueType="num">
                                      <p:cBhvr>
                                        <p:cTn id="54"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99"/>
                                        </p:tgtEl>
                                        <p:attrNameLst>
                                          <p:attrName>style.visibility</p:attrName>
                                        </p:attrNameLst>
                                      </p:cBhvr>
                                      <p:to>
                                        <p:strVal val="visible"/>
                                      </p:to>
                                    </p:set>
                                    <p:animEffect transition="in" filter="barn(inVertical)">
                                      <p:cBhvr>
                                        <p:cTn id="59" dur="500"/>
                                        <p:tgtEl>
                                          <p:spTgt spid="99"/>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93"/>
                                        </p:tgtEl>
                                        <p:attrNameLst>
                                          <p:attrName>style.visibility</p:attrName>
                                        </p:attrNameLst>
                                      </p:cBhvr>
                                      <p:to>
                                        <p:strVal val="visible"/>
                                      </p:to>
                                    </p:set>
                                    <p:anim calcmode="lin" valueType="num">
                                      <p:cBhvr additive="base">
                                        <p:cTn id="64" dur="500" fill="hold"/>
                                        <p:tgtEl>
                                          <p:spTgt spid="93"/>
                                        </p:tgtEl>
                                        <p:attrNameLst>
                                          <p:attrName>ppt_x</p:attrName>
                                        </p:attrNameLst>
                                      </p:cBhvr>
                                      <p:tavLst>
                                        <p:tav tm="0">
                                          <p:val>
                                            <p:strVal val="#ppt_x"/>
                                          </p:val>
                                        </p:tav>
                                        <p:tav tm="100000">
                                          <p:val>
                                            <p:strVal val="#ppt_x"/>
                                          </p:val>
                                        </p:tav>
                                      </p:tavLst>
                                    </p:anim>
                                    <p:anim calcmode="lin" valueType="num">
                                      <p:cBhvr additive="base">
                                        <p:cTn id="65"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wipe(down)">
                                      <p:cBhvr>
                                        <p:cTn id="70" dur="500"/>
                                        <p:tgtEl>
                                          <p:spTgt spid="100"/>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101"/>
                                        </p:tgtEl>
                                        <p:attrNameLst>
                                          <p:attrName>style.visibility</p:attrName>
                                        </p:attrNameLst>
                                      </p:cBhvr>
                                      <p:to>
                                        <p:strVal val="visible"/>
                                      </p:to>
                                    </p:set>
                                    <p:animEffect transition="in" filter="fade">
                                      <p:cBhvr>
                                        <p:cTn id="75" dur="1000"/>
                                        <p:tgtEl>
                                          <p:spTgt spid="101"/>
                                        </p:tgtEl>
                                      </p:cBhvr>
                                    </p:animEffect>
                                    <p:anim calcmode="lin" valueType="num">
                                      <p:cBhvr>
                                        <p:cTn id="76" dur="1000" fill="hold"/>
                                        <p:tgtEl>
                                          <p:spTgt spid="101"/>
                                        </p:tgtEl>
                                        <p:attrNameLst>
                                          <p:attrName>ppt_x</p:attrName>
                                        </p:attrNameLst>
                                      </p:cBhvr>
                                      <p:tavLst>
                                        <p:tav tm="0">
                                          <p:val>
                                            <p:strVal val="#ppt_x"/>
                                          </p:val>
                                        </p:tav>
                                        <p:tav tm="100000">
                                          <p:val>
                                            <p:strVal val="#ppt_x"/>
                                          </p:val>
                                        </p:tav>
                                      </p:tavLst>
                                    </p:anim>
                                    <p:anim calcmode="lin" valueType="num">
                                      <p:cBhvr>
                                        <p:cTn id="77"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1" presetClass="entr" presetSubtype="1" fill="hold" nodeType="clickEffect">
                                  <p:stCondLst>
                                    <p:cond delay="0"/>
                                  </p:stCondLst>
                                  <p:childTnLst>
                                    <p:set>
                                      <p:cBhvr>
                                        <p:cTn id="81" dur="1" fill="hold">
                                          <p:stCondLst>
                                            <p:cond delay="0"/>
                                          </p:stCondLst>
                                        </p:cTn>
                                        <p:tgtEl>
                                          <p:spTgt spid="102"/>
                                        </p:tgtEl>
                                        <p:attrNameLst>
                                          <p:attrName>style.visibility</p:attrName>
                                        </p:attrNameLst>
                                      </p:cBhvr>
                                      <p:to>
                                        <p:strVal val="visible"/>
                                      </p:to>
                                    </p:set>
                                    <p:animEffect transition="in" filter="wheel(1)">
                                      <p:cBhvr>
                                        <p:cTn id="82" dur="2000"/>
                                        <p:tgtEl>
                                          <p:spTgt spid="102"/>
                                        </p:tgtEl>
                                      </p:cBhvr>
                                    </p:animEffect>
                                  </p:childTnLst>
                                </p:cTn>
                              </p:par>
                              <p:par>
                                <p:cTn id="83" presetID="42" presetClass="entr" presetSubtype="0" fill="hold" grpId="0" nodeType="withEffect">
                                  <p:stCondLst>
                                    <p:cond delay="0"/>
                                  </p:stCondLst>
                                  <p:childTnLst>
                                    <p:set>
                                      <p:cBhvr>
                                        <p:cTn id="84" dur="1" fill="hold">
                                          <p:stCondLst>
                                            <p:cond delay="0"/>
                                          </p:stCondLst>
                                        </p:cTn>
                                        <p:tgtEl>
                                          <p:spTgt spid="103"/>
                                        </p:tgtEl>
                                        <p:attrNameLst>
                                          <p:attrName>style.visibility</p:attrName>
                                        </p:attrNameLst>
                                      </p:cBhvr>
                                      <p:to>
                                        <p:strVal val="visible"/>
                                      </p:to>
                                    </p:set>
                                    <p:animEffect transition="in" filter="fade">
                                      <p:cBhvr>
                                        <p:cTn id="85" dur="1000"/>
                                        <p:tgtEl>
                                          <p:spTgt spid="103"/>
                                        </p:tgtEl>
                                      </p:cBhvr>
                                    </p:animEffect>
                                    <p:anim calcmode="lin" valueType="num">
                                      <p:cBhvr>
                                        <p:cTn id="86" dur="1000" fill="hold"/>
                                        <p:tgtEl>
                                          <p:spTgt spid="103"/>
                                        </p:tgtEl>
                                        <p:attrNameLst>
                                          <p:attrName>ppt_x</p:attrName>
                                        </p:attrNameLst>
                                      </p:cBhvr>
                                      <p:tavLst>
                                        <p:tav tm="0">
                                          <p:val>
                                            <p:strVal val="#ppt_x"/>
                                          </p:val>
                                        </p:tav>
                                        <p:tav tm="100000">
                                          <p:val>
                                            <p:strVal val="#ppt_x"/>
                                          </p:val>
                                        </p:tav>
                                      </p:tavLst>
                                    </p:anim>
                                    <p:anim calcmode="lin" valueType="num">
                                      <p:cBhvr>
                                        <p:cTn id="87" dur="1000" fill="hold"/>
                                        <p:tgtEl>
                                          <p:spTgt spid="103"/>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104"/>
                                        </p:tgtEl>
                                        <p:attrNameLst>
                                          <p:attrName>style.visibility</p:attrName>
                                        </p:attrNameLst>
                                      </p:cBhvr>
                                      <p:to>
                                        <p:strVal val="visible"/>
                                      </p:to>
                                    </p:set>
                                    <p:animEffect transition="in" filter="fade">
                                      <p:cBhvr>
                                        <p:cTn id="90" dur="1000"/>
                                        <p:tgtEl>
                                          <p:spTgt spid="104"/>
                                        </p:tgtEl>
                                      </p:cBhvr>
                                    </p:animEffect>
                                    <p:anim calcmode="lin" valueType="num">
                                      <p:cBhvr>
                                        <p:cTn id="91" dur="1000" fill="hold"/>
                                        <p:tgtEl>
                                          <p:spTgt spid="104"/>
                                        </p:tgtEl>
                                        <p:attrNameLst>
                                          <p:attrName>ppt_x</p:attrName>
                                        </p:attrNameLst>
                                      </p:cBhvr>
                                      <p:tavLst>
                                        <p:tav tm="0">
                                          <p:val>
                                            <p:strVal val="#ppt_x"/>
                                          </p:val>
                                        </p:tav>
                                        <p:tav tm="100000">
                                          <p:val>
                                            <p:strVal val="#ppt_x"/>
                                          </p:val>
                                        </p:tav>
                                      </p:tavLst>
                                    </p:anim>
                                    <p:anim calcmode="lin" valueType="num">
                                      <p:cBhvr>
                                        <p:cTn id="92"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11"/>
                                        </p:tgtEl>
                                        <p:attrNameLst>
                                          <p:attrName>style.visibility</p:attrName>
                                        </p:attrNameLst>
                                      </p:cBhvr>
                                      <p:to>
                                        <p:strVal val="visible"/>
                                      </p:to>
                                    </p:set>
                                    <p:anim calcmode="lin" valueType="num">
                                      <p:cBhvr additive="base">
                                        <p:cTn id="97" dur="500" fill="hold"/>
                                        <p:tgtEl>
                                          <p:spTgt spid="111"/>
                                        </p:tgtEl>
                                        <p:attrNameLst>
                                          <p:attrName>ppt_x</p:attrName>
                                        </p:attrNameLst>
                                      </p:cBhvr>
                                      <p:tavLst>
                                        <p:tav tm="0">
                                          <p:val>
                                            <p:strVal val="#ppt_x"/>
                                          </p:val>
                                        </p:tav>
                                        <p:tav tm="100000">
                                          <p:val>
                                            <p:strVal val="#ppt_x"/>
                                          </p:val>
                                        </p:tav>
                                      </p:tavLst>
                                    </p:anim>
                                    <p:anim calcmode="lin" valueType="num">
                                      <p:cBhvr additive="base">
                                        <p:cTn id="98"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108"/>
                                        </p:tgtEl>
                                        <p:attrNameLst>
                                          <p:attrName>style.visibility</p:attrName>
                                        </p:attrNameLst>
                                      </p:cBhvr>
                                      <p:to>
                                        <p:strVal val="visible"/>
                                      </p:to>
                                    </p:set>
                                    <p:animEffect transition="in" filter="fade">
                                      <p:cBhvr>
                                        <p:cTn id="103" dur="1000"/>
                                        <p:tgtEl>
                                          <p:spTgt spid="108"/>
                                        </p:tgtEl>
                                      </p:cBhvr>
                                    </p:animEffect>
                                    <p:anim calcmode="lin" valueType="num">
                                      <p:cBhvr>
                                        <p:cTn id="104" dur="1000" fill="hold"/>
                                        <p:tgtEl>
                                          <p:spTgt spid="108"/>
                                        </p:tgtEl>
                                        <p:attrNameLst>
                                          <p:attrName>ppt_x</p:attrName>
                                        </p:attrNameLst>
                                      </p:cBhvr>
                                      <p:tavLst>
                                        <p:tav tm="0">
                                          <p:val>
                                            <p:strVal val="#ppt_x"/>
                                          </p:val>
                                        </p:tav>
                                        <p:tav tm="100000">
                                          <p:val>
                                            <p:strVal val="#ppt_x"/>
                                          </p:val>
                                        </p:tav>
                                      </p:tavLst>
                                    </p:anim>
                                    <p:anim calcmode="lin" valueType="num">
                                      <p:cBhvr>
                                        <p:cTn id="105" dur="1000" fill="hold"/>
                                        <p:tgtEl>
                                          <p:spTgt spid="108"/>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12"/>
                                        </p:tgtEl>
                                        <p:attrNameLst>
                                          <p:attrName>style.visibility</p:attrName>
                                        </p:attrNameLst>
                                      </p:cBhvr>
                                      <p:to>
                                        <p:strVal val="visible"/>
                                      </p:to>
                                    </p:set>
                                    <p:animEffect transition="in" filter="fade">
                                      <p:cBhvr>
                                        <p:cTn id="108" dur="1000"/>
                                        <p:tgtEl>
                                          <p:spTgt spid="112"/>
                                        </p:tgtEl>
                                      </p:cBhvr>
                                    </p:animEffect>
                                    <p:anim calcmode="lin" valueType="num">
                                      <p:cBhvr>
                                        <p:cTn id="109" dur="1000" fill="hold"/>
                                        <p:tgtEl>
                                          <p:spTgt spid="112"/>
                                        </p:tgtEl>
                                        <p:attrNameLst>
                                          <p:attrName>ppt_x</p:attrName>
                                        </p:attrNameLst>
                                      </p:cBhvr>
                                      <p:tavLst>
                                        <p:tav tm="0">
                                          <p:val>
                                            <p:strVal val="#ppt_x"/>
                                          </p:val>
                                        </p:tav>
                                        <p:tav tm="100000">
                                          <p:val>
                                            <p:strVal val="#ppt_x"/>
                                          </p:val>
                                        </p:tav>
                                      </p:tavLst>
                                    </p:anim>
                                    <p:anim calcmode="lin" valueType="num">
                                      <p:cBhvr>
                                        <p:cTn id="110"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106"/>
                                        </p:tgtEl>
                                        <p:attrNameLst>
                                          <p:attrName>style.visibility</p:attrName>
                                        </p:attrNameLst>
                                      </p:cBhvr>
                                      <p:to>
                                        <p:strVal val="visible"/>
                                      </p:to>
                                    </p:set>
                                    <p:animEffect transition="in" filter="wipe(down)">
                                      <p:cBhvr>
                                        <p:cTn id="115" dur="500"/>
                                        <p:tgtEl>
                                          <p:spTgt spid="106"/>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109"/>
                                        </p:tgtEl>
                                        <p:attrNameLst>
                                          <p:attrName>style.visibility</p:attrName>
                                        </p:attrNameLst>
                                      </p:cBhvr>
                                      <p:to>
                                        <p:strVal val="visible"/>
                                      </p:to>
                                    </p:set>
                                    <p:animEffect transition="in" filter="wipe(down)">
                                      <p:cBhvr>
                                        <p:cTn id="120" dur="500"/>
                                        <p:tgtEl>
                                          <p:spTgt spid="109"/>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110"/>
                                        </p:tgtEl>
                                        <p:attrNameLst>
                                          <p:attrName>style.visibility</p:attrName>
                                        </p:attrNameLst>
                                      </p:cBhvr>
                                      <p:to>
                                        <p:strVal val="visible"/>
                                      </p:to>
                                    </p:set>
                                    <p:animEffect transition="in" filter="wipe(down)">
                                      <p:cBhvr>
                                        <p:cTn id="123" dur="500"/>
                                        <p:tgtEl>
                                          <p:spTgt spid="110"/>
                                        </p:tgtEl>
                                      </p:cBhvr>
                                    </p:animEffect>
                                  </p:childTnLst>
                                </p:cTn>
                              </p:par>
                            </p:childTnLst>
                          </p:cTn>
                        </p:par>
                      </p:childTnLst>
                    </p:cTn>
                  </p:par>
                  <p:par>
                    <p:cTn id="124" fill="hold">
                      <p:stCondLst>
                        <p:cond delay="indefinite"/>
                      </p:stCondLst>
                      <p:childTnLst>
                        <p:par>
                          <p:cTn id="125" fill="hold">
                            <p:stCondLst>
                              <p:cond delay="0"/>
                            </p:stCondLst>
                            <p:childTnLst>
                              <p:par>
                                <p:cTn id="126" presetID="6" presetClass="entr" presetSubtype="16" fill="hold" grpId="0" nodeType="clickEffect">
                                  <p:stCondLst>
                                    <p:cond delay="0"/>
                                  </p:stCondLst>
                                  <p:childTnLst>
                                    <p:set>
                                      <p:cBhvr>
                                        <p:cTn id="127" dur="1" fill="hold">
                                          <p:stCondLst>
                                            <p:cond delay="0"/>
                                          </p:stCondLst>
                                        </p:cTn>
                                        <p:tgtEl>
                                          <p:spTgt spid="107"/>
                                        </p:tgtEl>
                                        <p:attrNameLst>
                                          <p:attrName>style.visibility</p:attrName>
                                        </p:attrNameLst>
                                      </p:cBhvr>
                                      <p:to>
                                        <p:strVal val="visible"/>
                                      </p:to>
                                    </p:set>
                                    <p:animEffect transition="in" filter="circle(in)">
                                      <p:cBhvr>
                                        <p:cTn id="128" dur="2000"/>
                                        <p:tgtEl>
                                          <p:spTgt spid="107"/>
                                        </p:tgtEl>
                                      </p:cBhvr>
                                    </p:animEffect>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105"/>
                                        </p:tgtEl>
                                        <p:attrNameLst>
                                          <p:attrName>style.visibility</p:attrName>
                                        </p:attrNameLst>
                                      </p:cBhvr>
                                      <p:to>
                                        <p:strVal val="visible"/>
                                      </p:to>
                                    </p:set>
                                    <p:animEffect transition="in" filter="fade">
                                      <p:cBhvr>
                                        <p:cTn id="133" dur="1000"/>
                                        <p:tgtEl>
                                          <p:spTgt spid="105"/>
                                        </p:tgtEl>
                                      </p:cBhvr>
                                    </p:animEffect>
                                    <p:anim calcmode="lin" valueType="num">
                                      <p:cBhvr>
                                        <p:cTn id="134" dur="1000" fill="hold"/>
                                        <p:tgtEl>
                                          <p:spTgt spid="105"/>
                                        </p:tgtEl>
                                        <p:attrNameLst>
                                          <p:attrName>ppt_x</p:attrName>
                                        </p:attrNameLst>
                                      </p:cBhvr>
                                      <p:tavLst>
                                        <p:tav tm="0">
                                          <p:val>
                                            <p:strVal val="#ppt_x"/>
                                          </p:val>
                                        </p:tav>
                                        <p:tav tm="100000">
                                          <p:val>
                                            <p:strVal val="#ppt_x"/>
                                          </p:val>
                                        </p:tav>
                                      </p:tavLst>
                                    </p:anim>
                                    <p:anim calcmode="lin" valueType="num">
                                      <p:cBhvr>
                                        <p:cTn id="135"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6" presetClass="entr" presetSubtype="0" fill="hold" grpId="0" nodeType="clickEffect">
                                  <p:stCondLst>
                                    <p:cond delay="0"/>
                                  </p:stCondLst>
                                  <p:childTnLst>
                                    <p:set>
                                      <p:cBhvr>
                                        <p:cTn id="139" dur="1" fill="hold">
                                          <p:stCondLst>
                                            <p:cond delay="0"/>
                                          </p:stCondLst>
                                        </p:cTn>
                                        <p:tgtEl>
                                          <p:spTgt spid="113"/>
                                        </p:tgtEl>
                                        <p:attrNameLst>
                                          <p:attrName>style.visibility</p:attrName>
                                        </p:attrNameLst>
                                      </p:cBhvr>
                                      <p:to>
                                        <p:strVal val="visible"/>
                                      </p:to>
                                    </p:set>
                                    <p:animEffect transition="in" filter="wipe(down)">
                                      <p:cBhvr>
                                        <p:cTn id="140" dur="580">
                                          <p:stCondLst>
                                            <p:cond delay="0"/>
                                          </p:stCondLst>
                                        </p:cTn>
                                        <p:tgtEl>
                                          <p:spTgt spid="113"/>
                                        </p:tgtEl>
                                      </p:cBhvr>
                                    </p:animEffect>
                                    <p:anim calcmode="lin" valueType="num">
                                      <p:cBhvr>
                                        <p:cTn id="141" dur="1822" tmFilter="0,0; 0.14,0.36; 0.43,0.73; 0.71,0.91; 1.0,1.0">
                                          <p:stCondLst>
                                            <p:cond delay="0"/>
                                          </p:stCondLst>
                                        </p:cTn>
                                        <p:tgtEl>
                                          <p:spTgt spid="113"/>
                                        </p:tgtEl>
                                        <p:attrNameLst>
                                          <p:attrName>ppt_x</p:attrName>
                                        </p:attrNameLst>
                                      </p:cBhvr>
                                      <p:tavLst>
                                        <p:tav tm="0">
                                          <p:val>
                                            <p:strVal val="#ppt_x-0.25"/>
                                          </p:val>
                                        </p:tav>
                                        <p:tav tm="100000">
                                          <p:val>
                                            <p:strVal val="#ppt_x"/>
                                          </p:val>
                                        </p:tav>
                                      </p:tavLst>
                                    </p:anim>
                                    <p:anim calcmode="lin" valueType="num">
                                      <p:cBhvr>
                                        <p:cTn id="142" dur="664" tmFilter="0.0,0.0; 0.25,0.07; 0.50,0.2; 0.75,0.467; 1.0,1.0">
                                          <p:stCondLst>
                                            <p:cond delay="0"/>
                                          </p:stCondLst>
                                        </p:cTn>
                                        <p:tgtEl>
                                          <p:spTgt spid="113"/>
                                        </p:tgtEl>
                                        <p:attrNameLst>
                                          <p:attrName>ppt_y</p:attrName>
                                        </p:attrNameLst>
                                      </p:cBhvr>
                                      <p:tavLst>
                                        <p:tav tm="0" fmla="#ppt_y-sin(pi*$)/3">
                                          <p:val>
                                            <p:fltVal val="0.5"/>
                                          </p:val>
                                        </p:tav>
                                        <p:tav tm="100000">
                                          <p:val>
                                            <p:fltVal val="1"/>
                                          </p:val>
                                        </p:tav>
                                      </p:tavLst>
                                    </p:anim>
                                    <p:anim calcmode="lin" valueType="num">
                                      <p:cBhvr>
                                        <p:cTn id="143" dur="664" tmFilter="0, 0; 0.125,0.2665; 0.25,0.4; 0.375,0.465; 0.5,0.5;  0.625,0.535; 0.75,0.6; 0.875,0.7335; 1,1">
                                          <p:stCondLst>
                                            <p:cond delay="664"/>
                                          </p:stCondLst>
                                        </p:cTn>
                                        <p:tgtEl>
                                          <p:spTgt spid="113"/>
                                        </p:tgtEl>
                                        <p:attrNameLst>
                                          <p:attrName>ppt_y</p:attrName>
                                        </p:attrNameLst>
                                      </p:cBhvr>
                                      <p:tavLst>
                                        <p:tav tm="0" fmla="#ppt_y-sin(pi*$)/9">
                                          <p:val>
                                            <p:fltVal val="0"/>
                                          </p:val>
                                        </p:tav>
                                        <p:tav tm="100000">
                                          <p:val>
                                            <p:fltVal val="1"/>
                                          </p:val>
                                        </p:tav>
                                      </p:tavLst>
                                    </p:anim>
                                    <p:anim calcmode="lin" valueType="num">
                                      <p:cBhvr>
                                        <p:cTn id="144" dur="332" tmFilter="0, 0; 0.125,0.2665; 0.25,0.4; 0.375,0.465; 0.5,0.5;  0.625,0.535; 0.75,0.6; 0.875,0.7335; 1,1">
                                          <p:stCondLst>
                                            <p:cond delay="1324"/>
                                          </p:stCondLst>
                                        </p:cTn>
                                        <p:tgtEl>
                                          <p:spTgt spid="113"/>
                                        </p:tgtEl>
                                        <p:attrNameLst>
                                          <p:attrName>ppt_y</p:attrName>
                                        </p:attrNameLst>
                                      </p:cBhvr>
                                      <p:tavLst>
                                        <p:tav tm="0" fmla="#ppt_y-sin(pi*$)/27">
                                          <p:val>
                                            <p:fltVal val="0"/>
                                          </p:val>
                                        </p:tav>
                                        <p:tav tm="100000">
                                          <p:val>
                                            <p:fltVal val="1"/>
                                          </p:val>
                                        </p:tav>
                                      </p:tavLst>
                                    </p:anim>
                                    <p:anim calcmode="lin" valueType="num">
                                      <p:cBhvr>
                                        <p:cTn id="145" dur="164" tmFilter="0, 0; 0.125,0.2665; 0.25,0.4; 0.375,0.465; 0.5,0.5;  0.625,0.535; 0.75,0.6; 0.875,0.7335; 1,1">
                                          <p:stCondLst>
                                            <p:cond delay="1656"/>
                                          </p:stCondLst>
                                        </p:cTn>
                                        <p:tgtEl>
                                          <p:spTgt spid="113"/>
                                        </p:tgtEl>
                                        <p:attrNameLst>
                                          <p:attrName>ppt_y</p:attrName>
                                        </p:attrNameLst>
                                      </p:cBhvr>
                                      <p:tavLst>
                                        <p:tav tm="0" fmla="#ppt_y-sin(pi*$)/81">
                                          <p:val>
                                            <p:fltVal val="0"/>
                                          </p:val>
                                        </p:tav>
                                        <p:tav tm="100000">
                                          <p:val>
                                            <p:fltVal val="1"/>
                                          </p:val>
                                        </p:tav>
                                      </p:tavLst>
                                    </p:anim>
                                    <p:animScale>
                                      <p:cBhvr>
                                        <p:cTn id="146" dur="26">
                                          <p:stCondLst>
                                            <p:cond delay="650"/>
                                          </p:stCondLst>
                                        </p:cTn>
                                        <p:tgtEl>
                                          <p:spTgt spid="113"/>
                                        </p:tgtEl>
                                      </p:cBhvr>
                                      <p:to x="100000" y="60000"/>
                                    </p:animScale>
                                    <p:animScale>
                                      <p:cBhvr>
                                        <p:cTn id="147" dur="166" decel="50000">
                                          <p:stCondLst>
                                            <p:cond delay="676"/>
                                          </p:stCondLst>
                                        </p:cTn>
                                        <p:tgtEl>
                                          <p:spTgt spid="113"/>
                                        </p:tgtEl>
                                      </p:cBhvr>
                                      <p:to x="100000" y="100000"/>
                                    </p:animScale>
                                    <p:animScale>
                                      <p:cBhvr>
                                        <p:cTn id="148" dur="26">
                                          <p:stCondLst>
                                            <p:cond delay="1312"/>
                                          </p:stCondLst>
                                        </p:cTn>
                                        <p:tgtEl>
                                          <p:spTgt spid="113"/>
                                        </p:tgtEl>
                                      </p:cBhvr>
                                      <p:to x="100000" y="80000"/>
                                    </p:animScale>
                                    <p:animScale>
                                      <p:cBhvr>
                                        <p:cTn id="149" dur="166" decel="50000">
                                          <p:stCondLst>
                                            <p:cond delay="1338"/>
                                          </p:stCondLst>
                                        </p:cTn>
                                        <p:tgtEl>
                                          <p:spTgt spid="113"/>
                                        </p:tgtEl>
                                      </p:cBhvr>
                                      <p:to x="100000" y="100000"/>
                                    </p:animScale>
                                    <p:animScale>
                                      <p:cBhvr>
                                        <p:cTn id="150" dur="26">
                                          <p:stCondLst>
                                            <p:cond delay="1642"/>
                                          </p:stCondLst>
                                        </p:cTn>
                                        <p:tgtEl>
                                          <p:spTgt spid="113"/>
                                        </p:tgtEl>
                                      </p:cBhvr>
                                      <p:to x="100000" y="90000"/>
                                    </p:animScale>
                                    <p:animScale>
                                      <p:cBhvr>
                                        <p:cTn id="151" dur="166" decel="50000">
                                          <p:stCondLst>
                                            <p:cond delay="1668"/>
                                          </p:stCondLst>
                                        </p:cTn>
                                        <p:tgtEl>
                                          <p:spTgt spid="113"/>
                                        </p:tgtEl>
                                      </p:cBhvr>
                                      <p:to x="100000" y="100000"/>
                                    </p:animScale>
                                    <p:animScale>
                                      <p:cBhvr>
                                        <p:cTn id="152" dur="26">
                                          <p:stCondLst>
                                            <p:cond delay="1808"/>
                                          </p:stCondLst>
                                        </p:cTn>
                                        <p:tgtEl>
                                          <p:spTgt spid="113"/>
                                        </p:tgtEl>
                                      </p:cBhvr>
                                      <p:to x="100000" y="95000"/>
                                    </p:animScale>
                                    <p:animScale>
                                      <p:cBhvr>
                                        <p:cTn id="153" dur="166" decel="50000">
                                          <p:stCondLst>
                                            <p:cond delay="1834"/>
                                          </p:stCondLst>
                                        </p:cTn>
                                        <p:tgtEl>
                                          <p:spTgt spid="1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8" grpId="0" autoUpdateAnimBg="0"/>
      <p:bldP spid="185349" grpId="0" autoUpdateAnimBg="0"/>
      <p:bldP spid="3" grpId="0"/>
      <p:bldP spid="90" grpId="0"/>
      <p:bldP spid="91" grpId="0" animBg="1"/>
      <p:bldP spid="92" grpId="0" animBg="1"/>
      <p:bldP spid="93" grpId="0" animBg="1"/>
      <p:bldP spid="97" grpId="0" animBg="1"/>
      <p:bldP spid="98" grpId="0"/>
      <p:bldP spid="100" grpId="0" animBg="1"/>
      <p:bldP spid="101" grpId="0" animBg="1"/>
      <p:bldP spid="103" grpId="0" animBg="1"/>
      <p:bldP spid="104" grpId="0"/>
      <p:bldP spid="105" grpId="0"/>
      <p:bldP spid="106" grpId="0" animBg="1"/>
      <p:bldP spid="107" grpId="0" animBg="1"/>
      <p:bldP spid="108" grpId="0" animBg="1"/>
      <p:bldP spid="109" grpId="0"/>
      <p:bldP spid="110" grpId="0" animBg="1"/>
      <p:bldP spid="111" grpId="0" animBg="1"/>
      <p:bldP spid="112" grpId="0"/>
      <p:bldP spid="113" grpId="0"/>
    </p:bld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Box 1030"/>
          <p:cNvSpPr txBox="1">
            <a:spLocks noChangeArrowheads="1"/>
          </p:cNvSpPr>
          <p:nvPr/>
        </p:nvSpPr>
        <p:spPr bwMode="auto">
          <a:xfrm>
            <a:off x="1831270" y="888260"/>
            <a:ext cx="7361075" cy="1077218"/>
          </a:xfrm>
          <a:prstGeom prst="rect">
            <a:avLst/>
          </a:prstGeom>
          <a:noFill/>
          <a:ln w="28575">
            <a:noFill/>
            <a:miter lim="800000"/>
            <a:headEnd/>
            <a:tailEnd/>
          </a:ln>
          <a:effectLst/>
        </p:spPr>
        <p:txBody>
          <a:bodyPr wrap="square">
            <a:spAutoFit/>
          </a:bodyPr>
          <a:lstStyle/>
          <a:p>
            <a:pPr>
              <a:defRPr/>
            </a:pPr>
            <a:r>
              <a:rPr lang="zh-CN" altLang="en-US" sz="3200" b="1" i="0" dirty="0">
                <a:effectLst>
                  <a:outerShdw blurRad="38100" dist="38100" dir="2700000" algn="tl">
                    <a:srgbClr val="FFFFFF"/>
                  </a:outerShdw>
                </a:effectLst>
              </a:rPr>
              <a:t>康普顿认为：</a:t>
            </a:r>
            <a:r>
              <a:rPr lang="en-US" altLang="zh-CN" sz="3200" b="1" i="0" dirty="0">
                <a:effectLst>
                  <a:outerShdw blurRad="38100" dist="38100" dir="2700000" algn="tl">
                    <a:srgbClr val="FFFFFF"/>
                  </a:outerShdw>
                </a:effectLst>
              </a:rPr>
              <a:t>X</a:t>
            </a:r>
            <a:r>
              <a:rPr lang="zh-CN" altLang="en-US" sz="3200" b="1" i="0" dirty="0">
                <a:effectLst>
                  <a:outerShdw blurRad="38100" dist="38100" dir="2700000" algn="tl">
                    <a:srgbClr val="FFFFFF"/>
                  </a:outerShdw>
                </a:effectLst>
              </a:rPr>
              <a:t>光的散射应是光子与原子内电子的碰撞。</a:t>
            </a:r>
          </a:p>
        </p:txBody>
      </p:sp>
      <p:sp>
        <p:nvSpPr>
          <p:cNvPr id="7" name="Rectangle 1042"/>
          <p:cNvSpPr>
            <a:spLocks noChangeArrowheads="1"/>
          </p:cNvSpPr>
          <p:nvPr/>
        </p:nvSpPr>
        <p:spPr bwMode="auto">
          <a:xfrm>
            <a:off x="2495600" y="312651"/>
            <a:ext cx="2345514" cy="584775"/>
          </a:xfrm>
          <a:prstGeom prst="rect">
            <a:avLst/>
          </a:prstGeom>
          <a:noFill/>
          <a:ln w="9525">
            <a:noFill/>
            <a:miter lim="800000"/>
            <a:headEnd/>
            <a:tailEnd/>
          </a:ln>
          <a:effectLst/>
        </p:spPr>
        <p:txBody>
          <a:bodyPr wrap="none">
            <a:spAutoFit/>
          </a:bodyPr>
          <a:lstStyle/>
          <a:p>
            <a:pPr algn="ctr">
              <a:defRPr/>
            </a:pPr>
            <a:r>
              <a:rPr lang="en-US" altLang="zh-CN" sz="3200" b="1" i="0" dirty="0">
                <a:solidFill>
                  <a:srgbClr val="C00000"/>
                </a:solidFill>
                <a:effectLst>
                  <a:outerShdw blurRad="38100" dist="38100" dir="2700000" algn="tl">
                    <a:srgbClr val="FFFFFF"/>
                  </a:outerShdw>
                </a:effectLst>
              </a:rPr>
              <a:t>2.  </a:t>
            </a:r>
            <a:r>
              <a:rPr lang="zh-CN" altLang="en-US" sz="3200" b="1" i="0" dirty="0">
                <a:solidFill>
                  <a:srgbClr val="C00000"/>
                </a:solidFill>
                <a:effectLst>
                  <a:outerShdw blurRad="38100" dist="38100" dir="2700000" algn="tl">
                    <a:srgbClr val="FFFFFF"/>
                  </a:outerShdw>
                </a:effectLst>
              </a:rPr>
              <a:t>定性解释</a:t>
            </a:r>
          </a:p>
        </p:txBody>
      </p:sp>
      <p:sp>
        <p:nvSpPr>
          <p:cNvPr id="9" name="Rectangle 19"/>
          <p:cNvSpPr>
            <a:spLocks noChangeArrowheads="1"/>
          </p:cNvSpPr>
          <p:nvPr/>
        </p:nvSpPr>
        <p:spPr bwMode="auto">
          <a:xfrm>
            <a:off x="2015006" y="3323633"/>
            <a:ext cx="8176394"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i="0" dirty="0">
                <a:solidFill>
                  <a:srgbClr val="008000"/>
                </a:solidFill>
                <a:effectLst>
                  <a:outerShdw blurRad="38100" dist="38100" dir="2700000" algn="tl">
                    <a:srgbClr val="FFFFFF"/>
                  </a:outerShdw>
                </a:effectLst>
              </a:rPr>
              <a:t>内层电子与原子核结合较为紧密（</a:t>
            </a:r>
            <a:r>
              <a:rPr lang="zh-CN" altLang="en-US" sz="3200" b="1" i="0" dirty="0">
                <a:solidFill>
                  <a:srgbClr val="3E0000"/>
                </a:solidFill>
                <a:effectLst>
                  <a:outerShdw blurRad="38100" dist="38100" dir="2700000" algn="tl">
                    <a:srgbClr val="FFFFFF"/>
                  </a:outerShdw>
                </a:effectLst>
              </a:rPr>
              <a:t>结合</a:t>
            </a:r>
            <a:r>
              <a:rPr lang="zh-CN" altLang="en-US" sz="3200" b="1" i="0" dirty="0">
                <a:solidFill>
                  <a:srgbClr val="3E0000"/>
                </a:solidFill>
              </a:rPr>
              <a:t>能的数量级为</a:t>
            </a:r>
            <a:r>
              <a:rPr lang="en-US" altLang="zh-CN" sz="3200" b="1" i="0" dirty="0" err="1">
                <a:solidFill>
                  <a:srgbClr val="FF0000"/>
                </a:solidFill>
              </a:rPr>
              <a:t>keV</a:t>
            </a:r>
            <a:r>
              <a:rPr lang="en-US" altLang="zh-CN" sz="3200" b="1" i="0" dirty="0">
                <a:solidFill>
                  <a:srgbClr val="008000"/>
                </a:solidFill>
                <a:effectLst>
                  <a:outerShdw blurRad="38100" dist="38100" dir="2700000" algn="tl">
                    <a:srgbClr val="FFFFFF"/>
                  </a:outerShdw>
                </a:effectLst>
              </a:rPr>
              <a:t>)</a:t>
            </a:r>
            <a:r>
              <a:rPr lang="zh-CN" altLang="en-US" sz="3200" b="1" i="0" dirty="0">
                <a:solidFill>
                  <a:srgbClr val="008000"/>
                </a:solidFill>
                <a:effectLst>
                  <a:outerShdw blurRad="38100" dist="38100" dir="2700000" algn="tl">
                    <a:srgbClr val="FFFFFF"/>
                  </a:outerShdw>
                </a:effectLst>
              </a:rPr>
              <a:t>，</a:t>
            </a:r>
            <a:r>
              <a:rPr lang="zh-CN" altLang="en-US" sz="3200" b="1" i="0" dirty="0">
                <a:solidFill>
                  <a:srgbClr val="FF0066"/>
                </a:solidFill>
              </a:rPr>
              <a:t>远大于</a:t>
            </a:r>
            <a:r>
              <a:rPr lang="en-US" altLang="zh-CN" sz="3200" b="1" i="0" dirty="0">
                <a:solidFill>
                  <a:srgbClr val="FF0066"/>
                </a:solidFill>
              </a:rPr>
              <a:t>X </a:t>
            </a:r>
            <a:r>
              <a:rPr lang="zh-CN" altLang="en-US" sz="3200" b="1" i="0" dirty="0">
                <a:solidFill>
                  <a:srgbClr val="FF0066"/>
                </a:solidFill>
              </a:rPr>
              <a:t>射线光子的能量。</a:t>
            </a:r>
            <a:r>
              <a:rPr lang="zh-CN" altLang="en-US" sz="3200" b="1" i="0" dirty="0">
                <a:solidFill>
                  <a:srgbClr val="008000"/>
                </a:solidFill>
              </a:rPr>
              <a:t>因此内层电子被紧束缚，光子相当于和整个原子发生碰撞。</a:t>
            </a:r>
          </a:p>
        </p:txBody>
      </p:sp>
      <p:sp>
        <p:nvSpPr>
          <p:cNvPr id="103432" name="矩形 9"/>
          <p:cNvSpPr>
            <a:spLocks noChangeArrowheads="1"/>
          </p:cNvSpPr>
          <p:nvPr/>
        </p:nvSpPr>
        <p:spPr bwMode="auto">
          <a:xfrm>
            <a:off x="2207569" y="2176180"/>
            <a:ext cx="810438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36576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defTabSz="365760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defTabSz="3657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defTabSz="3657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defTabSz="3657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defTabSz="3657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defTabSz="3657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defTabSz="3657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defTabSz="3657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zh-CN" altLang="en-US" sz="3200" b="1" i="0" dirty="0">
                <a:solidFill>
                  <a:srgbClr val="CC3300"/>
                </a:solidFill>
                <a:latin typeface="楷体_GB2312" pitchFamily="49" charset="-122"/>
                <a:ea typeface="楷体_GB2312" pitchFamily="49" charset="-122"/>
              </a:rPr>
              <a:t>（</a:t>
            </a:r>
            <a:r>
              <a:rPr lang="en-US" altLang="zh-CN" sz="3200" b="1" i="0" dirty="0">
                <a:solidFill>
                  <a:srgbClr val="CC3300"/>
                </a:solidFill>
                <a:latin typeface="楷体_GB2312" pitchFamily="49" charset="-122"/>
                <a:ea typeface="楷体_GB2312" pitchFamily="49" charset="-122"/>
              </a:rPr>
              <a:t>1</a:t>
            </a:r>
            <a:r>
              <a:rPr lang="zh-CN" altLang="en-US" sz="3200" b="1" i="0" dirty="0">
                <a:solidFill>
                  <a:srgbClr val="CC3300"/>
                </a:solidFill>
                <a:latin typeface="楷体_GB2312" pitchFamily="49" charset="-122"/>
                <a:ea typeface="楷体_GB2312" pitchFamily="49" charset="-122"/>
              </a:rPr>
              <a:t>）</a:t>
            </a:r>
            <a:r>
              <a:rPr lang="en-US" altLang="zh-CN" sz="3200" b="1" i="0" dirty="0">
                <a:solidFill>
                  <a:srgbClr val="0033CC"/>
                </a:solidFill>
                <a:effectLst>
                  <a:outerShdw blurRad="38100" dist="38100" dir="2700000" algn="tl">
                    <a:srgbClr val="FFFFFF"/>
                  </a:outerShdw>
                </a:effectLst>
              </a:rPr>
              <a:t> </a:t>
            </a:r>
            <a:r>
              <a:rPr lang="en-US" altLang="zh-CN" sz="3200" b="1" i="0" dirty="0">
                <a:solidFill>
                  <a:srgbClr val="0033CC"/>
                </a:solidFill>
              </a:rPr>
              <a:t>X </a:t>
            </a:r>
            <a:r>
              <a:rPr lang="zh-CN" altLang="en-US" sz="3200" b="1" i="0" dirty="0">
                <a:solidFill>
                  <a:srgbClr val="0033CC"/>
                </a:solidFill>
              </a:rPr>
              <a:t>射线光子与原子“内层电子”的弹性碰撞</a:t>
            </a:r>
            <a:endParaRPr lang="zh-CN" altLang="en-US" sz="3200" b="1" i="0" dirty="0">
              <a:solidFill>
                <a:srgbClr val="0033CC"/>
              </a:solidFill>
              <a:latin typeface="楷体_GB2312" pitchFamily="49" charset="-122"/>
              <a:ea typeface="楷体_GB2312" pitchFamily="49" charset="-122"/>
              <a:sym typeface="Symbol" panose="05050102010706020507" pitchFamily="18" charset="2"/>
            </a:endParaRPr>
          </a:p>
        </p:txBody>
      </p:sp>
      <p:sp>
        <p:nvSpPr>
          <p:cNvPr id="54" name="Rectangle 3"/>
          <p:cNvSpPr>
            <a:spLocks noChangeArrowheads="1"/>
          </p:cNvSpPr>
          <p:nvPr/>
        </p:nvSpPr>
        <p:spPr bwMode="auto">
          <a:xfrm>
            <a:off x="3668358" y="5466213"/>
            <a:ext cx="552887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i="0" dirty="0">
                <a:solidFill>
                  <a:srgbClr val="0000FF"/>
                </a:solidFill>
              </a:rPr>
              <a:t>光子质量远小于原子，碰撞时光子不损失能量，波长不变。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3432"/>
                                        </p:tgtEl>
                                        <p:attrNameLst>
                                          <p:attrName>style.visibility</p:attrName>
                                        </p:attrNameLst>
                                      </p:cBhvr>
                                      <p:to>
                                        <p:strVal val="visible"/>
                                      </p:to>
                                    </p:set>
                                    <p:animEffect transition="in" filter="fade">
                                      <p:cBhvr>
                                        <p:cTn id="17" dur="1000"/>
                                        <p:tgtEl>
                                          <p:spTgt spid="103432"/>
                                        </p:tgtEl>
                                      </p:cBhvr>
                                    </p:animEffect>
                                    <p:anim calcmode="lin" valueType="num">
                                      <p:cBhvr>
                                        <p:cTn id="18" dur="1000" fill="hold"/>
                                        <p:tgtEl>
                                          <p:spTgt spid="103432"/>
                                        </p:tgtEl>
                                        <p:attrNameLst>
                                          <p:attrName>ppt_x</p:attrName>
                                        </p:attrNameLst>
                                      </p:cBhvr>
                                      <p:tavLst>
                                        <p:tav tm="0">
                                          <p:val>
                                            <p:strVal val="#ppt_x"/>
                                          </p:val>
                                        </p:tav>
                                        <p:tav tm="100000">
                                          <p:val>
                                            <p:strVal val="#ppt_x"/>
                                          </p:val>
                                        </p:tav>
                                      </p:tavLst>
                                    </p:anim>
                                    <p:anim calcmode="lin" valueType="num">
                                      <p:cBhvr>
                                        <p:cTn id="19" dur="1000" fill="hold"/>
                                        <p:tgtEl>
                                          <p:spTgt spid="103432"/>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20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randombar(horizontal)">
                                      <p:cBhvr>
                                        <p:cTn id="2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build="p" autoUpdateAnimBg="0"/>
      <p:bldP spid="9" grpId="0"/>
      <p:bldP spid="103432" grpId="0"/>
      <p:bldP spid="54" grpId="0"/>
    </p:bld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6371" name="Text Box 3"/>
          <p:cNvSpPr txBox="1">
            <a:spLocks noChangeArrowheads="1"/>
          </p:cNvSpPr>
          <p:nvPr/>
        </p:nvSpPr>
        <p:spPr bwMode="auto">
          <a:xfrm>
            <a:off x="2860949" y="291630"/>
            <a:ext cx="7191325" cy="1077218"/>
          </a:xfrm>
          <a:prstGeom prst="rect">
            <a:avLst/>
          </a:prstGeom>
          <a:noFill/>
          <a:ln w="9525">
            <a:noFill/>
            <a:miter lim="800000"/>
            <a:headEnd/>
            <a:tailEnd/>
          </a:ln>
          <a:effectLst/>
        </p:spPr>
        <p:txBody>
          <a:bodyPr wrap="square">
            <a:spAutoFit/>
          </a:bodyPr>
          <a:lstStyle/>
          <a:p>
            <a:pPr>
              <a:spcBef>
                <a:spcPct val="50000"/>
              </a:spcBef>
              <a:buClr>
                <a:schemeClr val="tx1"/>
              </a:buClr>
              <a:defRPr/>
            </a:pPr>
            <a:r>
              <a:rPr lang="zh-CN" altLang="en-US" sz="3200" b="1" i="0" dirty="0">
                <a:solidFill>
                  <a:srgbClr val="FF0000"/>
                </a:solidFill>
                <a:latin typeface="宋体" pitchFamily="2" charset="-122"/>
              </a:rPr>
              <a:t>（</a:t>
            </a:r>
            <a:r>
              <a:rPr lang="en-US" altLang="zh-CN" sz="3200" b="1" i="0" dirty="0">
                <a:solidFill>
                  <a:srgbClr val="FF0000"/>
                </a:solidFill>
                <a:latin typeface="宋体" pitchFamily="2" charset="-122"/>
              </a:rPr>
              <a:t>2</a:t>
            </a:r>
            <a:r>
              <a:rPr lang="zh-CN" altLang="en-US" sz="3200" b="1" i="0" dirty="0">
                <a:solidFill>
                  <a:srgbClr val="FF0000"/>
                </a:solidFill>
                <a:latin typeface="宋体" pitchFamily="2" charset="-122"/>
              </a:rPr>
              <a:t>）</a:t>
            </a:r>
            <a:r>
              <a:rPr lang="en-US" altLang="zh-CN" sz="3200" b="1" dirty="0">
                <a:solidFill>
                  <a:srgbClr val="FF0000"/>
                </a:solidFill>
                <a:latin typeface="宋体" pitchFamily="2" charset="-122"/>
              </a:rPr>
              <a:t> </a:t>
            </a:r>
            <a:r>
              <a:rPr lang="en-US" altLang="zh-CN" sz="3200" b="1" i="0" dirty="0">
                <a:solidFill>
                  <a:srgbClr val="FF0000"/>
                </a:solidFill>
                <a:effectLst>
                  <a:outerShdw blurRad="38100" dist="38100" dir="2700000" algn="tl">
                    <a:srgbClr val="FFFFFF"/>
                  </a:outerShdw>
                </a:effectLst>
              </a:rPr>
              <a:t>X  </a:t>
            </a:r>
            <a:r>
              <a:rPr lang="zh-CN" altLang="en-US" sz="3200" b="1" i="0" dirty="0">
                <a:solidFill>
                  <a:srgbClr val="FF0000"/>
                </a:solidFill>
                <a:effectLst>
                  <a:outerShdw blurRad="38100" dist="38100" dir="2700000" algn="tl">
                    <a:srgbClr val="FFFFFF"/>
                  </a:outerShdw>
                </a:effectLst>
              </a:rPr>
              <a:t>射线光子与原子“外层电子”的弹性碰撞</a:t>
            </a:r>
          </a:p>
        </p:txBody>
      </p:sp>
      <p:sp>
        <p:nvSpPr>
          <p:cNvPr id="68" name="Rectangle 4"/>
          <p:cNvSpPr>
            <a:spLocks noChangeArrowheads="1"/>
          </p:cNvSpPr>
          <p:nvPr/>
        </p:nvSpPr>
        <p:spPr bwMode="auto">
          <a:xfrm>
            <a:off x="2524126" y="1682586"/>
            <a:ext cx="7643812" cy="1569660"/>
          </a:xfrm>
          <a:prstGeom prst="rect">
            <a:avLst/>
          </a:prstGeom>
          <a:noFill/>
          <a:ln w="28575">
            <a:noFill/>
            <a:miter lim="800000"/>
            <a:headEnd/>
            <a:tailEnd/>
          </a:ln>
          <a:effectLst/>
        </p:spPr>
        <p:txBody>
          <a:bodyPr>
            <a:spAutoFit/>
          </a:bodyPr>
          <a:lstStyle/>
          <a:p>
            <a:pPr>
              <a:defRPr/>
            </a:pPr>
            <a:r>
              <a:rPr lang="zh-CN" altLang="en-US" sz="3200" b="1" i="0" dirty="0">
                <a:solidFill>
                  <a:srgbClr val="009900"/>
                </a:solidFill>
                <a:effectLst>
                  <a:outerShdw blurRad="38100" dist="38100" dir="2700000" algn="tl">
                    <a:srgbClr val="FFFFFF"/>
                  </a:outerShdw>
                </a:effectLst>
              </a:rPr>
              <a:t>外层电子与核结合较弱（结合</a:t>
            </a:r>
            <a:r>
              <a:rPr lang="zh-CN" altLang="en-US" sz="3200" b="1" i="0" dirty="0">
                <a:solidFill>
                  <a:srgbClr val="009900"/>
                </a:solidFill>
              </a:rPr>
              <a:t>能为</a:t>
            </a:r>
            <a:r>
              <a:rPr lang="zh-CN" altLang="en-US" sz="3200" b="1" i="0" dirty="0">
                <a:solidFill>
                  <a:srgbClr val="009900"/>
                </a:solidFill>
                <a:effectLst>
                  <a:outerShdw blurRad="38100" dist="38100" dir="2700000" algn="tl">
                    <a:srgbClr val="FFFFFF"/>
                  </a:outerShdw>
                </a:effectLst>
              </a:rPr>
              <a:t>几个</a:t>
            </a:r>
            <a:r>
              <a:rPr lang="en-US" altLang="zh-CN" sz="3200" b="1" i="0" dirty="0" err="1">
                <a:solidFill>
                  <a:srgbClr val="FF0000"/>
                </a:solidFill>
                <a:effectLst>
                  <a:outerShdw blurRad="38100" dist="38100" dir="2700000" algn="tl">
                    <a:srgbClr val="FFFFFF"/>
                  </a:outerShdw>
                </a:effectLst>
              </a:rPr>
              <a:t>eV</a:t>
            </a:r>
            <a:r>
              <a:rPr lang="zh-CN" altLang="en-US" sz="3200" b="1" i="0" dirty="0">
                <a:solidFill>
                  <a:srgbClr val="009900"/>
                </a:solidFill>
                <a:effectLst>
                  <a:outerShdw blurRad="38100" dist="38100" dir="2700000" algn="tl">
                    <a:srgbClr val="FFFFFF"/>
                  </a:outerShdw>
                </a:effectLst>
              </a:rPr>
              <a:t>）</a:t>
            </a:r>
            <a:r>
              <a:rPr lang="en-US" altLang="zh-CN" sz="3200" b="1" i="0" dirty="0">
                <a:solidFill>
                  <a:srgbClr val="C00000"/>
                </a:solidFill>
                <a:effectLst>
                  <a:outerShdw blurRad="38100" dist="38100" dir="2700000" algn="tl">
                    <a:srgbClr val="FFFFFF"/>
                  </a:outerShdw>
                </a:effectLst>
              </a:rPr>
              <a:t>——</a:t>
            </a:r>
            <a:r>
              <a:rPr lang="zh-CN" altLang="en-US" sz="3200" b="1" i="0" dirty="0">
                <a:solidFill>
                  <a:srgbClr val="C00000"/>
                </a:solidFill>
                <a:effectLst>
                  <a:outerShdw blurRad="38100" dist="38100" dir="2700000" algn="tl">
                    <a:srgbClr val="FFFFFF"/>
                  </a:outerShdw>
                </a:effectLst>
              </a:rPr>
              <a:t>与</a:t>
            </a:r>
            <a:r>
              <a:rPr lang="en-US" altLang="zh-CN" sz="3200" b="1" i="0" dirty="0">
                <a:solidFill>
                  <a:srgbClr val="C00000"/>
                </a:solidFill>
                <a:effectLst>
                  <a:outerShdw blurRad="38100" dist="38100" dir="2700000" algn="tl">
                    <a:srgbClr val="FFFFFF"/>
                  </a:outerShdw>
                </a:effectLst>
              </a:rPr>
              <a:t>X</a:t>
            </a:r>
            <a:r>
              <a:rPr lang="zh-CN" altLang="en-US" sz="3200" b="1" i="0" dirty="0">
                <a:solidFill>
                  <a:srgbClr val="C00000"/>
                </a:solidFill>
                <a:effectLst>
                  <a:outerShdw blurRad="38100" dist="38100" dir="2700000" algn="tl">
                    <a:srgbClr val="FFFFFF"/>
                  </a:outerShdw>
                </a:effectLst>
              </a:rPr>
              <a:t>光子相比，这些电子近似看成为“静止”的“自由”电子</a:t>
            </a:r>
          </a:p>
        </p:txBody>
      </p:sp>
      <p:sp>
        <p:nvSpPr>
          <p:cNvPr id="21" name="Rectangle 6"/>
          <p:cNvSpPr>
            <a:spLocks noChangeArrowheads="1"/>
          </p:cNvSpPr>
          <p:nvPr/>
        </p:nvSpPr>
        <p:spPr bwMode="auto">
          <a:xfrm>
            <a:off x="2413249" y="3966840"/>
            <a:ext cx="809625" cy="831850"/>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i="0"/>
              <a:t>外层</a:t>
            </a:r>
          </a:p>
          <a:p>
            <a:pPr eaLnBrk="1" hangingPunct="1"/>
            <a:r>
              <a:rPr lang="zh-CN" altLang="en-US" sz="2400" b="1" i="0"/>
              <a:t>电子</a:t>
            </a:r>
          </a:p>
        </p:txBody>
      </p:sp>
      <p:grpSp>
        <p:nvGrpSpPr>
          <p:cNvPr id="22" name="Group 7"/>
          <p:cNvGrpSpPr>
            <a:grpSpLocks/>
          </p:cNvGrpSpPr>
          <p:nvPr/>
        </p:nvGrpSpPr>
        <p:grpSpPr bwMode="auto">
          <a:xfrm>
            <a:off x="3251448" y="3789040"/>
            <a:ext cx="3411538" cy="1187450"/>
            <a:chOff x="672" y="852"/>
            <a:chExt cx="2149" cy="748"/>
          </a:xfrm>
        </p:grpSpPr>
        <p:sp>
          <p:nvSpPr>
            <p:cNvPr id="23" name="Rectangle 8"/>
            <p:cNvSpPr>
              <a:spLocks noChangeArrowheads="1"/>
            </p:cNvSpPr>
            <p:nvPr/>
          </p:nvSpPr>
          <p:spPr bwMode="auto">
            <a:xfrm>
              <a:off x="1008" y="852"/>
              <a:ext cx="1683" cy="294"/>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i="0" dirty="0"/>
                <a:t>受原子核束缚较弱</a:t>
              </a:r>
            </a:p>
          </p:txBody>
        </p:sp>
        <p:sp>
          <p:nvSpPr>
            <p:cNvPr id="24" name="Rectangle 9"/>
            <p:cNvSpPr>
              <a:spLocks noChangeArrowheads="1"/>
            </p:cNvSpPr>
            <p:nvPr/>
          </p:nvSpPr>
          <p:spPr bwMode="auto">
            <a:xfrm>
              <a:off x="1016" y="1290"/>
              <a:ext cx="1805" cy="310"/>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i="0" dirty="0"/>
                <a:t>动能</a:t>
              </a:r>
              <a:r>
                <a:rPr lang="zh-CN" altLang="en-US" b="1" i="0" dirty="0"/>
                <a:t>＜＜</a:t>
              </a:r>
              <a:r>
                <a:rPr lang="zh-CN" altLang="en-US" sz="2400" b="1" i="0" dirty="0"/>
                <a:t>光子能量  </a:t>
              </a:r>
            </a:p>
          </p:txBody>
        </p:sp>
        <p:sp>
          <p:nvSpPr>
            <p:cNvPr id="25" name="Line 10"/>
            <p:cNvSpPr>
              <a:spLocks noChangeShapeType="1"/>
            </p:cNvSpPr>
            <p:nvPr/>
          </p:nvSpPr>
          <p:spPr bwMode="auto">
            <a:xfrm flipV="1">
              <a:off x="672" y="906"/>
              <a:ext cx="288" cy="288"/>
            </a:xfrm>
            <a:prstGeom prst="line">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Line 11"/>
            <p:cNvSpPr>
              <a:spLocks noChangeShapeType="1"/>
            </p:cNvSpPr>
            <p:nvPr/>
          </p:nvSpPr>
          <p:spPr bwMode="auto">
            <a:xfrm>
              <a:off x="672" y="1242"/>
              <a:ext cx="240" cy="240"/>
            </a:xfrm>
            <a:prstGeom prst="line">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7" name="Group 12"/>
          <p:cNvGrpSpPr>
            <a:grpSpLocks/>
          </p:cNvGrpSpPr>
          <p:nvPr/>
        </p:nvGrpSpPr>
        <p:grpSpPr bwMode="auto">
          <a:xfrm>
            <a:off x="6528049" y="3789040"/>
            <a:ext cx="1958975" cy="1162050"/>
            <a:chOff x="2784" y="852"/>
            <a:chExt cx="1234" cy="732"/>
          </a:xfrm>
        </p:grpSpPr>
        <p:sp>
          <p:nvSpPr>
            <p:cNvPr id="28" name="Text Box 13"/>
            <p:cNvSpPr txBox="1">
              <a:spLocks noChangeArrowheads="1"/>
            </p:cNvSpPr>
            <p:nvPr/>
          </p:nvSpPr>
          <p:spPr bwMode="auto">
            <a:xfrm>
              <a:off x="3120" y="852"/>
              <a:ext cx="894" cy="294"/>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i="0"/>
                <a:t>近似自由</a:t>
              </a:r>
            </a:p>
          </p:txBody>
        </p:sp>
        <p:sp>
          <p:nvSpPr>
            <p:cNvPr id="29" name="Rectangle 14"/>
            <p:cNvSpPr>
              <a:spLocks noChangeArrowheads="1"/>
            </p:cNvSpPr>
            <p:nvPr/>
          </p:nvSpPr>
          <p:spPr bwMode="auto">
            <a:xfrm>
              <a:off x="3120" y="1290"/>
              <a:ext cx="898" cy="294"/>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i="0" dirty="0"/>
                <a:t>近似静止</a:t>
              </a:r>
            </a:p>
          </p:txBody>
        </p:sp>
        <p:sp>
          <p:nvSpPr>
            <p:cNvPr id="30" name="Line 15"/>
            <p:cNvSpPr>
              <a:spLocks noChangeShapeType="1"/>
            </p:cNvSpPr>
            <p:nvPr/>
          </p:nvSpPr>
          <p:spPr bwMode="auto">
            <a:xfrm>
              <a:off x="2784" y="1434"/>
              <a:ext cx="288" cy="0"/>
            </a:xfrm>
            <a:prstGeom prst="line">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16"/>
            <p:cNvSpPr>
              <a:spLocks noChangeShapeType="1"/>
            </p:cNvSpPr>
            <p:nvPr/>
          </p:nvSpPr>
          <p:spPr bwMode="auto">
            <a:xfrm>
              <a:off x="2784" y="1002"/>
              <a:ext cx="288" cy="0"/>
            </a:xfrm>
            <a:prstGeom prst="line">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2" name="Group 17"/>
          <p:cNvGrpSpPr>
            <a:grpSpLocks/>
          </p:cNvGrpSpPr>
          <p:nvPr/>
        </p:nvGrpSpPr>
        <p:grpSpPr bwMode="auto">
          <a:xfrm>
            <a:off x="8509248" y="3960490"/>
            <a:ext cx="1752600" cy="831850"/>
            <a:chOff x="4320" y="1248"/>
            <a:chExt cx="1104" cy="524"/>
          </a:xfrm>
        </p:grpSpPr>
        <p:sp>
          <p:nvSpPr>
            <p:cNvPr id="33" name="Rectangle 18"/>
            <p:cNvSpPr>
              <a:spLocks noChangeArrowheads="1"/>
            </p:cNvSpPr>
            <p:nvPr/>
          </p:nvSpPr>
          <p:spPr bwMode="auto">
            <a:xfrm>
              <a:off x="4656" y="1248"/>
              <a:ext cx="768" cy="524"/>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i="0"/>
                <a:t>静止 自由 电子</a:t>
              </a:r>
            </a:p>
          </p:txBody>
        </p:sp>
        <p:sp>
          <p:nvSpPr>
            <p:cNvPr id="34" name="Line 19"/>
            <p:cNvSpPr>
              <a:spLocks noChangeShapeType="1"/>
            </p:cNvSpPr>
            <p:nvPr/>
          </p:nvSpPr>
          <p:spPr bwMode="auto">
            <a:xfrm>
              <a:off x="4320" y="1510"/>
              <a:ext cx="336" cy="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5" name="矩形 34"/>
          <p:cNvSpPr>
            <a:spLocks noChangeArrowheads="1"/>
          </p:cNvSpPr>
          <p:nvPr/>
        </p:nvSpPr>
        <p:spPr bwMode="auto">
          <a:xfrm>
            <a:off x="2166938" y="5416642"/>
            <a:ext cx="8001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8288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defTabSz="182880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zh-CN" altLang="en-US" sz="3200" b="1" i="0" dirty="0">
                <a:solidFill>
                  <a:srgbClr val="C00000"/>
                </a:solidFill>
                <a:latin typeface="楷体_GB2312" pitchFamily="49" charset="-122"/>
                <a:ea typeface="楷体_GB2312" pitchFamily="49" charset="-122"/>
              </a:rPr>
              <a:t>光子与静止自由电子</a:t>
            </a:r>
            <a:r>
              <a:rPr lang="en-US" altLang="zh-CN" sz="3200" b="1" i="0" dirty="0">
                <a:solidFill>
                  <a:srgbClr val="C00000"/>
                </a:solidFill>
                <a:latin typeface="楷体_GB2312" pitchFamily="49" charset="-122"/>
                <a:ea typeface="楷体_GB2312" pitchFamily="49" charset="-122"/>
              </a:rPr>
              <a:t>(</a:t>
            </a:r>
            <a:r>
              <a:rPr lang="zh-CN" altLang="en-US" sz="3200" b="1" i="0" dirty="0">
                <a:solidFill>
                  <a:srgbClr val="C00000"/>
                </a:solidFill>
                <a:latin typeface="楷体_GB2312" pitchFamily="49" charset="-122"/>
                <a:ea typeface="楷体_GB2312" pitchFamily="49" charset="-122"/>
              </a:rPr>
              <a:t>轻</a:t>
            </a:r>
            <a:r>
              <a:rPr lang="en-US" altLang="zh-CN" sz="3200" b="1" i="0" dirty="0">
                <a:solidFill>
                  <a:srgbClr val="C00000"/>
                </a:solidFill>
                <a:latin typeface="楷体_GB2312" pitchFamily="49" charset="-122"/>
                <a:ea typeface="楷体_GB2312" pitchFamily="49" charset="-122"/>
              </a:rPr>
              <a:t>)</a:t>
            </a:r>
            <a:r>
              <a:rPr lang="zh-CN" altLang="en-US" sz="3200" b="1" i="0" dirty="0">
                <a:solidFill>
                  <a:srgbClr val="C00000"/>
                </a:solidFill>
                <a:latin typeface="楷体_GB2312" pitchFamily="49" charset="-122"/>
                <a:ea typeface="楷体_GB2312" pitchFamily="49" charset="-122"/>
              </a:rPr>
              <a:t>碰撞，光子能量</a:t>
            </a:r>
            <a:r>
              <a:rPr lang="en-US" altLang="zh-CN" sz="3200" b="1" i="0" dirty="0">
                <a:solidFill>
                  <a:srgbClr val="3E0000"/>
                </a:solidFill>
                <a:latin typeface="楷体_GB2312" pitchFamily="49" charset="-122"/>
                <a:ea typeface="楷体_GB2312" pitchFamily="49" charset="-122"/>
              </a:rPr>
              <a:t>h</a:t>
            </a:r>
            <a:r>
              <a:rPr lang="el-GR" altLang="zh-CN" sz="3200" b="1" i="0" dirty="0">
                <a:solidFill>
                  <a:srgbClr val="3E0000"/>
                </a:solidFill>
                <a:latin typeface="楷体_GB2312" pitchFamily="49" charset="-122"/>
                <a:ea typeface="楷体_GB2312" pitchFamily="49" charset="-122"/>
              </a:rPr>
              <a:t>ν</a:t>
            </a:r>
            <a:r>
              <a:rPr lang="zh-CN" altLang="en-US" sz="3200" b="1" i="0" dirty="0">
                <a:solidFill>
                  <a:srgbClr val="C00000"/>
                </a:solidFill>
                <a:latin typeface="楷体_GB2312" pitchFamily="49" charset="-122"/>
                <a:ea typeface="楷体_GB2312" pitchFamily="49" charset="-122"/>
              </a:rPr>
              <a:t>要损失，故频率</a:t>
            </a:r>
            <a:r>
              <a:rPr lang="zh-CN" altLang="en-US" sz="3200" b="1" i="0" dirty="0">
                <a:solidFill>
                  <a:srgbClr val="C00000"/>
                </a:solidFill>
                <a:latin typeface="楷体_GB2312" pitchFamily="49" charset="-122"/>
                <a:ea typeface="楷体_GB2312" pitchFamily="49" charset="-122"/>
                <a:sym typeface="Symbol" panose="05050102010706020507" pitchFamily="18" charset="2"/>
              </a:rPr>
              <a:t>降低，</a:t>
            </a:r>
            <a:r>
              <a:rPr lang="zh-CN" altLang="en-US" sz="3200" b="1" i="0" dirty="0">
                <a:solidFill>
                  <a:srgbClr val="9900CC"/>
                </a:solidFill>
              </a:rPr>
              <a:t>波长</a:t>
            </a:r>
            <a:r>
              <a:rPr lang="zh-CN" altLang="zh-CN" sz="3200" b="1" i="0" dirty="0">
                <a:solidFill>
                  <a:srgbClr val="C00000"/>
                </a:solidFill>
                <a:latin typeface="楷体_GB2312" pitchFamily="49" charset="-122"/>
                <a:ea typeface="楷体_GB2312" pitchFamily="49" charset="-122"/>
                <a:sym typeface="Symbol" panose="05050102010706020507" pitchFamily="18" charset="2"/>
              </a:rPr>
              <a:t>变长</a:t>
            </a:r>
            <a:r>
              <a:rPr lang="zh-CN" altLang="en-US" sz="3200" b="1" i="0" dirty="0">
                <a:solidFill>
                  <a:srgbClr val="C00000"/>
                </a:solidFill>
                <a:latin typeface="楷体_GB2312" pitchFamily="49" charset="-122"/>
                <a:ea typeface="楷体_GB2312" pitchFamily="49" charset="-122"/>
                <a:sym typeface="Symbol" panose="05050102010706020507" pitchFamily="18" charset="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86371"/>
                                        </p:tgtEl>
                                        <p:attrNameLst>
                                          <p:attrName>style.visibility</p:attrName>
                                        </p:attrNameLst>
                                      </p:cBhvr>
                                      <p:to>
                                        <p:strVal val="visible"/>
                                      </p:to>
                                    </p:set>
                                    <p:animEffect transition="in" filter="wheel(1)">
                                      <p:cBhvr>
                                        <p:cTn id="7" dur="2000"/>
                                        <p:tgtEl>
                                          <p:spTgt spid="18637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randombar(horizontal)">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anim calcmode="lin" valueType="num">
                                      <p:cBhvr>
                                        <p:cTn id="24" dur="1000" fill="hold"/>
                                        <p:tgtEl>
                                          <p:spTgt spid="22"/>
                                        </p:tgtEl>
                                        <p:attrNameLst>
                                          <p:attrName>ppt_x</p:attrName>
                                        </p:attrNameLst>
                                      </p:cBhvr>
                                      <p:tavLst>
                                        <p:tav tm="0">
                                          <p:val>
                                            <p:strVal val="#ppt_x"/>
                                          </p:val>
                                        </p:tav>
                                        <p:tav tm="100000">
                                          <p:val>
                                            <p:strVal val="#ppt_x"/>
                                          </p:val>
                                        </p:tav>
                                      </p:tavLst>
                                    </p:anim>
                                    <p:anim calcmode="lin" valueType="num">
                                      <p:cBhvr>
                                        <p:cTn id="2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circle(in)">
                                      <p:cBhvr>
                                        <p:cTn id="30" dur="20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randombar(horizontal)">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1000"/>
                                        <p:tgtEl>
                                          <p:spTgt spid="35"/>
                                        </p:tgtEl>
                                      </p:cBhvr>
                                    </p:animEffect>
                                    <p:anim calcmode="lin" valueType="num">
                                      <p:cBhvr>
                                        <p:cTn id="41" dur="1000" fill="hold"/>
                                        <p:tgtEl>
                                          <p:spTgt spid="35"/>
                                        </p:tgtEl>
                                        <p:attrNameLst>
                                          <p:attrName>ppt_x</p:attrName>
                                        </p:attrNameLst>
                                      </p:cBhvr>
                                      <p:tavLst>
                                        <p:tav tm="0">
                                          <p:val>
                                            <p:strVal val="#ppt_x"/>
                                          </p:val>
                                        </p:tav>
                                        <p:tav tm="100000">
                                          <p:val>
                                            <p:strVal val="#ppt_x"/>
                                          </p:val>
                                        </p:tav>
                                      </p:tavLst>
                                    </p:anim>
                                    <p:anim calcmode="lin" valueType="num">
                                      <p:cBhvr>
                                        <p:cTn id="4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1" grpId="0"/>
      <p:bldP spid="68" grpId="0"/>
      <p:bldP spid="21" grpId="0" animBg="1"/>
      <p:bldP spid="35" grpId="0"/>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992313" y="1368426"/>
            <a:ext cx="8064500"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a:lnSpc>
                <a:spcPct val="120000"/>
              </a:lnSpc>
              <a:buFontTx/>
              <a:buAutoNum type="circleNumDbPlain"/>
            </a:pPr>
            <a:r>
              <a:rPr lang="zh-CN" altLang="en-US" sz="3200" b="1" i="0" dirty="0">
                <a:solidFill>
                  <a:srgbClr val="9900CC"/>
                </a:solidFill>
              </a:rPr>
              <a:t>入射</a:t>
            </a:r>
            <a:r>
              <a:rPr lang="zh-CN" altLang="en-US" sz="3200" b="1" i="0" dirty="0">
                <a:solidFill>
                  <a:srgbClr val="CC0000"/>
                </a:solidFill>
              </a:rPr>
              <a:t>光子</a:t>
            </a:r>
            <a:r>
              <a:rPr lang="zh-CN" altLang="en-US" sz="3200" b="1" i="0" dirty="0"/>
              <a:t>与</a:t>
            </a:r>
            <a:r>
              <a:rPr lang="zh-CN" altLang="en-US" sz="3200" b="1" i="0" dirty="0">
                <a:solidFill>
                  <a:srgbClr val="9900CC"/>
                </a:solidFill>
              </a:rPr>
              <a:t>散射物质中束缚微弱的</a:t>
            </a:r>
            <a:r>
              <a:rPr lang="zh-CN" altLang="en-US" sz="3200" b="1" i="0" dirty="0">
                <a:solidFill>
                  <a:srgbClr val="FF0000"/>
                </a:solidFill>
                <a:effectLst>
                  <a:outerShdw blurRad="38100" dist="38100" dir="2700000" algn="tl">
                    <a:srgbClr val="FFFFFF"/>
                  </a:outerShdw>
                </a:effectLst>
              </a:rPr>
              <a:t>外层</a:t>
            </a:r>
            <a:r>
              <a:rPr lang="zh-CN" altLang="en-US" sz="3200" b="1" i="0" dirty="0">
                <a:solidFill>
                  <a:srgbClr val="CC0000"/>
                </a:solidFill>
              </a:rPr>
              <a:t>电子</a:t>
            </a:r>
            <a:r>
              <a:rPr lang="zh-CN" altLang="en-US" sz="3200" b="1" i="0" dirty="0">
                <a:solidFill>
                  <a:srgbClr val="9900CC"/>
                </a:solidFill>
              </a:rPr>
              <a:t>弹</a:t>
            </a:r>
            <a:r>
              <a:rPr lang="zh-CN" altLang="en-US" sz="3200" b="1" i="0" dirty="0"/>
              <a:t>性</a:t>
            </a:r>
            <a:r>
              <a:rPr lang="zh-CN" altLang="en-US" sz="3200" b="1" i="0" dirty="0">
                <a:solidFill>
                  <a:srgbClr val="CC0000"/>
                </a:solidFill>
              </a:rPr>
              <a:t>碰撞</a:t>
            </a:r>
            <a:r>
              <a:rPr lang="zh-CN" altLang="en-US" sz="3200" b="1" i="0" dirty="0">
                <a:solidFill>
                  <a:srgbClr val="9900CC"/>
                </a:solidFill>
              </a:rPr>
              <a:t>时，一部分能量传给电子，散射光子</a:t>
            </a:r>
            <a:r>
              <a:rPr lang="zh-CN" altLang="en-US" sz="3200" b="1" i="0" dirty="0">
                <a:solidFill>
                  <a:srgbClr val="CC0000"/>
                </a:solidFill>
              </a:rPr>
              <a:t>能量减少</a:t>
            </a:r>
            <a:r>
              <a:rPr lang="zh-CN" altLang="en-US" sz="3200" b="1" i="0" dirty="0">
                <a:solidFill>
                  <a:srgbClr val="9900CC"/>
                </a:solidFill>
              </a:rPr>
              <a:t>，频率下降、</a:t>
            </a:r>
            <a:r>
              <a:rPr lang="zh-CN" altLang="en-US" sz="3200" b="1" i="0" dirty="0">
                <a:solidFill>
                  <a:srgbClr val="CC0000"/>
                </a:solidFill>
              </a:rPr>
              <a:t>波长变大</a:t>
            </a:r>
            <a:r>
              <a:rPr lang="zh-CN" altLang="en-US" sz="3200" b="1" i="0" dirty="0">
                <a:solidFill>
                  <a:srgbClr val="9900CC"/>
                </a:solidFill>
              </a:rPr>
              <a:t>。</a:t>
            </a:r>
            <a:endParaRPr lang="en-US" altLang="zh-CN" sz="3200" b="1" i="0" dirty="0">
              <a:solidFill>
                <a:srgbClr val="9900CC"/>
              </a:solidFill>
            </a:endParaRPr>
          </a:p>
        </p:txBody>
      </p:sp>
      <p:sp>
        <p:nvSpPr>
          <p:cNvPr id="3" name="Rectangle 6"/>
          <p:cNvSpPr>
            <a:spLocks noChangeArrowheads="1"/>
          </p:cNvSpPr>
          <p:nvPr/>
        </p:nvSpPr>
        <p:spPr bwMode="auto">
          <a:xfrm>
            <a:off x="2068513" y="3376613"/>
            <a:ext cx="78486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nSpc>
                <a:spcPct val="120000"/>
              </a:lnSpc>
              <a:buClr>
                <a:schemeClr val="tx1"/>
              </a:buClr>
              <a:buFontTx/>
              <a:buAutoNum type="circleNumDbPlain" startAt="2"/>
            </a:pPr>
            <a:r>
              <a:rPr lang="zh-CN" altLang="en-US" sz="3200" b="1" i="0" dirty="0">
                <a:solidFill>
                  <a:srgbClr val="CC0000"/>
                </a:solidFill>
              </a:rPr>
              <a:t>光子</a:t>
            </a:r>
            <a:r>
              <a:rPr lang="zh-CN" altLang="en-US" sz="3200" b="1" i="0" dirty="0">
                <a:solidFill>
                  <a:srgbClr val="0000FF"/>
                </a:solidFill>
              </a:rPr>
              <a:t>与原子中束缚很紧的</a:t>
            </a:r>
            <a:r>
              <a:rPr lang="zh-CN" altLang="en-US" sz="3200" b="1" i="0" dirty="0">
                <a:solidFill>
                  <a:srgbClr val="008000"/>
                </a:solidFill>
                <a:effectLst>
                  <a:outerShdw blurRad="38100" dist="38100" dir="2700000" algn="tl">
                    <a:srgbClr val="FFFFFF"/>
                  </a:outerShdw>
                </a:effectLst>
              </a:rPr>
              <a:t>内层</a:t>
            </a:r>
            <a:r>
              <a:rPr lang="zh-CN" altLang="en-US" sz="3200" b="1" i="0" dirty="0">
                <a:solidFill>
                  <a:srgbClr val="0000FF"/>
                </a:solidFill>
              </a:rPr>
              <a:t>电子发生碰撞，近似与整个</a:t>
            </a:r>
            <a:r>
              <a:rPr lang="zh-CN" altLang="en-US" sz="3200" b="1" i="0" dirty="0">
                <a:solidFill>
                  <a:srgbClr val="CC0000"/>
                </a:solidFill>
              </a:rPr>
              <a:t>原子</a:t>
            </a:r>
            <a:r>
              <a:rPr lang="zh-CN" altLang="en-US" sz="3200" b="1" i="0" dirty="0">
                <a:solidFill>
                  <a:srgbClr val="0000FF"/>
                </a:solidFill>
              </a:rPr>
              <a:t>发生弹性</a:t>
            </a:r>
            <a:r>
              <a:rPr lang="zh-CN" altLang="en-US" sz="3200" b="1" i="0" dirty="0">
                <a:solidFill>
                  <a:srgbClr val="CC0000"/>
                </a:solidFill>
              </a:rPr>
              <a:t>碰撞</a:t>
            </a:r>
            <a:r>
              <a:rPr lang="zh-CN" altLang="en-US" sz="3200" b="1" i="0" dirty="0">
                <a:solidFill>
                  <a:srgbClr val="0000FF"/>
                </a:solidFill>
              </a:rPr>
              <a:t>时，</a:t>
            </a:r>
            <a:r>
              <a:rPr lang="zh-CN" altLang="en-US" sz="3200" b="1" i="0" dirty="0">
                <a:solidFill>
                  <a:srgbClr val="009900"/>
                </a:solidFill>
              </a:rPr>
              <a:t>光子质量远小于原子，</a:t>
            </a:r>
            <a:r>
              <a:rPr lang="zh-CN" altLang="en-US" sz="3200" b="1" i="0" dirty="0">
                <a:solidFill>
                  <a:srgbClr val="0000FF"/>
                </a:solidFill>
              </a:rPr>
              <a:t>能量不会显著减小，所以散射束中出现与入射光</a:t>
            </a:r>
            <a:r>
              <a:rPr lang="zh-CN" altLang="en-US" sz="3200" b="1" i="0" dirty="0">
                <a:solidFill>
                  <a:srgbClr val="CC0000"/>
                </a:solidFill>
              </a:rPr>
              <a:t>波长相同</a:t>
            </a:r>
            <a:r>
              <a:rPr lang="zh-CN" altLang="en-US" sz="3200" b="1" i="0" dirty="0">
                <a:solidFill>
                  <a:srgbClr val="0000FF"/>
                </a:solidFill>
              </a:rPr>
              <a:t>的射线。</a:t>
            </a:r>
            <a:endParaRPr lang="en-US" altLang="zh-CN" sz="3200" b="1" i="0" dirty="0">
              <a:solidFill>
                <a:srgbClr val="0000FF"/>
              </a:solidFill>
            </a:endParaRPr>
          </a:p>
        </p:txBody>
      </p:sp>
      <p:sp>
        <p:nvSpPr>
          <p:cNvPr id="102404" name="矩形 3"/>
          <p:cNvSpPr>
            <a:spLocks noChangeArrowheads="1"/>
          </p:cNvSpPr>
          <p:nvPr/>
        </p:nvSpPr>
        <p:spPr bwMode="auto">
          <a:xfrm>
            <a:off x="4511675" y="549276"/>
            <a:ext cx="1214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4000" b="1" i="0">
                <a:solidFill>
                  <a:srgbClr val="FF00FF"/>
                </a:solidFill>
              </a:rPr>
              <a:t>总结</a:t>
            </a:r>
            <a:endParaRPr lang="zh-CN" altLang="en-US" sz="4000">
              <a:solidFill>
                <a:srgbClr val="FF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5"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dow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p:cNvSpPr txBox="1">
            <a:spLocks noChangeArrowheads="1"/>
          </p:cNvSpPr>
          <p:nvPr/>
        </p:nvSpPr>
        <p:spPr>
          <a:xfrm>
            <a:off x="1524000" y="228600"/>
            <a:ext cx="6553200" cy="762000"/>
          </a:xfrm>
          <a:prstGeom prst="rect">
            <a:avLst/>
          </a:prstGeom>
          <a:gradFill rotWithShape="1">
            <a:gsLst>
              <a:gs pos="0">
                <a:srgbClr val="FF00FF"/>
              </a:gs>
              <a:gs pos="50000">
                <a:schemeClr val="bg1"/>
              </a:gs>
              <a:gs pos="100000">
                <a:srgbClr val="FF00FF"/>
              </a:gs>
            </a:gsLst>
            <a:lin ang="5400000" scaled="1"/>
          </a:gradFill>
          <a:effectLst>
            <a:outerShdw dist="107763" dir="18900000" algn="ctr" rotWithShape="0">
              <a:srgbClr val="0000FF"/>
            </a:outerShdw>
          </a:effectLst>
        </p:spPr>
        <p:txBody>
          <a:bodyPr/>
          <a:lstStyle/>
          <a:p>
            <a:pPr algn="ctr">
              <a:defRPr/>
            </a:pPr>
            <a:r>
              <a:rPr lang="zh-CN" altLang="en-US" sz="4400" b="1" i="0" kern="0">
                <a:latin typeface="+mj-lt"/>
                <a:ea typeface="+mj-ea"/>
                <a:cs typeface="+mj-cs"/>
              </a:rPr>
              <a:t>四、经典物理学的危机</a:t>
            </a:r>
          </a:p>
        </p:txBody>
      </p:sp>
      <p:sp>
        <p:nvSpPr>
          <p:cNvPr id="3" name="Rectangle 3"/>
          <p:cNvSpPr txBox="1">
            <a:spLocks noChangeArrowheads="1"/>
          </p:cNvSpPr>
          <p:nvPr/>
        </p:nvSpPr>
        <p:spPr>
          <a:xfrm>
            <a:off x="1524000" y="990600"/>
            <a:ext cx="8686800" cy="5867400"/>
          </a:xfrm>
          <a:prstGeom prst="rect">
            <a:avLst/>
          </a:prstGeom>
        </p:spPr>
        <p:txBody>
          <a:bodyPr/>
          <a:lstStyle/>
          <a:p>
            <a:pPr marL="342900" indent="-342900">
              <a:lnSpc>
                <a:spcPct val="90000"/>
              </a:lnSpc>
              <a:spcBef>
                <a:spcPct val="20000"/>
              </a:spcBef>
              <a:buFontTx/>
              <a:buChar char="•"/>
              <a:defRPr/>
            </a:pPr>
            <a:r>
              <a:rPr lang="zh-CN" altLang="en-US" sz="2800" b="1" i="0" kern="0" dirty="0">
                <a:solidFill>
                  <a:srgbClr val="008000"/>
                </a:solidFill>
                <a:latin typeface="+mn-lt"/>
                <a:ea typeface="+mn-ea"/>
              </a:rPr>
              <a:t>三大发现和“两朵乌云”都突破了经典物理学的框架，被认为“永恒真理”的经典理论产生了革命性的转变，从而引起了人们自然观的巨大变化，对整个自然科学和哲学都发生了深刻的影响。</a:t>
            </a:r>
          </a:p>
          <a:p>
            <a:pPr marL="342900" indent="-342900">
              <a:lnSpc>
                <a:spcPct val="90000"/>
              </a:lnSpc>
              <a:spcBef>
                <a:spcPct val="20000"/>
              </a:spcBef>
              <a:buFontTx/>
              <a:buChar char="•"/>
              <a:defRPr/>
            </a:pPr>
            <a:r>
              <a:rPr lang="zh-CN" altLang="en-US" sz="2800" b="1" i="0" kern="0" dirty="0">
                <a:solidFill>
                  <a:srgbClr val="0000CC"/>
                </a:solidFill>
                <a:latin typeface="+mn-lt"/>
                <a:ea typeface="+mn-ea"/>
              </a:rPr>
              <a:t>首先，关于“原子不可分、元素不可变”的观念受到了冲击打开了一个新的研究领域，使人们看到了前所未知的微观世界。</a:t>
            </a:r>
          </a:p>
          <a:p>
            <a:pPr marL="342900" indent="-342900">
              <a:lnSpc>
                <a:spcPct val="90000"/>
              </a:lnSpc>
              <a:spcBef>
                <a:spcPct val="20000"/>
              </a:spcBef>
              <a:buFontTx/>
              <a:buChar char="•"/>
              <a:defRPr/>
            </a:pPr>
            <a:r>
              <a:rPr lang="zh-CN" altLang="en-US" sz="2800" b="1" i="0" kern="0" dirty="0">
                <a:solidFill>
                  <a:srgbClr val="C00000"/>
                </a:solidFill>
                <a:latin typeface="+mn-lt"/>
                <a:ea typeface="+mn-ea"/>
              </a:rPr>
              <a:t>其次，物质质量和运动毫无联系的传统观念受到冲击，使人的认识由底速进入到高速运动的领域。（考夫曼的实验证实）</a:t>
            </a:r>
          </a:p>
          <a:p>
            <a:pPr marL="342900" indent="-342900">
              <a:lnSpc>
                <a:spcPct val="90000"/>
              </a:lnSpc>
              <a:spcBef>
                <a:spcPct val="20000"/>
              </a:spcBef>
              <a:buFontTx/>
              <a:buChar char="•"/>
              <a:defRPr/>
            </a:pPr>
            <a:r>
              <a:rPr lang="zh-CN" altLang="en-US" sz="2800" b="1" i="0" kern="0" dirty="0">
                <a:solidFill>
                  <a:srgbClr val="6600CC"/>
                </a:solidFill>
                <a:latin typeface="+mn-lt"/>
                <a:ea typeface="+mn-ea"/>
              </a:rPr>
              <a:t>第三，“以太漂移”的“零结果”和关于热辐射的探索，使经典理论遇到无法解决的矛盾，引起了人们对经典物理学基础的怀疑。</a:t>
            </a:r>
          </a:p>
          <a:p>
            <a:pPr marL="342900" indent="-342900">
              <a:lnSpc>
                <a:spcPct val="90000"/>
              </a:lnSpc>
              <a:spcBef>
                <a:spcPct val="20000"/>
              </a:spcBef>
              <a:buFontTx/>
              <a:buChar char="•"/>
              <a:defRPr/>
            </a:pPr>
            <a:endParaRPr lang="en-US" altLang="zh-CN" sz="2800" b="1" i="0" kern="0" dirty="0">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arbrake.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37"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outVertical)">
                                      <p:cBhvr>
                                        <p:cTn id="13" dur="500"/>
                                        <p:tgtEl>
                                          <p:spTgt spid="3">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37"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barn(outVertical)">
                                      <p:cBhvr>
                                        <p:cTn id="18" dur="500"/>
                                        <p:tgtEl>
                                          <p:spTgt spid="3">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37"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arn(outVertical)">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arn(outVertical)">
                                      <p:cBhvr>
                                        <p:cTn id="2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3" grpId="0" build="p"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矩形 21"/>
          <p:cNvSpPr/>
          <p:nvPr/>
        </p:nvSpPr>
        <p:spPr>
          <a:xfrm>
            <a:off x="2169492" y="190937"/>
            <a:ext cx="2276585" cy="492443"/>
          </a:xfrm>
          <a:prstGeom prst="rect">
            <a:avLst/>
          </a:prstGeom>
        </p:spPr>
        <p:txBody>
          <a:bodyPr wrap="none">
            <a:spAutoFit/>
          </a:bodyPr>
          <a:lstStyle/>
          <a:p>
            <a:pPr>
              <a:defRPr/>
            </a:pPr>
            <a:r>
              <a:rPr lang="en-US" altLang="zh-CN" b="1" i="0" dirty="0">
                <a:solidFill>
                  <a:srgbClr val="FF0000"/>
                </a:solidFill>
                <a:effectLst>
                  <a:outerShdw blurRad="38100" dist="38100" dir="2700000" algn="tl">
                    <a:srgbClr val="FFFFFF"/>
                  </a:outerShdw>
                </a:effectLst>
              </a:rPr>
              <a:t>3.  </a:t>
            </a:r>
            <a:r>
              <a:rPr lang="zh-CN" altLang="en-US" b="1" i="0" dirty="0">
                <a:solidFill>
                  <a:srgbClr val="FF0000"/>
                </a:solidFill>
                <a:effectLst>
                  <a:outerShdw blurRad="38100" dist="38100" dir="2700000" algn="tl">
                    <a:srgbClr val="FFFFFF"/>
                  </a:outerShdw>
                </a:effectLst>
              </a:rPr>
              <a:t>定量计算：</a:t>
            </a:r>
          </a:p>
        </p:txBody>
      </p:sp>
      <p:sp>
        <p:nvSpPr>
          <p:cNvPr id="23" name="矩形 22"/>
          <p:cNvSpPr/>
          <p:nvPr/>
        </p:nvSpPr>
        <p:spPr>
          <a:xfrm>
            <a:off x="3122089" y="2245267"/>
            <a:ext cx="7360137" cy="492443"/>
          </a:xfrm>
          <a:prstGeom prst="rect">
            <a:avLst/>
          </a:prstGeom>
        </p:spPr>
        <p:txBody>
          <a:bodyPr wrap="square">
            <a:spAutoFit/>
          </a:bodyPr>
          <a:lstStyle/>
          <a:p>
            <a:pPr algn="just">
              <a:spcBef>
                <a:spcPct val="50000"/>
              </a:spcBef>
              <a:buClr>
                <a:srgbClr val="0000CC"/>
              </a:buClr>
              <a:defRPr/>
            </a:pPr>
            <a:r>
              <a:rPr lang="en-US" altLang="zh-CN" b="1" i="0" dirty="0">
                <a:solidFill>
                  <a:srgbClr val="FF00FF"/>
                </a:solidFill>
                <a:effectLst>
                  <a:outerShdw blurRad="38100" dist="38100" dir="2700000" algn="tl">
                    <a:srgbClr val="FFFFFF"/>
                  </a:outerShdw>
                </a:effectLst>
              </a:rPr>
              <a:t>X </a:t>
            </a:r>
            <a:r>
              <a:rPr lang="zh-CN" altLang="en-US" b="1" i="0" dirty="0">
                <a:solidFill>
                  <a:srgbClr val="FF00FF"/>
                </a:solidFill>
                <a:effectLst>
                  <a:outerShdw blurRad="38100" dist="38100" dir="2700000" algn="tl">
                    <a:srgbClr val="FFFFFF"/>
                  </a:outerShdw>
                </a:effectLst>
              </a:rPr>
              <a:t>射线光子与“静止”的“自由电子”弹性碰撞</a:t>
            </a:r>
          </a:p>
        </p:txBody>
      </p:sp>
      <p:sp>
        <p:nvSpPr>
          <p:cNvPr id="5" name="矩形 4"/>
          <p:cNvSpPr/>
          <p:nvPr/>
        </p:nvSpPr>
        <p:spPr>
          <a:xfrm>
            <a:off x="2494101" y="2890421"/>
            <a:ext cx="1627369" cy="523220"/>
          </a:xfrm>
          <a:prstGeom prst="rect">
            <a:avLst/>
          </a:prstGeom>
        </p:spPr>
        <p:txBody>
          <a:bodyPr wrap="none">
            <a:spAutoFit/>
          </a:bodyPr>
          <a:lstStyle/>
          <a:p>
            <a:r>
              <a:rPr lang="zh-CN" altLang="en-US" sz="2800" b="1" i="0" dirty="0">
                <a:solidFill>
                  <a:srgbClr val="CC3300"/>
                </a:solidFill>
              </a:rPr>
              <a:t>能量守恒</a:t>
            </a:r>
            <a:endParaRPr lang="zh-CN" altLang="en-US" dirty="0">
              <a:solidFill>
                <a:srgbClr val="CC3300"/>
              </a:solidFill>
            </a:endParaRPr>
          </a:p>
        </p:txBody>
      </p:sp>
      <p:grpSp>
        <p:nvGrpSpPr>
          <p:cNvPr id="52" name="Group 4"/>
          <p:cNvGrpSpPr>
            <a:grpSpLocks/>
          </p:cNvGrpSpPr>
          <p:nvPr/>
        </p:nvGrpSpPr>
        <p:grpSpPr bwMode="auto">
          <a:xfrm>
            <a:off x="6934200" y="2857501"/>
            <a:ext cx="3733800" cy="3034603"/>
            <a:chOff x="2784" y="368"/>
            <a:chExt cx="2880" cy="2271"/>
          </a:xfrm>
        </p:grpSpPr>
        <p:sp>
          <p:nvSpPr>
            <p:cNvPr id="53" name="Rectangle 5"/>
            <p:cNvSpPr>
              <a:spLocks noChangeArrowheads="1"/>
            </p:cNvSpPr>
            <p:nvPr/>
          </p:nvSpPr>
          <p:spPr bwMode="auto">
            <a:xfrm>
              <a:off x="2784" y="528"/>
              <a:ext cx="2880" cy="2064"/>
            </a:xfrm>
            <a:prstGeom prst="rect">
              <a:avLst/>
            </a:prstGeom>
            <a:solidFill>
              <a:schemeClr val="bg1"/>
            </a:solidFill>
            <a:ln w="9525">
              <a:solidFill>
                <a:srgbClr val="006666"/>
              </a:solidFill>
              <a:miter lim="800000"/>
              <a:headEnd/>
              <a:tailEnd type="none" w="sm" len="lg"/>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 name="Line 6"/>
            <p:cNvSpPr>
              <a:spLocks noChangeShapeType="1"/>
            </p:cNvSpPr>
            <p:nvPr/>
          </p:nvSpPr>
          <p:spPr bwMode="auto">
            <a:xfrm>
              <a:off x="5136" y="1680"/>
              <a:ext cx="432"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7"/>
            <p:cNvSpPr>
              <a:spLocks noChangeShapeType="1"/>
            </p:cNvSpPr>
            <p:nvPr/>
          </p:nvSpPr>
          <p:spPr bwMode="auto">
            <a:xfrm flipV="1">
              <a:off x="3840" y="768"/>
              <a:ext cx="0" cy="168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6" name="Object 8"/>
            <p:cNvGraphicFramePr>
              <a:graphicFrameLocks noChangeAspect="1"/>
            </p:cNvGraphicFramePr>
            <p:nvPr/>
          </p:nvGraphicFramePr>
          <p:xfrm>
            <a:off x="5232" y="1392"/>
            <a:ext cx="208" cy="226"/>
          </p:xfrm>
          <a:graphic>
            <a:graphicData uri="http://schemas.openxmlformats.org/presentationml/2006/ole">
              <mc:AlternateContent xmlns:mc="http://schemas.openxmlformats.org/markup-compatibility/2006">
                <mc:Choice xmlns:v="urn:schemas-microsoft-com:vml" Requires="v">
                  <p:oleObj spid="_x0000_s348921" name="公式" r:id="rId3" imgW="177646" imgH="190335" progId="Equation.3">
                    <p:embed/>
                  </p:oleObj>
                </mc:Choice>
                <mc:Fallback>
                  <p:oleObj name="公式" r:id="rId3" imgW="177646" imgH="19033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2" y="1392"/>
                          <a:ext cx="208"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 name="Object 9"/>
            <p:cNvGraphicFramePr>
              <a:graphicFrameLocks noChangeAspect="1"/>
            </p:cNvGraphicFramePr>
            <p:nvPr/>
          </p:nvGraphicFramePr>
          <p:xfrm>
            <a:off x="3840" y="768"/>
            <a:ext cx="225" cy="285"/>
          </p:xfrm>
          <a:graphic>
            <a:graphicData uri="http://schemas.openxmlformats.org/presentationml/2006/ole">
              <mc:AlternateContent xmlns:mc="http://schemas.openxmlformats.org/markup-compatibility/2006">
                <mc:Choice xmlns:v="urn:schemas-microsoft-com:vml" Requires="v">
                  <p:oleObj spid="_x0000_s348922" name="公式" r:id="rId5" imgW="190417" imgH="241195" progId="Equation.3">
                    <p:embed/>
                  </p:oleObj>
                </mc:Choice>
                <mc:Fallback>
                  <p:oleObj name="公式" r:id="rId5" imgW="190417" imgH="2411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0" y="768"/>
                          <a:ext cx="225"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Line 10"/>
            <p:cNvSpPr>
              <a:spLocks noChangeShapeType="1"/>
            </p:cNvSpPr>
            <p:nvPr/>
          </p:nvSpPr>
          <p:spPr bwMode="auto">
            <a:xfrm flipV="1">
              <a:off x="4320" y="1680"/>
              <a:ext cx="816" cy="576"/>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11"/>
            <p:cNvSpPr>
              <a:spLocks noChangeShapeType="1"/>
            </p:cNvSpPr>
            <p:nvPr/>
          </p:nvSpPr>
          <p:spPr bwMode="auto">
            <a:xfrm>
              <a:off x="4656" y="1104"/>
              <a:ext cx="480" cy="576"/>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12"/>
            <p:cNvSpPr>
              <a:spLocks noChangeShapeType="1"/>
            </p:cNvSpPr>
            <p:nvPr/>
          </p:nvSpPr>
          <p:spPr bwMode="auto">
            <a:xfrm>
              <a:off x="3840" y="1680"/>
              <a:ext cx="1248" cy="0"/>
            </a:xfrm>
            <a:prstGeom prst="line">
              <a:avLst/>
            </a:prstGeom>
            <a:noFill/>
            <a:ln w="38100">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 name="Group 13"/>
            <p:cNvGrpSpPr>
              <a:grpSpLocks/>
            </p:cNvGrpSpPr>
            <p:nvPr/>
          </p:nvGrpSpPr>
          <p:grpSpPr bwMode="auto">
            <a:xfrm>
              <a:off x="2799" y="823"/>
              <a:ext cx="1041" cy="857"/>
              <a:chOff x="2799" y="823"/>
              <a:chExt cx="1041" cy="857"/>
            </a:xfrm>
          </p:grpSpPr>
          <p:sp>
            <p:nvSpPr>
              <p:cNvPr id="77" name="Line 14"/>
              <p:cNvSpPr>
                <a:spLocks noChangeShapeType="1"/>
              </p:cNvSpPr>
              <p:nvPr/>
            </p:nvSpPr>
            <p:spPr bwMode="auto">
              <a:xfrm>
                <a:off x="2976" y="1680"/>
                <a:ext cx="86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8" name="Object 15"/>
              <p:cNvGraphicFramePr>
                <a:graphicFrameLocks noChangeAspect="1"/>
              </p:cNvGraphicFramePr>
              <p:nvPr/>
            </p:nvGraphicFramePr>
            <p:xfrm>
              <a:off x="2799" y="823"/>
              <a:ext cx="784" cy="694"/>
            </p:xfrm>
            <a:graphic>
              <a:graphicData uri="http://schemas.openxmlformats.org/presentationml/2006/ole">
                <mc:AlternateContent xmlns:mc="http://schemas.openxmlformats.org/markup-compatibility/2006">
                  <mc:Choice xmlns:v="urn:schemas-microsoft-com:vml" Requires="v">
                    <p:oleObj spid="_x0000_s348923" name="公式" r:id="rId7" imgW="361991" imgH="304755" progId="Equation.3">
                      <p:embed/>
                    </p:oleObj>
                  </mc:Choice>
                  <mc:Fallback>
                    <p:oleObj name="公式" r:id="rId7" imgW="361991" imgH="30475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9" y="823"/>
                            <a:ext cx="784" cy="6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2" name="Group 16"/>
            <p:cNvGrpSpPr>
              <a:grpSpLocks/>
            </p:cNvGrpSpPr>
            <p:nvPr/>
          </p:nvGrpSpPr>
          <p:grpSpPr bwMode="auto">
            <a:xfrm>
              <a:off x="3840" y="368"/>
              <a:ext cx="1162" cy="1312"/>
              <a:chOff x="3840" y="368"/>
              <a:chExt cx="1162" cy="1312"/>
            </a:xfrm>
          </p:grpSpPr>
          <p:sp>
            <p:nvSpPr>
              <p:cNvPr id="75" name="Line 17"/>
              <p:cNvSpPr>
                <a:spLocks noChangeShapeType="1"/>
              </p:cNvSpPr>
              <p:nvPr/>
            </p:nvSpPr>
            <p:spPr bwMode="auto">
              <a:xfrm flipV="1">
                <a:off x="3840" y="1104"/>
                <a:ext cx="816" cy="57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6" name="Object 18"/>
              <p:cNvGraphicFramePr>
                <a:graphicFrameLocks noChangeAspect="1"/>
              </p:cNvGraphicFramePr>
              <p:nvPr/>
            </p:nvGraphicFramePr>
            <p:xfrm>
              <a:off x="4286" y="368"/>
              <a:ext cx="716" cy="735"/>
            </p:xfrm>
            <a:graphic>
              <a:graphicData uri="http://schemas.openxmlformats.org/presentationml/2006/ole">
                <mc:AlternateContent xmlns:mc="http://schemas.openxmlformats.org/markup-compatibility/2006">
                  <mc:Choice xmlns:v="urn:schemas-microsoft-com:vml" Requires="v">
                    <p:oleObj spid="_x0000_s348924" name="公式" r:id="rId9" imgW="266702" imgH="304755" progId="Equation.3">
                      <p:embed/>
                    </p:oleObj>
                  </mc:Choice>
                  <mc:Fallback>
                    <p:oleObj name="公式" r:id="rId9" imgW="266702" imgH="30475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6" y="368"/>
                            <a:ext cx="716" cy="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3" name="Group 19"/>
            <p:cNvGrpSpPr>
              <a:grpSpLocks/>
            </p:cNvGrpSpPr>
            <p:nvPr/>
          </p:nvGrpSpPr>
          <p:grpSpPr bwMode="auto">
            <a:xfrm>
              <a:off x="3840" y="1680"/>
              <a:ext cx="822" cy="959"/>
              <a:chOff x="3840" y="1680"/>
              <a:chExt cx="822" cy="959"/>
            </a:xfrm>
          </p:grpSpPr>
          <p:sp>
            <p:nvSpPr>
              <p:cNvPr id="73" name="Line 20"/>
              <p:cNvSpPr>
                <a:spLocks noChangeShapeType="1"/>
              </p:cNvSpPr>
              <p:nvPr/>
            </p:nvSpPr>
            <p:spPr bwMode="auto">
              <a:xfrm>
                <a:off x="3840" y="1680"/>
                <a:ext cx="480" cy="576"/>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4" name="Object 21"/>
              <p:cNvGraphicFramePr>
                <a:graphicFrameLocks noChangeAspect="1"/>
              </p:cNvGraphicFramePr>
              <p:nvPr>
                <p:extLst>
                  <p:ext uri="{D42A27DB-BD31-4B8C-83A1-F6EECF244321}">
                    <p14:modId xmlns:p14="http://schemas.microsoft.com/office/powerpoint/2010/main" val="1888748990"/>
                  </p:ext>
                </p:extLst>
              </p:nvPr>
            </p:nvGraphicFramePr>
            <p:xfrm>
              <a:off x="4084" y="2280"/>
              <a:ext cx="578" cy="359"/>
            </p:xfrm>
            <a:graphic>
              <a:graphicData uri="http://schemas.openxmlformats.org/presentationml/2006/ole">
                <mc:AlternateContent xmlns:mc="http://schemas.openxmlformats.org/markup-compatibility/2006">
                  <mc:Choice xmlns:v="urn:schemas-microsoft-com:vml" Requires="v">
                    <p:oleObj spid="_x0000_s348925" name="Equation" r:id="rId11" imgW="241200" imgH="177480" progId="Equation.DSMT4">
                      <p:embed/>
                    </p:oleObj>
                  </mc:Choice>
                  <mc:Fallback>
                    <p:oleObj name="Equation" r:id="rId11" imgW="241200" imgH="177480" progId="Equation.DSMT4">
                      <p:embed/>
                      <p:pic>
                        <p:nvPicPr>
                          <p:cNvPr id="0" name=""/>
                          <p:cNvPicPr>
                            <a:picLocks noChangeAspect="1" noChangeArrowheads="1"/>
                          </p:cNvPicPr>
                          <p:nvPr/>
                        </p:nvPicPr>
                        <p:blipFill>
                          <a:blip r:embed="rId12"/>
                          <a:srcRect/>
                          <a:stretch>
                            <a:fillRect/>
                          </a:stretch>
                        </p:blipFill>
                        <p:spPr bwMode="auto">
                          <a:xfrm>
                            <a:off x="4084" y="2280"/>
                            <a:ext cx="578" cy="359"/>
                          </a:xfrm>
                          <a:prstGeom prst="rect">
                            <a:avLst/>
                          </a:prstGeom>
                          <a:noFill/>
                          <a:ln>
                            <a:noFill/>
                          </a:ln>
                          <a:effectLst/>
                          <a:extLst/>
                        </p:spPr>
                      </p:pic>
                    </p:oleObj>
                  </mc:Fallback>
                </mc:AlternateContent>
              </a:graphicData>
            </a:graphic>
          </p:graphicFrame>
        </p:grpSp>
        <p:sp>
          <p:nvSpPr>
            <p:cNvPr id="64" name="Line 22"/>
            <p:cNvSpPr>
              <a:spLocks noChangeShapeType="1"/>
            </p:cNvSpPr>
            <p:nvPr/>
          </p:nvSpPr>
          <p:spPr bwMode="auto">
            <a:xfrm flipV="1">
              <a:off x="3840" y="1440"/>
              <a:ext cx="336" cy="24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5" name="Object 23"/>
            <p:cNvGraphicFramePr>
              <a:graphicFrameLocks noChangeAspect="1"/>
            </p:cNvGraphicFramePr>
            <p:nvPr>
              <p:extLst>
                <p:ext uri="{D42A27DB-BD31-4B8C-83A1-F6EECF244321}">
                  <p14:modId xmlns:p14="http://schemas.microsoft.com/office/powerpoint/2010/main" val="168285005"/>
                </p:ext>
              </p:extLst>
            </p:nvPr>
          </p:nvGraphicFramePr>
          <p:xfrm>
            <a:off x="3926" y="1023"/>
            <a:ext cx="298" cy="417"/>
          </p:xfrm>
          <a:graphic>
            <a:graphicData uri="http://schemas.openxmlformats.org/presentationml/2006/ole">
              <mc:AlternateContent xmlns:mc="http://schemas.openxmlformats.org/markup-compatibility/2006">
                <mc:Choice xmlns:v="urn:schemas-microsoft-com:vml" Requires="v">
                  <p:oleObj spid="_x0000_s348926" name="公式" r:id="rId13" imgW="126725" imgH="177415" progId="Equation.3">
                    <p:embed/>
                  </p:oleObj>
                </mc:Choice>
                <mc:Fallback>
                  <p:oleObj name="公式" r:id="rId13" imgW="126725" imgH="17741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26" y="1023"/>
                          <a:ext cx="298" cy="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 name="Line 24"/>
            <p:cNvSpPr>
              <a:spLocks noChangeShapeType="1"/>
            </p:cNvSpPr>
            <p:nvPr/>
          </p:nvSpPr>
          <p:spPr bwMode="auto">
            <a:xfrm>
              <a:off x="2928" y="1680"/>
              <a:ext cx="336" cy="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7" name="Object 25"/>
            <p:cNvGraphicFramePr>
              <a:graphicFrameLocks noChangeAspect="1"/>
            </p:cNvGraphicFramePr>
            <p:nvPr/>
          </p:nvGraphicFramePr>
          <p:xfrm>
            <a:off x="2979" y="1668"/>
            <a:ext cx="389" cy="541"/>
          </p:xfrm>
          <a:graphic>
            <a:graphicData uri="http://schemas.openxmlformats.org/presentationml/2006/ole">
              <mc:AlternateContent xmlns:mc="http://schemas.openxmlformats.org/markup-compatibility/2006">
                <mc:Choice xmlns:v="urn:schemas-microsoft-com:vml" Requires="v">
                  <p:oleObj spid="_x0000_s348927" name="公式" r:id="rId15" imgW="165028" imgH="228501" progId="Equation.3">
                    <p:embed/>
                  </p:oleObj>
                </mc:Choice>
                <mc:Fallback>
                  <p:oleObj name="公式" r:id="rId15" imgW="165028" imgH="228501"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79" y="1668"/>
                          <a:ext cx="389" cy="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 name="Oval 26"/>
            <p:cNvSpPr>
              <a:spLocks noChangeArrowheads="1"/>
            </p:cNvSpPr>
            <p:nvPr/>
          </p:nvSpPr>
          <p:spPr bwMode="auto">
            <a:xfrm>
              <a:off x="3768" y="1632"/>
              <a:ext cx="144" cy="144"/>
            </a:xfrm>
            <a:prstGeom prst="ellipse">
              <a:avLst/>
            </a:prstGeom>
            <a:gradFill rotWithShape="0">
              <a:gsLst>
                <a:gs pos="0">
                  <a:srgbClr val="FFFFFF"/>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9" name="Object 27"/>
            <p:cNvGraphicFramePr>
              <a:graphicFrameLocks noChangeAspect="1"/>
            </p:cNvGraphicFramePr>
            <p:nvPr/>
          </p:nvGraphicFramePr>
          <p:xfrm>
            <a:off x="4416" y="1344"/>
            <a:ext cx="211" cy="288"/>
          </p:xfrm>
          <a:graphic>
            <a:graphicData uri="http://schemas.openxmlformats.org/presentationml/2006/ole">
              <mc:AlternateContent xmlns:mc="http://schemas.openxmlformats.org/markup-compatibility/2006">
                <mc:Choice xmlns:v="urn:schemas-microsoft-com:vml" Requires="v">
                  <p:oleObj spid="_x0000_s348928" name="公式" r:id="rId17" imgW="95289" imgH="152512" progId="Equation.3">
                    <p:embed/>
                  </p:oleObj>
                </mc:Choice>
                <mc:Fallback>
                  <p:oleObj name="公式" r:id="rId17" imgW="95289" imgH="152512"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16" y="1344"/>
                          <a:ext cx="21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 name="Arc 28"/>
            <p:cNvSpPr>
              <a:spLocks/>
            </p:cNvSpPr>
            <p:nvPr/>
          </p:nvSpPr>
          <p:spPr bwMode="auto">
            <a:xfrm flipV="1">
              <a:off x="4032" y="1681"/>
              <a:ext cx="192" cy="290"/>
            </a:xfrm>
            <a:custGeom>
              <a:avLst/>
              <a:gdLst>
                <a:gd name="T0" fmla="*/ 0 w 21600"/>
                <a:gd name="T1" fmla="*/ 0 h 26139"/>
                <a:gd name="T2" fmla="*/ 0 w 21600"/>
                <a:gd name="T3" fmla="*/ 0 h 26139"/>
                <a:gd name="T4" fmla="*/ 0 w 21600"/>
                <a:gd name="T5" fmla="*/ 0 h 26139"/>
                <a:gd name="T6" fmla="*/ 0 60000 65536"/>
                <a:gd name="T7" fmla="*/ 0 60000 65536"/>
                <a:gd name="T8" fmla="*/ 0 60000 65536"/>
                <a:gd name="T9" fmla="*/ 0 w 21600"/>
                <a:gd name="T10" fmla="*/ 0 h 26139"/>
                <a:gd name="T11" fmla="*/ 21600 w 21600"/>
                <a:gd name="T12" fmla="*/ 26139 h 26139"/>
              </a:gdLst>
              <a:ahLst/>
              <a:cxnLst>
                <a:cxn ang="T6">
                  <a:pos x="T0" y="T1"/>
                </a:cxn>
                <a:cxn ang="T7">
                  <a:pos x="T2" y="T3"/>
                </a:cxn>
                <a:cxn ang="T8">
                  <a:pos x="T4" y="T5"/>
                </a:cxn>
              </a:cxnLst>
              <a:rect l="T9" t="T10" r="T11" b="T12"/>
              <a:pathLst>
                <a:path w="21600" h="26139" fill="none" extrusionOk="0">
                  <a:moveTo>
                    <a:pt x="4760" y="0"/>
                  </a:moveTo>
                  <a:cubicBezTo>
                    <a:pt x="14607" y="2225"/>
                    <a:pt x="21600" y="10973"/>
                    <a:pt x="21600" y="21069"/>
                  </a:cubicBezTo>
                  <a:cubicBezTo>
                    <a:pt x="21600" y="22776"/>
                    <a:pt x="21397" y="24478"/>
                    <a:pt x="20996" y="26138"/>
                  </a:cubicBezTo>
                </a:path>
                <a:path w="21600" h="26139" stroke="0" extrusionOk="0">
                  <a:moveTo>
                    <a:pt x="4760" y="0"/>
                  </a:moveTo>
                  <a:cubicBezTo>
                    <a:pt x="14607" y="2225"/>
                    <a:pt x="21600" y="10973"/>
                    <a:pt x="21600" y="21069"/>
                  </a:cubicBezTo>
                  <a:cubicBezTo>
                    <a:pt x="21600" y="22776"/>
                    <a:pt x="21397" y="24478"/>
                    <a:pt x="20996" y="26138"/>
                  </a:cubicBezTo>
                  <a:lnTo>
                    <a:pt x="0" y="21069"/>
                  </a:lnTo>
                  <a:lnTo>
                    <a:pt x="4760" y="0"/>
                  </a:lnTo>
                  <a:close/>
                </a:path>
              </a:pathLst>
            </a:custGeom>
            <a:noFill/>
            <a:ln w="28575">
              <a:solidFill>
                <a:srgbClr val="CC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1" name="Arc 29"/>
            <p:cNvSpPr>
              <a:spLocks/>
            </p:cNvSpPr>
            <p:nvPr/>
          </p:nvSpPr>
          <p:spPr bwMode="auto">
            <a:xfrm rot="20593036" flipV="1">
              <a:off x="4176" y="1392"/>
              <a:ext cx="192" cy="294"/>
            </a:xfrm>
            <a:custGeom>
              <a:avLst/>
              <a:gdLst>
                <a:gd name="T0" fmla="*/ 0 w 21600"/>
                <a:gd name="T1" fmla="*/ 0 h 30659"/>
                <a:gd name="T2" fmla="*/ 0 w 21600"/>
                <a:gd name="T3" fmla="*/ 0 h 30659"/>
                <a:gd name="T4" fmla="*/ 0 w 21600"/>
                <a:gd name="T5" fmla="*/ 0 h 30659"/>
                <a:gd name="T6" fmla="*/ 0 60000 65536"/>
                <a:gd name="T7" fmla="*/ 0 60000 65536"/>
                <a:gd name="T8" fmla="*/ 0 60000 65536"/>
                <a:gd name="T9" fmla="*/ 0 w 21600"/>
                <a:gd name="T10" fmla="*/ 0 h 30659"/>
                <a:gd name="T11" fmla="*/ 21600 w 21600"/>
                <a:gd name="T12" fmla="*/ 30659 h 30659"/>
              </a:gdLst>
              <a:ahLst/>
              <a:cxnLst>
                <a:cxn ang="T6">
                  <a:pos x="T0" y="T1"/>
                </a:cxn>
                <a:cxn ang="T7">
                  <a:pos x="T2" y="T3"/>
                </a:cxn>
                <a:cxn ang="T8">
                  <a:pos x="T4" y="T5"/>
                </a:cxn>
              </a:cxnLst>
              <a:rect l="T9" t="T10" r="T11" b="T12"/>
              <a:pathLst>
                <a:path w="21600" h="30659" fill="none" extrusionOk="0">
                  <a:moveTo>
                    <a:pt x="14791" y="-1"/>
                  </a:moveTo>
                  <a:cubicBezTo>
                    <a:pt x="19135" y="4082"/>
                    <a:pt x="21600" y="9779"/>
                    <a:pt x="21600" y="15741"/>
                  </a:cubicBezTo>
                  <a:cubicBezTo>
                    <a:pt x="21600" y="21297"/>
                    <a:pt x="19458" y="26640"/>
                    <a:pt x="15620" y="30658"/>
                  </a:cubicBezTo>
                </a:path>
                <a:path w="21600" h="30659" stroke="0" extrusionOk="0">
                  <a:moveTo>
                    <a:pt x="14791" y="-1"/>
                  </a:moveTo>
                  <a:cubicBezTo>
                    <a:pt x="19135" y="4082"/>
                    <a:pt x="21600" y="9779"/>
                    <a:pt x="21600" y="15741"/>
                  </a:cubicBezTo>
                  <a:cubicBezTo>
                    <a:pt x="21600" y="21297"/>
                    <a:pt x="19458" y="26640"/>
                    <a:pt x="15620" y="30658"/>
                  </a:cubicBezTo>
                  <a:lnTo>
                    <a:pt x="0" y="15741"/>
                  </a:lnTo>
                  <a:lnTo>
                    <a:pt x="14791" y="-1"/>
                  </a:lnTo>
                  <a:close/>
                </a:path>
              </a:pathLst>
            </a:custGeom>
            <a:noFill/>
            <a:ln w="28575">
              <a:solidFill>
                <a:srgbClr val="0099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72" name="Object 30"/>
            <p:cNvGraphicFramePr>
              <a:graphicFrameLocks noChangeAspect="1"/>
            </p:cNvGraphicFramePr>
            <p:nvPr/>
          </p:nvGraphicFramePr>
          <p:xfrm>
            <a:off x="4224" y="1728"/>
            <a:ext cx="280" cy="336"/>
          </p:xfrm>
          <a:graphic>
            <a:graphicData uri="http://schemas.openxmlformats.org/presentationml/2006/ole">
              <mc:AlternateContent xmlns:mc="http://schemas.openxmlformats.org/markup-compatibility/2006">
                <mc:Choice xmlns:v="urn:schemas-microsoft-com:vml" Requires="v">
                  <p:oleObj spid="_x0000_s348929" name="公式" r:id="rId19" imgW="114185" imgH="152512" progId="Equation.3">
                    <p:embed/>
                  </p:oleObj>
                </mc:Choice>
                <mc:Fallback>
                  <p:oleObj name="公式" r:id="rId19" imgW="114185" imgH="152512"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24" y="1728"/>
                          <a:ext cx="28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9" name="Object 69"/>
          <p:cNvGraphicFramePr>
            <a:graphicFrameLocks noChangeAspect="1"/>
          </p:cNvGraphicFramePr>
          <p:nvPr>
            <p:extLst>
              <p:ext uri="{D42A27DB-BD31-4B8C-83A1-F6EECF244321}">
                <p14:modId xmlns:p14="http://schemas.microsoft.com/office/powerpoint/2010/main" val="1039952708"/>
              </p:ext>
            </p:extLst>
          </p:nvPr>
        </p:nvGraphicFramePr>
        <p:xfrm>
          <a:off x="2168575" y="3226086"/>
          <a:ext cx="4397375" cy="711200"/>
        </p:xfrm>
        <a:graphic>
          <a:graphicData uri="http://schemas.openxmlformats.org/presentationml/2006/ole">
            <mc:AlternateContent xmlns:mc="http://schemas.openxmlformats.org/markup-compatibility/2006">
              <mc:Choice xmlns:v="urn:schemas-microsoft-com:vml" Requires="v">
                <p:oleObj spid="_x0000_s348930" name="Equation" r:id="rId21" imgW="1409088" imgH="241195" progId="Equation.DSMT4">
                  <p:embed/>
                </p:oleObj>
              </mc:Choice>
              <mc:Fallback>
                <p:oleObj name="Equation" r:id="rId21" imgW="1409088" imgH="241195"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168575" y="3226086"/>
                        <a:ext cx="4397375"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 name="矩形 79"/>
          <p:cNvSpPr/>
          <p:nvPr/>
        </p:nvSpPr>
        <p:spPr>
          <a:xfrm>
            <a:off x="2494100" y="3902443"/>
            <a:ext cx="1627369" cy="523220"/>
          </a:xfrm>
          <a:prstGeom prst="rect">
            <a:avLst/>
          </a:prstGeom>
        </p:spPr>
        <p:txBody>
          <a:bodyPr wrap="none">
            <a:spAutoFit/>
          </a:bodyPr>
          <a:lstStyle/>
          <a:p>
            <a:r>
              <a:rPr lang="zh-CN" altLang="en-US" sz="2800" b="1" i="0" dirty="0">
                <a:solidFill>
                  <a:srgbClr val="0033CC"/>
                </a:solidFill>
              </a:rPr>
              <a:t>动量守恒</a:t>
            </a:r>
            <a:endParaRPr lang="zh-CN" altLang="en-US" dirty="0">
              <a:solidFill>
                <a:srgbClr val="0033CC"/>
              </a:solidFill>
            </a:endParaRPr>
          </a:p>
        </p:txBody>
      </p:sp>
      <p:graphicFrame>
        <p:nvGraphicFramePr>
          <p:cNvPr id="81" name="Object 70"/>
          <p:cNvGraphicFramePr>
            <a:graphicFrameLocks noChangeAspect="1"/>
          </p:cNvGraphicFramePr>
          <p:nvPr>
            <p:extLst>
              <p:ext uri="{D42A27DB-BD31-4B8C-83A1-F6EECF244321}">
                <p14:modId xmlns:p14="http://schemas.microsoft.com/office/powerpoint/2010/main" val="779150176"/>
              </p:ext>
            </p:extLst>
          </p:nvPr>
        </p:nvGraphicFramePr>
        <p:xfrm>
          <a:off x="2260600" y="4229101"/>
          <a:ext cx="3263900" cy="1585913"/>
        </p:xfrm>
        <a:graphic>
          <a:graphicData uri="http://schemas.openxmlformats.org/presentationml/2006/ole">
            <mc:AlternateContent xmlns:mc="http://schemas.openxmlformats.org/markup-compatibility/2006">
              <mc:Choice xmlns:v="urn:schemas-microsoft-com:vml" Requires="v">
                <p:oleObj spid="_x0000_s348931" name="Equation" r:id="rId23" imgW="1028520" imgH="431640" progId="Equation.DSMT4">
                  <p:embed/>
                </p:oleObj>
              </mc:Choice>
              <mc:Fallback>
                <p:oleObj name="Equation" r:id="rId23" imgW="1028520" imgH="431640" progId="Equation.DSMT4">
                  <p:embed/>
                  <p:pic>
                    <p:nvPicPr>
                      <p:cNvPr id="0" name=""/>
                      <p:cNvPicPr>
                        <a:picLocks noChangeAspect="1" noChangeArrowheads="1"/>
                      </p:cNvPicPr>
                      <p:nvPr/>
                    </p:nvPicPr>
                    <p:blipFill>
                      <a:blip r:embed="rId24"/>
                      <a:srcRect/>
                      <a:stretch>
                        <a:fillRect/>
                      </a:stretch>
                    </p:blipFill>
                    <p:spPr bwMode="auto">
                      <a:xfrm>
                        <a:off x="2260600" y="4229101"/>
                        <a:ext cx="3263900" cy="158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矩形 6"/>
          <p:cNvSpPr/>
          <p:nvPr/>
        </p:nvSpPr>
        <p:spPr>
          <a:xfrm>
            <a:off x="2355747" y="679279"/>
            <a:ext cx="7993567" cy="892552"/>
          </a:xfrm>
          <a:prstGeom prst="rect">
            <a:avLst/>
          </a:prstGeom>
        </p:spPr>
        <p:txBody>
          <a:bodyPr wrap="square">
            <a:spAutoFit/>
          </a:bodyPr>
          <a:lstStyle/>
          <a:p>
            <a:r>
              <a:rPr lang="zh-CN" altLang="en-US" b="1" i="0" dirty="0">
                <a:solidFill>
                  <a:srgbClr val="008000"/>
                </a:solidFill>
                <a:effectLst>
                  <a:outerShdw blurRad="38100" dist="38100" dir="2700000" algn="tl">
                    <a:srgbClr val="FFFFFF"/>
                  </a:outerShdw>
                </a:effectLst>
              </a:rPr>
              <a:t>外层电子与原子核结合较弱（几个</a:t>
            </a:r>
            <a:r>
              <a:rPr lang="en-US" altLang="zh-CN" b="1" i="0" dirty="0">
                <a:solidFill>
                  <a:srgbClr val="008000"/>
                </a:solidFill>
                <a:effectLst>
                  <a:outerShdw blurRad="38100" dist="38100" dir="2700000" algn="tl">
                    <a:srgbClr val="FFFFFF"/>
                  </a:outerShdw>
                </a:effectLst>
              </a:rPr>
              <a:t>eV</a:t>
            </a:r>
            <a:r>
              <a:rPr lang="zh-CN" altLang="en-US" b="1" i="0" dirty="0">
                <a:solidFill>
                  <a:srgbClr val="008000"/>
                </a:solidFill>
                <a:effectLst>
                  <a:outerShdw blurRad="38100" dist="38100" dir="2700000" algn="tl">
                    <a:srgbClr val="FFFFFF"/>
                  </a:outerShdw>
                </a:effectLst>
              </a:rPr>
              <a:t>），远小于</a:t>
            </a:r>
            <a:r>
              <a:rPr lang="en-US" altLang="zh-CN" b="1" i="0" dirty="0">
                <a:solidFill>
                  <a:srgbClr val="008000"/>
                </a:solidFill>
                <a:effectLst>
                  <a:outerShdw blurRad="38100" dist="38100" dir="2700000" algn="tl">
                    <a:srgbClr val="FFFFFF"/>
                  </a:outerShdw>
                </a:effectLst>
              </a:rPr>
              <a:t>X </a:t>
            </a:r>
            <a:r>
              <a:rPr lang="zh-CN" altLang="en-US" b="1" i="0" dirty="0">
                <a:solidFill>
                  <a:srgbClr val="008000"/>
                </a:solidFill>
                <a:effectLst>
                  <a:outerShdw blurRad="38100" dist="38100" dir="2700000" algn="tl">
                    <a:srgbClr val="FFFFFF"/>
                  </a:outerShdw>
                </a:effectLst>
              </a:rPr>
              <a:t>射线光子的能量，</a:t>
            </a:r>
            <a:endParaRPr lang="zh-CN" altLang="en-US" dirty="0">
              <a:solidFill>
                <a:srgbClr val="008000"/>
              </a:solidFill>
            </a:endParaRPr>
          </a:p>
        </p:txBody>
      </p:sp>
      <p:sp>
        <p:nvSpPr>
          <p:cNvPr id="8" name="矩形 7"/>
          <p:cNvSpPr/>
          <p:nvPr/>
        </p:nvSpPr>
        <p:spPr>
          <a:xfrm>
            <a:off x="5100320" y="1232923"/>
            <a:ext cx="4572000" cy="892552"/>
          </a:xfrm>
          <a:prstGeom prst="rect">
            <a:avLst/>
          </a:prstGeom>
        </p:spPr>
        <p:txBody>
          <a:bodyPr>
            <a:spAutoFit/>
          </a:bodyPr>
          <a:lstStyle/>
          <a:p>
            <a:r>
              <a:rPr lang="zh-CN" altLang="en-US" b="1" i="0" dirty="0">
                <a:solidFill>
                  <a:srgbClr val="CC3300"/>
                </a:solidFill>
                <a:effectLst>
                  <a:outerShdw blurRad="38100" dist="38100" dir="2700000" algn="tl">
                    <a:srgbClr val="FFFFFF"/>
                  </a:outerShdw>
                </a:effectLst>
              </a:rPr>
              <a:t>碰撞前原子外层电子可以看成“静止”的“自由电子”。</a:t>
            </a:r>
            <a:endParaRPr lang="zh-CN" altLang="en-US" dirty="0">
              <a:solidFill>
                <a:srgbClr val="CC3300"/>
              </a:solidFill>
            </a:endParaRPr>
          </a:p>
        </p:txBody>
      </p:sp>
      <p:sp>
        <p:nvSpPr>
          <p:cNvPr id="86" name="AutoShape 8"/>
          <p:cNvSpPr>
            <a:spLocks noChangeArrowheads="1"/>
          </p:cNvSpPr>
          <p:nvPr/>
        </p:nvSpPr>
        <p:spPr bwMode="auto">
          <a:xfrm>
            <a:off x="4017190" y="1726117"/>
            <a:ext cx="700143" cy="241182"/>
          </a:xfrm>
          <a:prstGeom prst="rightArrow">
            <a:avLst>
              <a:gd name="adj1" fmla="val 50000"/>
              <a:gd name="adj2" fmla="val 95879"/>
            </a:avLst>
          </a:prstGeom>
          <a:solidFill>
            <a:srgbClr val="00FFFF"/>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7" name="AutoShape 8"/>
          <p:cNvSpPr>
            <a:spLocks noChangeArrowheads="1"/>
          </p:cNvSpPr>
          <p:nvPr/>
        </p:nvSpPr>
        <p:spPr bwMode="auto">
          <a:xfrm>
            <a:off x="2144029" y="2462512"/>
            <a:ext cx="700143" cy="241182"/>
          </a:xfrm>
          <a:prstGeom prst="rightArrow">
            <a:avLst>
              <a:gd name="adj1" fmla="val 50000"/>
              <a:gd name="adj2" fmla="val 95879"/>
            </a:avLst>
          </a:prstGeom>
          <a:solidFill>
            <a:srgbClr val="66FF99"/>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88" name="Object 4"/>
          <p:cNvGraphicFramePr>
            <a:graphicFrameLocks noChangeAspect="1"/>
          </p:cNvGraphicFramePr>
          <p:nvPr>
            <p:extLst>
              <p:ext uri="{D42A27DB-BD31-4B8C-83A1-F6EECF244321}">
                <p14:modId xmlns:p14="http://schemas.microsoft.com/office/powerpoint/2010/main" val="2189944978"/>
              </p:ext>
            </p:extLst>
          </p:nvPr>
        </p:nvGraphicFramePr>
        <p:xfrm>
          <a:off x="2357438" y="5651501"/>
          <a:ext cx="3529012" cy="900113"/>
        </p:xfrm>
        <a:graphic>
          <a:graphicData uri="http://schemas.openxmlformats.org/presentationml/2006/ole">
            <mc:AlternateContent xmlns:mc="http://schemas.openxmlformats.org/markup-compatibility/2006">
              <mc:Choice xmlns:v="urn:schemas-microsoft-com:vml" Requires="v">
                <p:oleObj spid="_x0000_s348932" name="Equation" r:id="rId25" imgW="1244520" imgH="279360" progId="Equation.DSMT4">
                  <p:embed/>
                </p:oleObj>
              </mc:Choice>
              <mc:Fallback>
                <p:oleObj name="Equation" r:id="rId25" imgW="1244520" imgH="279360" progId="Equation.DSMT4">
                  <p:embed/>
                  <p:pic>
                    <p:nvPicPr>
                      <p:cNvPr id="0" name=""/>
                      <p:cNvPicPr>
                        <a:picLocks noChangeAspect="1" noChangeArrowheads="1"/>
                      </p:cNvPicPr>
                      <p:nvPr/>
                    </p:nvPicPr>
                    <p:blipFill>
                      <a:blip r:embed="rId26"/>
                      <a:srcRect/>
                      <a:stretch>
                        <a:fillRect/>
                      </a:stretch>
                    </p:blipFill>
                    <p:spPr bwMode="auto">
                      <a:xfrm>
                        <a:off x="2357438" y="5651501"/>
                        <a:ext cx="3529012"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wipe(down)">
                                      <p:cBhvr>
                                        <p:cTn id="17" dur="500"/>
                                        <p:tgtEl>
                                          <p:spTgt spid="86"/>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87"/>
                                        </p:tgtEl>
                                        <p:attrNameLst>
                                          <p:attrName>style.visibility</p:attrName>
                                        </p:attrNameLst>
                                      </p:cBhvr>
                                      <p:to>
                                        <p:strVal val="visible"/>
                                      </p:to>
                                    </p:set>
                                    <p:animEffect transition="in" filter="wipe(down)">
                                      <p:cBhvr>
                                        <p:cTn id="29" dur="500"/>
                                        <p:tgtEl>
                                          <p:spTgt spid="87"/>
                                        </p:tgtEl>
                                      </p:cBhvr>
                                    </p:animEffect>
                                  </p:childTnLst>
                                </p:cTn>
                              </p:par>
                            </p:childTnLst>
                          </p:cTn>
                        </p:par>
                      </p:childTnLst>
                    </p:cTn>
                  </p:par>
                  <p:par>
                    <p:cTn id="30" fill="hold">
                      <p:stCondLst>
                        <p:cond delay="indefinite"/>
                      </p:stCondLst>
                      <p:childTnLst>
                        <p:par>
                          <p:cTn id="31" fill="hold">
                            <p:stCondLst>
                              <p:cond delay="0"/>
                            </p:stCondLst>
                            <p:childTnLst>
                              <p:par>
                                <p:cTn id="32" presetID="26" presetClass="entr" presetSubtype="0" fill="hold" nodeType="clickEffect">
                                  <p:stCondLst>
                                    <p:cond delay="0"/>
                                  </p:stCondLst>
                                  <p:childTnLst>
                                    <p:set>
                                      <p:cBhvr>
                                        <p:cTn id="33" dur="1" fill="hold">
                                          <p:stCondLst>
                                            <p:cond delay="0"/>
                                          </p:stCondLst>
                                        </p:cTn>
                                        <p:tgtEl>
                                          <p:spTgt spid="23">
                                            <p:txEl>
                                              <p:pRg st="0" end="0"/>
                                            </p:txEl>
                                          </p:spTgt>
                                        </p:tgtEl>
                                        <p:attrNameLst>
                                          <p:attrName>style.visibility</p:attrName>
                                        </p:attrNameLst>
                                      </p:cBhvr>
                                      <p:to>
                                        <p:strVal val="visible"/>
                                      </p:to>
                                    </p:set>
                                    <p:animEffect transition="in" filter="wipe(down)">
                                      <p:cBhvr>
                                        <p:cTn id="34" dur="580">
                                          <p:stCondLst>
                                            <p:cond delay="0"/>
                                          </p:stCondLst>
                                        </p:cTn>
                                        <p:tgtEl>
                                          <p:spTgt spid="23">
                                            <p:txEl>
                                              <p:pRg st="0" end="0"/>
                                            </p:txEl>
                                          </p:spTgt>
                                        </p:tgtEl>
                                      </p:cBhvr>
                                    </p:animEffect>
                                    <p:anim calcmode="lin" valueType="num">
                                      <p:cBhvr>
                                        <p:cTn id="35" dur="1822" tmFilter="0,0; 0.14,0.36; 0.43,0.73; 0.71,0.91; 1.0,1.0">
                                          <p:stCondLst>
                                            <p:cond delay="0"/>
                                          </p:stCondLst>
                                        </p:cTn>
                                        <p:tgtEl>
                                          <p:spTgt spid="23">
                                            <p:txEl>
                                              <p:pRg st="0" end="0"/>
                                            </p:txEl>
                                          </p:spTgt>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23">
                                            <p:txEl>
                                              <p:pRg st="0" end="0"/>
                                            </p:txEl>
                                          </p:spTgt>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23">
                                            <p:txEl>
                                              <p:pRg st="0" end="0"/>
                                            </p:txEl>
                                          </p:spTgt>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23">
                                            <p:txEl>
                                              <p:pRg st="0" end="0"/>
                                            </p:txEl>
                                          </p:spTgt>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23">
                                            <p:txEl>
                                              <p:pRg st="0" end="0"/>
                                            </p:txEl>
                                          </p:spTgt>
                                        </p:tgtEl>
                                        <p:attrNameLst>
                                          <p:attrName>ppt_y</p:attrName>
                                        </p:attrNameLst>
                                      </p:cBhvr>
                                      <p:tavLst>
                                        <p:tav tm="0" fmla="#ppt_y-sin(pi*$)/81">
                                          <p:val>
                                            <p:fltVal val="0"/>
                                          </p:val>
                                        </p:tav>
                                        <p:tav tm="100000">
                                          <p:val>
                                            <p:fltVal val="1"/>
                                          </p:val>
                                        </p:tav>
                                      </p:tavLst>
                                    </p:anim>
                                    <p:animScale>
                                      <p:cBhvr>
                                        <p:cTn id="40" dur="26">
                                          <p:stCondLst>
                                            <p:cond delay="650"/>
                                          </p:stCondLst>
                                        </p:cTn>
                                        <p:tgtEl>
                                          <p:spTgt spid="23">
                                            <p:txEl>
                                              <p:pRg st="0" end="0"/>
                                            </p:txEl>
                                          </p:spTgt>
                                        </p:tgtEl>
                                      </p:cBhvr>
                                      <p:to x="100000" y="60000"/>
                                    </p:animScale>
                                    <p:animScale>
                                      <p:cBhvr>
                                        <p:cTn id="41" dur="166" decel="50000">
                                          <p:stCondLst>
                                            <p:cond delay="676"/>
                                          </p:stCondLst>
                                        </p:cTn>
                                        <p:tgtEl>
                                          <p:spTgt spid="23">
                                            <p:txEl>
                                              <p:pRg st="0" end="0"/>
                                            </p:txEl>
                                          </p:spTgt>
                                        </p:tgtEl>
                                      </p:cBhvr>
                                      <p:to x="100000" y="100000"/>
                                    </p:animScale>
                                    <p:animScale>
                                      <p:cBhvr>
                                        <p:cTn id="42" dur="26">
                                          <p:stCondLst>
                                            <p:cond delay="1312"/>
                                          </p:stCondLst>
                                        </p:cTn>
                                        <p:tgtEl>
                                          <p:spTgt spid="23">
                                            <p:txEl>
                                              <p:pRg st="0" end="0"/>
                                            </p:txEl>
                                          </p:spTgt>
                                        </p:tgtEl>
                                      </p:cBhvr>
                                      <p:to x="100000" y="80000"/>
                                    </p:animScale>
                                    <p:animScale>
                                      <p:cBhvr>
                                        <p:cTn id="43" dur="166" decel="50000">
                                          <p:stCondLst>
                                            <p:cond delay="1338"/>
                                          </p:stCondLst>
                                        </p:cTn>
                                        <p:tgtEl>
                                          <p:spTgt spid="23">
                                            <p:txEl>
                                              <p:pRg st="0" end="0"/>
                                            </p:txEl>
                                          </p:spTgt>
                                        </p:tgtEl>
                                      </p:cBhvr>
                                      <p:to x="100000" y="100000"/>
                                    </p:animScale>
                                    <p:animScale>
                                      <p:cBhvr>
                                        <p:cTn id="44" dur="26">
                                          <p:stCondLst>
                                            <p:cond delay="1642"/>
                                          </p:stCondLst>
                                        </p:cTn>
                                        <p:tgtEl>
                                          <p:spTgt spid="23">
                                            <p:txEl>
                                              <p:pRg st="0" end="0"/>
                                            </p:txEl>
                                          </p:spTgt>
                                        </p:tgtEl>
                                      </p:cBhvr>
                                      <p:to x="100000" y="90000"/>
                                    </p:animScale>
                                    <p:animScale>
                                      <p:cBhvr>
                                        <p:cTn id="45" dur="166" decel="50000">
                                          <p:stCondLst>
                                            <p:cond delay="1668"/>
                                          </p:stCondLst>
                                        </p:cTn>
                                        <p:tgtEl>
                                          <p:spTgt spid="23">
                                            <p:txEl>
                                              <p:pRg st="0" end="0"/>
                                            </p:txEl>
                                          </p:spTgt>
                                        </p:tgtEl>
                                      </p:cBhvr>
                                      <p:to x="100000" y="100000"/>
                                    </p:animScale>
                                    <p:animScale>
                                      <p:cBhvr>
                                        <p:cTn id="46" dur="26">
                                          <p:stCondLst>
                                            <p:cond delay="1808"/>
                                          </p:stCondLst>
                                        </p:cTn>
                                        <p:tgtEl>
                                          <p:spTgt spid="23">
                                            <p:txEl>
                                              <p:pRg st="0" end="0"/>
                                            </p:txEl>
                                          </p:spTgt>
                                        </p:tgtEl>
                                      </p:cBhvr>
                                      <p:to x="100000" y="95000"/>
                                    </p:animScale>
                                    <p:animScale>
                                      <p:cBhvr>
                                        <p:cTn id="47" dur="166" decel="50000">
                                          <p:stCondLst>
                                            <p:cond delay="1834"/>
                                          </p:stCondLst>
                                        </p:cTn>
                                        <p:tgtEl>
                                          <p:spTgt spid="23">
                                            <p:txEl>
                                              <p:pRg st="0" end="0"/>
                                            </p:txEl>
                                          </p:spTgt>
                                        </p:tgtEl>
                                      </p:cBhvr>
                                      <p:to x="100000" y="100000"/>
                                    </p:animScale>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additive="base">
                                        <p:cTn id="52" dur="500" fill="hold"/>
                                        <p:tgtEl>
                                          <p:spTgt spid="52"/>
                                        </p:tgtEl>
                                        <p:attrNameLst>
                                          <p:attrName>ppt_x</p:attrName>
                                        </p:attrNameLst>
                                      </p:cBhvr>
                                      <p:tavLst>
                                        <p:tav tm="0">
                                          <p:val>
                                            <p:strVal val="#ppt_x"/>
                                          </p:val>
                                        </p:tav>
                                        <p:tav tm="100000">
                                          <p:val>
                                            <p:strVal val="#ppt_x"/>
                                          </p:val>
                                        </p:tav>
                                      </p:tavLst>
                                    </p:anim>
                                    <p:anim calcmode="lin" valueType="num">
                                      <p:cBhvr additive="base">
                                        <p:cTn id="53"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down)">
                                      <p:cBhvr>
                                        <p:cTn id="58" dur="5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79"/>
                                        </p:tgtEl>
                                        <p:attrNameLst>
                                          <p:attrName>style.visibility</p:attrName>
                                        </p:attrNameLst>
                                      </p:cBhvr>
                                      <p:to>
                                        <p:strVal val="visible"/>
                                      </p:to>
                                    </p:set>
                                    <p:anim calcmode="lin" valueType="num">
                                      <p:cBhvr additive="base">
                                        <p:cTn id="63" dur="500" fill="hold"/>
                                        <p:tgtEl>
                                          <p:spTgt spid="79"/>
                                        </p:tgtEl>
                                        <p:attrNameLst>
                                          <p:attrName>ppt_x</p:attrName>
                                        </p:attrNameLst>
                                      </p:cBhvr>
                                      <p:tavLst>
                                        <p:tav tm="0">
                                          <p:val>
                                            <p:strVal val="#ppt_x"/>
                                          </p:val>
                                        </p:tav>
                                        <p:tav tm="100000">
                                          <p:val>
                                            <p:strVal val="#ppt_x"/>
                                          </p:val>
                                        </p:tav>
                                      </p:tavLst>
                                    </p:anim>
                                    <p:anim calcmode="lin" valueType="num">
                                      <p:cBhvr additive="base">
                                        <p:cTn id="64"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1" presetClass="entr" presetSubtype="1" fill="hold" grpId="0" nodeType="clickEffect">
                                  <p:stCondLst>
                                    <p:cond delay="0"/>
                                  </p:stCondLst>
                                  <p:childTnLst>
                                    <p:set>
                                      <p:cBhvr>
                                        <p:cTn id="68" dur="1" fill="hold">
                                          <p:stCondLst>
                                            <p:cond delay="0"/>
                                          </p:stCondLst>
                                        </p:cTn>
                                        <p:tgtEl>
                                          <p:spTgt spid="80"/>
                                        </p:tgtEl>
                                        <p:attrNameLst>
                                          <p:attrName>style.visibility</p:attrName>
                                        </p:attrNameLst>
                                      </p:cBhvr>
                                      <p:to>
                                        <p:strVal val="visible"/>
                                      </p:to>
                                    </p:set>
                                    <p:animEffect transition="in" filter="wheel(1)">
                                      <p:cBhvr>
                                        <p:cTn id="69" dur="2000"/>
                                        <p:tgtEl>
                                          <p:spTgt spid="80"/>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81"/>
                                        </p:tgtEl>
                                        <p:attrNameLst>
                                          <p:attrName>style.visibility</p:attrName>
                                        </p:attrNameLst>
                                      </p:cBhvr>
                                      <p:to>
                                        <p:strVal val="visible"/>
                                      </p:to>
                                    </p:set>
                                    <p:anim calcmode="lin" valueType="num">
                                      <p:cBhvr additive="base">
                                        <p:cTn id="74" dur="500" fill="hold"/>
                                        <p:tgtEl>
                                          <p:spTgt spid="81"/>
                                        </p:tgtEl>
                                        <p:attrNameLst>
                                          <p:attrName>ppt_x</p:attrName>
                                        </p:attrNameLst>
                                      </p:cBhvr>
                                      <p:tavLst>
                                        <p:tav tm="0">
                                          <p:val>
                                            <p:strVal val="#ppt_x"/>
                                          </p:val>
                                        </p:tav>
                                        <p:tav tm="100000">
                                          <p:val>
                                            <p:strVal val="#ppt_x"/>
                                          </p:val>
                                        </p:tav>
                                      </p:tavLst>
                                    </p:anim>
                                    <p:anim calcmode="lin" valueType="num">
                                      <p:cBhvr additive="base">
                                        <p:cTn id="75"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88"/>
                                        </p:tgtEl>
                                        <p:attrNameLst>
                                          <p:attrName>style.visibility</p:attrName>
                                        </p:attrNameLst>
                                      </p:cBhvr>
                                      <p:to>
                                        <p:strVal val="visible"/>
                                      </p:to>
                                    </p:set>
                                    <p:animEffect transition="in" filter="wipe(left)">
                                      <p:cBhvr>
                                        <p:cTn id="8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p:bldP spid="80" grpId="0"/>
      <p:bldP spid="7" grpId="0"/>
      <p:bldP spid="8" grpId="0"/>
      <p:bldP spid="86" grpId="0" animBg="1"/>
      <p:bldP spid="87" grpId="0" animBg="1"/>
    </p:bld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矩形 15"/>
          <p:cNvSpPr/>
          <p:nvPr/>
        </p:nvSpPr>
        <p:spPr>
          <a:xfrm>
            <a:off x="2702943" y="149243"/>
            <a:ext cx="1627369" cy="523220"/>
          </a:xfrm>
          <a:prstGeom prst="rect">
            <a:avLst/>
          </a:prstGeom>
        </p:spPr>
        <p:txBody>
          <a:bodyPr wrap="none">
            <a:spAutoFit/>
          </a:bodyPr>
          <a:lstStyle/>
          <a:p>
            <a:r>
              <a:rPr lang="zh-CN" altLang="en-US" sz="2800" b="1" i="0" dirty="0">
                <a:solidFill>
                  <a:srgbClr val="FF0000"/>
                </a:solidFill>
              </a:rPr>
              <a:t>能量守恒</a:t>
            </a:r>
            <a:endParaRPr lang="zh-CN" altLang="en-US" dirty="0">
              <a:solidFill>
                <a:srgbClr val="FF0000"/>
              </a:solidFill>
            </a:endParaRPr>
          </a:p>
        </p:txBody>
      </p:sp>
      <p:graphicFrame>
        <p:nvGraphicFramePr>
          <p:cNvPr id="17" name="Object 69"/>
          <p:cNvGraphicFramePr>
            <a:graphicFrameLocks noChangeAspect="1"/>
          </p:cNvGraphicFramePr>
          <p:nvPr>
            <p:extLst>
              <p:ext uri="{D42A27DB-BD31-4B8C-83A1-F6EECF244321}">
                <p14:modId xmlns:p14="http://schemas.microsoft.com/office/powerpoint/2010/main" val="2148805959"/>
              </p:ext>
            </p:extLst>
          </p:nvPr>
        </p:nvGraphicFramePr>
        <p:xfrm>
          <a:off x="2208214" y="768350"/>
          <a:ext cx="4397375" cy="711200"/>
        </p:xfrm>
        <a:graphic>
          <a:graphicData uri="http://schemas.openxmlformats.org/presentationml/2006/ole">
            <mc:AlternateContent xmlns:mc="http://schemas.openxmlformats.org/markup-compatibility/2006">
              <mc:Choice xmlns:v="urn:schemas-microsoft-com:vml" Requires="v">
                <p:oleObj spid="_x0000_s325300" name="Equation" r:id="rId3" imgW="1409088" imgH="241195" progId="Equation.DSMT4">
                  <p:embed/>
                </p:oleObj>
              </mc:Choice>
              <mc:Fallback>
                <p:oleObj name="Equation" r:id="rId3" imgW="1409088" imgH="24119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214" y="768350"/>
                        <a:ext cx="4397375"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矩形 17"/>
          <p:cNvSpPr/>
          <p:nvPr/>
        </p:nvSpPr>
        <p:spPr>
          <a:xfrm>
            <a:off x="7968209" y="149243"/>
            <a:ext cx="1627369" cy="523220"/>
          </a:xfrm>
          <a:prstGeom prst="rect">
            <a:avLst/>
          </a:prstGeom>
        </p:spPr>
        <p:txBody>
          <a:bodyPr wrap="none">
            <a:spAutoFit/>
          </a:bodyPr>
          <a:lstStyle/>
          <a:p>
            <a:r>
              <a:rPr lang="zh-CN" altLang="en-US" sz="2800" b="1" i="0" dirty="0">
                <a:solidFill>
                  <a:srgbClr val="FF00FF"/>
                </a:solidFill>
              </a:rPr>
              <a:t>动量守恒</a:t>
            </a:r>
            <a:endParaRPr lang="zh-CN" altLang="en-US" dirty="0">
              <a:solidFill>
                <a:srgbClr val="FF00FF"/>
              </a:solidFill>
            </a:endParaRPr>
          </a:p>
        </p:txBody>
      </p:sp>
      <p:graphicFrame>
        <p:nvGraphicFramePr>
          <p:cNvPr id="19" name="Object 70"/>
          <p:cNvGraphicFramePr>
            <a:graphicFrameLocks noChangeAspect="1"/>
          </p:cNvGraphicFramePr>
          <p:nvPr>
            <p:extLst>
              <p:ext uri="{D42A27DB-BD31-4B8C-83A1-F6EECF244321}">
                <p14:modId xmlns:p14="http://schemas.microsoft.com/office/powerpoint/2010/main" val="1345699135"/>
              </p:ext>
            </p:extLst>
          </p:nvPr>
        </p:nvGraphicFramePr>
        <p:xfrm>
          <a:off x="7335839" y="398464"/>
          <a:ext cx="2897187" cy="1406525"/>
        </p:xfrm>
        <a:graphic>
          <a:graphicData uri="http://schemas.openxmlformats.org/presentationml/2006/ole">
            <mc:AlternateContent xmlns:mc="http://schemas.openxmlformats.org/markup-compatibility/2006">
              <mc:Choice xmlns:v="urn:schemas-microsoft-com:vml" Requires="v">
                <p:oleObj spid="_x0000_s325301" name="Equation" r:id="rId5" imgW="1028520" imgH="431640" progId="Equation.DSMT4">
                  <p:embed/>
                </p:oleObj>
              </mc:Choice>
              <mc:Fallback>
                <p:oleObj name="Equation" r:id="rId5" imgW="1028520" imgH="431640" progId="Equation.DSMT4">
                  <p:embed/>
                  <p:pic>
                    <p:nvPicPr>
                      <p:cNvPr id="0" name=""/>
                      <p:cNvPicPr>
                        <a:picLocks noChangeAspect="1" noChangeArrowheads="1"/>
                      </p:cNvPicPr>
                      <p:nvPr/>
                    </p:nvPicPr>
                    <p:blipFill>
                      <a:blip r:embed="rId6"/>
                      <a:srcRect/>
                      <a:stretch>
                        <a:fillRect/>
                      </a:stretch>
                    </p:blipFill>
                    <p:spPr bwMode="auto">
                      <a:xfrm>
                        <a:off x="7335839" y="398464"/>
                        <a:ext cx="2897187" cy="1406525"/>
                      </a:xfrm>
                      <a:prstGeom prst="rect">
                        <a:avLst/>
                      </a:prstGeom>
                      <a:noFill/>
                      <a:ln>
                        <a:noFill/>
                      </a:ln>
                      <a:effectLst/>
                      <a:extLst/>
                    </p:spPr>
                  </p:pic>
                </p:oleObj>
              </mc:Fallback>
            </mc:AlternateContent>
          </a:graphicData>
        </a:graphic>
      </p:graphicFrame>
      <p:graphicFrame>
        <p:nvGraphicFramePr>
          <p:cNvPr id="20" name="Object 41"/>
          <p:cNvGraphicFramePr>
            <a:graphicFrameLocks noChangeAspect="1"/>
          </p:cNvGraphicFramePr>
          <p:nvPr>
            <p:extLst>
              <p:ext uri="{D42A27DB-BD31-4B8C-83A1-F6EECF244321}">
                <p14:modId xmlns:p14="http://schemas.microsoft.com/office/powerpoint/2010/main" val="650582672"/>
              </p:ext>
            </p:extLst>
          </p:nvPr>
        </p:nvGraphicFramePr>
        <p:xfrm>
          <a:off x="4944493" y="3937846"/>
          <a:ext cx="228600" cy="385763"/>
        </p:xfrm>
        <a:graphic>
          <a:graphicData uri="http://schemas.openxmlformats.org/presentationml/2006/ole">
            <mc:AlternateContent xmlns:mc="http://schemas.openxmlformats.org/markup-compatibility/2006">
              <mc:Choice xmlns:v="urn:schemas-microsoft-com:vml" Requires="v">
                <p:oleObj spid="_x0000_s325302" name="公式" r:id="rId7" imgW="114151" imgH="215619" progId="Equation.3">
                  <p:embed/>
                </p:oleObj>
              </mc:Choice>
              <mc:Fallback>
                <p:oleObj name="公式" r:id="rId7" imgW="114151" imgH="21561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4493" y="3937846"/>
                        <a:ext cx="228600"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68"/>
          <p:cNvGraphicFramePr>
            <a:graphicFrameLocks noChangeAspect="1"/>
          </p:cNvGraphicFramePr>
          <p:nvPr>
            <p:extLst>
              <p:ext uri="{D42A27DB-BD31-4B8C-83A1-F6EECF244321}">
                <p14:modId xmlns:p14="http://schemas.microsoft.com/office/powerpoint/2010/main" val="3206901068"/>
              </p:ext>
            </p:extLst>
          </p:nvPr>
        </p:nvGraphicFramePr>
        <p:xfrm>
          <a:off x="2826510" y="3179021"/>
          <a:ext cx="4475162" cy="1190625"/>
        </p:xfrm>
        <a:graphic>
          <a:graphicData uri="http://schemas.openxmlformats.org/presentationml/2006/ole">
            <mc:AlternateContent xmlns:mc="http://schemas.openxmlformats.org/markup-compatibility/2006">
              <mc:Choice xmlns:v="urn:schemas-microsoft-com:vml" Requires="v">
                <p:oleObj spid="_x0000_s325303" name="公式" r:id="rId9" imgW="2044700" imgH="609600" progId="Equation.3">
                  <p:embed/>
                </p:oleObj>
              </mc:Choice>
              <mc:Fallback>
                <p:oleObj name="公式" r:id="rId9" imgW="2044700" imgH="609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26510" y="3179021"/>
                        <a:ext cx="4475162"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65"/>
          <p:cNvGraphicFramePr>
            <a:graphicFrameLocks noChangeAspect="1"/>
          </p:cNvGraphicFramePr>
          <p:nvPr>
            <p:extLst>
              <p:ext uri="{D42A27DB-BD31-4B8C-83A1-F6EECF244321}">
                <p14:modId xmlns:p14="http://schemas.microsoft.com/office/powerpoint/2010/main" val="1944845915"/>
              </p:ext>
            </p:extLst>
          </p:nvPr>
        </p:nvGraphicFramePr>
        <p:xfrm>
          <a:off x="2808288" y="2109788"/>
          <a:ext cx="3451225" cy="1039812"/>
        </p:xfrm>
        <a:graphic>
          <a:graphicData uri="http://schemas.openxmlformats.org/presentationml/2006/ole">
            <mc:AlternateContent xmlns:mc="http://schemas.openxmlformats.org/markup-compatibility/2006">
              <mc:Choice xmlns:v="urn:schemas-microsoft-com:vml" Requires="v">
                <p:oleObj spid="_x0000_s325304" name="Equation" r:id="rId11" imgW="1841400" imgH="622080" progId="Equation.DSMT4">
                  <p:embed/>
                </p:oleObj>
              </mc:Choice>
              <mc:Fallback>
                <p:oleObj name="Equation" r:id="rId11" imgW="1841400" imgH="622080" progId="Equation.DSMT4">
                  <p:embed/>
                  <p:pic>
                    <p:nvPicPr>
                      <p:cNvPr id="0" name=""/>
                      <p:cNvPicPr>
                        <a:picLocks noChangeAspect="1" noChangeArrowheads="1"/>
                      </p:cNvPicPr>
                      <p:nvPr/>
                    </p:nvPicPr>
                    <p:blipFill>
                      <a:blip r:embed="rId12"/>
                      <a:srcRect/>
                      <a:stretch>
                        <a:fillRect/>
                      </a:stretch>
                    </p:blipFill>
                    <p:spPr bwMode="auto">
                      <a:xfrm>
                        <a:off x="2808288" y="2109788"/>
                        <a:ext cx="3451225" cy="1039812"/>
                      </a:xfrm>
                      <a:prstGeom prst="rect">
                        <a:avLst/>
                      </a:prstGeom>
                      <a:noFill/>
                      <a:ln>
                        <a:noFill/>
                      </a:ln>
                      <a:effectLst/>
                      <a:extLst/>
                    </p:spPr>
                  </p:pic>
                </p:oleObj>
              </mc:Fallback>
            </mc:AlternateContent>
          </a:graphicData>
        </a:graphic>
      </p:graphicFrame>
      <p:graphicFrame>
        <p:nvGraphicFramePr>
          <p:cNvPr id="23" name="Object 70"/>
          <p:cNvGraphicFramePr>
            <a:graphicFrameLocks noChangeAspect="1"/>
          </p:cNvGraphicFramePr>
          <p:nvPr>
            <p:extLst>
              <p:ext uri="{D42A27DB-BD31-4B8C-83A1-F6EECF244321}">
                <p14:modId xmlns:p14="http://schemas.microsoft.com/office/powerpoint/2010/main" val="371828744"/>
              </p:ext>
            </p:extLst>
          </p:nvPr>
        </p:nvGraphicFramePr>
        <p:xfrm>
          <a:off x="6250737" y="2179958"/>
          <a:ext cx="3903662" cy="1197801"/>
        </p:xfrm>
        <a:graphic>
          <a:graphicData uri="http://schemas.openxmlformats.org/presentationml/2006/ole">
            <mc:AlternateContent xmlns:mc="http://schemas.openxmlformats.org/markup-compatibility/2006">
              <mc:Choice xmlns:v="urn:schemas-microsoft-com:vml" Requires="v">
                <p:oleObj spid="_x0000_s325305" name="公式" r:id="rId13" imgW="2438400" imgH="838200" progId="Equation.3">
                  <p:embed/>
                </p:oleObj>
              </mc:Choice>
              <mc:Fallback>
                <p:oleObj name="公式" r:id="rId13" imgW="2438400" imgH="838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50737" y="2179958"/>
                        <a:ext cx="3903662" cy="1197801"/>
                      </a:xfrm>
                      <a:prstGeom prst="rect">
                        <a:avLst/>
                      </a:prstGeom>
                      <a:noFill/>
                      <a:ln>
                        <a:noFill/>
                      </a:ln>
                      <a:effectLst/>
                      <a:extLst/>
                    </p:spPr>
                  </p:pic>
                </p:oleObj>
              </mc:Fallback>
            </mc:AlternateContent>
          </a:graphicData>
        </a:graphic>
      </p:graphicFrame>
      <p:sp>
        <p:nvSpPr>
          <p:cNvPr id="24" name="AutoShape 64"/>
          <p:cNvSpPr>
            <a:spLocks/>
          </p:cNvSpPr>
          <p:nvPr/>
        </p:nvSpPr>
        <p:spPr bwMode="auto">
          <a:xfrm>
            <a:off x="2327550" y="2555133"/>
            <a:ext cx="174625" cy="1247775"/>
          </a:xfrm>
          <a:prstGeom prst="leftBrace">
            <a:avLst>
              <a:gd name="adj1" fmla="val 59545"/>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 name="矩形 46"/>
          <p:cNvSpPr>
            <a:spLocks noChangeArrowheads="1"/>
          </p:cNvSpPr>
          <p:nvPr/>
        </p:nvSpPr>
        <p:spPr bwMode="auto">
          <a:xfrm>
            <a:off x="2016986" y="4729780"/>
            <a:ext cx="1266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0000CC"/>
              </a:buClr>
            </a:pPr>
            <a:r>
              <a:rPr lang="zh-CN" altLang="en-US" sz="2800" b="1" i="0" dirty="0">
                <a:solidFill>
                  <a:srgbClr val="009900"/>
                </a:solidFill>
                <a:latin typeface="宋体" panose="02010600030101010101" pitchFamily="2" charset="-122"/>
              </a:rPr>
              <a:t>相减得</a:t>
            </a:r>
          </a:p>
        </p:txBody>
      </p:sp>
      <p:graphicFrame>
        <p:nvGraphicFramePr>
          <p:cNvPr id="26" name="Object 71"/>
          <p:cNvGraphicFramePr>
            <a:graphicFrameLocks noChangeAspect="1"/>
          </p:cNvGraphicFramePr>
          <p:nvPr>
            <p:extLst>
              <p:ext uri="{D42A27DB-BD31-4B8C-83A1-F6EECF244321}">
                <p14:modId xmlns:p14="http://schemas.microsoft.com/office/powerpoint/2010/main" val="742714774"/>
              </p:ext>
            </p:extLst>
          </p:nvPr>
        </p:nvGraphicFramePr>
        <p:xfrm>
          <a:off x="3598864" y="4324350"/>
          <a:ext cx="6334125" cy="2344738"/>
        </p:xfrm>
        <a:graphic>
          <a:graphicData uri="http://schemas.openxmlformats.org/presentationml/2006/ole">
            <mc:AlternateContent xmlns:mc="http://schemas.openxmlformats.org/markup-compatibility/2006">
              <mc:Choice xmlns:v="urn:schemas-microsoft-com:vml" Requires="v">
                <p:oleObj spid="_x0000_s325306" name="Equation" r:id="rId15" imgW="2743200" imgH="1320480" progId="Equation.DSMT4">
                  <p:embed/>
                </p:oleObj>
              </mc:Choice>
              <mc:Fallback>
                <p:oleObj name="Equation" r:id="rId15" imgW="2743200" imgH="1320480" progId="Equation.DSMT4">
                  <p:embed/>
                  <p:pic>
                    <p:nvPicPr>
                      <p:cNvPr id="0" name=""/>
                      <p:cNvPicPr>
                        <a:picLocks noChangeAspect="1" noChangeArrowheads="1"/>
                      </p:cNvPicPr>
                      <p:nvPr/>
                    </p:nvPicPr>
                    <p:blipFill>
                      <a:blip r:embed="rId16"/>
                      <a:srcRect/>
                      <a:stretch>
                        <a:fillRect/>
                      </a:stretch>
                    </p:blipFill>
                    <p:spPr bwMode="auto">
                      <a:xfrm>
                        <a:off x="3598864" y="4324350"/>
                        <a:ext cx="6334125" cy="2344738"/>
                      </a:xfrm>
                      <a:prstGeom prst="rect">
                        <a:avLst/>
                      </a:prstGeom>
                      <a:noFill/>
                      <a:ln>
                        <a:noFill/>
                      </a:ln>
                      <a:effectLst/>
                      <a:extLst/>
                    </p:spPr>
                  </p:pic>
                </p:oleObj>
              </mc:Fallback>
            </mc:AlternateContent>
          </a:graphicData>
        </a:graphic>
      </p:graphicFrame>
      <p:sp>
        <p:nvSpPr>
          <p:cNvPr id="27" name="矩形 14"/>
          <p:cNvSpPr>
            <a:spLocks noChangeArrowheads="1"/>
          </p:cNvSpPr>
          <p:nvPr/>
        </p:nvSpPr>
        <p:spPr bwMode="auto">
          <a:xfrm>
            <a:off x="1957726" y="1739768"/>
            <a:ext cx="19796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0000CC"/>
              </a:buClr>
            </a:pPr>
            <a:r>
              <a:rPr lang="zh-CN" altLang="en-US" sz="2800" b="1" i="0" dirty="0">
                <a:solidFill>
                  <a:srgbClr val="0000FF"/>
                </a:solidFill>
                <a:latin typeface="宋体" panose="02010600030101010101" pitchFamily="2" charset="-122"/>
              </a:rPr>
              <a:t>各自平方得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heel(1)">
                                      <p:cBhvr>
                                        <p:cTn id="18" dur="20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1000"/>
                                        <p:tgtEl>
                                          <p:spTgt spid="27"/>
                                        </p:tgtEl>
                                      </p:cBhvr>
                                    </p:animEffect>
                                    <p:anim calcmode="lin" valueType="num">
                                      <p:cBhvr>
                                        <p:cTn id="30" dur="1000" fill="hold"/>
                                        <p:tgtEl>
                                          <p:spTgt spid="27"/>
                                        </p:tgtEl>
                                        <p:attrNameLst>
                                          <p:attrName>ppt_x</p:attrName>
                                        </p:attrNameLst>
                                      </p:cBhvr>
                                      <p:tavLst>
                                        <p:tav tm="0">
                                          <p:val>
                                            <p:strVal val="#ppt_x"/>
                                          </p:val>
                                        </p:tav>
                                        <p:tav tm="100000">
                                          <p:val>
                                            <p:strVal val="#ppt_x"/>
                                          </p:val>
                                        </p:tav>
                                      </p:tavLst>
                                    </p:anim>
                                    <p:anim calcmode="lin" valueType="num">
                                      <p:cBhvr>
                                        <p:cTn id="3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arn(inVertical)">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randombar(horizontal)">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1000"/>
                                        <p:tgtEl>
                                          <p:spTgt spid="21"/>
                                        </p:tgtEl>
                                      </p:cBhvr>
                                    </p:animEffect>
                                    <p:anim calcmode="lin" valueType="num">
                                      <p:cBhvr>
                                        <p:cTn id="53" dur="1000" fill="hold"/>
                                        <p:tgtEl>
                                          <p:spTgt spid="21"/>
                                        </p:tgtEl>
                                        <p:attrNameLst>
                                          <p:attrName>ppt_x</p:attrName>
                                        </p:attrNameLst>
                                      </p:cBhvr>
                                      <p:tavLst>
                                        <p:tav tm="0">
                                          <p:val>
                                            <p:strVal val="#ppt_x"/>
                                          </p:val>
                                        </p:tav>
                                        <p:tav tm="100000">
                                          <p:val>
                                            <p:strVal val="#ppt_x"/>
                                          </p:val>
                                        </p:tav>
                                      </p:tavLst>
                                    </p:anim>
                                    <p:anim calcmode="lin" valueType="num">
                                      <p:cBhvr>
                                        <p:cTn id="5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fill="hold"/>
                                        <p:tgtEl>
                                          <p:spTgt spid="25"/>
                                        </p:tgtEl>
                                        <p:attrNameLst>
                                          <p:attrName>ppt_x</p:attrName>
                                        </p:attrNameLst>
                                      </p:cBhvr>
                                      <p:tavLst>
                                        <p:tav tm="0">
                                          <p:val>
                                            <p:strVal val="#ppt_x"/>
                                          </p:val>
                                        </p:tav>
                                        <p:tav tm="100000">
                                          <p:val>
                                            <p:strVal val="#ppt_x"/>
                                          </p:val>
                                        </p:tav>
                                      </p:tavLst>
                                    </p:anim>
                                    <p:anim calcmode="lin" valueType="num">
                                      <p:cBhvr additive="base">
                                        <p:cTn id="6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randombar(horizontal)">
                                      <p:cBhvr>
                                        <p:cTn id="6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4" grpId="0" animBg="1"/>
      <p:bldP spid="25" grpId="0"/>
      <p:bldP spid="27" grpId="0"/>
    </p:bld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9574" name="Object 2073"/>
          <p:cNvGraphicFramePr>
            <a:graphicFrameLocks noChangeAspect="1"/>
          </p:cNvGraphicFramePr>
          <p:nvPr>
            <p:extLst>
              <p:ext uri="{D42A27DB-BD31-4B8C-83A1-F6EECF244321}">
                <p14:modId xmlns:p14="http://schemas.microsoft.com/office/powerpoint/2010/main" val="1625827634"/>
              </p:ext>
            </p:extLst>
          </p:nvPr>
        </p:nvGraphicFramePr>
        <p:xfrm>
          <a:off x="2932165" y="821986"/>
          <a:ext cx="4352553" cy="899527"/>
        </p:xfrm>
        <a:graphic>
          <a:graphicData uri="http://schemas.openxmlformats.org/presentationml/2006/ole">
            <mc:AlternateContent xmlns:mc="http://schemas.openxmlformats.org/markup-compatibility/2006">
              <mc:Choice xmlns:v="urn:schemas-microsoft-com:vml" Requires="v">
                <p:oleObj spid="_x0000_s355487" name="公式" r:id="rId3" imgW="1536033" imgH="317362" progId="Equation.3">
                  <p:embed/>
                </p:oleObj>
              </mc:Choice>
              <mc:Fallback>
                <p:oleObj name="公式" r:id="rId3" imgW="1536033" imgH="317362" progId="Equation.3">
                  <p:embed/>
                  <p:pic>
                    <p:nvPicPr>
                      <p:cNvPr id="0" name="Object 20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2165" y="821986"/>
                        <a:ext cx="4352553" cy="899527"/>
                      </a:xfrm>
                      <a:prstGeom prst="rect">
                        <a:avLst/>
                      </a:prstGeom>
                      <a:noFill/>
                      <a:ln>
                        <a:noFill/>
                      </a:ln>
                      <a:effectLst/>
                      <a:extLst/>
                    </p:spPr>
                  </p:pic>
                </p:oleObj>
              </mc:Fallback>
            </mc:AlternateContent>
          </a:graphicData>
        </a:graphic>
      </p:graphicFrame>
      <p:graphicFrame>
        <p:nvGraphicFramePr>
          <p:cNvPr id="109575" name="Object 2074"/>
          <p:cNvGraphicFramePr>
            <a:graphicFrameLocks noChangeAspect="1"/>
          </p:cNvGraphicFramePr>
          <p:nvPr>
            <p:extLst>
              <p:ext uri="{D42A27DB-BD31-4B8C-83A1-F6EECF244321}">
                <p14:modId xmlns:p14="http://schemas.microsoft.com/office/powerpoint/2010/main" val="2324864410"/>
              </p:ext>
            </p:extLst>
          </p:nvPr>
        </p:nvGraphicFramePr>
        <p:xfrm>
          <a:off x="2868743" y="-26581"/>
          <a:ext cx="6903418" cy="1173678"/>
        </p:xfrm>
        <a:graphic>
          <a:graphicData uri="http://schemas.openxmlformats.org/presentationml/2006/ole">
            <mc:AlternateContent xmlns:mc="http://schemas.openxmlformats.org/markup-compatibility/2006">
              <mc:Choice xmlns:v="urn:schemas-microsoft-com:vml" Requires="v">
                <p:oleObj spid="_x0000_s355488" name="公式" r:id="rId5" imgW="2540000" imgH="431800" progId="Equation.3">
                  <p:embed/>
                </p:oleObj>
              </mc:Choice>
              <mc:Fallback>
                <p:oleObj name="公式" r:id="rId5" imgW="2540000" imgH="431800" progId="Equation.3">
                  <p:embed/>
                  <p:pic>
                    <p:nvPicPr>
                      <p:cNvPr id="0" name="Object 207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8743" y="-26581"/>
                        <a:ext cx="6903418" cy="1173678"/>
                      </a:xfrm>
                      <a:prstGeom prst="rect">
                        <a:avLst/>
                      </a:prstGeom>
                      <a:noFill/>
                      <a:ln>
                        <a:noFill/>
                      </a:ln>
                      <a:effectLst/>
                      <a:extLst/>
                    </p:spPr>
                  </p:pic>
                </p:oleObj>
              </mc:Fallback>
            </mc:AlternateContent>
          </a:graphicData>
        </a:graphic>
      </p:graphicFrame>
      <p:sp>
        <p:nvSpPr>
          <p:cNvPr id="109577" name="矩形 8"/>
          <p:cNvSpPr>
            <a:spLocks noChangeArrowheads="1"/>
          </p:cNvSpPr>
          <p:nvPr/>
        </p:nvSpPr>
        <p:spPr bwMode="auto">
          <a:xfrm>
            <a:off x="7616673" y="1009811"/>
            <a:ext cx="2460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8288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defTabSz="182880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en-US" altLang="zh-CN" sz="2800" b="1" i="0" dirty="0">
                <a:solidFill>
                  <a:schemeClr val="accent2"/>
                </a:solidFill>
                <a:ea typeface="楷体_GB2312" pitchFamily="49" charset="-122"/>
              </a:rPr>
              <a:t>----</a:t>
            </a:r>
            <a:r>
              <a:rPr lang="zh-CN" altLang="en-US" sz="2800" b="1" i="0" dirty="0">
                <a:solidFill>
                  <a:srgbClr val="FF0000"/>
                </a:solidFill>
                <a:ea typeface="楷体_GB2312" pitchFamily="49" charset="-122"/>
              </a:rPr>
              <a:t>康普顿波长</a:t>
            </a:r>
            <a:endParaRPr lang="zh-CN" altLang="en-US" b="1" i="0" dirty="0">
              <a:solidFill>
                <a:srgbClr val="FF0000"/>
              </a:solidFill>
              <a:ea typeface="楷体_GB2312" pitchFamily="49" charset="-122"/>
            </a:endParaRPr>
          </a:p>
        </p:txBody>
      </p:sp>
      <p:sp>
        <p:nvSpPr>
          <p:cNvPr id="2" name="矩形 1"/>
          <p:cNvSpPr/>
          <p:nvPr/>
        </p:nvSpPr>
        <p:spPr>
          <a:xfrm>
            <a:off x="2667249" y="1657212"/>
            <a:ext cx="7394673" cy="492443"/>
          </a:xfrm>
          <a:prstGeom prst="rect">
            <a:avLst/>
          </a:prstGeom>
        </p:spPr>
        <p:txBody>
          <a:bodyPr wrap="square">
            <a:spAutoFit/>
          </a:bodyPr>
          <a:lstStyle/>
          <a:p>
            <a:r>
              <a:rPr lang="zh-CN" altLang="en-US" b="1" i="0" dirty="0">
                <a:solidFill>
                  <a:srgbClr val="9900CC"/>
                </a:solidFill>
                <a:effectLst>
                  <a:outerShdw blurRad="38100" dist="38100" dir="2700000" algn="tl">
                    <a:srgbClr val="FFFFFF"/>
                  </a:outerShdw>
                </a:effectLst>
                <a:latin typeface="宋体" pitchFamily="2" charset="-122"/>
              </a:rPr>
              <a:t>康普顿波长为普适常量，与物质种类无关！</a:t>
            </a:r>
            <a:endParaRPr lang="zh-CN" altLang="en-US" dirty="0"/>
          </a:p>
        </p:txBody>
      </p:sp>
      <p:sp>
        <p:nvSpPr>
          <p:cNvPr id="3" name="矩形 2"/>
          <p:cNvSpPr/>
          <p:nvPr/>
        </p:nvSpPr>
        <p:spPr>
          <a:xfrm>
            <a:off x="2391160" y="2146953"/>
            <a:ext cx="7858585" cy="892552"/>
          </a:xfrm>
          <a:prstGeom prst="rect">
            <a:avLst/>
          </a:prstGeom>
        </p:spPr>
        <p:txBody>
          <a:bodyPr wrap="square">
            <a:spAutoFit/>
          </a:bodyPr>
          <a:lstStyle/>
          <a:p>
            <a:r>
              <a:rPr lang="zh-CN" altLang="en-US" b="1" i="0" dirty="0">
                <a:solidFill>
                  <a:srgbClr val="008000"/>
                </a:solidFill>
                <a:ea typeface="楷体_GB2312" pitchFamily="49" charset="-122"/>
              </a:rPr>
              <a:t>波长改变量与原波长无关</a:t>
            </a:r>
            <a:r>
              <a:rPr lang="en-US" altLang="zh-CN" b="1" i="0" dirty="0">
                <a:solidFill>
                  <a:srgbClr val="008000"/>
                </a:solidFill>
                <a:ea typeface="楷体_GB2312" pitchFamily="49" charset="-122"/>
              </a:rPr>
              <a:t>,</a:t>
            </a:r>
            <a:r>
              <a:rPr lang="zh-CN" altLang="en-US" b="1" i="0" dirty="0">
                <a:solidFill>
                  <a:srgbClr val="008000"/>
                </a:solidFill>
                <a:ea typeface="楷体_GB2312" pitchFamily="49" charset="-122"/>
              </a:rPr>
              <a:t>只与散射角</a:t>
            </a:r>
            <a:r>
              <a:rPr lang="el-GR" altLang="zh-CN" b="1" i="0" dirty="0">
                <a:solidFill>
                  <a:srgbClr val="FF0000"/>
                </a:solidFill>
                <a:latin typeface="MS Reference Sans Serif" panose="020B0604030504040204" pitchFamily="34" charset="0"/>
                <a:ea typeface="楷体_GB2312" pitchFamily="49" charset="-122"/>
              </a:rPr>
              <a:t>θ</a:t>
            </a:r>
            <a:r>
              <a:rPr lang="zh-CN" altLang="en-US" b="1" i="0" dirty="0">
                <a:solidFill>
                  <a:srgbClr val="008000"/>
                </a:solidFill>
                <a:ea typeface="楷体_GB2312" pitchFamily="49" charset="-122"/>
              </a:rPr>
              <a:t>有关。当</a:t>
            </a:r>
            <a:r>
              <a:rPr lang="el-GR" altLang="zh-CN" b="1" i="0" dirty="0">
                <a:solidFill>
                  <a:srgbClr val="FF0000"/>
                </a:solidFill>
                <a:latin typeface="MS Reference Sans Serif" panose="020B0604030504040204" pitchFamily="34" charset="0"/>
                <a:ea typeface="楷体_GB2312" pitchFamily="49" charset="-122"/>
              </a:rPr>
              <a:t>θ</a:t>
            </a:r>
            <a:r>
              <a:rPr lang="en-US" altLang="zh-CN" b="1" i="0" dirty="0">
                <a:solidFill>
                  <a:srgbClr val="FF0000"/>
                </a:solidFill>
                <a:latin typeface="Symbol" panose="05050102010706020507" pitchFamily="18" charset="2"/>
                <a:ea typeface="楷体_GB2312" pitchFamily="49" charset="-122"/>
              </a:rPr>
              <a:t>=p</a:t>
            </a:r>
            <a:r>
              <a:rPr lang="zh-CN" altLang="en-US" b="1" i="0" dirty="0">
                <a:solidFill>
                  <a:srgbClr val="008000"/>
                </a:solidFill>
                <a:ea typeface="楷体_GB2312" pitchFamily="49" charset="-122"/>
              </a:rPr>
              <a:t>时</a:t>
            </a:r>
            <a:r>
              <a:rPr lang="en-US" altLang="zh-CN" b="1" i="0" dirty="0">
                <a:solidFill>
                  <a:srgbClr val="008000"/>
                </a:solidFill>
                <a:ea typeface="楷体_GB2312" pitchFamily="49" charset="-122"/>
              </a:rPr>
              <a:t>,</a:t>
            </a:r>
            <a:r>
              <a:rPr lang="zh-CN" altLang="en-US" b="1" i="0" dirty="0">
                <a:solidFill>
                  <a:srgbClr val="008000"/>
                </a:solidFill>
                <a:ea typeface="楷体_GB2312" pitchFamily="49" charset="-122"/>
              </a:rPr>
              <a:t>波长改变量最大。</a:t>
            </a:r>
            <a:endParaRPr lang="zh-CN" altLang="en-US" dirty="0"/>
          </a:p>
        </p:txBody>
      </p:sp>
      <p:sp>
        <p:nvSpPr>
          <p:cNvPr id="17" name="Rectangle 2053"/>
          <p:cNvSpPr>
            <a:spLocks noChangeArrowheads="1"/>
          </p:cNvSpPr>
          <p:nvPr/>
        </p:nvSpPr>
        <p:spPr bwMode="auto">
          <a:xfrm>
            <a:off x="5924062" y="2575096"/>
            <a:ext cx="4276395" cy="492443"/>
          </a:xfrm>
          <a:prstGeom prst="rect">
            <a:avLst/>
          </a:prstGeom>
          <a:noFill/>
          <a:ln w="9525">
            <a:noFill/>
            <a:miter lim="800000"/>
            <a:headEnd/>
            <a:tailEnd/>
          </a:ln>
          <a:effectLst/>
        </p:spPr>
        <p:txBody>
          <a:bodyPr wrap="square">
            <a:spAutoFit/>
          </a:bodyPr>
          <a:lstStyle/>
          <a:p>
            <a:pPr>
              <a:defRPr/>
            </a:pPr>
            <a:r>
              <a:rPr lang="zh-CN" altLang="en-US" b="1" i="0" dirty="0">
                <a:solidFill>
                  <a:srgbClr val="FF00FF"/>
                </a:solidFill>
                <a:effectLst>
                  <a:outerShdw blurRad="38100" dist="38100" dir="2700000" algn="tl">
                    <a:srgbClr val="FFFFFF"/>
                  </a:outerShdw>
                </a:effectLst>
                <a:latin typeface="宋体" pitchFamily="2" charset="-122"/>
              </a:rPr>
              <a:t>理论和实验结果符合得很好。</a:t>
            </a:r>
          </a:p>
        </p:txBody>
      </p:sp>
      <p:sp>
        <p:nvSpPr>
          <p:cNvPr id="19" name="Rectangle 2060"/>
          <p:cNvSpPr>
            <a:spLocks noChangeArrowheads="1"/>
          </p:cNvSpPr>
          <p:nvPr/>
        </p:nvSpPr>
        <p:spPr bwMode="auto">
          <a:xfrm>
            <a:off x="2524362" y="3971441"/>
            <a:ext cx="1179513" cy="488950"/>
          </a:xfrm>
          <a:prstGeom prst="rect">
            <a:avLst/>
          </a:prstGeom>
          <a:noFill/>
          <a:ln w="9525">
            <a:noFill/>
            <a:miter lim="800000"/>
            <a:headEnd/>
            <a:tailEnd/>
          </a:ln>
          <a:effectLst/>
        </p:spPr>
        <p:txBody>
          <a:bodyPr wrap="none">
            <a:spAutoFit/>
          </a:bodyPr>
          <a:lstStyle/>
          <a:p>
            <a:pPr algn="ctr">
              <a:defRPr/>
            </a:pPr>
            <a:r>
              <a:rPr lang="zh-CN" altLang="en-US" b="1" i="0" dirty="0">
                <a:solidFill>
                  <a:srgbClr val="FF0066"/>
                </a:solidFill>
                <a:effectLst>
                  <a:outerShdw blurRad="38100" dist="38100" dir="2700000" algn="tl">
                    <a:srgbClr val="FFFFFF"/>
                  </a:outerShdw>
                </a:effectLst>
              </a:rPr>
              <a:t>说明：</a:t>
            </a:r>
          </a:p>
        </p:txBody>
      </p:sp>
      <p:graphicFrame>
        <p:nvGraphicFramePr>
          <p:cNvPr id="23" name="Object 2"/>
          <p:cNvGraphicFramePr>
            <a:graphicFrameLocks/>
          </p:cNvGraphicFramePr>
          <p:nvPr>
            <p:extLst>
              <p:ext uri="{D42A27DB-BD31-4B8C-83A1-F6EECF244321}">
                <p14:modId xmlns:p14="http://schemas.microsoft.com/office/powerpoint/2010/main" val="968010353"/>
              </p:ext>
            </p:extLst>
          </p:nvPr>
        </p:nvGraphicFramePr>
        <p:xfrm>
          <a:off x="3816963" y="2921742"/>
          <a:ext cx="2503488" cy="2382838"/>
        </p:xfrm>
        <a:graphic>
          <a:graphicData uri="http://schemas.openxmlformats.org/presentationml/2006/ole">
            <mc:AlternateContent xmlns:mc="http://schemas.openxmlformats.org/markup-compatibility/2006">
              <mc:Choice xmlns:v="urn:schemas-microsoft-com:vml" Requires="v">
                <p:oleObj spid="_x0000_s355489" name="公式" r:id="rId7" imgW="761760" imgH="787320" progId="Equation.3">
                  <p:embed/>
                </p:oleObj>
              </mc:Choice>
              <mc:Fallback>
                <p:oleObj name="公式" r:id="rId7" imgW="761760" imgH="787320" progId="Equation.3">
                  <p:embed/>
                  <p:pic>
                    <p:nvPicPr>
                      <p:cNvPr id="0" name=""/>
                      <p:cNvPicPr>
                        <a:picLocks noChangeArrowheads="1"/>
                      </p:cNvPicPr>
                      <p:nvPr/>
                    </p:nvPicPr>
                    <p:blipFill>
                      <a:blip r:embed="rId8"/>
                      <a:srcRect/>
                      <a:stretch>
                        <a:fillRect/>
                      </a:stretch>
                    </p:blipFill>
                    <p:spPr bwMode="auto">
                      <a:xfrm>
                        <a:off x="3816963" y="2921742"/>
                        <a:ext cx="2503488" cy="2382838"/>
                      </a:xfrm>
                      <a:prstGeom prst="rect">
                        <a:avLst/>
                      </a:prstGeom>
                      <a:noFill/>
                      <a:ln>
                        <a:noFill/>
                      </a:ln>
                      <a:effectLst/>
                      <a:extLst/>
                    </p:spPr>
                  </p:pic>
                </p:oleObj>
              </mc:Fallback>
            </mc:AlternateContent>
          </a:graphicData>
        </a:graphic>
      </p:graphicFrame>
      <p:sp>
        <p:nvSpPr>
          <p:cNvPr id="15" name="Rectangle 3"/>
          <p:cNvSpPr>
            <a:spLocks noChangeArrowheads="1"/>
          </p:cNvSpPr>
          <p:nvPr/>
        </p:nvSpPr>
        <p:spPr bwMode="auto">
          <a:xfrm>
            <a:off x="6355109" y="2974911"/>
            <a:ext cx="370681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182880" tIns="91440" rIns="182880" bIns="91440">
            <a:spAutoFit/>
          </a:bodyPr>
          <a:lstStyle>
            <a:lvl1pPr defTabSz="18288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defTabSz="182880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zh-CN" altLang="en-US" sz="3200" b="1" i="0" dirty="0">
                <a:solidFill>
                  <a:srgbClr val="9900CC"/>
                </a:solidFill>
                <a:ea typeface="楷体_GB2312" pitchFamily="49" charset="-122"/>
              </a:rPr>
              <a:t>无线电波</a:t>
            </a:r>
            <a:r>
              <a:rPr lang="en-US" altLang="zh-CN" sz="3200" b="1" i="0" dirty="0">
                <a:solidFill>
                  <a:srgbClr val="FF3300"/>
                </a:solidFill>
                <a:latin typeface="Symbol" panose="05050102010706020507" pitchFamily="18" charset="2"/>
                <a:ea typeface="楷体_GB2312" pitchFamily="49" charset="-122"/>
              </a:rPr>
              <a:t>l ~10</a:t>
            </a:r>
            <a:r>
              <a:rPr lang="en-US" altLang="zh-CN" sz="3200" b="1" i="0" baseline="30000" dirty="0">
                <a:solidFill>
                  <a:srgbClr val="FF3300"/>
                </a:solidFill>
                <a:latin typeface="Symbol" panose="05050102010706020507" pitchFamily="18" charset="2"/>
                <a:ea typeface="楷体_GB2312" pitchFamily="49" charset="-122"/>
              </a:rPr>
              <a:t>-1</a:t>
            </a:r>
            <a:r>
              <a:rPr lang="en-US" altLang="zh-CN" sz="3200" b="1" i="0" dirty="0">
                <a:solidFill>
                  <a:srgbClr val="FF3300"/>
                </a:solidFill>
                <a:ea typeface="楷体_GB2312" pitchFamily="49" charset="-122"/>
              </a:rPr>
              <a:t>m </a:t>
            </a:r>
          </a:p>
        </p:txBody>
      </p:sp>
      <p:sp>
        <p:nvSpPr>
          <p:cNvPr id="16" name="Rectangle 4"/>
          <p:cNvSpPr>
            <a:spLocks noChangeArrowheads="1"/>
          </p:cNvSpPr>
          <p:nvPr/>
        </p:nvSpPr>
        <p:spPr bwMode="auto">
          <a:xfrm>
            <a:off x="6380165" y="3724673"/>
            <a:ext cx="32416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182880" tIns="91440" rIns="182880" bIns="91440">
            <a:spAutoFit/>
          </a:bodyPr>
          <a:lstStyle>
            <a:lvl1pPr defTabSz="18288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defTabSz="182880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zh-CN" altLang="en-US" sz="3200" b="1" i="0" dirty="0">
                <a:solidFill>
                  <a:srgbClr val="009900"/>
                </a:solidFill>
                <a:ea typeface="楷体_GB2312" pitchFamily="49" charset="-122"/>
              </a:rPr>
              <a:t>可见光</a:t>
            </a:r>
            <a:r>
              <a:rPr lang="en-US" altLang="zh-CN" sz="3200" b="1" i="0" dirty="0">
                <a:solidFill>
                  <a:srgbClr val="FF3300"/>
                </a:solidFill>
                <a:latin typeface="Symbol" panose="05050102010706020507" pitchFamily="18" charset="2"/>
                <a:ea typeface="楷体_GB2312" pitchFamily="49" charset="-122"/>
              </a:rPr>
              <a:t>l~10</a:t>
            </a:r>
            <a:r>
              <a:rPr lang="en-US" altLang="zh-CN" sz="3200" b="1" i="0" baseline="30000" dirty="0">
                <a:solidFill>
                  <a:srgbClr val="FF3300"/>
                </a:solidFill>
                <a:latin typeface="Symbol" panose="05050102010706020507" pitchFamily="18" charset="2"/>
                <a:ea typeface="楷体_GB2312" pitchFamily="49" charset="-122"/>
              </a:rPr>
              <a:t>-7</a:t>
            </a:r>
            <a:r>
              <a:rPr lang="en-US" altLang="zh-CN" sz="3200" b="1" i="0" dirty="0">
                <a:solidFill>
                  <a:srgbClr val="FF3300"/>
                </a:solidFill>
                <a:ea typeface="楷体_GB2312" pitchFamily="49" charset="-122"/>
              </a:rPr>
              <a:t>m</a:t>
            </a:r>
            <a:endParaRPr lang="en-US" altLang="zh-CN" sz="3200" b="1" i="0" dirty="0">
              <a:solidFill>
                <a:srgbClr val="FF3300"/>
              </a:solidFill>
              <a:latin typeface="Symbol" panose="05050102010706020507" pitchFamily="18" charset="2"/>
              <a:ea typeface="楷体_GB2312" pitchFamily="49" charset="-122"/>
            </a:endParaRPr>
          </a:p>
        </p:txBody>
      </p:sp>
      <p:sp>
        <p:nvSpPr>
          <p:cNvPr id="18" name="Rectangle 5"/>
          <p:cNvSpPr>
            <a:spLocks noChangeArrowheads="1"/>
          </p:cNvSpPr>
          <p:nvPr/>
        </p:nvSpPr>
        <p:spPr bwMode="auto">
          <a:xfrm>
            <a:off x="6427819" y="4545438"/>
            <a:ext cx="31686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182880" tIns="91440" rIns="182880" bIns="91440">
            <a:spAutoFit/>
          </a:bodyPr>
          <a:lstStyle>
            <a:lvl1pPr defTabSz="18288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defTabSz="182880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en-US" altLang="zh-CN" sz="3200" b="1" i="0" dirty="0">
                <a:solidFill>
                  <a:schemeClr val="accent2"/>
                </a:solidFill>
                <a:ea typeface="楷体_GB2312" pitchFamily="49" charset="-122"/>
              </a:rPr>
              <a:t>X</a:t>
            </a:r>
            <a:r>
              <a:rPr lang="zh-CN" altLang="en-US" sz="3200" b="1" i="0" dirty="0">
                <a:solidFill>
                  <a:schemeClr val="accent2"/>
                </a:solidFill>
                <a:ea typeface="楷体_GB2312" pitchFamily="49" charset="-122"/>
              </a:rPr>
              <a:t>光</a:t>
            </a:r>
            <a:r>
              <a:rPr lang="zh-CN" altLang="en-US" sz="3200" b="1" i="0" dirty="0">
                <a:solidFill>
                  <a:srgbClr val="FF3300"/>
                </a:solidFill>
                <a:ea typeface="楷体_GB2312" pitchFamily="49" charset="-122"/>
              </a:rPr>
              <a:t>  </a:t>
            </a:r>
            <a:r>
              <a:rPr lang="en-US" altLang="zh-CN" sz="3200" b="1" i="0" dirty="0">
                <a:solidFill>
                  <a:srgbClr val="FF3300"/>
                </a:solidFill>
                <a:latin typeface="Symbol" panose="05050102010706020507" pitchFamily="18" charset="2"/>
                <a:ea typeface="楷体_GB2312" pitchFamily="49" charset="-122"/>
              </a:rPr>
              <a:t>l ~10</a:t>
            </a:r>
            <a:r>
              <a:rPr lang="en-US" altLang="zh-CN" sz="3200" b="1" i="0" baseline="30000" dirty="0">
                <a:solidFill>
                  <a:srgbClr val="FF3300"/>
                </a:solidFill>
                <a:latin typeface="Symbol" panose="05050102010706020507" pitchFamily="18" charset="2"/>
                <a:ea typeface="楷体_GB2312" pitchFamily="49" charset="-122"/>
              </a:rPr>
              <a:t>-10</a:t>
            </a:r>
            <a:r>
              <a:rPr lang="en-US" altLang="zh-CN" sz="3200" b="1" i="0" dirty="0">
                <a:solidFill>
                  <a:srgbClr val="FF3300"/>
                </a:solidFill>
                <a:ea typeface="楷体_GB2312" pitchFamily="49" charset="-122"/>
              </a:rPr>
              <a:t>m</a:t>
            </a:r>
          </a:p>
        </p:txBody>
      </p:sp>
      <p:sp>
        <p:nvSpPr>
          <p:cNvPr id="24" name="Rectangle 2055"/>
          <p:cNvSpPr>
            <a:spLocks noChangeArrowheads="1"/>
          </p:cNvSpPr>
          <p:nvPr/>
        </p:nvSpPr>
        <p:spPr bwMode="auto">
          <a:xfrm>
            <a:off x="2279576" y="5018364"/>
            <a:ext cx="8998678" cy="612475"/>
          </a:xfrm>
          <a:prstGeom prst="rect">
            <a:avLst/>
          </a:prstGeom>
          <a:noFill/>
          <a:ln w="9525">
            <a:noFill/>
            <a:miter lim="800000"/>
            <a:headEnd/>
            <a:tailEnd/>
          </a:ln>
          <a:effectLst/>
        </p:spPr>
        <p:txBody>
          <a:bodyPr wrap="square">
            <a:spAutoFit/>
          </a:bodyPr>
          <a:lstStyle/>
          <a:p>
            <a:pPr marL="287338" indent="-287338" algn="just" eaLnBrk="0" hangingPunct="0">
              <a:lnSpc>
                <a:spcPct val="130000"/>
              </a:lnSpc>
              <a:buFontTx/>
              <a:buChar char="•"/>
              <a:defRPr/>
            </a:pPr>
            <a:r>
              <a:rPr lang="zh-CN" altLang="en-US" b="1" i="0" dirty="0">
                <a:solidFill>
                  <a:srgbClr val="9900CC"/>
                </a:solidFill>
                <a:effectLst>
                  <a:outerShdw blurRad="38100" dist="38100" dir="2700000" algn="tl">
                    <a:srgbClr val="FFFFFF"/>
                  </a:outerShdw>
                </a:effectLst>
              </a:rPr>
              <a:t>只有当入射波长</a:t>
            </a:r>
            <a:r>
              <a:rPr lang="zh-CN" altLang="en-US" b="1" i="0" dirty="0">
                <a:solidFill>
                  <a:srgbClr val="FF0000"/>
                </a:solidFill>
                <a:effectLst>
                  <a:outerShdw blurRad="38100" dist="38100" dir="2700000" algn="tl">
                    <a:srgbClr val="FFFFFF"/>
                  </a:outerShdw>
                </a:effectLst>
                <a:sym typeface="Symbol" pitchFamily="18" charset="2"/>
              </a:rPr>
              <a:t></a:t>
            </a:r>
            <a:r>
              <a:rPr lang="en-US" altLang="zh-CN" b="1" i="0" baseline="-25000" dirty="0">
                <a:solidFill>
                  <a:srgbClr val="FF0000"/>
                </a:solidFill>
                <a:effectLst>
                  <a:outerShdw blurRad="38100" dist="38100" dir="2700000" algn="tl">
                    <a:srgbClr val="FFFFFF"/>
                  </a:outerShdw>
                </a:effectLst>
              </a:rPr>
              <a:t>0</a:t>
            </a:r>
            <a:r>
              <a:rPr lang="zh-CN" altLang="en-US" b="1" i="0" dirty="0">
                <a:solidFill>
                  <a:srgbClr val="9900CC"/>
                </a:solidFill>
                <a:effectLst>
                  <a:outerShdw blurRad="38100" dist="38100" dir="2700000" algn="tl">
                    <a:srgbClr val="FFFFFF"/>
                  </a:outerShdw>
                </a:effectLst>
              </a:rPr>
              <a:t>与</a:t>
            </a:r>
            <a:r>
              <a:rPr lang="zh-CN" altLang="en-US" b="1" i="0" dirty="0">
                <a:solidFill>
                  <a:srgbClr val="FF0000"/>
                </a:solidFill>
                <a:effectLst>
                  <a:outerShdw blurRad="38100" dist="38100" dir="2700000" algn="tl">
                    <a:srgbClr val="FFFFFF"/>
                  </a:outerShdw>
                </a:effectLst>
                <a:sym typeface="Symbol" pitchFamily="18" charset="2"/>
              </a:rPr>
              <a:t></a:t>
            </a:r>
            <a:r>
              <a:rPr lang="en-US" altLang="zh-CN" b="1" i="0" baseline="-25000" dirty="0">
                <a:solidFill>
                  <a:srgbClr val="FF0000"/>
                </a:solidFill>
                <a:effectLst>
                  <a:outerShdw blurRad="38100" dist="38100" dir="2700000" algn="tl">
                    <a:srgbClr val="FFFFFF"/>
                  </a:outerShdw>
                </a:effectLst>
              </a:rPr>
              <a:t>c</a:t>
            </a:r>
            <a:r>
              <a:rPr lang="zh-CN" altLang="en-US" b="1" i="0" dirty="0">
                <a:solidFill>
                  <a:srgbClr val="9900CC"/>
                </a:solidFill>
                <a:effectLst>
                  <a:outerShdw blurRad="38100" dist="38100" dir="2700000" algn="tl">
                    <a:srgbClr val="FFFFFF"/>
                  </a:outerShdw>
                </a:effectLst>
              </a:rPr>
              <a:t>可比拟时，康普顿效应才显著，</a:t>
            </a:r>
            <a:endParaRPr lang="zh-CN" altLang="en-US" b="1" i="0" dirty="0">
              <a:solidFill>
                <a:srgbClr val="9900CC"/>
              </a:solidFill>
            </a:endParaRPr>
          </a:p>
        </p:txBody>
      </p:sp>
      <p:sp>
        <p:nvSpPr>
          <p:cNvPr id="27" name="矩形 26"/>
          <p:cNvSpPr/>
          <p:nvPr/>
        </p:nvSpPr>
        <p:spPr>
          <a:xfrm>
            <a:off x="2918469" y="5576894"/>
            <a:ext cx="7143452" cy="1132618"/>
          </a:xfrm>
          <a:prstGeom prst="rect">
            <a:avLst/>
          </a:prstGeom>
        </p:spPr>
        <p:txBody>
          <a:bodyPr wrap="square">
            <a:spAutoFit/>
          </a:bodyPr>
          <a:lstStyle/>
          <a:p>
            <a:pPr marL="287338" indent="-287338" algn="just" eaLnBrk="0" hangingPunct="0">
              <a:lnSpc>
                <a:spcPct val="130000"/>
              </a:lnSpc>
              <a:buFontTx/>
              <a:buChar char="•"/>
              <a:defRPr/>
            </a:pPr>
            <a:r>
              <a:rPr lang="zh-CN" altLang="en-US" b="1" i="0" dirty="0">
                <a:solidFill>
                  <a:srgbClr val="0033CC"/>
                </a:solidFill>
                <a:effectLst>
                  <a:outerShdw blurRad="38100" dist="38100" dir="2700000" algn="tl">
                    <a:srgbClr val="FFFFFF"/>
                  </a:outerShdw>
                </a:effectLst>
              </a:rPr>
              <a:t>因此要用</a:t>
            </a:r>
            <a:r>
              <a:rPr lang="en-US" altLang="zh-CN" b="1" i="0" dirty="0">
                <a:solidFill>
                  <a:srgbClr val="0033CC"/>
                </a:solidFill>
                <a:effectLst>
                  <a:outerShdw blurRad="38100" dist="38100" dir="2700000" algn="tl">
                    <a:srgbClr val="FFFFFF"/>
                  </a:outerShdw>
                </a:effectLst>
              </a:rPr>
              <a:t>X</a:t>
            </a:r>
            <a:r>
              <a:rPr lang="zh-CN" altLang="en-US" b="1" i="0" dirty="0">
                <a:solidFill>
                  <a:srgbClr val="0033CC"/>
                </a:solidFill>
                <a:effectLst>
                  <a:outerShdw blurRad="38100" dist="38100" dir="2700000" algn="tl">
                    <a:srgbClr val="FFFFFF"/>
                  </a:outerShdw>
                </a:effectLst>
              </a:rPr>
              <a:t>射线才能观察到康普顿散射，</a:t>
            </a:r>
            <a:r>
              <a:rPr lang="zh-CN" altLang="en-US" b="1" i="0" dirty="0">
                <a:solidFill>
                  <a:srgbClr val="CC3300"/>
                </a:solidFill>
                <a:effectLst>
                  <a:outerShdw blurRad="38100" dist="38100" dir="2700000" algn="tl">
                    <a:srgbClr val="FFFFFF"/>
                  </a:outerShdw>
                </a:effectLst>
              </a:rPr>
              <a:t>用可见光观察不到康普顿散射</a:t>
            </a:r>
            <a:r>
              <a:rPr lang="zh-CN" altLang="en-US" b="1" i="0" dirty="0">
                <a:solidFill>
                  <a:srgbClr val="00B050"/>
                </a:solidFill>
                <a:effectLst>
                  <a:outerShdw blurRad="38100" dist="38100" dir="2700000" algn="tl">
                    <a:srgbClr val="FFFFFF"/>
                  </a:outerShdw>
                </a:effectLst>
              </a:rPr>
              <a:t>。</a:t>
            </a:r>
            <a:endParaRPr lang="zh-CN" altLang="en-US" b="1" i="0"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9575"/>
                                        </p:tgtEl>
                                        <p:attrNameLst>
                                          <p:attrName>style.visibility</p:attrName>
                                        </p:attrNameLst>
                                      </p:cBhvr>
                                      <p:to>
                                        <p:strVal val="visible"/>
                                      </p:to>
                                    </p:set>
                                    <p:anim calcmode="lin" valueType="num">
                                      <p:cBhvr additive="base">
                                        <p:cTn id="7" dur="500" fill="hold"/>
                                        <p:tgtEl>
                                          <p:spTgt spid="109575"/>
                                        </p:tgtEl>
                                        <p:attrNameLst>
                                          <p:attrName>ppt_x</p:attrName>
                                        </p:attrNameLst>
                                      </p:cBhvr>
                                      <p:tavLst>
                                        <p:tav tm="0">
                                          <p:val>
                                            <p:strVal val="#ppt_x"/>
                                          </p:val>
                                        </p:tav>
                                        <p:tav tm="100000">
                                          <p:val>
                                            <p:strVal val="#ppt_x"/>
                                          </p:val>
                                        </p:tav>
                                      </p:tavLst>
                                    </p:anim>
                                    <p:anim calcmode="lin" valueType="num">
                                      <p:cBhvr additive="base">
                                        <p:cTn id="8" dur="500" fill="hold"/>
                                        <p:tgtEl>
                                          <p:spTgt spid="1095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09574"/>
                                        </p:tgtEl>
                                        <p:attrNameLst>
                                          <p:attrName>style.visibility</p:attrName>
                                        </p:attrNameLst>
                                      </p:cBhvr>
                                      <p:to>
                                        <p:strVal val="visible"/>
                                      </p:to>
                                    </p:set>
                                    <p:animEffect transition="in" filter="barn(inVertical)">
                                      <p:cBhvr>
                                        <p:cTn id="13" dur="500"/>
                                        <p:tgtEl>
                                          <p:spTgt spid="10957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09577"/>
                                        </p:tgtEl>
                                        <p:attrNameLst>
                                          <p:attrName>style.visibility</p:attrName>
                                        </p:attrNameLst>
                                      </p:cBhvr>
                                      <p:to>
                                        <p:strVal val="visible"/>
                                      </p:to>
                                    </p:set>
                                    <p:animEffect transition="in" filter="circle(in)">
                                      <p:cBhvr>
                                        <p:cTn id="18" dur="2000"/>
                                        <p:tgtEl>
                                          <p:spTgt spid="109577"/>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80">
                                          <p:stCondLst>
                                            <p:cond delay="0"/>
                                          </p:stCondLst>
                                        </p:cTn>
                                        <p:tgtEl>
                                          <p:spTgt spid="2"/>
                                        </p:tgtEl>
                                      </p:cBhvr>
                                    </p:animEffect>
                                    <p:anim calcmode="lin" valueType="num">
                                      <p:cBhvr>
                                        <p:cTn id="24"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9" dur="26">
                                          <p:stCondLst>
                                            <p:cond delay="650"/>
                                          </p:stCondLst>
                                        </p:cTn>
                                        <p:tgtEl>
                                          <p:spTgt spid="2"/>
                                        </p:tgtEl>
                                      </p:cBhvr>
                                      <p:to x="100000" y="60000"/>
                                    </p:animScale>
                                    <p:animScale>
                                      <p:cBhvr>
                                        <p:cTn id="30" dur="166" decel="50000">
                                          <p:stCondLst>
                                            <p:cond delay="676"/>
                                          </p:stCondLst>
                                        </p:cTn>
                                        <p:tgtEl>
                                          <p:spTgt spid="2"/>
                                        </p:tgtEl>
                                      </p:cBhvr>
                                      <p:to x="100000" y="100000"/>
                                    </p:animScale>
                                    <p:animScale>
                                      <p:cBhvr>
                                        <p:cTn id="31" dur="26">
                                          <p:stCondLst>
                                            <p:cond delay="1312"/>
                                          </p:stCondLst>
                                        </p:cTn>
                                        <p:tgtEl>
                                          <p:spTgt spid="2"/>
                                        </p:tgtEl>
                                      </p:cBhvr>
                                      <p:to x="100000" y="80000"/>
                                    </p:animScale>
                                    <p:animScale>
                                      <p:cBhvr>
                                        <p:cTn id="32" dur="166" decel="50000">
                                          <p:stCondLst>
                                            <p:cond delay="1338"/>
                                          </p:stCondLst>
                                        </p:cTn>
                                        <p:tgtEl>
                                          <p:spTgt spid="2"/>
                                        </p:tgtEl>
                                      </p:cBhvr>
                                      <p:to x="100000" y="100000"/>
                                    </p:animScale>
                                    <p:animScale>
                                      <p:cBhvr>
                                        <p:cTn id="33" dur="26">
                                          <p:stCondLst>
                                            <p:cond delay="1642"/>
                                          </p:stCondLst>
                                        </p:cTn>
                                        <p:tgtEl>
                                          <p:spTgt spid="2"/>
                                        </p:tgtEl>
                                      </p:cBhvr>
                                      <p:to x="100000" y="90000"/>
                                    </p:animScale>
                                    <p:animScale>
                                      <p:cBhvr>
                                        <p:cTn id="34" dur="166" decel="50000">
                                          <p:stCondLst>
                                            <p:cond delay="1668"/>
                                          </p:stCondLst>
                                        </p:cTn>
                                        <p:tgtEl>
                                          <p:spTgt spid="2"/>
                                        </p:tgtEl>
                                      </p:cBhvr>
                                      <p:to x="100000" y="100000"/>
                                    </p:animScale>
                                    <p:animScale>
                                      <p:cBhvr>
                                        <p:cTn id="35" dur="26">
                                          <p:stCondLst>
                                            <p:cond delay="1808"/>
                                          </p:stCondLst>
                                        </p:cTn>
                                        <p:tgtEl>
                                          <p:spTgt spid="2"/>
                                        </p:tgtEl>
                                      </p:cBhvr>
                                      <p:to x="100000" y="95000"/>
                                    </p:animScale>
                                    <p:animScale>
                                      <p:cBhvr>
                                        <p:cTn id="36" dur="166" decel="50000">
                                          <p:stCondLst>
                                            <p:cond delay="1834"/>
                                          </p:stCondLst>
                                        </p:cTn>
                                        <p:tgtEl>
                                          <p:spTgt spid="2"/>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2000"/>
                                        <p:tgtEl>
                                          <p:spTgt spid="3"/>
                                        </p:tgtEl>
                                      </p:cBhvr>
                                    </p:animEffect>
                                    <p:anim calcmode="lin" valueType="num">
                                      <p:cBhvr>
                                        <p:cTn id="42" dur="2000" fill="hold"/>
                                        <p:tgtEl>
                                          <p:spTgt spid="3"/>
                                        </p:tgtEl>
                                        <p:attrNameLst>
                                          <p:attrName>ppt_w</p:attrName>
                                        </p:attrNameLst>
                                      </p:cBhvr>
                                      <p:tavLst>
                                        <p:tav tm="0" fmla="#ppt_w*sin(2.5*pi*$)">
                                          <p:val>
                                            <p:fltVal val="0"/>
                                          </p:val>
                                        </p:tav>
                                        <p:tav tm="100000">
                                          <p:val>
                                            <p:fltVal val="1"/>
                                          </p:val>
                                        </p:tav>
                                      </p:tavLst>
                                    </p:anim>
                                    <p:anim calcmode="lin" valueType="num">
                                      <p:cBhvr>
                                        <p:cTn id="43"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randombar(horizontal)">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barn(inVertical)">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randombar(horizontal)">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randombar(horizontal)">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barn(inVertical)">
                                      <p:cBhvr>
                                        <p:cTn id="80" dur="500"/>
                                        <p:tgtEl>
                                          <p:spTgt spid="24"/>
                                        </p:tgtEl>
                                      </p:cBhvr>
                                    </p:animEffect>
                                  </p:childTnLst>
                                </p:cTn>
                              </p:par>
                            </p:childTnLst>
                          </p:cTn>
                        </p:par>
                      </p:childTnLst>
                    </p:cTn>
                  </p:par>
                  <p:par>
                    <p:cTn id="81" fill="hold">
                      <p:stCondLst>
                        <p:cond delay="indefinite"/>
                      </p:stCondLst>
                      <p:childTnLst>
                        <p:par>
                          <p:cTn id="82" fill="hold">
                            <p:stCondLst>
                              <p:cond delay="0"/>
                            </p:stCondLst>
                            <p:childTnLst>
                              <p:par>
                                <p:cTn id="83" presetID="26" presetClass="entr" presetSubtype="0" fill="hold" grpId="0" nodeType="click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wipe(down)">
                                      <p:cBhvr>
                                        <p:cTn id="85" dur="580">
                                          <p:stCondLst>
                                            <p:cond delay="0"/>
                                          </p:stCondLst>
                                        </p:cTn>
                                        <p:tgtEl>
                                          <p:spTgt spid="27"/>
                                        </p:tgtEl>
                                      </p:cBhvr>
                                    </p:animEffect>
                                    <p:anim calcmode="lin" valueType="num">
                                      <p:cBhvr>
                                        <p:cTn id="86"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91" dur="26">
                                          <p:stCondLst>
                                            <p:cond delay="650"/>
                                          </p:stCondLst>
                                        </p:cTn>
                                        <p:tgtEl>
                                          <p:spTgt spid="27"/>
                                        </p:tgtEl>
                                      </p:cBhvr>
                                      <p:to x="100000" y="60000"/>
                                    </p:animScale>
                                    <p:animScale>
                                      <p:cBhvr>
                                        <p:cTn id="92" dur="166" decel="50000">
                                          <p:stCondLst>
                                            <p:cond delay="676"/>
                                          </p:stCondLst>
                                        </p:cTn>
                                        <p:tgtEl>
                                          <p:spTgt spid="27"/>
                                        </p:tgtEl>
                                      </p:cBhvr>
                                      <p:to x="100000" y="100000"/>
                                    </p:animScale>
                                    <p:animScale>
                                      <p:cBhvr>
                                        <p:cTn id="93" dur="26">
                                          <p:stCondLst>
                                            <p:cond delay="1312"/>
                                          </p:stCondLst>
                                        </p:cTn>
                                        <p:tgtEl>
                                          <p:spTgt spid="27"/>
                                        </p:tgtEl>
                                      </p:cBhvr>
                                      <p:to x="100000" y="80000"/>
                                    </p:animScale>
                                    <p:animScale>
                                      <p:cBhvr>
                                        <p:cTn id="94" dur="166" decel="50000">
                                          <p:stCondLst>
                                            <p:cond delay="1338"/>
                                          </p:stCondLst>
                                        </p:cTn>
                                        <p:tgtEl>
                                          <p:spTgt spid="27"/>
                                        </p:tgtEl>
                                      </p:cBhvr>
                                      <p:to x="100000" y="100000"/>
                                    </p:animScale>
                                    <p:animScale>
                                      <p:cBhvr>
                                        <p:cTn id="95" dur="26">
                                          <p:stCondLst>
                                            <p:cond delay="1642"/>
                                          </p:stCondLst>
                                        </p:cTn>
                                        <p:tgtEl>
                                          <p:spTgt spid="27"/>
                                        </p:tgtEl>
                                      </p:cBhvr>
                                      <p:to x="100000" y="90000"/>
                                    </p:animScale>
                                    <p:animScale>
                                      <p:cBhvr>
                                        <p:cTn id="96" dur="166" decel="50000">
                                          <p:stCondLst>
                                            <p:cond delay="1668"/>
                                          </p:stCondLst>
                                        </p:cTn>
                                        <p:tgtEl>
                                          <p:spTgt spid="27"/>
                                        </p:tgtEl>
                                      </p:cBhvr>
                                      <p:to x="100000" y="100000"/>
                                    </p:animScale>
                                    <p:animScale>
                                      <p:cBhvr>
                                        <p:cTn id="97" dur="26">
                                          <p:stCondLst>
                                            <p:cond delay="1808"/>
                                          </p:stCondLst>
                                        </p:cTn>
                                        <p:tgtEl>
                                          <p:spTgt spid="27"/>
                                        </p:tgtEl>
                                      </p:cBhvr>
                                      <p:to x="100000" y="95000"/>
                                    </p:animScale>
                                    <p:animScale>
                                      <p:cBhvr>
                                        <p:cTn id="98" dur="166" decel="50000">
                                          <p:stCondLst>
                                            <p:cond delay="1834"/>
                                          </p:stCondLst>
                                        </p:cTn>
                                        <p:tgtEl>
                                          <p:spTgt spid="2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7" grpId="0"/>
      <p:bldP spid="2" grpId="0"/>
      <p:bldP spid="3" grpId="0"/>
      <p:bldP spid="17" grpId="0"/>
      <p:bldP spid="19" grpId="0"/>
      <p:bldP spid="15" grpId="0"/>
      <p:bldP spid="16" grpId="0"/>
      <p:bldP spid="18" grpId="0"/>
      <p:bldP spid="24" grpId="0"/>
      <p:bldP spid="27"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060"/>
          <p:cNvSpPr>
            <a:spLocks noChangeArrowheads="1"/>
          </p:cNvSpPr>
          <p:nvPr/>
        </p:nvSpPr>
        <p:spPr bwMode="auto">
          <a:xfrm>
            <a:off x="1971470" y="238436"/>
            <a:ext cx="1172203" cy="584775"/>
          </a:xfrm>
          <a:prstGeom prst="rect">
            <a:avLst/>
          </a:prstGeom>
          <a:solidFill>
            <a:srgbClr val="FFFF00"/>
          </a:solidFill>
          <a:ln w="9525">
            <a:solidFill>
              <a:srgbClr val="FF0000"/>
            </a:solidFill>
            <a:miter lim="800000"/>
            <a:headEnd/>
            <a:tailEnd/>
          </a:ln>
          <a:effectLst/>
        </p:spPr>
        <p:txBody>
          <a:bodyPr wrap="square">
            <a:spAutoFit/>
          </a:bodyPr>
          <a:lstStyle/>
          <a:p>
            <a:pPr algn="ctr">
              <a:defRPr/>
            </a:pPr>
            <a:r>
              <a:rPr lang="zh-CN" altLang="en-US" sz="3200" b="1" i="0" dirty="0">
                <a:solidFill>
                  <a:srgbClr val="FF0066"/>
                </a:solidFill>
                <a:effectLst>
                  <a:outerShdw blurRad="38100" dist="38100" dir="2700000" algn="tl">
                    <a:srgbClr val="FFFFFF"/>
                  </a:outerShdw>
                </a:effectLst>
              </a:rPr>
              <a:t>说明：</a:t>
            </a:r>
          </a:p>
        </p:txBody>
      </p:sp>
      <p:sp>
        <p:nvSpPr>
          <p:cNvPr id="4" name="矩形 3"/>
          <p:cNvSpPr/>
          <p:nvPr/>
        </p:nvSpPr>
        <p:spPr>
          <a:xfrm>
            <a:off x="1950162" y="742027"/>
            <a:ext cx="4750827" cy="954107"/>
          </a:xfrm>
          <a:prstGeom prst="rect">
            <a:avLst/>
          </a:prstGeom>
        </p:spPr>
        <p:txBody>
          <a:bodyPr wrap="square">
            <a:spAutoFit/>
          </a:bodyPr>
          <a:lstStyle/>
          <a:p>
            <a:pPr eaLnBrk="1" hangingPunct="1"/>
            <a:r>
              <a:rPr lang="zh-CN" altLang="en-US" sz="2800" b="1" i="0" dirty="0">
                <a:solidFill>
                  <a:srgbClr val="008000"/>
                </a:solidFill>
              </a:rPr>
              <a:t>内层电子被紧束缚，光子相当于和整个原子发生碰撞。</a:t>
            </a:r>
          </a:p>
        </p:txBody>
      </p:sp>
      <p:sp>
        <p:nvSpPr>
          <p:cNvPr id="5" name="矩形 4"/>
          <p:cNvSpPr/>
          <p:nvPr/>
        </p:nvSpPr>
        <p:spPr>
          <a:xfrm>
            <a:off x="3459089" y="188640"/>
            <a:ext cx="7084451" cy="523220"/>
          </a:xfrm>
          <a:prstGeom prst="rect">
            <a:avLst/>
          </a:prstGeom>
        </p:spPr>
        <p:txBody>
          <a:bodyPr wrap="square">
            <a:spAutoFit/>
          </a:bodyPr>
          <a:lstStyle/>
          <a:p>
            <a:r>
              <a:rPr lang="en-US" altLang="zh-CN" sz="2800" b="1" i="0" dirty="0">
                <a:solidFill>
                  <a:srgbClr val="0033CC"/>
                </a:solidFill>
              </a:rPr>
              <a:t>X </a:t>
            </a:r>
            <a:r>
              <a:rPr lang="zh-CN" altLang="en-US" sz="2800" b="1" i="0" dirty="0">
                <a:solidFill>
                  <a:srgbClr val="0033CC"/>
                </a:solidFill>
              </a:rPr>
              <a:t>射线光子与原子“内层电子”的弹性碰撞</a:t>
            </a:r>
            <a:endParaRPr lang="zh-CN" altLang="en-US" sz="2800" b="1" i="0" dirty="0">
              <a:solidFill>
                <a:srgbClr val="0033CC"/>
              </a:solidFill>
              <a:latin typeface="楷体_GB2312" pitchFamily="49" charset="-122"/>
              <a:ea typeface="楷体_GB2312" pitchFamily="49" charset="-122"/>
              <a:sym typeface="Symbol" panose="05050102010706020507" pitchFamily="18" charset="2"/>
            </a:endParaRPr>
          </a:p>
        </p:txBody>
      </p:sp>
      <p:sp>
        <p:nvSpPr>
          <p:cNvPr id="49" name="矩形 48"/>
          <p:cNvSpPr/>
          <p:nvPr/>
        </p:nvSpPr>
        <p:spPr>
          <a:xfrm>
            <a:off x="2314987" y="1785733"/>
            <a:ext cx="3261944" cy="954107"/>
          </a:xfrm>
          <a:prstGeom prst="rect">
            <a:avLst/>
          </a:prstGeom>
        </p:spPr>
        <p:txBody>
          <a:bodyPr wrap="square">
            <a:spAutoFit/>
          </a:bodyPr>
          <a:lstStyle/>
          <a:p>
            <a:pPr algn="just">
              <a:spcBef>
                <a:spcPct val="50000"/>
              </a:spcBef>
              <a:buClr>
                <a:srgbClr val="0000CC"/>
              </a:buClr>
              <a:defRPr/>
            </a:pPr>
            <a:r>
              <a:rPr lang="en-US" altLang="zh-CN" sz="2800" b="1" i="0" dirty="0">
                <a:solidFill>
                  <a:srgbClr val="FF00FF"/>
                </a:solidFill>
                <a:effectLst>
                  <a:outerShdw blurRad="38100" dist="38100" dir="2700000" algn="tl">
                    <a:srgbClr val="FFFFFF"/>
                  </a:outerShdw>
                </a:effectLst>
              </a:rPr>
              <a:t>X </a:t>
            </a:r>
            <a:r>
              <a:rPr lang="zh-CN" altLang="en-US" sz="2800" b="1" i="0" dirty="0">
                <a:solidFill>
                  <a:srgbClr val="FF00FF"/>
                </a:solidFill>
                <a:effectLst>
                  <a:outerShdw blurRad="38100" dist="38100" dir="2700000" algn="tl">
                    <a:srgbClr val="FFFFFF"/>
                  </a:outerShdw>
                </a:effectLst>
              </a:rPr>
              <a:t>射线光子与静止的</a:t>
            </a:r>
            <a:r>
              <a:rPr lang="zh-CN" altLang="en-US" sz="2800" b="1" i="0" dirty="0">
                <a:solidFill>
                  <a:srgbClr val="FF00FF"/>
                </a:solidFill>
              </a:rPr>
              <a:t>原子</a:t>
            </a:r>
            <a:r>
              <a:rPr lang="zh-CN" altLang="en-US" sz="2800" b="1" i="0" dirty="0">
                <a:solidFill>
                  <a:srgbClr val="FF00FF"/>
                </a:solidFill>
                <a:effectLst>
                  <a:outerShdw blurRad="38100" dist="38100" dir="2700000" algn="tl">
                    <a:srgbClr val="FFFFFF"/>
                  </a:outerShdw>
                </a:effectLst>
              </a:rPr>
              <a:t>弹性碰撞</a:t>
            </a:r>
          </a:p>
        </p:txBody>
      </p:sp>
      <p:sp>
        <p:nvSpPr>
          <p:cNvPr id="50" name="矩形 49"/>
          <p:cNvSpPr/>
          <p:nvPr/>
        </p:nvSpPr>
        <p:spPr>
          <a:xfrm>
            <a:off x="2578367" y="2785500"/>
            <a:ext cx="1627369" cy="523220"/>
          </a:xfrm>
          <a:prstGeom prst="rect">
            <a:avLst/>
          </a:prstGeom>
        </p:spPr>
        <p:txBody>
          <a:bodyPr wrap="none">
            <a:spAutoFit/>
          </a:bodyPr>
          <a:lstStyle/>
          <a:p>
            <a:r>
              <a:rPr lang="zh-CN" altLang="en-US" sz="2800" b="1" i="0" dirty="0">
                <a:solidFill>
                  <a:srgbClr val="CC3300"/>
                </a:solidFill>
              </a:rPr>
              <a:t>能量守恒</a:t>
            </a:r>
            <a:endParaRPr lang="zh-CN" altLang="en-US" dirty="0">
              <a:solidFill>
                <a:srgbClr val="CC3300"/>
              </a:solidFill>
            </a:endParaRPr>
          </a:p>
        </p:txBody>
      </p:sp>
      <p:grpSp>
        <p:nvGrpSpPr>
          <p:cNvPr id="51" name="Group 4"/>
          <p:cNvGrpSpPr>
            <a:grpSpLocks/>
          </p:cNvGrpSpPr>
          <p:nvPr/>
        </p:nvGrpSpPr>
        <p:grpSpPr bwMode="auto">
          <a:xfrm>
            <a:off x="6700988" y="907033"/>
            <a:ext cx="3733800" cy="3035939"/>
            <a:chOff x="2784" y="368"/>
            <a:chExt cx="2880" cy="2272"/>
          </a:xfrm>
        </p:grpSpPr>
        <p:sp>
          <p:nvSpPr>
            <p:cNvPr id="52" name="Rectangle 5"/>
            <p:cNvSpPr>
              <a:spLocks noChangeArrowheads="1"/>
            </p:cNvSpPr>
            <p:nvPr/>
          </p:nvSpPr>
          <p:spPr bwMode="auto">
            <a:xfrm>
              <a:off x="2784" y="528"/>
              <a:ext cx="2880" cy="2064"/>
            </a:xfrm>
            <a:prstGeom prst="rect">
              <a:avLst/>
            </a:prstGeom>
            <a:solidFill>
              <a:schemeClr val="bg1"/>
            </a:solidFill>
            <a:ln w="9525">
              <a:solidFill>
                <a:srgbClr val="006666"/>
              </a:solidFill>
              <a:miter lim="800000"/>
              <a:headEnd/>
              <a:tailEnd type="none" w="sm" len="lg"/>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 name="Line 6"/>
            <p:cNvSpPr>
              <a:spLocks noChangeShapeType="1"/>
            </p:cNvSpPr>
            <p:nvPr/>
          </p:nvSpPr>
          <p:spPr bwMode="auto">
            <a:xfrm>
              <a:off x="5136" y="1680"/>
              <a:ext cx="432"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7"/>
            <p:cNvSpPr>
              <a:spLocks noChangeShapeType="1"/>
            </p:cNvSpPr>
            <p:nvPr/>
          </p:nvSpPr>
          <p:spPr bwMode="auto">
            <a:xfrm flipV="1">
              <a:off x="3840" y="768"/>
              <a:ext cx="0" cy="168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5" name="Object 8"/>
            <p:cNvGraphicFramePr>
              <a:graphicFrameLocks noChangeAspect="1"/>
            </p:cNvGraphicFramePr>
            <p:nvPr/>
          </p:nvGraphicFramePr>
          <p:xfrm>
            <a:off x="5232" y="1392"/>
            <a:ext cx="208" cy="226"/>
          </p:xfrm>
          <a:graphic>
            <a:graphicData uri="http://schemas.openxmlformats.org/presentationml/2006/ole">
              <mc:AlternateContent xmlns:mc="http://schemas.openxmlformats.org/markup-compatibility/2006">
                <mc:Choice xmlns:v="urn:schemas-microsoft-com:vml" Requires="v">
                  <p:oleObj spid="_x0000_s370293" name="公式" r:id="rId3" imgW="177646" imgH="190335" progId="Equation.3">
                    <p:embed/>
                  </p:oleObj>
                </mc:Choice>
                <mc:Fallback>
                  <p:oleObj name="公式" r:id="rId3" imgW="177646" imgH="19033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2" y="1392"/>
                          <a:ext cx="208"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 name="Object 9"/>
            <p:cNvGraphicFramePr>
              <a:graphicFrameLocks noChangeAspect="1"/>
            </p:cNvGraphicFramePr>
            <p:nvPr/>
          </p:nvGraphicFramePr>
          <p:xfrm>
            <a:off x="3840" y="768"/>
            <a:ext cx="225" cy="285"/>
          </p:xfrm>
          <a:graphic>
            <a:graphicData uri="http://schemas.openxmlformats.org/presentationml/2006/ole">
              <mc:AlternateContent xmlns:mc="http://schemas.openxmlformats.org/markup-compatibility/2006">
                <mc:Choice xmlns:v="urn:schemas-microsoft-com:vml" Requires="v">
                  <p:oleObj spid="_x0000_s370294" name="公式" r:id="rId5" imgW="190417" imgH="241195" progId="Equation.3">
                    <p:embed/>
                  </p:oleObj>
                </mc:Choice>
                <mc:Fallback>
                  <p:oleObj name="公式" r:id="rId5" imgW="190417" imgH="2411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0" y="768"/>
                          <a:ext cx="225"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Line 10"/>
            <p:cNvSpPr>
              <a:spLocks noChangeShapeType="1"/>
            </p:cNvSpPr>
            <p:nvPr/>
          </p:nvSpPr>
          <p:spPr bwMode="auto">
            <a:xfrm flipV="1">
              <a:off x="4320" y="1680"/>
              <a:ext cx="816" cy="576"/>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11"/>
            <p:cNvSpPr>
              <a:spLocks noChangeShapeType="1"/>
            </p:cNvSpPr>
            <p:nvPr/>
          </p:nvSpPr>
          <p:spPr bwMode="auto">
            <a:xfrm>
              <a:off x="4656" y="1104"/>
              <a:ext cx="480" cy="576"/>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12"/>
            <p:cNvSpPr>
              <a:spLocks noChangeShapeType="1"/>
            </p:cNvSpPr>
            <p:nvPr/>
          </p:nvSpPr>
          <p:spPr bwMode="auto">
            <a:xfrm>
              <a:off x="3840" y="1680"/>
              <a:ext cx="1248" cy="0"/>
            </a:xfrm>
            <a:prstGeom prst="line">
              <a:avLst/>
            </a:prstGeom>
            <a:noFill/>
            <a:ln w="38100">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0" name="Group 13"/>
            <p:cNvGrpSpPr>
              <a:grpSpLocks/>
            </p:cNvGrpSpPr>
            <p:nvPr/>
          </p:nvGrpSpPr>
          <p:grpSpPr bwMode="auto">
            <a:xfrm>
              <a:off x="2799" y="823"/>
              <a:ext cx="1041" cy="857"/>
              <a:chOff x="2799" y="823"/>
              <a:chExt cx="1041" cy="857"/>
            </a:xfrm>
          </p:grpSpPr>
          <p:sp>
            <p:nvSpPr>
              <p:cNvPr id="76" name="Line 14"/>
              <p:cNvSpPr>
                <a:spLocks noChangeShapeType="1"/>
              </p:cNvSpPr>
              <p:nvPr/>
            </p:nvSpPr>
            <p:spPr bwMode="auto">
              <a:xfrm>
                <a:off x="2976" y="1680"/>
                <a:ext cx="86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7" name="Object 15"/>
              <p:cNvGraphicFramePr>
                <a:graphicFrameLocks noChangeAspect="1"/>
              </p:cNvGraphicFramePr>
              <p:nvPr/>
            </p:nvGraphicFramePr>
            <p:xfrm>
              <a:off x="2799" y="823"/>
              <a:ext cx="784" cy="694"/>
            </p:xfrm>
            <a:graphic>
              <a:graphicData uri="http://schemas.openxmlformats.org/presentationml/2006/ole">
                <mc:AlternateContent xmlns:mc="http://schemas.openxmlformats.org/markup-compatibility/2006">
                  <mc:Choice xmlns:v="urn:schemas-microsoft-com:vml" Requires="v">
                    <p:oleObj spid="_x0000_s370295" name="公式" r:id="rId7" imgW="361991" imgH="304755" progId="Equation.3">
                      <p:embed/>
                    </p:oleObj>
                  </mc:Choice>
                  <mc:Fallback>
                    <p:oleObj name="公式" r:id="rId7" imgW="361991" imgH="30475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9" y="823"/>
                            <a:ext cx="784" cy="6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1" name="Group 16"/>
            <p:cNvGrpSpPr>
              <a:grpSpLocks/>
            </p:cNvGrpSpPr>
            <p:nvPr/>
          </p:nvGrpSpPr>
          <p:grpSpPr bwMode="auto">
            <a:xfrm>
              <a:off x="3840" y="368"/>
              <a:ext cx="1162" cy="1312"/>
              <a:chOff x="3840" y="368"/>
              <a:chExt cx="1162" cy="1312"/>
            </a:xfrm>
          </p:grpSpPr>
          <p:sp>
            <p:nvSpPr>
              <p:cNvPr id="74" name="Line 17"/>
              <p:cNvSpPr>
                <a:spLocks noChangeShapeType="1"/>
              </p:cNvSpPr>
              <p:nvPr/>
            </p:nvSpPr>
            <p:spPr bwMode="auto">
              <a:xfrm flipV="1">
                <a:off x="3840" y="1104"/>
                <a:ext cx="816" cy="57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5" name="Object 18"/>
              <p:cNvGraphicFramePr>
                <a:graphicFrameLocks noChangeAspect="1"/>
              </p:cNvGraphicFramePr>
              <p:nvPr/>
            </p:nvGraphicFramePr>
            <p:xfrm>
              <a:off x="4286" y="368"/>
              <a:ext cx="716" cy="735"/>
            </p:xfrm>
            <a:graphic>
              <a:graphicData uri="http://schemas.openxmlformats.org/presentationml/2006/ole">
                <mc:AlternateContent xmlns:mc="http://schemas.openxmlformats.org/markup-compatibility/2006">
                  <mc:Choice xmlns:v="urn:schemas-microsoft-com:vml" Requires="v">
                    <p:oleObj spid="_x0000_s370296" name="公式" r:id="rId9" imgW="266702" imgH="304755" progId="Equation.3">
                      <p:embed/>
                    </p:oleObj>
                  </mc:Choice>
                  <mc:Fallback>
                    <p:oleObj name="公式" r:id="rId9" imgW="266702" imgH="30475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6" y="368"/>
                            <a:ext cx="716" cy="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2" name="Group 19"/>
            <p:cNvGrpSpPr>
              <a:grpSpLocks/>
            </p:cNvGrpSpPr>
            <p:nvPr/>
          </p:nvGrpSpPr>
          <p:grpSpPr bwMode="auto">
            <a:xfrm>
              <a:off x="3840" y="1680"/>
              <a:ext cx="787" cy="960"/>
              <a:chOff x="3840" y="1680"/>
              <a:chExt cx="787" cy="960"/>
            </a:xfrm>
          </p:grpSpPr>
          <p:sp>
            <p:nvSpPr>
              <p:cNvPr id="72" name="Line 20"/>
              <p:cNvSpPr>
                <a:spLocks noChangeShapeType="1"/>
              </p:cNvSpPr>
              <p:nvPr/>
            </p:nvSpPr>
            <p:spPr bwMode="auto">
              <a:xfrm>
                <a:off x="3840" y="1680"/>
                <a:ext cx="480" cy="576"/>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3" name="Object 21"/>
              <p:cNvGraphicFramePr>
                <a:graphicFrameLocks noChangeAspect="1"/>
              </p:cNvGraphicFramePr>
              <p:nvPr>
                <p:extLst>
                  <p:ext uri="{D42A27DB-BD31-4B8C-83A1-F6EECF244321}">
                    <p14:modId xmlns:p14="http://schemas.microsoft.com/office/powerpoint/2010/main" val="3973249447"/>
                  </p:ext>
                </p:extLst>
              </p:nvPr>
            </p:nvGraphicFramePr>
            <p:xfrm>
              <a:off x="3966" y="2227"/>
              <a:ext cx="661" cy="413"/>
            </p:xfrm>
            <a:graphic>
              <a:graphicData uri="http://schemas.openxmlformats.org/presentationml/2006/ole">
                <mc:AlternateContent xmlns:mc="http://schemas.openxmlformats.org/markup-compatibility/2006">
                  <mc:Choice xmlns:v="urn:schemas-microsoft-com:vml" Requires="v">
                    <p:oleObj spid="_x0000_s370297" name="Equation" r:id="rId11" imgW="241200" imgH="177480" progId="Equation.DSMT4">
                      <p:embed/>
                    </p:oleObj>
                  </mc:Choice>
                  <mc:Fallback>
                    <p:oleObj name="Equation" r:id="rId11" imgW="241200" imgH="177480" progId="Equation.DSMT4">
                      <p:embed/>
                      <p:pic>
                        <p:nvPicPr>
                          <p:cNvPr id="0" name=""/>
                          <p:cNvPicPr>
                            <a:picLocks noChangeAspect="1" noChangeArrowheads="1"/>
                          </p:cNvPicPr>
                          <p:nvPr/>
                        </p:nvPicPr>
                        <p:blipFill>
                          <a:blip r:embed="rId12"/>
                          <a:srcRect/>
                          <a:stretch>
                            <a:fillRect/>
                          </a:stretch>
                        </p:blipFill>
                        <p:spPr bwMode="auto">
                          <a:xfrm>
                            <a:off x="3966" y="2227"/>
                            <a:ext cx="661" cy="413"/>
                          </a:xfrm>
                          <a:prstGeom prst="rect">
                            <a:avLst/>
                          </a:prstGeom>
                          <a:noFill/>
                          <a:ln>
                            <a:noFill/>
                          </a:ln>
                          <a:effectLst/>
                          <a:extLst/>
                        </p:spPr>
                      </p:pic>
                    </p:oleObj>
                  </mc:Fallback>
                </mc:AlternateContent>
              </a:graphicData>
            </a:graphic>
          </p:graphicFrame>
        </p:grpSp>
        <p:sp>
          <p:nvSpPr>
            <p:cNvPr id="63" name="Line 22"/>
            <p:cNvSpPr>
              <a:spLocks noChangeShapeType="1"/>
            </p:cNvSpPr>
            <p:nvPr/>
          </p:nvSpPr>
          <p:spPr bwMode="auto">
            <a:xfrm flipV="1">
              <a:off x="3840" y="1440"/>
              <a:ext cx="336" cy="24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4" name="Object 23"/>
            <p:cNvGraphicFramePr>
              <a:graphicFrameLocks noChangeAspect="1"/>
            </p:cNvGraphicFramePr>
            <p:nvPr>
              <p:extLst>
                <p:ext uri="{D42A27DB-BD31-4B8C-83A1-F6EECF244321}">
                  <p14:modId xmlns:p14="http://schemas.microsoft.com/office/powerpoint/2010/main" val="2350173338"/>
                </p:ext>
              </p:extLst>
            </p:nvPr>
          </p:nvGraphicFramePr>
          <p:xfrm>
            <a:off x="3926" y="1023"/>
            <a:ext cx="298" cy="417"/>
          </p:xfrm>
          <a:graphic>
            <a:graphicData uri="http://schemas.openxmlformats.org/presentationml/2006/ole">
              <mc:AlternateContent xmlns:mc="http://schemas.openxmlformats.org/markup-compatibility/2006">
                <mc:Choice xmlns:v="urn:schemas-microsoft-com:vml" Requires="v">
                  <p:oleObj spid="_x0000_s370298" name="公式" r:id="rId13" imgW="126725" imgH="177415" progId="Equation.3">
                    <p:embed/>
                  </p:oleObj>
                </mc:Choice>
                <mc:Fallback>
                  <p:oleObj name="公式" r:id="rId13" imgW="126725" imgH="17741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26" y="1023"/>
                          <a:ext cx="298" cy="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 name="Line 24"/>
            <p:cNvSpPr>
              <a:spLocks noChangeShapeType="1"/>
            </p:cNvSpPr>
            <p:nvPr/>
          </p:nvSpPr>
          <p:spPr bwMode="auto">
            <a:xfrm>
              <a:off x="2928" y="1680"/>
              <a:ext cx="336" cy="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6" name="Object 25"/>
            <p:cNvGraphicFramePr>
              <a:graphicFrameLocks noChangeAspect="1"/>
            </p:cNvGraphicFramePr>
            <p:nvPr/>
          </p:nvGraphicFramePr>
          <p:xfrm>
            <a:off x="2979" y="1668"/>
            <a:ext cx="389" cy="541"/>
          </p:xfrm>
          <a:graphic>
            <a:graphicData uri="http://schemas.openxmlformats.org/presentationml/2006/ole">
              <mc:AlternateContent xmlns:mc="http://schemas.openxmlformats.org/markup-compatibility/2006">
                <mc:Choice xmlns:v="urn:schemas-microsoft-com:vml" Requires="v">
                  <p:oleObj spid="_x0000_s370299" name="公式" r:id="rId15" imgW="165028" imgH="228501" progId="Equation.3">
                    <p:embed/>
                  </p:oleObj>
                </mc:Choice>
                <mc:Fallback>
                  <p:oleObj name="公式" r:id="rId15" imgW="165028" imgH="228501"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79" y="1668"/>
                          <a:ext cx="389" cy="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Oval 26"/>
            <p:cNvSpPr>
              <a:spLocks noChangeArrowheads="1"/>
            </p:cNvSpPr>
            <p:nvPr/>
          </p:nvSpPr>
          <p:spPr bwMode="auto">
            <a:xfrm>
              <a:off x="3768" y="1632"/>
              <a:ext cx="144" cy="144"/>
            </a:xfrm>
            <a:prstGeom prst="ellipse">
              <a:avLst/>
            </a:prstGeom>
            <a:gradFill rotWithShape="0">
              <a:gsLst>
                <a:gs pos="0">
                  <a:srgbClr val="FFFFFF"/>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8" name="Object 27"/>
            <p:cNvGraphicFramePr>
              <a:graphicFrameLocks noChangeAspect="1"/>
            </p:cNvGraphicFramePr>
            <p:nvPr/>
          </p:nvGraphicFramePr>
          <p:xfrm>
            <a:off x="4416" y="1344"/>
            <a:ext cx="211" cy="288"/>
          </p:xfrm>
          <a:graphic>
            <a:graphicData uri="http://schemas.openxmlformats.org/presentationml/2006/ole">
              <mc:AlternateContent xmlns:mc="http://schemas.openxmlformats.org/markup-compatibility/2006">
                <mc:Choice xmlns:v="urn:schemas-microsoft-com:vml" Requires="v">
                  <p:oleObj spid="_x0000_s370300" name="公式" r:id="rId17" imgW="95289" imgH="152512" progId="Equation.3">
                    <p:embed/>
                  </p:oleObj>
                </mc:Choice>
                <mc:Fallback>
                  <p:oleObj name="公式" r:id="rId17" imgW="95289" imgH="152512"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16" y="1344"/>
                          <a:ext cx="21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 name="Arc 28"/>
            <p:cNvSpPr>
              <a:spLocks/>
            </p:cNvSpPr>
            <p:nvPr/>
          </p:nvSpPr>
          <p:spPr bwMode="auto">
            <a:xfrm flipV="1">
              <a:off x="4032" y="1681"/>
              <a:ext cx="192" cy="290"/>
            </a:xfrm>
            <a:custGeom>
              <a:avLst/>
              <a:gdLst>
                <a:gd name="T0" fmla="*/ 0 w 21600"/>
                <a:gd name="T1" fmla="*/ 0 h 26139"/>
                <a:gd name="T2" fmla="*/ 0 w 21600"/>
                <a:gd name="T3" fmla="*/ 0 h 26139"/>
                <a:gd name="T4" fmla="*/ 0 w 21600"/>
                <a:gd name="T5" fmla="*/ 0 h 26139"/>
                <a:gd name="T6" fmla="*/ 0 60000 65536"/>
                <a:gd name="T7" fmla="*/ 0 60000 65536"/>
                <a:gd name="T8" fmla="*/ 0 60000 65536"/>
                <a:gd name="T9" fmla="*/ 0 w 21600"/>
                <a:gd name="T10" fmla="*/ 0 h 26139"/>
                <a:gd name="T11" fmla="*/ 21600 w 21600"/>
                <a:gd name="T12" fmla="*/ 26139 h 26139"/>
              </a:gdLst>
              <a:ahLst/>
              <a:cxnLst>
                <a:cxn ang="T6">
                  <a:pos x="T0" y="T1"/>
                </a:cxn>
                <a:cxn ang="T7">
                  <a:pos x="T2" y="T3"/>
                </a:cxn>
                <a:cxn ang="T8">
                  <a:pos x="T4" y="T5"/>
                </a:cxn>
              </a:cxnLst>
              <a:rect l="T9" t="T10" r="T11" b="T12"/>
              <a:pathLst>
                <a:path w="21600" h="26139" fill="none" extrusionOk="0">
                  <a:moveTo>
                    <a:pt x="4760" y="0"/>
                  </a:moveTo>
                  <a:cubicBezTo>
                    <a:pt x="14607" y="2225"/>
                    <a:pt x="21600" y="10973"/>
                    <a:pt x="21600" y="21069"/>
                  </a:cubicBezTo>
                  <a:cubicBezTo>
                    <a:pt x="21600" y="22776"/>
                    <a:pt x="21397" y="24478"/>
                    <a:pt x="20996" y="26138"/>
                  </a:cubicBezTo>
                </a:path>
                <a:path w="21600" h="26139" stroke="0" extrusionOk="0">
                  <a:moveTo>
                    <a:pt x="4760" y="0"/>
                  </a:moveTo>
                  <a:cubicBezTo>
                    <a:pt x="14607" y="2225"/>
                    <a:pt x="21600" y="10973"/>
                    <a:pt x="21600" y="21069"/>
                  </a:cubicBezTo>
                  <a:cubicBezTo>
                    <a:pt x="21600" y="22776"/>
                    <a:pt x="21397" y="24478"/>
                    <a:pt x="20996" y="26138"/>
                  </a:cubicBezTo>
                  <a:lnTo>
                    <a:pt x="0" y="21069"/>
                  </a:lnTo>
                  <a:lnTo>
                    <a:pt x="4760" y="0"/>
                  </a:lnTo>
                  <a:close/>
                </a:path>
              </a:pathLst>
            </a:custGeom>
            <a:noFill/>
            <a:ln w="28575">
              <a:solidFill>
                <a:srgbClr val="CC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0" name="Arc 29"/>
            <p:cNvSpPr>
              <a:spLocks/>
            </p:cNvSpPr>
            <p:nvPr/>
          </p:nvSpPr>
          <p:spPr bwMode="auto">
            <a:xfrm rot="20593036" flipV="1">
              <a:off x="4176" y="1392"/>
              <a:ext cx="192" cy="294"/>
            </a:xfrm>
            <a:custGeom>
              <a:avLst/>
              <a:gdLst>
                <a:gd name="T0" fmla="*/ 0 w 21600"/>
                <a:gd name="T1" fmla="*/ 0 h 30659"/>
                <a:gd name="T2" fmla="*/ 0 w 21600"/>
                <a:gd name="T3" fmla="*/ 0 h 30659"/>
                <a:gd name="T4" fmla="*/ 0 w 21600"/>
                <a:gd name="T5" fmla="*/ 0 h 30659"/>
                <a:gd name="T6" fmla="*/ 0 60000 65536"/>
                <a:gd name="T7" fmla="*/ 0 60000 65536"/>
                <a:gd name="T8" fmla="*/ 0 60000 65536"/>
                <a:gd name="T9" fmla="*/ 0 w 21600"/>
                <a:gd name="T10" fmla="*/ 0 h 30659"/>
                <a:gd name="T11" fmla="*/ 21600 w 21600"/>
                <a:gd name="T12" fmla="*/ 30659 h 30659"/>
              </a:gdLst>
              <a:ahLst/>
              <a:cxnLst>
                <a:cxn ang="T6">
                  <a:pos x="T0" y="T1"/>
                </a:cxn>
                <a:cxn ang="T7">
                  <a:pos x="T2" y="T3"/>
                </a:cxn>
                <a:cxn ang="T8">
                  <a:pos x="T4" y="T5"/>
                </a:cxn>
              </a:cxnLst>
              <a:rect l="T9" t="T10" r="T11" b="T12"/>
              <a:pathLst>
                <a:path w="21600" h="30659" fill="none" extrusionOk="0">
                  <a:moveTo>
                    <a:pt x="14791" y="-1"/>
                  </a:moveTo>
                  <a:cubicBezTo>
                    <a:pt x="19135" y="4082"/>
                    <a:pt x="21600" y="9779"/>
                    <a:pt x="21600" y="15741"/>
                  </a:cubicBezTo>
                  <a:cubicBezTo>
                    <a:pt x="21600" y="21297"/>
                    <a:pt x="19458" y="26640"/>
                    <a:pt x="15620" y="30658"/>
                  </a:cubicBezTo>
                </a:path>
                <a:path w="21600" h="30659" stroke="0" extrusionOk="0">
                  <a:moveTo>
                    <a:pt x="14791" y="-1"/>
                  </a:moveTo>
                  <a:cubicBezTo>
                    <a:pt x="19135" y="4082"/>
                    <a:pt x="21600" y="9779"/>
                    <a:pt x="21600" y="15741"/>
                  </a:cubicBezTo>
                  <a:cubicBezTo>
                    <a:pt x="21600" y="21297"/>
                    <a:pt x="19458" y="26640"/>
                    <a:pt x="15620" y="30658"/>
                  </a:cubicBezTo>
                  <a:lnTo>
                    <a:pt x="0" y="15741"/>
                  </a:lnTo>
                  <a:lnTo>
                    <a:pt x="14791" y="-1"/>
                  </a:lnTo>
                  <a:close/>
                </a:path>
              </a:pathLst>
            </a:custGeom>
            <a:noFill/>
            <a:ln w="28575">
              <a:solidFill>
                <a:srgbClr val="0099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71" name="Object 30"/>
            <p:cNvGraphicFramePr>
              <a:graphicFrameLocks noChangeAspect="1"/>
            </p:cNvGraphicFramePr>
            <p:nvPr/>
          </p:nvGraphicFramePr>
          <p:xfrm>
            <a:off x="4224" y="1728"/>
            <a:ext cx="280" cy="336"/>
          </p:xfrm>
          <a:graphic>
            <a:graphicData uri="http://schemas.openxmlformats.org/presentationml/2006/ole">
              <mc:AlternateContent xmlns:mc="http://schemas.openxmlformats.org/markup-compatibility/2006">
                <mc:Choice xmlns:v="urn:schemas-microsoft-com:vml" Requires="v">
                  <p:oleObj spid="_x0000_s370301" name="公式" r:id="rId19" imgW="114185" imgH="152512" progId="Equation.3">
                    <p:embed/>
                  </p:oleObj>
                </mc:Choice>
                <mc:Fallback>
                  <p:oleObj name="公式" r:id="rId19" imgW="114185" imgH="152512"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24" y="1728"/>
                          <a:ext cx="28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8" name="Object 69"/>
          <p:cNvGraphicFramePr>
            <a:graphicFrameLocks noChangeAspect="1"/>
          </p:cNvGraphicFramePr>
          <p:nvPr>
            <p:extLst>
              <p:ext uri="{D42A27DB-BD31-4B8C-83A1-F6EECF244321}">
                <p14:modId xmlns:p14="http://schemas.microsoft.com/office/powerpoint/2010/main" val="116591068"/>
              </p:ext>
            </p:extLst>
          </p:nvPr>
        </p:nvGraphicFramePr>
        <p:xfrm>
          <a:off x="1923341" y="3361513"/>
          <a:ext cx="4712723" cy="762202"/>
        </p:xfrm>
        <a:graphic>
          <a:graphicData uri="http://schemas.openxmlformats.org/presentationml/2006/ole">
            <mc:AlternateContent xmlns:mc="http://schemas.openxmlformats.org/markup-compatibility/2006">
              <mc:Choice xmlns:v="urn:schemas-microsoft-com:vml" Requires="v">
                <p:oleObj spid="_x0000_s370302" name="公式" r:id="rId21" imgW="1409088" imgH="241195" progId="Equation.3">
                  <p:embed/>
                </p:oleObj>
              </mc:Choice>
              <mc:Fallback>
                <p:oleObj name="公式" r:id="rId21" imgW="1409088" imgH="241195"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23341" y="3361513"/>
                        <a:ext cx="4712723" cy="762202"/>
                      </a:xfrm>
                      <a:prstGeom prst="rect">
                        <a:avLst/>
                      </a:prstGeom>
                      <a:noFill/>
                      <a:ln>
                        <a:noFill/>
                      </a:ln>
                      <a:effectLst/>
                      <a:extLst/>
                    </p:spPr>
                  </p:pic>
                </p:oleObj>
              </mc:Fallback>
            </mc:AlternateContent>
          </a:graphicData>
        </a:graphic>
      </p:graphicFrame>
      <p:sp>
        <p:nvSpPr>
          <p:cNvPr id="79" name="矩形 78"/>
          <p:cNvSpPr/>
          <p:nvPr/>
        </p:nvSpPr>
        <p:spPr>
          <a:xfrm>
            <a:off x="1896075" y="4522840"/>
            <a:ext cx="1627369" cy="523220"/>
          </a:xfrm>
          <a:prstGeom prst="rect">
            <a:avLst/>
          </a:prstGeom>
        </p:spPr>
        <p:txBody>
          <a:bodyPr wrap="none">
            <a:spAutoFit/>
          </a:bodyPr>
          <a:lstStyle/>
          <a:p>
            <a:r>
              <a:rPr lang="zh-CN" altLang="en-US" sz="2800" b="1" i="0" dirty="0">
                <a:solidFill>
                  <a:srgbClr val="0033CC"/>
                </a:solidFill>
              </a:rPr>
              <a:t>动量守恒</a:t>
            </a:r>
            <a:endParaRPr lang="zh-CN" altLang="en-US" dirty="0">
              <a:solidFill>
                <a:srgbClr val="0033CC"/>
              </a:solidFill>
            </a:endParaRPr>
          </a:p>
        </p:txBody>
      </p:sp>
      <p:graphicFrame>
        <p:nvGraphicFramePr>
          <p:cNvPr id="80" name="Object 70"/>
          <p:cNvGraphicFramePr>
            <a:graphicFrameLocks noChangeAspect="1"/>
          </p:cNvGraphicFramePr>
          <p:nvPr>
            <p:extLst>
              <p:ext uri="{D42A27DB-BD31-4B8C-83A1-F6EECF244321}">
                <p14:modId xmlns:p14="http://schemas.microsoft.com/office/powerpoint/2010/main" val="350993381"/>
              </p:ext>
            </p:extLst>
          </p:nvPr>
        </p:nvGraphicFramePr>
        <p:xfrm>
          <a:off x="3449638" y="4022726"/>
          <a:ext cx="3198812" cy="1554163"/>
        </p:xfrm>
        <a:graphic>
          <a:graphicData uri="http://schemas.openxmlformats.org/presentationml/2006/ole">
            <mc:AlternateContent xmlns:mc="http://schemas.openxmlformats.org/markup-compatibility/2006">
              <mc:Choice xmlns:v="urn:schemas-microsoft-com:vml" Requires="v">
                <p:oleObj spid="_x0000_s370303" name="Equation" r:id="rId23" imgW="1028520" imgH="431640" progId="Equation.DSMT4">
                  <p:embed/>
                </p:oleObj>
              </mc:Choice>
              <mc:Fallback>
                <p:oleObj name="Equation" r:id="rId23" imgW="1028520" imgH="431640" progId="Equation.DSMT4">
                  <p:embed/>
                  <p:pic>
                    <p:nvPicPr>
                      <p:cNvPr id="0" name=""/>
                      <p:cNvPicPr>
                        <a:picLocks noChangeAspect="1" noChangeArrowheads="1"/>
                      </p:cNvPicPr>
                      <p:nvPr/>
                    </p:nvPicPr>
                    <p:blipFill>
                      <a:blip r:embed="rId24"/>
                      <a:srcRect/>
                      <a:stretch>
                        <a:fillRect/>
                      </a:stretch>
                    </p:blipFill>
                    <p:spPr bwMode="auto">
                      <a:xfrm>
                        <a:off x="3449638" y="4022726"/>
                        <a:ext cx="3198812" cy="1554163"/>
                      </a:xfrm>
                      <a:prstGeom prst="rect">
                        <a:avLst/>
                      </a:prstGeom>
                      <a:noFill/>
                      <a:ln>
                        <a:noFill/>
                      </a:ln>
                      <a:effectLst/>
                      <a:extLst/>
                    </p:spPr>
                  </p:pic>
                </p:oleObj>
              </mc:Fallback>
            </mc:AlternateContent>
          </a:graphicData>
        </a:graphic>
      </p:graphicFrame>
      <p:graphicFrame>
        <p:nvGraphicFramePr>
          <p:cNvPr id="81" name="Object 4"/>
          <p:cNvGraphicFramePr>
            <a:graphicFrameLocks noChangeAspect="1"/>
          </p:cNvGraphicFramePr>
          <p:nvPr>
            <p:extLst>
              <p:ext uri="{D42A27DB-BD31-4B8C-83A1-F6EECF244321}">
                <p14:modId xmlns:p14="http://schemas.microsoft.com/office/powerpoint/2010/main" val="3557994642"/>
              </p:ext>
            </p:extLst>
          </p:nvPr>
        </p:nvGraphicFramePr>
        <p:xfrm>
          <a:off x="6985001" y="4105275"/>
          <a:ext cx="3414713" cy="871538"/>
        </p:xfrm>
        <a:graphic>
          <a:graphicData uri="http://schemas.openxmlformats.org/presentationml/2006/ole">
            <mc:AlternateContent xmlns:mc="http://schemas.openxmlformats.org/markup-compatibility/2006">
              <mc:Choice xmlns:v="urn:schemas-microsoft-com:vml" Requires="v">
                <p:oleObj spid="_x0000_s370304" name="Equation" r:id="rId25" imgW="1244520" imgH="279360" progId="Equation.DSMT4">
                  <p:embed/>
                </p:oleObj>
              </mc:Choice>
              <mc:Fallback>
                <p:oleObj name="Equation" r:id="rId25" imgW="1244520" imgH="279360" progId="Equation.DSMT4">
                  <p:embed/>
                  <p:pic>
                    <p:nvPicPr>
                      <p:cNvPr id="0" name=""/>
                      <p:cNvPicPr>
                        <a:picLocks noChangeAspect="1" noChangeArrowheads="1"/>
                      </p:cNvPicPr>
                      <p:nvPr/>
                    </p:nvPicPr>
                    <p:blipFill>
                      <a:blip r:embed="rId26"/>
                      <a:srcRect/>
                      <a:stretch>
                        <a:fillRect/>
                      </a:stretch>
                    </p:blipFill>
                    <p:spPr bwMode="auto">
                      <a:xfrm>
                        <a:off x="6985001" y="4105275"/>
                        <a:ext cx="3414713" cy="871538"/>
                      </a:xfrm>
                      <a:prstGeom prst="rect">
                        <a:avLst/>
                      </a:prstGeom>
                      <a:noFill/>
                      <a:ln>
                        <a:noFill/>
                      </a:ln>
                      <a:effectLst/>
                      <a:extLst/>
                    </p:spPr>
                  </p:pic>
                </p:oleObj>
              </mc:Fallback>
            </mc:AlternateContent>
          </a:graphicData>
        </a:graphic>
      </p:graphicFrame>
      <p:sp>
        <p:nvSpPr>
          <p:cNvPr id="82" name="AutoShape 8"/>
          <p:cNvSpPr>
            <a:spLocks noChangeArrowheads="1"/>
          </p:cNvSpPr>
          <p:nvPr/>
        </p:nvSpPr>
        <p:spPr bwMode="auto">
          <a:xfrm>
            <a:off x="1831720" y="5761977"/>
            <a:ext cx="576371" cy="264181"/>
          </a:xfrm>
          <a:prstGeom prst="rightArrow">
            <a:avLst>
              <a:gd name="adj1" fmla="val 50000"/>
              <a:gd name="adj2" fmla="val 95879"/>
            </a:avLst>
          </a:prstGeom>
          <a:solidFill>
            <a:srgbClr val="00FFFF"/>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83" name="Object 2073"/>
          <p:cNvGraphicFramePr>
            <a:graphicFrameLocks noChangeAspect="1"/>
          </p:cNvGraphicFramePr>
          <p:nvPr>
            <p:extLst>
              <p:ext uri="{D42A27DB-BD31-4B8C-83A1-F6EECF244321}">
                <p14:modId xmlns:p14="http://schemas.microsoft.com/office/powerpoint/2010/main" val="1215770527"/>
              </p:ext>
            </p:extLst>
          </p:nvPr>
        </p:nvGraphicFramePr>
        <p:xfrm>
          <a:off x="8203169" y="5521921"/>
          <a:ext cx="2190668" cy="744290"/>
        </p:xfrm>
        <a:graphic>
          <a:graphicData uri="http://schemas.openxmlformats.org/presentationml/2006/ole">
            <mc:AlternateContent xmlns:mc="http://schemas.openxmlformats.org/markup-compatibility/2006">
              <mc:Choice xmlns:v="urn:schemas-microsoft-com:vml" Requires="v">
                <p:oleObj spid="_x0000_s370305" name="公式" r:id="rId27" imgW="672840" imgH="228600" progId="Equation.3">
                  <p:embed/>
                </p:oleObj>
              </mc:Choice>
              <mc:Fallback>
                <p:oleObj name="公式" r:id="rId27" imgW="672840" imgH="228600" progId="Equation.3">
                  <p:embed/>
                  <p:pic>
                    <p:nvPicPr>
                      <p:cNvPr id="0" name=""/>
                      <p:cNvPicPr>
                        <a:picLocks noChangeAspect="1" noChangeArrowheads="1"/>
                      </p:cNvPicPr>
                      <p:nvPr/>
                    </p:nvPicPr>
                    <p:blipFill>
                      <a:blip r:embed="rId28"/>
                      <a:srcRect/>
                      <a:stretch>
                        <a:fillRect/>
                      </a:stretch>
                    </p:blipFill>
                    <p:spPr bwMode="auto">
                      <a:xfrm>
                        <a:off x="8203169" y="5521921"/>
                        <a:ext cx="2190668" cy="744290"/>
                      </a:xfrm>
                      <a:prstGeom prst="rect">
                        <a:avLst/>
                      </a:prstGeom>
                      <a:noFill/>
                      <a:ln>
                        <a:noFill/>
                      </a:ln>
                      <a:effectLst/>
                      <a:extLst/>
                    </p:spPr>
                  </p:pic>
                </p:oleObj>
              </mc:Fallback>
            </mc:AlternateContent>
          </a:graphicData>
        </a:graphic>
      </p:graphicFrame>
      <p:graphicFrame>
        <p:nvGraphicFramePr>
          <p:cNvPr id="84" name="Object 2074"/>
          <p:cNvGraphicFramePr>
            <a:graphicFrameLocks noChangeAspect="1"/>
          </p:cNvGraphicFramePr>
          <p:nvPr>
            <p:extLst>
              <p:ext uri="{D42A27DB-BD31-4B8C-83A1-F6EECF244321}">
                <p14:modId xmlns:p14="http://schemas.microsoft.com/office/powerpoint/2010/main" val="2100608772"/>
              </p:ext>
            </p:extLst>
          </p:nvPr>
        </p:nvGraphicFramePr>
        <p:xfrm>
          <a:off x="2780032" y="5239091"/>
          <a:ext cx="4561820" cy="1241325"/>
        </p:xfrm>
        <a:graphic>
          <a:graphicData uri="http://schemas.openxmlformats.org/presentationml/2006/ole">
            <mc:AlternateContent xmlns:mc="http://schemas.openxmlformats.org/markup-compatibility/2006">
              <mc:Choice xmlns:v="urn:schemas-microsoft-com:vml" Requires="v">
                <p:oleObj spid="_x0000_s370306" name="公式" r:id="rId29" imgW="1447560" imgH="393480" progId="Equation.3">
                  <p:embed/>
                </p:oleObj>
              </mc:Choice>
              <mc:Fallback>
                <p:oleObj name="公式" r:id="rId29" imgW="1447560" imgH="393480" progId="Equation.3">
                  <p:embed/>
                  <p:pic>
                    <p:nvPicPr>
                      <p:cNvPr id="0" name=""/>
                      <p:cNvPicPr>
                        <a:picLocks noChangeAspect="1" noChangeArrowheads="1"/>
                      </p:cNvPicPr>
                      <p:nvPr/>
                    </p:nvPicPr>
                    <p:blipFill>
                      <a:blip r:embed="rId30"/>
                      <a:srcRect/>
                      <a:stretch>
                        <a:fillRect/>
                      </a:stretch>
                    </p:blipFill>
                    <p:spPr bwMode="auto">
                      <a:xfrm>
                        <a:off x="2780032" y="5239091"/>
                        <a:ext cx="4561820" cy="12413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62757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heel(1)">
                                      <p:cBhvr>
                                        <p:cTn id="18" dur="2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nodeType="clickEffect">
                                  <p:stCondLst>
                                    <p:cond delay="0"/>
                                  </p:stCondLst>
                                  <p:childTnLst>
                                    <p:set>
                                      <p:cBhvr>
                                        <p:cTn id="22" dur="1" fill="hold">
                                          <p:stCondLst>
                                            <p:cond delay="0"/>
                                          </p:stCondLst>
                                        </p:cTn>
                                        <p:tgtEl>
                                          <p:spTgt spid="49">
                                            <p:txEl>
                                              <p:pRg st="0" end="0"/>
                                            </p:txEl>
                                          </p:spTgt>
                                        </p:tgtEl>
                                        <p:attrNameLst>
                                          <p:attrName>style.visibility</p:attrName>
                                        </p:attrNameLst>
                                      </p:cBhvr>
                                      <p:to>
                                        <p:strVal val="visible"/>
                                      </p:to>
                                    </p:set>
                                    <p:animEffect transition="in" filter="wipe(down)">
                                      <p:cBhvr>
                                        <p:cTn id="23" dur="580">
                                          <p:stCondLst>
                                            <p:cond delay="0"/>
                                          </p:stCondLst>
                                        </p:cTn>
                                        <p:tgtEl>
                                          <p:spTgt spid="49">
                                            <p:txEl>
                                              <p:pRg st="0" end="0"/>
                                            </p:txEl>
                                          </p:spTgt>
                                        </p:tgtEl>
                                      </p:cBhvr>
                                    </p:animEffect>
                                    <p:anim calcmode="lin" valueType="num">
                                      <p:cBhvr>
                                        <p:cTn id="24" dur="1822" tmFilter="0,0; 0.14,0.36; 0.43,0.73; 0.71,0.91; 1.0,1.0">
                                          <p:stCondLst>
                                            <p:cond delay="0"/>
                                          </p:stCondLst>
                                        </p:cTn>
                                        <p:tgtEl>
                                          <p:spTgt spid="49">
                                            <p:txEl>
                                              <p:pRg st="0" end="0"/>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9">
                                            <p:txEl>
                                              <p:pRg st="0" end="0"/>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9">
                                            <p:txEl>
                                              <p:pRg st="0" end="0"/>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9">
                                            <p:txEl>
                                              <p:pRg st="0" end="0"/>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9">
                                            <p:txEl>
                                              <p:pRg st="0" end="0"/>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49">
                                            <p:txEl>
                                              <p:pRg st="0" end="0"/>
                                            </p:txEl>
                                          </p:spTgt>
                                        </p:tgtEl>
                                      </p:cBhvr>
                                      <p:to x="100000" y="60000"/>
                                    </p:animScale>
                                    <p:animScale>
                                      <p:cBhvr>
                                        <p:cTn id="30" dur="166" decel="50000">
                                          <p:stCondLst>
                                            <p:cond delay="676"/>
                                          </p:stCondLst>
                                        </p:cTn>
                                        <p:tgtEl>
                                          <p:spTgt spid="49">
                                            <p:txEl>
                                              <p:pRg st="0" end="0"/>
                                            </p:txEl>
                                          </p:spTgt>
                                        </p:tgtEl>
                                      </p:cBhvr>
                                      <p:to x="100000" y="100000"/>
                                    </p:animScale>
                                    <p:animScale>
                                      <p:cBhvr>
                                        <p:cTn id="31" dur="26">
                                          <p:stCondLst>
                                            <p:cond delay="1312"/>
                                          </p:stCondLst>
                                        </p:cTn>
                                        <p:tgtEl>
                                          <p:spTgt spid="49">
                                            <p:txEl>
                                              <p:pRg st="0" end="0"/>
                                            </p:txEl>
                                          </p:spTgt>
                                        </p:tgtEl>
                                      </p:cBhvr>
                                      <p:to x="100000" y="80000"/>
                                    </p:animScale>
                                    <p:animScale>
                                      <p:cBhvr>
                                        <p:cTn id="32" dur="166" decel="50000">
                                          <p:stCondLst>
                                            <p:cond delay="1338"/>
                                          </p:stCondLst>
                                        </p:cTn>
                                        <p:tgtEl>
                                          <p:spTgt spid="49">
                                            <p:txEl>
                                              <p:pRg st="0" end="0"/>
                                            </p:txEl>
                                          </p:spTgt>
                                        </p:tgtEl>
                                      </p:cBhvr>
                                      <p:to x="100000" y="100000"/>
                                    </p:animScale>
                                    <p:animScale>
                                      <p:cBhvr>
                                        <p:cTn id="33" dur="26">
                                          <p:stCondLst>
                                            <p:cond delay="1642"/>
                                          </p:stCondLst>
                                        </p:cTn>
                                        <p:tgtEl>
                                          <p:spTgt spid="49">
                                            <p:txEl>
                                              <p:pRg st="0" end="0"/>
                                            </p:txEl>
                                          </p:spTgt>
                                        </p:tgtEl>
                                      </p:cBhvr>
                                      <p:to x="100000" y="90000"/>
                                    </p:animScale>
                                    <p:animScale>
                                      <p:cBhvr>
                                        <p:cTn id="34" dur="166" decel="50000">
                                          <p:stCondLst>
                                            <p:cond delay="1668"/>
                                          </p:stCondLst>
                                        </p:cTn>
                                        <p:tgtEl>
                                          <p:spTgt spid="49">
                                            <p:txEl>
                                              <p:pRg st="0" end="0"/>
                                            </p:txEl>
                                          </p:spTgt>
                                        </p:tgtEl>
                                      </p:cBhvr>
                                      <p:to x="100000" y="100000"/>
                                    </p:animScale>
                                    <p:animScale>
                                      <p:cBhvr>
                                        <p:cTn id="35" dur="26">
                                          <p:stCondLst>
                                            <p:cond delay="1808"/>
                                          </p:stCondLst>
                                        </p:cTn>
                                        <p:tgtEl>
                                          <p:spTgt spid="49">
                                            <p:txEl>
                                              <p:pRg st="0" end="0"/>
                                            </p:txEl>
                                          </p:spTgt>
                                        </p:tgtEl>
                                      </p:cBhvr>
                                      <p:to x="100000" y="95000"/>
                                    </p:animScale>
                                    <p:animScale>
                                      <p:cBhvr>
                                        <p:cTn id="36" dur="166" decel="50000">
                                          <p:stCondLst>
                                            <p:cond delay="1834"/>
                                          </p:stCondLst>
                                        </p:cTn>
                                        <p:tgtEl>
                                          <p:spTgt spid="49">
                                            <p:txEl>
                                              <p:pRg st="0" end="0"/>
                                            </p:tx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additive="base">
                                        <p:cTn id="41" dur="500" fill="hold"/>
                                        <p:tgtEl>
                                          <p:spTgt spid="51"/>
                                        </p:tgtEl>
                                        <p:attrNameLst>
                                          <p:attrName>ppt_x</p:attrName>
                                        </p:attrNameLst>
                                      </p:cBhvr>
                                      <p:tavLst>
                                        <p:tav tm="0">
                                          <p:val>
                                            <p:strVal val="#ppt_x"/>
                                          </p:val>
                                        </p:tav>
                                        <p:tav tm="100000">
                                          <p:val>
                                            <p:strVal val="#ppt_x"/>
                                          </p:val>
                                        </p:tav>
                                      </p:tavLst>
                                    </p:anim>
                                    <p:anim calcmode="lin" valueType="num">
                                      <p:cBhvr additive="base">
                                        <p:cTn id="4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down)">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78"/>
                                        </p:tgtEl>
                                        <p:attrNameLst>
                                          <p:attrName>style.visibility</p:attrName>
                                        </p:attrNameLst>
                                      </p:cBhvr>
                                      <p:to>
                                        <p:strVal val="visible"/>
                                      </p:to>
                                    </p:set>
                                    <p:anim calcmode="lin" valueType="num">
                                      <p:cBhvr additive="base">
                                        <p:cTn id="52" dur="500" fill="hold"/>
                                        <p:tgtEl>
                                          <p:spTgt spid="78"/>
                                        </p:tgtEl>
                                        <p:attrNameLst>
                                          <p:attrName>ppt_x</p:attrName>
                                        </p:attrNameLst>
                                      </p:cBhvr>
                                      <p:tavLst>
                                        <p:tav tm="0">
                                          <p:val>
                                            <p:strVal val="#ppt_x"/>
                                          </p:val>
                                        </p:tav>
                                        <p:tav tm="100000">
                                          <p:val>
                                            <p:strVal val="#ppt_x"/>
                                          </p:val>
                                        </p:tav>
                                      </p:tavLst>
                                    </p:anim>
                                    <p:anim calcmode="lin" valueType="num">
                                      <p:cBhvr additive="base">
                                        <p:cTn id="53"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grpId="0" nodeType="clickEffect">
                                  <p:stCondLst>
                                    <p:cond delay="0"/>
                                  </p:stCondLst>
                                  <p:childTnLst>
                                    <p:set>
                                      <p:cBhvr>
                                        <p:cTn id="57" dur="1" fill="hold">
                                          <p:stCondLst>
                                            <p:cond delay="0"/>
                                          </p:stCondLst>
                                        </p:cTn>
                                        <p:tgtEl>
                                          <p:spTgt spid="79"/>
                                        </p:tgtEl>
                                        <p:attrNameLst>
                                          <p:attrName>style.visibility</p:attrName>
                                        </p:attrNameLst>
                                      </p:cBhvr>
                                      <p:to>
                                        <p:strVal val="visible"/>
                                      </p:to>
                                    </p:set>
                                    <p:animEffect transition="in" filter="wheel(1)">
                                      <p:cBhvr>
                                        <p:cTn id="58" dur="2000"/>
                                        <p:tgtEl>
                                          <p:spTgt spid="79"/>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80"/>
                                        </p:tgtEl>
                                        <p:attrNameLst>
                                          <p:attrName>style.visibility</p:attrName>
                                        </p:attrNameLst>
                                      </p:cBhvr>
                                      <p:to>
                                        <p:strVal val="visible"/>
                                      </p:to>
                                    </p:set>
                                    <p:anim calcmode="lin" valueType="num">
                                      <p:cBhvr additive="base">
                                        <p:cTn id="63" dur="500" fill="hold"/>
                                        <p:tgtEl>
                                          <p:spTgt spid="80"/>
                                        </p:tgtEl>
                                        <p:attrNameLst>
                                          <p:attrName>ppt_x</p:attrName>
                                        </p:attrNameLst>
                                      </p:cBhvr>
                                      <p:tavLst>
                                        <p:tav tm="0">
                                          <p:val>
                                            <p:strVal val="#ppt_x"/>
                                          </p:val>
                                        </p:tav>
                                        <p:tav tm="100000">
                                          <p:val>
                                            <p:strVal val="#ppt_x"/>
                                          </p:val>
                                        </p:tav>
                                      </p:tavLst>
                                    </p:anim>
                                    <p:anim calcmode="lin" valueType="num">
                                      <p:cBhvr additive="base">
                                        <p:cTn id="64"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81"/>
                                        </p:tgtEl>
                                        <p:attrNameLst>
                                          <p:attrName>style.visibility</p:attrName>
                                        </p:attrNameLst>
                                      </p:cBhvr>
                                      <p:to>
                                        <p:strVal val="visible"/>
                                      </p:to>
                                    </p:set>
                                    <p:animEffect transition="in" filter="wipe(left)">
                                      <p:cBhvr>
                                        <p:cTn id="69" dur="500"/>
                                        <p:tgtEl>
                                          <p:spTgt spid="8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wipe(down)">
                                      <p:cBhvr>
                                        <p:cTn id="74" dur="500"/>
                                        <p:tgtEl>
                                          <p:spTgt spid="82"/>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1000"/>
                                        <p:tgtEl>
                                          <p:spTgt spid="84"/>
                                        </p:tgtEl>
                                      </p:cBhvr>
                                    </p:animEffect>
                                    <p:anim calcmode="lin" valueType="num">
                                      <p:cBhvr>
                                        <p:cTn id="80" dur="1000" fill="hold"/>
                                        <p:tgtEl>
                                          <p:spTgt spid="84"/>
                                        </p:tgtEl>
                                        <p:attrNameLst>
                                          <p:attrName>ppt_x</p:attrName>
                                        </p:attrNameLst>
                                      </p:cBhvr>
                                      <p:tavLst>
                                        <p:tav tm="0">
                                          <p:val>
                                            <p:strVal val="#ppt_x"/>
                                          </p:val>
                                        </p:tav>
                                        <p:tav tm="100000">
                                          <p:val>
                                            <p:strVal val="#ppt_x"/>
                                          </p:val>
                                        </p:tav>
                                      </p:tavLst>
                                    </p:anim>
                                    <p:anim calcmode="lin" valueType="num">
                                      <p:cBhvr>
                                        <p:cTn id="81"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16" presetClass="entr" presetSubtype="21" fill="hold" nodeType="clickEffect">
                                  <p:stCondLst>
                                    <p:cond delay="0"/>
                                  </p:stCondLst>
                                  <p:childTnLst>
                                    <p:set>
                                      <p:cBhvr>
                                        <p:cTn id="85" dur="1" fill="hold">
                                          <p:stCondLst>
                                            <p:cond delay="0"/>
                                          </p:stCondLst>
                                        </p:cTn>
                                        <p:tgtEl>
                                          <p:spTgt spid="83"/>
                                        </p:tgtEl>
                                        <p:attrNameLst>
                                          <p:attrName>style.visibility</p:attrName>
                                        </p:attrNameLst>
                                      </p:cBhvr>
                                      <p:to>
                                        <p:strVal val="visible"/>
                                      </p:to>
                                    </p:set>
                                    <p:animEffect transition="in" filter="barn(inVertical)">
                                      <p:cBhvr>
                                        <p:cTn id="86"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50" grpId="0"/>
      <p:bldP spid="79" grpId="0"/>
      <p:bldP spid="82"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p:cNvGrpSpPr>
          <p:nvPr/>
        </p:nvGrpSpPr>
        <p:grpSpPr bwMode="auto">
          <a:xfrm>
            <a:off x="6600056" y="299832"/>
            <a:ext cx="3733800" cy="2971800"/>
            <a:chOff x="2784" y="368"/>
            <a:chExt cx="2880" cy="2224"/>
          </a:xfrm>
        </p:grpSpPr>
        <p:sp>
          <p:nvSpPr>
            <p:cNvPr id="4" name="Rectangle 5"/>
            <p:cNvSpPr>
              <a:spLocks noChangeArrowheads="1"/>
            </p:cNvSpPr>
            <p:nvPr/>
          </p:nvSpPr>
          <p:spPr bwMode="auto">
            <a:xfrm>
              <a:off x="2784" y="528"/>
              <a:ext cx="2880" cy="2064"/>
            </a:xfrm>
            <a:prstGeom prst="rect">
              <a:avLst/>
            </a:prstGeom>
            <a:solidFill>
              <a:schemeClr val="bg1"/>
            </a:solidFill>
            <a:ln w="9525">
              <a:solidFill>
                <a:srgbClr val="006666"/>
              </a:solidFill>
              <a:miter lim="800000"/>
              <a:headEnd/>
              <a:tailEnd type="none" w="sm" len="lg"/>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 name="Line 6"/>
            <p:cNvSpPr>
              <a:spLocks noChangeShapeType="1"/>
            </p:cNvSpPr>
            <p:nvPr/>
          </p:nvSpPr>
          <p:spPr bwMode="auto">
            <a:xfrm>
              <a:off x="5136" y="1680"/>
              <a:ext cx="432"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7"/>
            <p:cNvSpPr>
              <a:spLocks noChangeShapeType="1"/>
            </p:cNvSpPr>
            <p:nvPr/>
          </p:nvSpPr>
          <p:spPr bwMode="auto">
            <a:xfrm flipV="1">
              <a:off x="3840" y="768"/>
              <a:ext cx="0" cy="168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 name="Object 8"/>
            <p:cNvGraphicFramePr>
              <a:graphicFrameLocks noChangeAspect="1"/>
            </p:cNvGraphicFramePr>
            <p:nvPr/>
          </p:nvGraphicFramePr>
          <p:xfrm>
            <a:off x="5232" y="1392"/>
            <a:ext cx="208" cy="226"/>
          </p:xfrm>
          <a:graphic>
            <a:graphicData uri="http://schemas.openxmlformats.org/presentationml/2006/ole">
              <mc:AlternateContent xmlns:mc="http://schemas.openxmlformats.org/markup-compatibility/2006">
                <mc:Choice xmlns:v="urn:schemas-microsoft-com:vml" Requires="v">
                  <p:oleObj spid="_x0000_s373294" name="公式" r:id="rId3" imgW="177646" imgH="190335" progId="Equation.3">
                    <p:embed/>
                  </p:oleObj>
                </mc:Choice>
                <mc:Fallback>
                  <p:oleObj name="公式" r:id="rId3" imgW="177646" imgH="19033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2" y="1392"/>
                          <a:ext cx="208"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3840" y="768"/>
            <a:ext cx="225" cy="285"/>
          </p:xfrm>
          <a:graphic>
            <a:graphicData uri="http://schemas.openxmlformats.org/presentationml/2006/ole">
              <mc:AlternateContent xmlns:mc="http://schemas.openxmlformats.org/markup-compatibility/2006">
                <mc:Choice xmlns:v="urn:schemas-microsoft-com:vml" Requires="v">
                  <p:oleObj spid="_x0000_s373295" name="公式" r:id="rId5" imgW="190417" imgH="241195" progId="Equation.3">
                    <p:embed/>
                  </p:oleObj>
                </mc:Choice>
                <mc:Fallback>
                  <p:oleObj name="公式" r:id="rId5" imgW="190417" imgH="2411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0" y="768"/>
                          <a:ext cx="225"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Line 10"/>
            <p:cNvSpPr>
              <a:spLocks noChangeShapeType="1"/>
            </p:cNvSpPr>
            <p:nvPr/>
          </p:nvSpPr>
          <p:spPr bwMode="auto">
            <a:xfrm flipV="1">
              <a:off x="4320" y="1680"/>
              <a:ext cx="816" cy="576"/>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1"/>
            <p:cNvSpPr>
              <a:spLocks noChangeShapeType="1"/>
            </p:cNvSpPr>
            <p:nvPr/>
          </p:nvSpPr>
          <p:spPr bwMode="auto">
            <a:xfrm>
              <a:off x="4656" y="1104"/>
              <a:ext cx="480" cy="576"/>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2"/>
            <p:cNvSpPr>
              <a:spLocks noChangeShapeType="1"/>
            </p:cNvSpPr>
            <p:nvPr/>
          </p:nvSpPr>
          <p:spPr bwMode="auto">
            <a:xfrm>
              <a:off x="3840" y="1680"/>
              <a:ext cx="1248" cy="0"/>
            </a:xfrm>
            <a:prstGeom prst="line">
              <a:avLst/>
            </a:prstGeom>
            <a:noFill/>
            <a:ln w="38100">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 name="Group 13"/>
            <p:cNvGrpSpPr>
              <a:grpSpLocks/>
            </p:cNvGrpSpPr>
            <p:nvPr/>
          </p:nvGrpSpPr>
          <p:grpSpPr bwMode="auto">
            <a:xfrm>
              <a:off x="2799" y="823"/>
              <a:ext cx="1041" cy="857"/>
              <a:chOff x="2799" y="823"/>
              <a:chExt cx="1041" cy="857"/>
            </a:xfrm>
          </p:grpSpPr>
          <p:sp>
            <p:nvSpPr>
              <p:cNvPr id="28" name="Line 14"/>
              <p:cNvSpPr>
                <a:spLocks noChangeShapeType="1"/>
              </p:cNvSpPr>
              <p:nvPr/>
            </p:nvSpPr>
            <p:spPr bwMode="auto">
              <a:xfrm>
                <a:off x="2976" y="1680"/>
                <a:ext cx="86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9" name="Object 15"/>
              <p:cNvGraphicFramePr>
                <a:graphicFrameLocks noChangeAspect="1"/>
              </p:cNvGraphicFramePr>
              <p:nvPr/>
            </p:nvGraphicFramePr>
            <p:xfrm>
              <a:off x="2799" y="823"/>
              <a:ext cx="784" cy="694"/>
            </p:xfrm>
            <a:graphic>
              <a:graphicData uri="http://schemas.openxmlformats.org/presentationml/2006/ole">
                <mc:AlternateContent xmlns:mc="http://schemas.openxmlformats.org/markup-compatibility/2006">
                  <mc:Choice xmlns:v="urn:schemas-microsoft-com:vml" Requires="v">
                    <p:oleObj spid="_x0000_s373296" name="公式" r:id="rId7" imgW="361991" imgH="304755" progId="Equation.3">
                      <p:embed/>
                    </p:oleObj>
                  </mc:Choice>
                  <mc:Fallback>
                    <p:oleObj name="公式" r:id="rId7" imgW="361991" imgH="30475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9" y="823"/>
                            <a:ext cx="784" cy="6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 name="Group 16"/>
            <p:cNvGrpSpPr>
              <a:grpSpLocks/>
            </p:cNvGrpSpPr>
            <p:nvPr/>
          </p:nvGrpSpPr>
          <p:grpSpPr bwMode="auto">
            <a:xfrm>
              <a:off x="3840" y="368"/>
              <a:ext cx="1162" cy="1312"/>
              <a:chOff x="3840" y="368"/>
              <a:chExt cx="1162" cy="1312"/>
            </a:xfrm>
          </p:grpSpPr>
          <p:sp>
            <p:nvSpPr>
              <p:cNvPr id="26" name="Line 17"/>
              <p:cNvSpPr>
                <a:spLocks noChangeShapeType="1"/>
              </p:cNvSpPr>
              <p:nvPr/>
            </p:nvSpPr>
            <p:spPr bwMode="auto">
              <a:xfrm flipV="1">
                <a:off x="3840" y="1104"/>
                <a:ext cx="816" cy="57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7" name="Object 18"/>
              <p:cNvGraphicFramePr>
                <a:graphicFrameLocks noChangeAspect="1"/>
              </p:cNvGraphicFramePr>
              <p:nvPr/>
            </p:nvGraphicFramePr>
            <p:xfrm>
              <a:off x="4286" y="368"/>
              <a:ext cx="716" cy="735"/>
            </p:xfrm>
            <a:graphic>
              <a:graphicData uri="http://schemas.openxmlformats.org/presentationml/2006/ole">
                <mc:AlternateContent xmlns:mc="http://schemas.openxmlformats.org/markup-compatibility/2006">
                  <mc:Choice xmlns:v="urn:schemas-microsoft-com:vml" Requires="v">
                    <p:oleObj spid="_x0000_s373297" name="公式" r:id="rId9" imgW="266702" imgH="304755" progId="Equation.3">
                      <p:embed/>
                    </p:oleObj>
                  </mc:Choice>
                  <mc:Fallback>
                    <p:oleObj name="公式" r:id="rId9" imgW="266702" imgH="30475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6" y="368"/>
                            <a:ext cx="716" cy="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 name="Group 19"/>
            <p:cNvGrpSpPr>
              <a:grpSpLocks/>
            </p:cNvGrpSpPr>
            <p:nvPr/>
          </p:nvGrpSpPr>
          <p:grpSpPr bwMode="auto">
            <a:xfrm>
              <a:off x="3840" y="1680"/>
              <a:ext cx="829" cy="886"/>
              <a:chOff x="3840" y="1680"/>
              <a:chExt cx="829" cy="886"/>
            </a:xfrm>
          </p:grpSpPr>
          <p:sp>
            <p:nvSpPr>
              <p:cNvPr id="24" name="Line 20"/>
              <p:cNvSpPr>
                <a:spLocks noChangeShapeType="1"/>
              </p:cNvSpPr>
              <p:nvPr/>
            </p:nvSpPr>
            <p:spPr bwMode="auto">
              <a:xfrm>
                <a:off x="3840" y="1680"/>
                <a:ext cx="480" cy="576"/>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5" name="Object 21"/>
              <p:cNvGraphicFramePr>
                <a:graphicFrameLocks noChangeAspect="1"/>
              </p:cNvGraphicFramePr>
              <p:nvPr>
                <p:extLst>
                  <p:ext uri="{D42A27DB-BD31-4B8C-83A1-F6EECF244321}">
                    <p14:modId xmlns:p14="http://schemas.microsoft.com/office/powerpoint/2010/main" val="1623066762"/>
                  </p:ext>
                </p:extLst>
              </p:nvPr>
            </p:nvGraphicFramePr>
            <p:xfrm>
              <a:off x="4072" y="2168"/>
              <a:ext cx="597" cy="398"/>
            </p:xfrm>
            <a:graphic>
              <a:graphicData uri="http://schemas.openxmlformats.org/presentationml/2006/ole">
                <mc:AlternateContent xmlns:mc="http://schemas.openxmlformats.org/markup-compatibility/2006">
                  <mc:Choice xmlns:v="urn:schemas-microsoft-com:vml" Requires="v">
                    <p:oleObj spid="_x0000_s373298" name="Equation" r:id="rId11" imgW="241200" imgH="177480" progId="Equation.DSMT4">
                      <p:embed/>
                    </p:oleObj>
                  </mc:Choice>
                  <mc:Fallback>
                    <p:oleObj name="Equation" r:id="rId11" imgW="241200" imgH="177480" progId="Equation.DSMT4">
                      <p:embed/>
                      <p:pic>
                        <p:nvPicPr>
                          <p:cNvPr id="0" name=""/>
                          <p:cNvPicPr>
                            <a:picLocks noChangeAspect="1" noChangeArrowheads="1"/>
                          </p:cNvPicPr>
                          <p:nvPr/>
                        </p:nvPicPr>
                        <p:blipFill>
                          <a:blip r:embed="rId12"/>
                          <a:srcRect/>
                          <a:stretch>
                            <a:fillRect/>
                          </a:stretch>
                        </p:blipFill>
                        <p:spPr bwMode="auto">
                          <a:xfrm>
                            <a:off x="4072" y="2168"/>
                            <a:ext cx="597" cy="398"/>
                          </a:xfrm>
                          <a:prstGeom prst="rect">
                            <a:avLst/>
                          </a:prstGeom>
                          <a:noFill/>
                          <a:ln>
                            <a:noFill/>
                          </a:ln>
                          <a:effectLst/>
                          <a:extLst/>
                        </p:spPr>
                      </p:pic>
                    </p:oleObj>
                  </mc:Fallback>
                </mc:AlternateContent>
              </a:graphicData>
            </a:graphic>
          </p:graphicFrame>
        </p:grpSp>
        <p:sp>
          <p:nvSpPr>
            <p:cNvPr id="15" name="Line 22"/>
            <p:cNvSpPr>
              <a:spLocks noChangeShapeType="1"/>
            </p:cNvSpPr>
            <p:nvPr/>
          </p:nvSpPr>
          <p:spPr bwMode="auto">
            <a:xfrm flipV="1">
              <a:off x="3840" y="1440"/>
              <a:ext cx="336" cy="24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6" name="Object 23"/>
            <p:cNvGraphicFramePr>
              <a:graphicFrameLocks noChangeAspect="1"/>
            </p:cNvGraphicFramePr>
            <p:nvPr>
              <p:extLst>
                <p:ext uri="{D42A27DB-BD31-4B8C-83A1-F6EECF244321}">
                  <p14:modId xmlns:p14="http://schemas.microsoft.com/office/powerpoint/2010/main" val="2693188500"/>
                </p:ext>
              </p:extLst>
            </p:nvPr>
          </p:nvGraphicFramePr>
          <p:xfrm>
            <a:off x="3926" y="1023"/>
            <a:ext cx="298" cy="417"/>
          </p:xfrm>
          <a:graphic>
            <a:graphicData uri="http://schemas.openxmlformats.org/presentationml/2006/ole">
              <mc:AlternateContent xmlns:mc="http://schemas.openxmlformats.org/markup-compatibility/2006">
                <mc:Choice xmlns:v="urn:schemas-microsoft-com:vml" Requires="v">
                  <p:oleObj spid="_x0000_s373299" name="公式" r:id="rId13" imgW="126725" imgH="177415" progId="Equation.3">
                    <p:embed/>
                  </p:oleObj>
                </mc:Choice>
                <mc:Fallback>
                  <p:oleObj name="公式" r:id="rId13" imgW="126725" imgH="17741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26" y="1023"/>
                          <a:ext cx="298" cy="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Line 24"/>
            <p:cNvSpPr>
              <a:spLocks noChangeShapeType="1"/>
            </p:cNvSpPr>
            <p:nvPr/>
          </p:nvSpPr>
          <p:spPr bwMode="auto">
            <a:xfrm>
              <a:off x="2928" y="1680"/>
              <a:ext cx="336" cy="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8" name="Object 25"/>
            <p:cNvGraphicFramePr>
              <a:graphicFrameLocks noChangeAspect="1"/>
            </p:cNvGraphicFramePr>
            <p:nvPr/>
          </p:nvGraphicFramePr>
          <p:xfrm>
            <a:off x="2979" y="1668"/>
            <a:ext cx="389" cy="541"/>
          </p:xfrm>
          <a:graphic>
            <a:graphicData uri="http://schemas.openxmlformats.org/presentationml/2006/ole">
              <mc:AlternateContent xmlns:mc="http://schemas.openxmlformats.org/markup-compatibility/2006">
                <mc:Choice xmlns:v="urn:schemas-microsoft-com:vml" Requires="v">
                  <p:oleObj spid="_x0000_s373300" name="公式" r:id="rId15" imgW="165028" imgH="228501" progId="Equation.3">
                    <p:embed/>
                  </p:oleObj>
                </mc:Choice>
                <mc:Fallback>
                  <p:oleObj name="公式" r:id="rId15" imgW="165028" imgH="228501"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79" y="1668"/>
                          <a:ext cx="389" cy="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Oval 26"/>
            <p:cNvSpPr>
              <a:spLocks noChangeArrowheads="1"/>
            </p:cNvSpPr>
            <p:nvPr/>
          </p:nvSpPr>
          <p:spPr bwMode="auto">
            <a:xfrm>
              <a:off x="3768" y="1632"/>
              <a:ext cx="144" cy="144"/>
            </a:xfrm>
            <a:prstGeom prst="ellipse">
              <a:avLst/>
            </a:prstGeom>
            <a:gradFill rotWithShape="0">
              <a:gsLst>
                <a:gs pos="0">
                  <a:srgbClr val="FFFFFF"/>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0" name="Object 27"/>
            <p:cNvGraphicFramePr>
              <a:graphicFrameLocks noChangeAspect="1"/>
            </p:cNvGraphicFramePr>
            <p:nvPr/>
          </p:nvGraphicFramePr>
          <p:xfrm>
            <a:off x="4416" y="1344"/>
            <a:ext cx="211" cy="288"/>
          </p:xfrm>
          <a:graphic>
            <a:graphicData uri="http://schemas.openxmlformats.org/presentationml/2006/ole">
              <mc:AlternateContent xmlns:mc="http://schemas.openxmlformats.org/markup-compatibility/2006">
                <mc:Choice xmlns:v="urn:schemas-microsoft-com:vml" Requires="v">
                  <p:oleObj spid="_x0000_s373301" name="公式" r:id="rId17" imgW="95289" imgH="152512" progId="Equation.3">
                    <p:embed/>
                  </p:oleObj>
                </mc:Choice>
                <mc:Fallback>
                  <p:oleObj name="公式" r:id="rId17" imgW="95289" imgH="152512"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16" y="1344"/>
                          <a:ext cx="21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Arc 28"/>
            <p:cNvSpPr>
              <a:spLocks/>
            </p:cNvSpPr>
            <p:nvPr/>
          </p:nvSpPr>
          <p:spPr bwMode="auto">
            <a:xfrm flipV="1">
              <a:off x="4032" y="1681"/>
              <a:ext cx="192" cy="290"/>
            </a:xfrm>
            <a:custGeom>
              <a:avLst/>
              <a:gdLst>
                <a:gd name="T0" fmla="*/ 0 w 21600"/>
                <a:gd name="T1" fmla="*/ 0 h 26139"/>
                <a:gd name="T2" fmla="*/ 0 w 21600"/>
                <a:gd name="T3" fmla="*/ 0 h 26139"/>
                <a:gd name="T4" fmla="*/ 0 w 21600"/>
                <a:gd name="T5" fmla="*/ 0 h 26139"/>
                <a:gd name="T6" fmla="*/ 0 60000 65536"/>
                <a:gd name="T7" fmla="*/ 0 60000 65536"/>
                <a:gd name="T8" fmla="*/ 0 60000 65536"/>
                <a:gd name="T9" fmla="*/ 0 w 21600"/>
                <a:gd name="T10" fmla="*/ 0 h 26139"/>
                <a:gd name="T11" fmla="*/ 21600 w 21600"/>
                <a:gd name="T12" fmla="*/ 26139 h 26139"/>
              </a:gdLst>
              <a:ahLst/>
              <a:cxnLst>
                <a:cxn ang="T6">
                  <a:pos x="T0" y="T1"/>
                </a:cxn>
                <a:cxn ang="T7">
                  <a:pos x="T2" y="T3"/>
                </a:cxn>
                <a:cxn ang="T8">
                  <a:pos x="T4" y="T5"/>
                </a:cxn>
              </a:cxnLst>
              <a:rect l="T9" t="T10" r="T11" b="T12"/>
              <a:pathLst>
                <a:path w="21600" h="26139" fill="none" extrusionOk="0">
                  <a:moveTo>
                    <a:pt x="4760" y="0"/>
                  </a:moveTo>
                  <a:cubicBezTo>
                    <a:pt x="14607" y="2225"/>
                    <a:pt x="21600" y="10973"/>
                    <a:pt x="21600" y="21069"/>
                  </a:cubicBezTo>
                  <a:cubicBezTo>
                    <a:pt x="21600" y="22776"/>
                    <a:pt x="21397" y="24478"/>
                    <a:pt x="20996" y="26138"/>
                  </a:cubicBezTo>
                </a:path>
                <a:path w="21600" h="26139" stroke="0" extrusionOk="0">
                  <a:moveTo>
                    <a:pt x="4760" y="0"/>
                  </a:moveTo>
                  <a:cubicBezTo>
                    <a:pt x="14607" y="2225"/>
                    <a:pt x="21600" y="10973"/>
                    <a:pt x="21600" y="21069"/>
                  </a:cubicBezTo>
                  <a:cubicBezTo>
                    <a:pt x="21600" y="22776"/>
                    <a:pt x="21397" y="24478"/>
                    <a:pt x="20996" y="26138"/>
                  </a:cubicBezTo>
                  <a:lnTo>
                    <a:pt x="0" y="21069"/>
                  </a:lnTo>
                  <a:lnTo>
                    <a:pt x="4760" y="0"/>
                  </a:lnTo>
                  <a:close/>
                </a:path>
              </a:pathLst>
            </a:custGeom>
            <a:noFill/>
            <a:ln w="28575">
              <a:solidFill>
                <a:srgbClr val="CC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 name="Arc 29"/>
            <p:cNvSpPr>
              <a:spLocks/>
            </p:cNvSpPr>
            <p:nvPr/>
          </p:nvSpPr>
          <p:spPr bwMode="auto">
            <a:xfrm rot="20593036" flipV="1">
              <a:off x="4176" y="1392"/>
              <a:ext cx="192" cy="294"/>
            </a:xfrm>
            <a:custGeom>
              <a:avLst/>
              <a:gdLst>
                <a:gd name="T0" fmla="*/ 0 w 21600"/>
                <a:gd name="T1" fmla="*/ 0 h 30659"/>
                <a:gd name="T2" fmla="*/ 0 w 21600"/>
                <a:gd name="T3" fmla="*/ 0 h 30659"/>
                <a:gd name="T4" fmla="*/ 0 w 21600"/>
                <a:gd name="T5" fmla="*/ 0 h 30659"/>
                <a:gd name="T6" fmla="*/ 0 60000 65536"/>
                <a:gd name="T7" fmla="*/ 0 60000 65536"/>
                <a:gd name="T8" fmla="*/ 0 60000 65536"/>
                <a:gd name="T9" fmla="*/ 0 w 21600"/>
                <a:gd name="T10" fmla="*/ 0 h 30659"/>
                <a:gd name="T11" fmla="*/ 21600 w 21600"/>
                <a:gd name="T12" fmla="*/ 30659 h 30659"/>
              </a:gdLst>
              <a:ahLst/>
              <a:cxnLst>
                <a:cxn ang="T6">
                  <a:pos x="T0" y="T1"/>
                </a:cxn>
                <a:cxn ang="T7">
                  <a:pos x="T2" y="T3"/>
                </a:cxn>
                <a:cxn ang="T8">
                  <a:pos x="T4" y="T5"/>
                </a:cxn>
              </a:cxnLst>
              <a:rect l="T9" t="T10" r="T11" b="T12"/>
              <a:pathLst>
                <a:path w="21600" h="30659" fill="none" extrusionOk="0">
                  <a:moveTo>
                    <a:pt x="14791" y="-1"/>
                  </a:moveTo>
                  <a:cubicBezTo>
                    <a:pt x="19135" y="4082"/>
                    <a:pt x="21600" y="9779"/>
                    <a:pt x="21600" y="15741"/>
                  </a:cubicBezTo>
                  <a:cubicBezTo>
                    <a:pt x="21600" y="21297"/>
                    <a:pt x="19458" y="26640"/>
                    <a:pt x="15620" y="30658"/>
                  </a:cubicBezTo>
                </a:path>
                <a:path w="21600" h="30659" stroke="0" extrusionOk="0">
                  <a:moveTo>
                    <a:pt x="14791" y="-1"/>
                  </a:moveTo>
                  <a:cubicBezTo>
                    <a:pt x="19135" y="4082"/>
                    <a:pt x="21600" y="9779"/>
                    <a:pt x="21600" y="15741"/>
                  </a:cubicBezTo>
                  <a:cubicBezTo>
                    <a:pt x="21600" y="21297"/>
                    <a:pt x="19458" y="26640"/>
                    <a:pt x="15620" y="30658"/>
                  </a:cubicBezTo>
                  <a:lnTo>
                    <a:pt x="0" y="15741"/>
                  </a:lnTo>
                  <a:lnTo>
                    <a:pt x="14791" y="-1"/>
                  </a:lnTo>
                  <a:close/>
                </a:path>
              </a:pathLst>
            </a:custGeom>
            <a:noFill/>
            <a:ln w="28575">
              <a:solidFill>
                <a:srgbClr val="0099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3" name="Object 30"/>
            <p:cNvGraphicFramePr>
              <a:graphicFrameLocks noChangeAspect="1"/>
            </p:cNvGraphicFramePr>
            <p:nvPr/>
          </p:nvGraphicFramePr>
          <p:xfrm>
            <a:off x="4224" y="1728"/>
            <a:ext cx="280" cy="336"/>
          </p:xfrm>
          <a:graphic>
            <a:graphicData uri="http://schemas.openxmlformats.org/presentationml/2006/ole">
              <mc:AlternateContent xmlns:mc="http://schemas.openxmlformats.org/markup-compatibility/2006">
                <mc:Choice xmlns:v="urn:schemas-microsoft-com:vml" Requires="v">
                  <p:oleObj spid="_x0000_s373302" name="公式" r:id="rId19" imgW="114185" imgH="152512" progId="Equation.3">
                    <p:embed/>
                  </p:oleObj>
                </mc:Choice>
                <mc:Fallback>
                  <p:oleObj name="公式" r:id="rId19" imgW="114185" imgH="152512"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24" y="1728"/>
                          <a:ext cx="28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0" name="矩形 29"/>
          <p:cNvSpPr/>
          <p:nvPr/>
        </p:nvSpPr>
        <p:spPr>
          <a:xfrm>
            <a:off x="2214055" y="513511"/>
            <a:ext cx="3261944" cy="954107"/>
          </a:xfrm>
          <a:prstGeom prst="rect">
            <a:avLst/>
          </a:prstGeom>
        </p:spPr>
        <p:txBody>
          <a:bodyPr wrap="square">
            <a:spAutoFit/>
          </a:bodyPr>
          <a:lstStyle/>
          <a:p>
            <a:pPr algn="just">
              <a:spcBef>
                <a:spcPct val="50000"/>
              </a:spcBef>
              <a:buClr>
                <a:srgbClr val="0000CC"/>
              </a:buClr>
              <a:defRPr/>
            </a:pPr>
            <a:r>
              <a:rPr lang="en-US" altLang="zh-CN" sz="2800" b="1" i="0" dirty="0">
                <a:solidFill>
                  <a:srgbClr val="C00000"/>
                </a:solidFill>
                <a:effectLst>
                  <a:outerShdw blurRad="38100" dist="38100" dir="2700000" algn="tl">
                    <a:srgbClr val="FFFFFF"/>
                  </a:outerShdw>
                </a:effectLst>
              </a:rPr>
              <a:t>X </a:t>
            </a:r>
            <a:r>
              <a:rPr lang="zh-CN" altLang="en-US" sz="2800" b="1" i="0" dirty="0">
                <a:solidFill>
                  <a:srgbClr val="C00000"/>
                </a:solidFill>
                <a:effectLst>
                  <a:outerShdw blurRad="38100" dist="38100" dir="2700000" algn="tl">
                    <a:srgbClr val="FFFFFF"/>
                  </a:outerShdw>
                </a:effectLst>
              </a:rPr>
              <a:t>射线光子与静止的</a:t>
            </a:r>
            <a:r>
              <a:rPr lang="zh-CN" altLang="en-US" sz="2800" b="1" i="0" dirty="0">
                <a:solidFill>
                  <a:srgbClr val="C00000"/>
                </a:solidFill>
              </a:rPr>
              <a:t>原子</a:t>
            </a:r>
            <a:r>
              <a:rPr lang="zh-CN" altLang="en-US" sz="2800" b="1" i="0" dirty="0">
                <a:solidFill>
                  <a:srgbClr val="C00000"/>
                </a:solidFill>
                <a:effectLst>
                  <a:outerShdw blurRad="38100" dist="38100" dir="2700000" algn="tl">
                    <a:srgbClr val="FFFFFF"/>
                  </a:outerShdw>
                </a:effectLst>
              </a:rPr>
              <a:t>弹性碰撞</a:t>
            </a:r>
          </a:p>
        </p:txBody>
      </p:sp>
      <p:graphicFrame>
        <p:nvGraphicFramePr>
          <p:cNvPr id="31" name="Object 2073"/>
          <p:cNvGraphicFramePr>
            <a:graphicFrameLocks noChangeAspect="1"/>
          </p:cNvGraphicFramePr>
          <p:nvPr>
            <p:extLst>
              <p:ext uri="{D42A27DB-BD31-4B8C-83A1-F6EECF244321}">
                <p14:modId xmlns:p14="http://schemas.microsoft.com/office/powerpoint/2010/main" val="2172804110"/>
              </p:ext>
            </p:extLst>
          </p:nvPr>
        </p:nvGraphicFramePr>
        <p:xfrm>
          <a:off x="2629524" y="2660300"/>
          <a:ext cx="2190668" cy="744290"/>
        </p:xfrm>
        <a:graphic>
          <a:graphicData uri="http://schemas.openxmlformats.org/presentationml/2006/ole">
            <mc:AlternateContent xmlns:mc="http://schemas.openxmlformats.org/markup-compatibility/2006">
              <mc:Choice xmlns:v="urn:schemas-microsoft-com:vml" Requires="v">
                <p:oleObj spid="_x0000_s373303" name="公式" r:id="rId21" imgW="672840" imgH="228600" progId="Equation.3">
                  <p:embed/>
                </p:oleObj>
              </mc:Choice>
              <mc:Fallback>
                <p:oleObj name="公式" r:id="rId21" imgW="672840" imgH="228600" progId="Equation.3">
                  <p:embed/>
                  <p:pic>
                    <p:nvPicPr>
                      <p:cNvPr id="0" name=""/>
                      <p:cNvPicPr>
                        <a:picLocks noChangeAspect="1" noChangeArrowheads="1"/>
                      </p:cNvPicPr>
                      <p:nvPr/>
                    </p:nvPicPr>
                    <p:blipFill>
                      <a:blip r:embed="rId22"/>
                      <a:srcRect/>
                      <a:stretch>
                        <a:fillRect/>
                      </a:stretch>
                    </p:blipFill>
                    <p:spPr bwMode="auto">
                      <a:xfrm>
                        <a:off x="2629524" y="2660300"/>
                        <a:ext cx="2190668" cy="744290"/>
                      </a:xfrm>
                      <a:prstGeom prst="rect">
                        <a:avLst/>
                      </a:prstGeom>
                      <a:noFill/>
                      <a:ln>
                        <a:noFill/>
                      </a:ln>
                      <a:effectLst/>
                      <a:extLst/>
                    </p:spPr>
                  </p:pic>
                </p:oleObj>
              </mc:Fallback>
            </mc:AlternateContent>
          </a:graphicData>
        </a:graphic>
      </p:graphicFrame>
      <p:graphicFrame>
        <p:nvGraphicFramePr>
          <p:cNvPr id="32" name="Object 2074"/>
          <p:cNvGraphicFramePr>
            <a:graphicFrameLocks noChangeAspect="1"/>
          </p:cNvGraphicFramePr>
          <p:nvPr>
            <p:extLst>
              <p:ext uri="{D42A27DB-BD31-4B8C-83A1-F6EECF244321}">
                <p14:modId xmlns:p14="http://schemas.microsoft.com/office/powerpoint/2010/main" val="437666689"/>
              </p:ext>
            </p:extLst>
          </p:nvPr>
        </p:nvGraphicFramePr>
        <p:xfrm>
          <a:off x="1928562" y="1483741"/>
          <a:ext cx="4561820" cy="1241325"/>
        </p:xfrm>
        <a:graphic>
          <a:graphicData uri="http://schemas.openxmlformats.org/presentationml/2006/ole">
            <mc:AlternateContent xmlns:mc="http://schemas.openxmlformats.org/markup-compatibility/2006">
              <mc:Choice xmlns:v="urn:schemas-microsoft-com:vml" Requires="v">
                <p:oleObj spid="_x0000_s373304" name="公式" r:id="rId23" imgW="1447560" imgH="393480" progId="Equation.3">
                  <p:embed/>
                </p:oleObj>
              </mc:Choice>
              <mc:Fallback>
                <p:oleObj name="公式" r:id="rId23" imgW="1447560" imgH="393480" progId="Equation.3">
                  <p:embed/>
                  <p:pic>
                    <p:nvPicPr>
                      <p:cNvPr id="0" name=""/>
                      <p:cNvPicPr>
                        <a:picLocks noChangeAspect="1" noChangeArrowheads="1"/>
                      </p:cNvPicPr>
                      <p:nvPr/>
                    </p:nvPicPr>
                    <p:blipFill>
                      <a:blip r:embed="rId24"/>
                      <a:srcRect/>
                      <a:stretch>
                        <a:fillRect/>
                      </a:stretch>
                    </p:blipFill>
                    <p:spPr bwMode="auto">
                      <a:xfrm>
                        <a:off x="1928562" y="1483741"/>
                        <a:ext cx="4561820" cy="1241325"/>
                      </a:xfrm>
                      <a:prstGeom prst="rect">
                        <a:avLst/>
                      </a:prstGeom>
                      <a:noFill/>
                      <a:ln>
                        <a:noFill/>
                      </a:ln>
                      <a:effectLst/>
                      <a:extLst/>
                    </p:spPr>
                  </p:pic>
                </p:oleObj>
              </mc:Fallback>
            </mc:AlternateContent>
          </a:graphicData>
        </a:graphic>
      </p:graphicFrame>
      <p:sp>
        <p:nvSpPr>
          <p:cNvPr id="33" name="矩形 32"/>
          <p:cNvSpPr/>
          <p:nvPr/>
        </p:nvSpPr>
        <p:spPr>
          <a:xfrm>
            <a:off x="2338283" y="3545839"/>
            <a:ext cx="4152099" cy="523220"/>
          </a:xfrm>
          <a:prstGeom prst="rect">
            <a:avLst/>
          </a:prstGeom>
        </p:spPr>
        <p:txBody>
          <a:bodyPr wrap="none">
            <a:spAutoFit/>
          </a:bodyPr>
          <a:lstStyle/>
          <a:p>
            <a:r>
              <a:rPr lang="zh-CN" altLang="en-US" sz="2800" b="1" i="0" dirty="0">
                <a:solidFill>
                  <a:srgbClr val="9900CC"/>
                </a:solidFill>
              </a:rPr>
              <a:t>原子静止质量远大于电子</a:t>
            </a:r>
            <a:endParaRPr lang="zh-CN" altLang="en-US" sz="2800" dirty="0">
              <a:solidFill>
                <a:srgbClr val="9900CC"/>
              </a:solidFill>
            </a:endParaRPr>
          </a:p>
        </p:txBody>
      </p:sp>
      <p:graphicFrame>
        <p:nvGraphicFramePr>
          <p:cNvPr id="34" name="对象 33"/>
          <p:cNvGraphicFramePr>
            <a:graphicFrameLocks noChangeAspect="1"/>
          </p:cNvGraphicFramePr>
          <p:nvPr>
            <p:extLst>
              <p:ext uri="{D42A27DB-BD31-4B8C-83A1-F6EECF244321}">
                <p14:modId xmlns:p14="http://schemas.microsoft.com/office/powerpoint/2010/main" val="82897861"/>
              </p:ext>
            </p:extLst>
          </p:nvPr>
        </p:nvGraphicFramePr>
        <p:xfrm>
          <a:off x="7222357" y="3451869"/>
          <a:ext cx="2175829" cy="691146"/>
        </p:xfrm>
        <a:graphic>
          <a:graphicData uri="http://schemas.openxmlformats.org/presentationml/2006/ole">
            <mc:AlternateContent xmlns:mc="http://schemas.openxmlformats.org/markup-compatibility/2006">
              <mc:Choice xmlns:v="urn:schemas-microsoft-com:vml" Requires="v">
                <p:oleObj spid="_x0000_s373305" name="公式" r:id="rId25" imgW="799920" imgH="253800" progId="Equation.3">
                  <p:embed/>
                </p:oleObj>
              </mc:Choice>
              <mc:Fallback>
                <p:oleObj name="公式" r:id="rId25" imgW="799920" imgH="253800" progId="Equation.3">
                  <p:embed/>
                  <p:pic>
                    <p:nvPicPr>
                      <p:cNvPr id="0" name=""/>
                      <p:cNvPicPr/>
                      <p:nvPr/>
                    </p:nvPicPr>
                    <p:blipFill>
                      <a:blip r:embed="rId26"/>
                      <a:stretch>
                        <a:fillRect/>
                      </a:stretch>
                    </p:blipFill>
                    <p:spPr>
                      <a:xfrm>
                        <a:off x="7222357" y="3451869"/>
                        <a:ext cx="2175829" cy="691146"/>
                      </a:xfrm>
                      <a:prstGeom prst="rect">
                        <a:avLst/>
                      </a:prstGeom>
                    </p:spPr>
                  </p:pic>
                </p:oleObj>
              </mc:Fallback>
            </mc:AlternateContent>
          </a:graphicData>
        </a:graphic>
      </p:graphicFrame>
      <p:sp>
        <p:nvSpPr>
          <p:cNvPr id="35" name="AutoShape 8"/>
          <p:cNvSpPr>
            <a:spLocks noChangeArrowheads="1"/>
          </p:cNvSpPr>
          <p:nvPr/>
        </p:nvSpPr>
        <p:spPr bwMode="auto">
          <a:xfrm>
            <a:off x="2409207" y="4516095"/>
            <a:ext cx="802575" cy="373739"/>
          </a:xfrm>
          <a:prstGeom prst="rightArrow">
            <a:avLst>
              <a:gd name="adj1" fmla="val 50000"/>
              <a:gd name="adj2" fmla="val 95879"/>
            </a:avLst>
          </a:prstGeom>
          <a:solidFill>
            <a:srgbClr val="00FFFF"/>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36" name="Object 2073"/>
          <p:cNvGraphicFramePr>
            <a:graphicFrameLocks noChangeAspect="1"/>
          </p:cNvGraphicFramePr>
          <p:nvPr>
            <p:extLst>
              <p:ext uri="{D42A27DB-BD31-4B8C-83A1-F6EECF244321}">
                <p14:modId xmlns:p14="http://schemas.microsoft.com/office/powerpoint/2010/main" val="2300671451"/>
              </p:ext>
            </p:extLst>
          </p:nvPr>
        </p:nvGraphicFramePr>
        <p:xfrm>
          <a:off x="3791745" y="4213973"/>
          <a:ext cx="2335365" cy="766613"/>
        </p:xfrm>
        <a:graphic>
          <a:graphicData uri="http://schemas.openxmlformats.org/presentationml/2006/ole">
            <mc:AlternateContent xmlns:mc="http://schemas.openxmlformats.org/markup-compatibility/2006">
              <mc:Choice xmlns:v="urn:schemas-microsoft-com:vml" Requires="v">
                <p:oleObj spid="_x0000_s373306" name="公式" r:id="rId27" imgW="736560" imgH="241200" progId="Equation.3">
                  <p:embed/>
                </p:oleObj>
              </mc:Choice>
              <mc:Fallback>
                <p:oleObj name="公式" r:id="rId27" imgW="736560" imgH="241200" progId="Equation.3">
                  <p:embed/>
                  <p:pic>
                    <p:nvPicPr>
                      <p:cNvPr id="0" name=""/>
                      <p:cNvPicPr>
                        <a:picLocks noChangeAspect="1" noChangeArrowheads="1"/>
                      </p:cNvPicPr>
                      <p:nvPr/>
                    </p:nvPicPr>
                    <p:blipFill>
                      <a:blip r:embed="rId28"/>
                      <a:srcRect/>
                      <a:stretch>
                        <a:fillRect/>
                      </a:stretch>
                    </p:blipFill>
                    <p:spPr bwMode="auto">
                      <a:xfrm>
                        <a:off x="3791745" y="4213973"/>
                        <a:ext cx="2335365" cy="766613"/>
                      </a:xfrm>
                      <a:prstGeom prst="rect">
                        <a:avLst/>
                      </a:prstGeom>
                      <a:noFill/>
                      <a:ln>
                        <a:noFill/>
                      </a:ln>
                      <a:effectLst/>
                      <a:extLst/>
                    </p:spPr>
                  </p:pic>
                </p:oleObj>
              </mc:Fallback>
            </mc:AlternateContent>
          </a:graphicData>
        </a:graphic>
      </p:graphicFrame>
      <p:sp>
        <p:nvSpPr>
          <p:cNvPr id="37" name="AutoShape 8"/>
          <p:cNvSpPr>
            <a:spLocks noChangeArrowheads="1"/>
          </p:cNvSpPr>
          <p:nvPr/>
        </p:nvSpPr>
        <p:spPr bwMode="auto">
          <a:xfrm>
            <a:off x="6930748" y="4467656"/>
            <a:ext cx="715418" cy="326181"/>
          </a:xfrm>
          <a:prstGeom prst="rightArrow">
            <a:avLst>
              <a:gd name="adj1" fmla="val 50000"/>
              <a:gd name="adj2" fmla="val 95879"/>
            </a:avLst>
          </a:prstGeom>
          <a:solidFill>
            <a:srgbClr val="00FFFF"/>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38" name="Object 2074"/>
          <p:cNvGraphicFramePr>
            <a:graphicFrameLocks noChangeAspect="1"/>
          </p:cNvGraphicFramePr>
          <p:nvPr>
            <p:extLst>
              <p:ext uri="{D42A27DB-BD31-4B8C-83A1-F6EECF244321}">
                <p14:modId xmlns:p14="http://schemas.microsoft.com/office/powerpoint/2010/main" val="523308621"/>
              </p:ext>
            </p:extLst>
          </p:nvPr>
        </p:nvGraphicFramePr>
        <p:xfrm>
          <a:off x="8591416" y="4374213"/>
          <a:ext cx="1119188" cy="460375"/>
        </p:xfrm>
        <a:graphic>
          <a:graphicData uri="http://schemas.openxmlformats.org/presentationml/2006/ole">
            <mc:AlternateContent xmlns:mc="http://schemas.openxmlformats.org/markup-compatibility/2006">
              <mc:Choice xmlns:v="urn:schemas-microsoft-com:vml" Requires="v">
                <p:oleObj spid="_x0000_s373307" name="公式" r:id="rId29" imgW="431640" imgH="177480" progId="Equation.3">
                  <p:embed/>
                </p:oleObj>
              </mc:Choice>
              <mc:Fallback>
                <p:oleObj name="公式" r:id="rId29" imgW="431640" imgH="177480" progId="Equation.3">
                  <p:embed/>
                  <p:pic>
                    <p:nvPicPr>
                      <p:cNvPr id="0" name=""/>
                      <p:cNvPicPr>
                        <a:picLocks noChangeAspect="1" noChangeArrowheads="1"/>
                      </p:cNvPicPr>
                      <p:nvPr/>
                    </p:nvPicPr>
                    <p:blipFill>
                      <a:blip r:embed="rId30"/>
                      <a:srcRect/>
                      <a:stretch>
                        <a:fillRect/>
                      </a:stretch>
                    </p:blipFill>
                    <p:spPr bwMode="auto">
                      <a:xfrm>
                        <a:off x="8591416" y="4374213"/>
                        <a:ext cx="1119188" cy="460375"/>
                      </a:xfrm>
                      <a:prstGeom prst="rect">
                        <a:avLst/>
                      </a:prstGeom>
                      <a:noFill/>
                      <a:ln>
                        <a:noFill/>
                      </a:ln>
                      <a:effectLst/>
                      <a:extLst/>
                    </p:spPr>
                  </p:pic>
                </p:oleObj>
              </mc:Fallback>
            </mc:AlternateContent>
          </a:graphicData>
        </a:graphic>
      </p:graphicFrame>
      <p:sp>
        <p:nvSpPr>
          <p:cNvPr id="39" name="Rectangle 3"/>
          <p:cNvSpPr>
            <a:spLocks noChangeArrowheads="1"/>
          </p:cNvSpPr>
          <p:nvPr/>
        </p:nvSpPr>
        <p:spPr bwMode="auto">
          <a:xfrm>
            <a:off x="2615337" y="4963789"/>
            <a:ext cx="7750089"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0" dirty="0">
                <a:solidFill>
                  <a:srgbClr val="0033CC"/>
                </a:solidFill>
              </a:rPr>
              <a:t>X </a:t>
            </a:r>
            <a:r>
              <a:rPr lang="zh-CN" altLang="en-US" sz="2800" b="1" i="0" dirty="0">
                <a:solidFill>
                  <a:srgbClr val="0033CC"/>
                </a:solidFill>
              </a:rPr>
              <a:t>射线光子与原子“内层电子”的弹性碰撞，</a:t>
            </a:r>
            <a:r>
              <a:rPr lang="zh-CN" altLang="en-US" sz="2800" b="1" i="0" dirty="0">
                <a:solidFill>
                  <a:srgbClr val="FF00FF"/>
                </a:solidFill>
              </a:rPr>
              <a:t>内层电子被紧束缚，光子相当于和整个原子发生碰撞。</a:t>
            </a:r>
            <a:r>
              <a:rPr lang="zh-CN" altLang="en-US" sz="2800" b="1" i="0" dirty="0">
                <a:solidFill>
                  <a:srgbClr val="009900"/>
                </a:solidFill>
              </a:rPr>
              <a:t>光子质量远小于原子，碰撞时光子不损失能量，波长不变。</a:t>
            </a:r>
          </a:p>
        </p:txBody>
      </p:sp>
    </p:spTree>
    <p:extLst>
      <p:ext uri="{BB962C8B-B14F-4D97-AF65-F5344CB8AC3E}">
        <p14:creationId xmlns:p14="http://schemas.microsoft.com/office/powerpoint/2010/main" val="340535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30">
                                            <p:txEl>
                                              <p:pRg st="0" end="0"/>
                                            </p:txEl>
                                          </p:spTgt>
                                        </p:tgtEl>
                                        <p:attrNameLst>
                                          <p:attrName>style.visibility</p:attrName>
                                        </p:attrNameLst>
                                      </p:cBhvr>
                                      <p:to>
                                        <p:strVal val="visible"/>
                                      </p:to>
                                    </p:set>
                                    <p:animEffect transition="in" filter="wipe(down)">
                                      <p:cBhvr>
                                        <p:cTn id="13" dur="580">
                                          <p:stCondLst>
                                            <p:cond delay="0"/>
                                          </p:stCondLst>
                                        </p:cTn>
                                        <p:tgtEl>
                                          <p:spTgt spid="30">
                                            <p:txEl>
                                              <p:pRg st="0" end="0"/>
                                            </p:txEl>
                                          </p:spTgt>
                                        </p:tgtEl>
                                      </p:cBhvr>
                                    </p:animEffect>
                                    <p:anim calcmode="lin" valueType="num">
                                      <p:cBhvr>
                                        <p:cTn id="14" dur="1822" tmFilter="0,0; 0.14,0.36; 0.43,0.73; 0.71,0.91; 1.0,1.0">
                                          <p:stCondLst>
                                            <p:cond delay="0"/>
                                          </p:stCondLst>
                                        </p:cTn>
                                        <p:tgtEl>
                                          <p:spTgt spid="30">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0">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0">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0">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0">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0">
                                            <p:txEl>
                                              <p:pRg st="0" end="0"/>
                                            </p:txEl>
                                          </p:spTgt>
                                        </p:tgtEl>
                                      </p:cBhvr>
                                      <p:to x="100000" y="60000"/>
                                    </p:animScale>
                                    <p:animScale>
                                      <p:cBhvr>
                                        <p:cTn id="20" dur="166" decel="50000">
                                          <p:stCondLst>
                                            <p:cond delay="676"/>
                                          </p:stCondLst>
                                        </p:cTn>
                                        <p:tgtEl>
                                          <p:spTgt spid="30">
                                            <p:txEl>
                                              <p:pRg st="0" end="0"/>
                                            </p:txEl>
                                          </p:spTgt>
                                        </p:tgtEl>
                                      </p:cBhvr>
                                      <p:to x="100000" y="100000"/>
                                    </p:animScale>
                                    <p:animScale>
                                      <p:cBhvr>
                                        <p:cTn id="21" dur="26">
                                          <p:stCondLst>
                                            <p:cond delay="1312"/>
                                          </p:stCondLst>
                                        </p:cTn>
                                        <p:tgtEl>
                                          <p:spTgt spid="30">
                                            <p:txEl>
                                              <p:pRg st="0" end="0"/>
                                            </p:txEl>
                                          </p:spTgt>
                                        </p:tgtEl>
                                      </p:cBhvr>
                                      <p:to x="100000" y="80000"/>
                                    </p:animScale>
                                    <p:animScale>
                                      <p:cBhvr>
                                        <p:cTn id="22" dur="166" decel="50000">
                                          <p:stCondLst>
                                            <p:cond delay="1338"/>
                                          </p:stCondLst>
                                        </p:cTn>
                                        <p:tgtEl>
                                          <p:spTgt spid="30">
                                            <p:txEl>
                                              <p:pRg st="0" end="0"/>
                                            </p:txEl>
                                          </p:spTgt>
                                        </p:tgtEl>
                                      </p:cBhvr>
                                      <p:to x="100000" y="100000"/>
                                    </p:animScale>
                                    <p:animScale>
                                      <p:cBhvr>
                                        <p:cTn id="23" dur="26">
                                          <p:stCondLst>
                                            <p:cond delay="1642"/>
                                          </p:stCondLst>
                                        </p:cTn>
                                        <p:tgtEl>
                                          <p:spTgt spid="30">
                                            <p:txEl>
                                              <p:pRg st="0" end="0"/>
                                            </p:txEl>
                                          </p:spTgt>
                                        </p:tgtEl>
                                      </p:cBhvr>
                                      <p:to x="100000" y="90000"/>
                                    </p:animScale>
                                    <p:animScale>
                                      <p:cBhvr>
                                        <p:cTn id="24" dur="166" decel="50000">
                                          <p:stCondLst>
                                            <p:cond delay="1668"/>
                                          </p:stCondLst>
                                        </p:cTn>
                                        <p:tgtEl>
                                          <p:spTgt spid="30">
                                            <p:txEl>
                                              <p:pRg st="0" end="0"/>
                                            </p:txEl>
                                          </p:spTgt>
                                        </p:tgtEl>
                                      </p:cBhvr>
                                      <p:to x="100000" y="100000"/>
                                    </p:animScale>
                                    <p:animScale>
                                      <p:cBhvr>
                                        <p:cTn id="25" dur="26">
                                          <p:stCondLst>
                                            <p:cond delay="1808"/>
                                          </p:stCondLst>
                                        </p:cTn>
                                        <p:tgtEl>
                                          <p:spTgt spid="30">
                                            <p:txEl>
                                              <p:pRg st="0" end="0"/>
                                            </p:txEl>
                                          </p:spTgt>
                                        </p:tgtEl>
                                      </p:cBhvr>
                                      <p:to x="100000" y="95000"/>
                                    </p:animScale>
                                    <p:animScale>
                                      <p:cBhvr>
                                        <p:cTn id="26" dur="166" decel="50000">
                                          <p:stCondLst>
                                            <p:cond delay="1834"/>
                                          </p:stCondLst>
                                        </p:cTn>
                                        <p:tgtEl>
                                          <p:spTgt spid="30">
                                            <p:txEl>
                                              <p:pRg st="0" end="0"/>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anim calcmode="lin" valueType="num">
                                      <p:cBhvr>
                                        <p:cTn id="32" dur="1000" fill="hold"/>
                                        <p:tgtEl>
                                          <p:spTgt spid="32"/>
                                        </p:tgtEl>
                                        <p:attrNameLst>
                                          <p:attrName>ppt_x</p:attrName>
                                        </p:attrNameLst>
                                      </p:cBhvr>
                                      <p:tavLst>
                                        <p:tav tm="0">
                                          <p:val>
                                            <p:strVal val="#ppt_x"/>
                                          </p:val>
                                        </p:tav>
                                        <p:tav tm="100000">
                                          <p:val>
                                            <p:strVal val="#ppt_x"/>
                                          </p:val>
                                        </p:tav>
                                      </p:tavLst>
                                    </p:anim>
                                    <p:anim calcmode="lin" valueType="num">
                                      <p:cBhvr>
                                        <p:cTn id="3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barn(inVertical)">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p:cTn id="43" dur="500" fill="hold"/>
                                        <p:tgtEl>
                                          <p:spTgt spid="33"/>
                                        </p:tgtEl>
                                        <p:attrNameLst>
                                          <p:attrName>ppt_w</p:attrName>
                                        </p:attrNameLst>
                                      </p:cBhvr>
                                      <p:tavLst>
                                        <p:tav tm="0">
                                          <p:val>
                                            <p:fltVal val="0"/>
                                          </p:val>
                                        </p:tav>
                                        <p:tav tm="100000">
                                          <p:val>
                                            <p:strVal val="#ppt_w"/>
                                          </p:val>
                                        </p:tav>
                                      </p:tavLst>
                                    </p:anim>
                                    <p:anim calcmode="lin" valueType="num">
                                      <p:cBhvr>
                                        <p:cTn id="44" dur="500" fill="hold"/>
                                        <p:tgtEl>
                                          <p:spTgt spid="33"/>
                                        </p:tgtEl>
                                        <p:attrNameLst>
                                          <p:attrName>ppt_h</p:attrName>
                                        </p:attrNameLst>
                                      </p:cBhvr>
                                      <p:tavLst>
                                        <p:tav tm="0">
                                          <p:val>
                                            <p:fltVal val="0"/>
                                          </p:val>
                                        </p:tav>
                                        <p:tav tm="100000">
                                          <p:val>
                                            <p:strVal val="#ppt_h"/>
                                          </p:val>
                                        </p:tav>
                                      </p:tavLst>
                                    </p:anim>
                                    <p:animEffect transition="in" filter="fade">
                                      <p:cBhvr>
                                        <p:cTn id="45" dur="500"/>
                                        <p:tgtEl>
                                          <p:spTgt spid="33"/>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1000"/>
                                        <p:tgtEl>
                                          <p:spTgt spid="34"/>
                                        </p:tgtEl>
                                      </p:cBhvr>
                                    </p:animEffect>
                                    <p:anim calcmode="lin" valueType="num">
                                      <p:cBhvr>
                                        <p:cTn id="51" dur="1000" fill="hold"/>
                                        <p:tgtEl>
                                          <p:spTgt spid="34"/>
                                        </p:tgtEl>
                                        <p:attrNameLst>
                                          <p:attrName>ppt_x</p:attrName>
                                        </p:attrNameLst>
                                      </p:cBhvr>
                                      <p:tavLst>
                                        <p:tav tm="0">
                                          <p:val>
                                            <p:strVal val="#ppt_x"/>
                                          </p:val>
                                        </p:tav>
                                        <p:tav tm="100000">
                                          <p:val>
                                            <p:strVal val="#ppt_x"/>
                                          </p:val>
                                        </p:tav>
                                      </p:tavLst>
                                    </p:anim>
                                    <p:anim calcmode="lin" valueType="num">
                                      <p:cBhvr>
                                        <p:cTn id="5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wipe(down)">
                                      <p:cBhvr>
                                        <p:cTn id="57" dur="500"/>
                                        <p:tgtEl>
                                          <p:spTgt spid="35"/>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barn(inVertical)">
                                      <p:cBhvr>
                                        <p:cTn id="62" dur="500"/>
                                        <p:tgtEl>
                                          <p:spTgt spid="3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down)">
                                      <p:cBhvr>
                                        <p:cTn id="67" dur="500"/>
                                        <p:tgtEl>
                                          <p:spTgt spid="37"/>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1000"/>
                                        <p:tgtEl>
                                          <p:spTgt spid="38"/>
                                        </p:tgtEl>
                                      </p:cBhvr>
                                    </p:animEffect>
                                    <p:anim calcmode="lin" valueType="num">
                                      <p:cBhvr>
                                        <p:cTn id="73" dur="1000" fill="hold"/>
                                        <p:tgtEl>
                                          <p:spTgt spid="38"/>
                                        </p:tgtEl>
                                        <p:attrNameLst>
                                          <p:attrName>ppt_x</p:attrName>
                                        </p:attrNameLst>
                                      </p:cBhvr>
                                      <p:tavLst>
                                        <p:tav tm="0">
                                          <p:val>
                                            <p:strVal val="#ppt_x"/>
                                          </p:val>
                                        </p:tav>
                                        <p:tav tm="100000">
                                          <p:val>
                                            <p:strVal val="#ppt_x"/>
                                          </p:val>
                                        </p:tav>
                                      </p:tavLst>
                                    </p:anim>
                                    <p:anim calcmode="lin" valueType="num">
                                      <p:cBhvr>
                                        <p:cTn id="7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grpId="0" nodeType="click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randombar(horizontal)">
                                      <p:cBhvr>
                                        <p:cTn id="7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animBg="1"/>
      <p:bldP spid="37" grpId="0" animBg="1"/>
      <p:bldP spid="39" grpId="0"/>
    </p:bldLst>
  </p:timing>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2057400" y="333375"/>
            <a:ext cx="7315200" cy="892552"/>
          </a:xfrm>
          <a:prstGeom prst="rect">
            <a:avLst/>
          </a:prstGeom>
          <a:noFill/>
          <a:ln w="9525">
            <a:noFill/>
            <a:miter lim="800000"/>
            <a:headEnd/>
            <a:tailEnd/>
          </a:ln>
          <a:effectLst/>
        </p:spPr>
        <p:txBody>
          <a:bodyPr>
            <a:spAutoFit/>
          </a:bodyPr>
          <a:lstStyle/>
          <a:p>
            <a:pPr marL="287338" indent="-287338" algn="just">
              <a:buFontTx/>
              <a:buChar char="•"/>
              <a:defRPr/>
            </a:pPr>
            <a:r>
              <a:rPr lang="zh-CN" altLang="en-US" b="1" i="0" dirty="0">
                <a:solidFill>
                  <a:srgbClr val="FF0066"/>
                </a:solidFill>
                <a:effectLst>
                  <a:outerShdw blurRad="38100" dist="38100" dir="2700000" algn="tl">
                    <a:srgbClr val="FFFFFF"/>
                  </a:outerShdw>
                </a:effectLst>
              </a:rPr>
              <a:t>康普顿效应中的自由电子不能像光电效应那样吸收光子而是散射光子。</a:t>
            </a:r>
          </a:p>
        </p:txBody>
      </p:sp>
      <p:sp>
        <p:nvSpPr>
          <p:cNvPr id="2" name="矩形 1"/>
          <p:cNvSpPr/>
          <p:nvPr/>
        </p:nvSpPr>
        <p:spPr>
          <a:xfrm>
            <a:off x="2431420" y="1270635"/>
            <a:ext cx="4540025" cy="492443"/>
          </a:xfrm>
          <a:prstGeom prst="rect">
            <a:avLst/>
          </a:prstGeom>
        </p:spPr>
        <p:txBody>
          <a:bodyPr wrap="none">
            <a:spAutoFit/>
          </a:bodyPr>
          <a:lstStyle/>
          <a:p>
            <a:pPr algn="just">
              <a:defRPr/>
            </a:pPr>
            <a:r>
              <a:rPr lang="zh-CN" altLang="en-US" b="1" i="0" dirty="0">
                <a:solidFill>
                  <a:srgbClr val="009900"/>
                </a:solidFill>
                <a:effectLst>
                  <a:outerShdw blurRad="38100" dist="38100" dir="2700000" algn="tl">
                    <a:srgbClr val="FFFFFF"/>
                  </a:outerShdw>
                </a:effectLst>
              </a:rPr>
              <a:t>假设</a:t>
            </a:r>
            <a:r>
              <a:rPr lang="zh-CN" altLang="en-US" b="1" i="0" dirty="0">
                <a:solidFill>
                  <a:srgbClr val="0033CC"/>
                </a:solidFill>
                <a:effectLst>
                  <a:outerShdw blurRad="38100" dist="38100" dir="2700000" algn="tl">
                    <a:srgbClr val="FFFFFF"/>
                  </a:outerShdw>
                </a:effectLst>
              </a:rPr>
              <a:t>静止的自由电子吸收光子</a:t>
            </a:r>
          </a:p>
        </p:txBody>
      </p:sp>
      <p:graphicFrame>
        <p:nvGraphicFramePr>
          <p:cNvPr id="16" name="Object 2"/>
          <p:cNvGraphicFramePr>
            <a:graphicFrameLocks noChangeAspect="1"/>
          </p:cNvGraphicFramePr>
          <p:nvPr>
            <p:extLst>
              <p:ext uri="{D42A27DB-BD31-4B8C-83A1-F6EECF244321}">
                <p14:modId xmlns:p14="http://schemas.microsoft.com/office/powerpoint/2010/main" val="116990164"/>
              </p:ext>
            </p:extLst>
          </p:nvPr>
        </p:nvGraphicFramePr>
        <p:xfrm>
          <a:off x="3364536" y="1851334"/>
          <a:ext cx="3759200" cy="823912"/>
        </p:xfrm>
        <a:graphic>
          <a:graphicData uri="http://schemas.openxmlformats.org/presentationml/2006/ole">
            <mc:AlternateContent xmlns:mc="http://schemas.openxmlformats.org/markup-compatibility/2006">
              <mc:Choice xmlns:v="urn:schemas-microsoft-com:vml" Requires="v">
                <p:oleObj spid="_x0000_s221094" name="公式" r:id="rId4" imgW="1091726" imgH="241195" progId="Equation.3">
                  <p:embed/>
                </p:oleObj>
              </mc:Choice>
              <mc:Fallback>
                <p:oleObj name="公式" r:id="rId4" imgW="1091726" imgH="24119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4536" y="1851334"/>
                        <a:ext cx="37592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3"/>
          <p:cNvGraphicFramePr>
            <a:graphicFrameLocks noChangeAspect="1"/>
          </p:cNvGraphicFramePr>
          <p:nvPr>
            <p:extLst>
              <p:ext uri="{D42A27DB-BD31-4B8C-83A1-F6EECF244321}">
                <p14:modId xmlns:p14="http://schemas.microsoft.com/office/powerpoint/2010/main" val="514090173"/>
              </p:ext>
            </p:extLst>
          </p:nvPr>
        </p:nvGraphicFramePr>
        <p:xfrm>
          <a:off x="3543998" y="2763503"/>
          <a:ext cx="3144838" cy="1270000"/>
        </p:xfrm>
        <a:graphic>
          <a:graphicData uri="http://schemas.openxmlformats.org/presentationml/2006/ole">
            <mc:AlternateContent xmlns:mc="http://schemas.openxmlformats.org/markup-compatibility/2006">
              <mc:Choice xmlns:v="urn:schemas-microsoft-com:vml" Requires="v">
                <p:oleObj spid="_x0000_s221095" name="Equation" r:id="rId6" imgW="876240" imgH="393480" progId="Equation.DSMT4">
                  <p:embed/>
                </p:oleObj>
              </mc:Choice>
              <mc:Fallback>
                <p:oleObj name="Equation" r:id="rId6" imgW="876240" imgH="393480" progId="Equation.DSMT4">
                  <p:embed/>
                  <p:pic>
                    <p:nvPicPr>
                      <p:cNvPr id="0" name=""/>
                      <p:cNvPicPr>
                        <a:picLocks noChangeAspect="1" noChangeArrowheads="1"/>
                      </p:cNvPicPr>
                      <p:nvPr/>
                    </p:nvPicPr>
                    <p:blipFill>
                      <a:blip r:embed="rId7"/>
                      <a:srcRect/>
                      <a:stretch>
                        <a:fillRect/>
                      </a:stretch>
                    </p:blipFill>
                    <p:spPr bwMode="auto">
                      <a:xfrm>
                        <a:off x="3543998" y="2763503"/>
                        <a:ext cx="3144838" cy="127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4"/>
          <p:cNvGraphicFramePr>
            <a:graphicFrameLocks noChangeAspect="1"/>
          </p:cNvGraphicFramePr>
          <p:nvPr>
            <p:extLst>
              <p:ext uri="{D42A27DB-BD31-4B8C-83A1-F6EECF244321}">
                <p14:modId xmlns:p14="http://schemas.microsoft.com/office/powerpoint/2010/main" val="3988812562"/>
              </p:ext>
            </p:extLst>
          </p:nvPr>
        </p:nvGraphicFramePr>
        <p:xfrm>
          <a:off x="3484563" y="3848101"/>
          <a:ext cx="3530600" cy="900113"/>
        </p:xfrm>
        <a:graphic>
          <a:graphicData uri="http://schemas.openxmlformats.org/presentationml/2006/ole">
            <mc:AlternateContent xmlns:mc="http://schemas.openxmlformats.org/markup-compatibility/2006">
              <mc:Choice xmlns:v="urn:schemas-microsoft-com:vml" Requires="v">
                <p:oleObj spid="_x0000_s221096" name="Equation" r:id="rId8" imgW="1244520" imgH="279360" progId="Equation.DSMT4">
                  <p:embed/>
                </p:oleObj>
              </mc:Choice>
              <mc:Fallback>
                <p:oleObj name="Equation" r:id="rId8" imgW="1244520" imgH="279360" progId="Equation.DSMT4">
                  <p:embed/>
                  <p:pic>
                    <p:nvPicPr>
                      <p:cNvPr id="0" name=""/>
                      <p:cNvPicPr>
                        <a:picLocks noChangeAspect="1" noChangeArrowheads="1"/>
                      </p:cNvPicPr>
                      <p:nvPr/>
                    </p:nvPicPr>
                    <p:blipFill>
                      <a:blip r:embed="rId9"/>
                      <a:srcRect/>
                      <a:stretch>
                        <a:fillRect/>
                      </a:stretch>
                    </p:blipFill>
                    <p:spPr bwMode="auto">
                      <a:xfrm>
                        <a:off x="3484563" y="3848101"/>
                        <a:ext cx="3530600"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AutoShape 10"/>
          <p:cNvSpPr>
            <a:spLocks/>
          </p:cNvSpPr>
          <p:nvPr/>
        </p:nvSpPr>
        <p:spPr bwMode="auto">
          <a:xfrm flipH="1">
            <a:off x="2898680" y="2129012"/>
            <a:ext cx="315913" cy="2498725"/>
          </a:xfrm>
          <a:prstGeom prst="rightBrace">
            <a:avLst>
              <a:gd name="adj1" fmla="val 91725"/>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AutoShape 8"/>
          <p:cNvSpPr>
            <a:spLocks noChangeArrowheads="1"/>
          </p:cNvSpPr>
          <p:nvPr/>
        </p:nvSpPr>
        <p:spPr bwMode="auto">
          <a:xfrm>
            <a:off x="2210492" y="5197615"/>
            <a:ext cx="700143" cy="241182"/>
          </a:xfrm>
          <a:prstGeom prst="rightArrow">
            <a:avLst>
              <a:gd name="adj1" fmla="val 50000"/>
              <a:gd name="adj2" fmla="val 95879"/>
            </a:avLst>
          </a:prstGeom>
          <a:solidFill>
            <a:srgbClr val="FFFF00"/>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5" name="Object 5"/>
          <p:cNvGraphicFramePr>
            <a:graphicFrameLocks noChangeAspect="1"/>
          </p:cNvGraphicFramePr>
          <p:nvPr>
            <p:extLst>
              <p:ext uri="{D42A27DB-BD31-4B8C-83A1-F6EECF244321}">
                <p14:modId xmlns:p14="http://schemas.microsoft.com/office/powerpoint/2010/main" val="2691153926"/>
              </p:ext>
            </p:extLst>
          </p:nvPr>
        </p:nvGraphicFramePr>
        <p:xfrm>
          <a:off x="3433763" y="4635500"/>
          <a:ext cx="2144712" cy="1200150"/>
        </p:xfrm>
        <a:graphic>
          <a:graphicData uri="http://schemas.openxmlformats.org/presentationml/2006/ole">
            <mc:AlternateContent xmlns:mc="http://schemas.openxmlformats.org/markup-compatibility/2006">
              <mc:Choice xmlns:v="urn:schemas-microsoft-com:vml" Requires="v">
                <p:oleObj spid="_x0000_s221097" name="Equation" r:id="rId10" imgW="927000" imgH="457200" progId="Equation.DSMT4">
                  <p:embed/>
                </p:oleObj>
              </mc:Choice>
              <mc:Fallback>
                <p:oleObj name="Equation" r:id="rId10" imgW="927000" imgH="457200" progId="Equation.DSMT4">
                  <p:embed/>
                  <p:pic>
                    <p:nvPicPr>
                      <p:cNvPr id="0" name=""/>
                      <p:cNvPicPr>
                        <a:picLocks noChangeAspect="1" noChangeArrowheads="1"/>
                      </p:cNvPicPr>
                      <p:nvPr/>
                    </p:nvPicPr>
                    <p:blipFill>
                      <a:blip r:embed="rId11"/>
                      <a:srcRect/>
                      <a:stretch>
                        <a:fillRect/>
                      </a:stretch>
                    </p:blipFill>
                    <p:spPr bwMode="auto">
                      <a:xfrm>
                        <a:off x="3433763" y="4635500"/>
                        <a:ext cx="2144712"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 name="AutoShape 8"/>
          <p:cNvSpPr>
            <a:spLocks noChangeArrowheads="1"/>
          </p:cNvSpPr>
          <p:nvPr/>
        </p:nvSpPr>
        <p:spPr bwMode="auto">
          <a:xfrm>
            <a:off x="6103788" y="5320666"/>
            <a:ext cx="700143" cy="241182"/>
          </a:xfrm>
          <a:prstGeom prst="rightArrow">
            <a:avLst>
              <a:gd name="adj1" fmla="val 50000"/>
              <a:gd name="adj2" fmla="val 95879"/>
            </a:avLst>
          </a:prstGeom>
          <a:solidFill>
            <a:srgbClr val="00FFFF"/>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7" name="对象 26"/>
          <p:cNvGraphicFramePr>
            <a:graphicFrameLocks noChangeAspect="1"/>
          </p:cNvGraphicFramePr>
          <p:nvPr>
            <p:extLst>
              <p:ext uri="{D42A27DB-BD31-4B8C-83A1-F6EECF244321}">
                <p14:modId xmlns:p14="http://schemas.microsoft.com/office/powerpoint/2010/main" val="938653292"/>
              </p:ext>
            </p:extLst>
          </p:nvPr>
        </p:nvGraphicFramePr>
        <p:xfrm>
          <a:off x="7313070" y="5235894"/>
          <a:ext cx="1333053" cy="543096"/>
        </p:xfrm>
        <a:graphic>
          <a:graphicData uri="http://schemas.openxmlformats.org/presentationml/2006/ole">
            <mc:AlternateContent xmlns:mc="http://schemas.openxmlformats.org/markup-compatibility/2006">
              <mc:Choice xmlns:v="urn:schemas-microsoft-com:vml" Requires="v">
                <p:oleObj spid="_x0000_s221098" name="Equation" r:id="rId12" imgW="342720" imgH="139680" progId="Equation.DSMT4">
                  <p:embed/>
                </p:oleObj>
              </mc:Choice>
              <mc:Fallback>
                <p:oleObj name="Equation" r:id="rId12" imgW="342720" imgH="139680" progId="Equation.DSMT4">
                  <p:embed/>
                  <p:pic>
                    <p:nvPicPr>
                      <p:cNvPr id="0" name=""/>
                      <p:cNvPicPr/>
                      <p:nvPr/>
                    </p:nvPicPr>
                    <p:blipFill>
                      <a:blip r:embed="rId13"/>
                      <a:stretch>
                        <a:fillRect/>
                      </a:stretch>
                    </p:blipFill>
                    <p:spPr>
                      <a:xfrm>
                        <a:off x="7313070" y="5235894"/>
                        <a:ext cx="1333053" cy="543096"/>
                      </a:xfrm>
                      <a:prstGeom prst="rect">
                        <a:avLst/>
                      </a:prstGeom>
                    </p:spPr>
                  </p:pic>
                </p:oleObj>
              </mc:Fallback>
            </mc:AlternateContent>
          </a:graphicData>
        </a:graphic>
      </p:graphicFrame>
      <p:sp>
        <p:nvSpPr>
          <p:cNvPr id="31" name="Rectangle 4"/>
          <p:cNvSpPr>
            <a:spLocks noChangeArrowheads="1"/>
          </p:cNvSpPr>
          <p:nvPr/>
        </p:nvSpPr>
        <p:spPr bwMode="auto">
          <a:xfrm>
            <a:off x="8872293" y="5239384"/>
            <a:ext cx="1492250" cy="484187"/>
          </a:xfrm>
          <a:prstGeom prst="rect">
            <a:avLst/>
          </a:prstGeom>
          <a:noFill/>
          <a:ln w="25400">
            <a:noFill/>
            <a:miter lim="800000"/>
            <a:headEnd/>
            <a:tailEnd/>
          </a:ln>
          <a:effectLst/>
        </p:spPr>
        <p:txBody>
          <a:bodyPr lIns="12700" tIns="12700" rIns="12700" bIns="12700"/>
          <a:lstStyle/>
          <a:p>
            <a:pPr algn="just">
              <a:defRPr/>
            </a:pPr>
            <a:r>
              <a:rPr lang="zh-CN" altLang="en-US" b="1" i="0" dirty="0">
                <a:solidFill>
                  <a:srgbClr val="FF0066"/>
                </a:solidFill>
                <a:effectLst>
                  <a:outerShdw blurRad="38100" dist="38100" dir="2700000" algn="tl">
                    <a:srgbClr val="FFFFFF"/>
                  </a:outerShdw>
                </a:effectLst>
              </a:rPr>
              <a:t>不可能！</a:t>
            </a:r>
          </a:p>
        </p:txBody>
      </p:sp>
      <p:sp>
        <p:nvSpPr>
          <p:cNvPr id="32" name="Text Box 5"/>
          <p:cNvSpPr txBox="1">
            <a:spLocks noChangeArrowheads="1"/>
          </p:cNvSpPr>
          <p:nvPr/>
        </p:nvSpPr>
        <p:spPr bwMode="auto">
          <a:xfrm>
            <a:off x="2395674" y="6121741"/>
            <a:ext cx="7164388" cy="488950"/>
          </a:xfrm>
          <a:prstGeom prst="rect">
            <a:avLst/>
          </a:prstGeom>
          <a:noFill/>
          <a:ln w="9525">
            <a:noFill/>
            <a:miter lim="800000"/>
            <a:headEnd/>
            <a:tailEnd/>
          </a:ln>
          <a:effectLst/>
        </p:spPr>
        <p:txBody>
          <a:bodyPr>
            <a:spAutoFit/>
          </a:bodyPr>
          <a:lstStyle/>
          <a:p>
            <a:pPr>
              <a:defRPr/>
            </a:pPr>
            <a:r>
              <a:rPr lang="zh-CN" altLang="en-US" b="1" i="0" dirty="0">
                <a:solidFill>
                  <a:srgbClr val="C00000"/>
                </a:solidFill>
                <a:effectLst>
                  <a:outerShdw blurRad="38100" dist="38100" dir="2700000" algn="tl">
                    <a:srgbClr val="FFFFFF"/>
                  </a:outerShdw>
                </a:effectLst>
              </a:rPr>
              <a:t>故自由电子不可能吸收光子，只能散射光子。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1138"/>
                                        </p:tgtEl>
                                        <p:attrNameLst>
                                          <p:attrName>style.visibility</p:attrName>
                                        </p:attrNameLst>
                                      </p:cBhvr>
                                      <p:to>
                                        <p:strVal val="visible"/>
                                      </p:to>
                                    </p:set>
                                    <p:animEffect transition="in" filter="circle(in)">
                                      <p:cBhvr>
                                        <p:cTn id="7" dur="2000"/>
                                        <p:tgtEl>
                                          <p:spTgt spid="9113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1000" fill="hold"/>
                                        <p:tgtEl>
                                          <p:spTgt spid="17"/>
                                        </p:tgtEl>
                                        <p:attrNameLst>
                                          <p:attrName>ppt_w</p:attrName>
                                        </p:attrNameLst>
                                      </p:cBhvr>
                                      <p:tavLst>
                                        <p:tav tm="0">
                                          <p:val>
                                            <p:fltVal val="0"/>
                                          </p:val>
                                        </p:tav>
                                        <p:tav tm="100000">
                                          <p:val>
                                            <p:strVal val="#ppt_w"/>
                                          </p:val>
                                        </p:tav>
                                      </p:tavLst>
                                    </p:anim>
                                    <p:anim calcmode="lin" valueType="num">
                                      <p:cBhvr>
                                        <p:cTn id="24" dur="1000" fill="hold"/>
                                        <p:tgtEl>
                                          <p:spTgt spid="17"/>
                                        </p:tgtEl>
                                        <p:attrNameLst>
                                          <p:attrName>ppt_h</p:attrName>
                                        </p:attrNameLst>
                                      </p:cBhvr>
                                      <p:tavLst>
                                        <p:tav tm="0">
                                          <p:val>
                                            <p:fltVal val="0"/>
                                          </p:val>
                                        </p:tav>
                                        <p:tav tm="100000">
                                          <p:val>
                                            <p:strVal val="#ppt_h"/>
                                          </p:val>
                                        </p:tav>
                                      </p:tavLst>
                                    </p:anim>
                                    <p:anim calcmode="lin" valueType="num">
                                      <p:cBhvr>
                                        <p:cTn id="25" dur="1000" fill="hold"/>
                                        <p:tgtEl>
                                          <p:spTgt spid="17"/>
                                        </p:tgtEl>
                                        <p:attrNameLst>
                                          <p:attrName>style.rotation</p:attrName>
                                        </p:attrNameLst>
                                      </p:cBhvr>
                                      <p:tavLst>
                                        <p:tav tm="0">
                                          <p:val>
                                            <p:fltVal val="90"/>
                                          </p:val>
                                        </p:tav>
                                        <p:tav tm="100000">
                                          <p:val>
                                            <p:fltVal val="0"/>
                                          </p:val>
                                        </p:tav>
                                      </p:tavLst>
                                    </p:anim>
                                    <p:animEffect transition="in" filter="fade">
                                      <p:cBhvr>
                                        <p:cTn id="26" dur="10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down)">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1000"/>
                                        <p:tgtEl>
                                          <p:spTgt spid="25"/>
                                        </p:tgtEl>
                                      </p:cBhvr>
                                    </p:animEffect>
                                    <p:anim calcmode="lin" valueType="num">
                                      <p:cBhvr>
                                        <p:cTn id="48" dur="1000" fill="hold"/>
                                        <p:tgtEl>
                                          <p:spTgt spid="25"/>
                                        </p:tgtEl>
                                        <p:attrNameLst>
                                          <p:attrName>ppt_x</p:attrName>
                                        </p:attrNameLst>
                                      </p:cBhvr>
                                      <p:tavLst>
                                        <p:tav tm="0">
                                          <p:val>
                                            <p:strVal val="#ppt_x"/>
                                          </p:val>
                                        </p:tav>
                                        <p:tav tm="100000">
                                          <p:val>
                                            <p:strVal val="#ppt_x"/>
                                          </p:val>
                                        </p:tav>
                                      </p:tavLst>
                                    </p:anim>
                                    <p:anim calcmode="lin" valueType="num">
                                      <p:cBhvr>
                                        <p:cTn id="4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down)">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anim calcmode="lin" valueType="num">
                                      <p:cBhvr>
                                        <p:cTn id="60" dur="1000" fill="hold"/>
                                        <p:tgtEl>
                                          <p:spTgt spid="27"/>
                                        </p:tgtEl>
                                        <p:attrNameLst>
                                          <p:attrName>ppt_x</p:attrName>
                                        </p:attrNameLst>
                                      </p:cBhvr>
                                      <p:tavLst>
                                        <p:tav tm="0">
                                          <p:val>
                                            <p:strVal val="#ppt_x"/>
                                          </p:val>
                                        </p:tav>
                                        <p:tav tm="100000">
                                          <p:val>
                                            <p:strVal val="#ppt_x"/>
                                          </p:val>
                                        </p:tav>
                                      </p:tavLst>
                                    </p:anim>
                                    <p:anim calcmode="lin" valueType="num">
                                      <p:cBhvr>
                                        <p:cTn id="6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wipe(left)">
                                      <p:cBhvr>
                                        <p:cTn id="66" dur="500"/>
                                        <p:tgtEl>
                                          <p:spTgt spid="31"/>
                                        </p:tgtEl>
                                      </p:cBhvr>
                                    </p:animEffect>
                                  </p:childTnLst>
                                </p:cTn>
                              </p:par>
                            </p:childTnLst>
                          </p:cTn>
                        </p:par>
                      </p:childTnLst>
                    </p:cTn>
                  </p:par>
                  <p:par>
                    <p:cTn id="67" fill="hold">
                      <p:stCondLst>
                        <p:cond delay="indefinite"/>
                      </p:stCondLst>
                      <p:childTnLst>
                        <p:par>
                          <p:cTn id="68" fill="hold">
                            <p:stCondLst>
                              <p:cond delay="0"/>
                            </p:stCondLst>
                            <p:childTnLst>
                              <p:par>
                                <p:cTn id="69" presetID="21" presetClass="entr" presetSubtype="1"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heel(1)">
                                      <p:cBhvr>
                                        <p:cTn id="71"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8" grpId="0"/>
      <p:bldP spid="2" grpId="0"/>
      <p:bldP spid="19" grpId="0" animBg="1"/>
      <p:bldP spid="22" grpId="0" animBg="1"/>
      <p:bldP spid="26" grpId="0" animBg="1"/>
      <p:bldP spid="31" grpId="0" autoUpdateAnimBg="0"/>
      <p:bldP spid="32" grpId="0"/>
    </p:bldLst>
  </p:timing>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ext Box 9"/>
          <p:cNvSpPr txBox="1">
            <a:spLocks noChangeArrowheads="1"/>
          </p:cNvSpPr>
          <p:nvPr/>
        </p:nvSpPr>
        <p:spPr bwMode="auto">
          <a:xfrm>
            <a:off x="2440279" y="834466"/>
            <a:ext cx="1604168"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800" b="1" i="0" dirty="0">
                <a:solidFill>
                  <a:srgbClr val="FF0066"/>
                </a:solidFill>
              </a:rPr>
              <a:t>相同点：</a:t>
            </a:r>
            <a:endParaRPr lang="zh-CN" altLang="en-US" sz="2800" b="1" i="0" dirty="0"/>
          </a:p>
        </p:txBody>
      </p:sp>
      <p:sp>
        <p:nvSpPr>
          <p:cNvPr id="14" name="矩形 7"/>
          <p:cNvSpPr>
            <a:spLocks noChangeArrowheads="1"/>
          </p:cNvSpPr>
          <p:nvPr/>
        </p:nvSpPr>
        <p:spPr bwMode="auto">
          <a:xfrm>
            <a:off x="3294353" y="128540"/>
            <a:ext cx="60721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i="0" dirty="0">
                <a:solidFill>
                  <a:srgbClr val="FF00FF"/>
                </a:solidFill>
              </a:rPr>
              <a:t>康普顿效应与光电效应的关系</a:t>
            </a:r>
            <a:endParaRPr lang="zh-CN" altLang="en-US" sz="3200" i="0" dirty="0">
              <a:solidFill>
                <a:srgbClr val="FF00FF"/>
              </a:solidFill>
            </a:endParaRPr>
          </a:p>
        </p:txBody>
      </p:sp>
      <p:sp>
        <p:nvSpPr>
          <p:cNvPr id="16" name="矩形 15"/>
          <p:cNvSpPr/>
          <p:nvPr/>
        </p:nvSpPr>
        <p:spPr>
          <a:xfrm>
            <a:off x="4107154" y="1665496"/>
            <a:ext cx="4572000" cy="978729"/>
          </a:xfrm>
          <a:prstGeom prst="rect">
            <a:avLst/>
          </a:prstGeom>
        </p:spPr>
        <p:txBody>
          <a:bodyPr>
            <a:spAutoFit/>
          </a:bodyPr>
          <a:lstStyle/>
          <a:p>
            <a:pPr eaLnBrk="1" hangingPunct="1">
              <a:lnSpc>
                <a:spcPct val="120000"/>
              </a:lnSpc>
            </a:pPr>
            <a:r>
              <a:rPr lang="zh-CN" altLang="en-US" sz="2400" b="1" i="0" dirty="0">
                <a:solidFill>
                  <a:srgbClr val="9900CC"/>
                </a:solidFill>
              </a:rPr>
              <a:t>光电效应：</a:t>
            </a:r>
            <a:r>
              <a:rPr lang="zh-CN" altLang="en-US" sz="2400" b="1" i="0" dirty="0">
                <a:solidFill>
                  <a:srgbClr val="008000"/>
                </a:solidFill>
              </a:rPr>
              <a:t>束缚电子吸收一个光子，系统能量守恒，</a:t>
            </a:r>
            <a:r>
              <a:rPr lang="zh-CN" altLang="en-US" sz="2400" b="1" i="0" dirty="0">
                <a:solidFill>
                  <a:srgbClr val="CC3300"/>
                </a:solidFill>
                <a:effectLst>
                  <a:outerShdw blurRad="38100" dist="38100" dir="2700000" algn="tl">
                    <a:srgbClr val="FFFFFF"/>
                  </a:outerShdw>
                </a:effectLst>
              </a:rPr>
              <a:t>动量</a:t>
            </a:r>
            <a:r>
              <a:rPr lang="zh-CN" altLang="en-US" sz="2400" b="1" i="0" dirty="0">
                <a:effectLst>
                  <a:outerShdw blurRad="38100" dist="38100" dir="2700000" algn="tl">
                    <a:srgbClr val="FFFFFF"/>
                  </a:outerShdw>
                </a:effectLst>
              </a:rPr>
              <a:t>不</a:t>
            </a:r>
            <a:r>
              <a:rPr lang="zh-CN" altLang="en-US" sz="2400" b="1" i="0" dirty="0">
                <a:solidFill>
                  <a:srgbClr val="CC3300"/>
                </a:solidFill>
                <a:effectLst>
                  <a:outerShdw blurRad="38100" dist="38100" dir="2700000" algn="tl">
                    <a:srgbClr val="FFFFFF"/>
                  </a:outerShdw>
                </a:effectLst>
              </a:rPr>
              <a:t>守恒</a:t>
            </a:r>
            <a:r>
              <a:rPr lang="zh-CN" altLang="en-US" sz="2400" b="1" i="0" dirty="0">
                <a:solidFill>
                  <a:srgbClr val="008000"/>
                </a:solidFill>
                <a:effectLst>
                  <a:outerShdw blurRad="38100" dist="38100" dir="2700000" algn="tl">
                    <a:srgbClr val="FFFFFF"/>
                  </a:outerShdw>
                </a:effectLst>
              </a:rPr>
              <a:t>。</a:t>
            </a:r>
            <a:endParaRPr lang="zh-CN" altLang="en-US" sz="2400" b="1" i="0" dirty="0">
              <a:solidFill>
                <a:srgbClr val="008000"/>
              </a:solidFill>
            </a:endParaRPr>
          </a:p>
        </p:txBody>
      </p:sp>
      <p:sp>
        <p:nvSpPr>
          <p:cNvPr id="17" name="矩形 16"/>
          <p:cNvSpPr/>
          <p:nvPr/>
        </p:nvSpPr>
        <p:spPr>
          <a:xfrm>
            <a:off x="3919027" y="766901"/>
            <a:ext cx="6166246" cy="978729"/>
          </a:xfrm>
          <a:prstGeom prst="rect">
            <a:avLst/>
          </a:prstGeom>
        </p:spPr>
        <p:txBody>
          <a:bodyPr wrap="square">
            <a:spAutoFit/>
          </a:bodyPr>
          <a:lstStyle/>
          <a:p>
            <a:pPr eaLnBrk="1" hangingPunct="1">
              <a:lnSpc>
                <a:spcPct val="120000"/>
              </a:lnSpc>
            </a:pPr>
            <a:r>
              <a:rPr lang="zh-CN" altLang="en-US" sz="2400" b="1" i="0" dirty="0">
                <a:solidFill>
                  <a:srgbClr val="CC6600"/>
                </a:solidFill>
              </a:rPr>
              <a:t>都是</a:t>
            </a:r>
            <a:r>
              <a:rPr lang="zh-CN" altLang="en-US" sz="2400" b="1" i="0" dirty="0"/>
              <a:t>单个光子与单个电子相互作用</a:t>
            </a:r>
            <a:r>
              <a:rPr lang="en-US" altLang="zh-CN" sz="2400" b="1" i="0" dirty="0"/>
              <a:t>(</a:t>
            </a:r>
            <a:r>
              <a:rPr lang="zh-CN" altLang="en-US" sz="2400" b="1" i="0" dirty="0"/>
              <a:t>不是光束与电子的作用</a:t>
            </a:r>
            <a:r>
              <a:rPr lang="en-US" altLang="zh-CN" sz="2400" b="1" i="0" dirty="0"/>
              <a:t>)</a:t>
            </a:r>
            <a:r>
              <a:rPr lang="zh-CN" altLang="en-US" sz="2400" b="1" i="0" dirty="0"/>
              <a:t>，系统能量守恒；</a:t>
            </a:r>
          </a:p>
        </p:txBody>
      </p:sp>
      <p:sp>
        <p:nvSpPr>
          <p:cNvPr id="18" name="Text Box 11"/>
          <p:cNvSpPr txBox="1">
            <a:spLocks noChangeArrowheads="1"/>
          </p:cNvSpPr>
          <p:nvPr/>
        </p:nvSpPr>
        <p:spPr bwMode="auto">
          <a:xfrm>
            <a:off x="2240255" y="1633513"/>
            <a:ext cx="1477367"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800" b="1" i="0" dirty="0">
                <a:solidFill>
                  <a:srgbClr val="CC3300"/>
                </a:solidFill>
              </a:rPr>
              <a:t>不同点：</a:t>
            </a:r>
            <a:endParaRPr lang="zh-CN" altLang="en-US" sz="2800" b="1" i="0" dirty="0">
              <a:solidFill>
                <a:srgbClr val="9900CC"/>
              </a:solidFill>
            </a:endParaRPr>
          </a:p>
        </p:txBody>
      </p:sp>
      <p:sp>
        <p:nvSpPr>
          <p:cNvPr id="2" name="矩形 1"/>
          <p:cNvSpPr/>
          <p:nvPr/>
        </p:nvSpPr>
        <p:spPr>
          <a:xfrm>
            <a:off x="8830057" y="2110199"/>
            <a:ext cx="1356462" cy="492443"/>
          </a:xfrm>
          <a:prstGeom prst="rect">
            <a:avLst/>
          </a:prstGeom>
        </p:spPr>
        <p:txBody>
          <a:bodyPr wrap="none">
            <a:spAutoFit/>
          </a:bodyPr>
          <a:lstStyle/>
          <a:p>
            <a:r>
              <a:rPr lang="zh-CN" altLang="en-US" b="1" i="0" dirty="0">
                <a:solidFill>
                  <a:srgbClr val="FF9900"/>
                </a:solidFill>
                <a:effectLst>
                  <a:outerShdw blurRad="38100" dist="38100" dir="2700000" algn="tl">
                    <a:srgbClr val="FFFFFF"/>
                  </a:outerShdw>
                </a:effectLst>
              </a:rPr>
              <a:t>为什么</a:t>
            </a:r>
            <a:r>
              <a:rPr lang="en-US" altLang="zh-CN" b="1" i="0" dirty="0">
                <a:solidFill>
                  <a:srgbClr val="FF9900"/>
                </a:solidFill>
                <a:effectLst>
                  <a:outerShdw blurRad="38100" dist="38100" dir="2700000" algn="tl">
                    <a:srgbClr val="FFFFFF"/>
                  </a:outerShdw>
                </a:effectLst>
              </a:rPr>
              <a:t>?</a:t>
            </a:r>
            <a:endParaRPr lang="zh-CN" altLang="en-US" dirty="0">
              <a:solidFill>
                <a:srgbClr val="FF9900"/>
              </a:solidFill>
            </a:endParaRPr>
          </a:p>
        </p:txBody>
      </p:sp>
      <p:grpSp>
        <p:nvGrpSpPr>
          <p:cNvPr id="12" name="Group 28"/>
          <p:cNvGrpSpPr>
            <a:grpSpLocks/>
          </p:cNvGrpSpPr>
          <p:nvPr/>
        </p:nvGrpSpPr>
        <p:grpSpPr bwMode="auto">
          <a:xfrm>
            <a:off x="2186151" y="3856256"/>
            <a:ext cx="4392488" cy="1424333"/>
            <a:chOff x="2304" y="1296"/>
            <a:chExt cx="3024" cy="864"/>
          </a:xfrm>
        </p:grpSpPr>
        <p:grpSp>
          <p:nvGrpSpPr>
            <p:cNvPr id="15" name="Group 29"/>
            <p:cNvGrpSpPr>
              <a:grpSpLocks/>
            </p:cNvGrpSpPr>
            <p:nvPr/>
          </p:nvGrpSpPr>
          <p:grpSpPr bwMode="auto">
            <a:xfrm>
              <a:off x="2304" y="1296"/>
              <a:ext cx="3024" cy="96"/>
              <a:chOff x="2208" y="1104"/>
              <a:chExt cx="3024" cy="96"/>
            </a:xfrm>
          </p:grpSpPr>
          <p:sp>
            <p:nvSpPr>
              <p:cNvPr id="39" name="Line 30"/>
              <p:cNvSpPr>
                <a:spLocks noChangeShapeType="1"/>
              </p:cNvSpPr>
              <p:nvPr/>
            </p:nvSpPr>
            <p:spPr bwMode="auto">
              <a:xfrm>
                <a:off x="2208" y="1152"/>
                <a:ext cx="3024"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40" name="Oval 31"/>
              <p:cNvSpPr>
                <a:spLocks noChangeArrowheads="1"/>
              </p:cNvSpPr>
              <p:nvPr/>
            </p:nvSpPr>
            <p:spPr bwMode="auto">
              <a:xfrm>
                <a:off x="288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41" name="Oval 32"/>
              <p:cNvSpPr>
                <a:spLocks noChangeArrowheads="1"/>
              </p:cNvSpPr>
              <p:nvPr/>
            </p:nvSpPr>
            <p:spPr bwMode="auto">
              <a:xfrm>
                <a:off x="2304"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42" name="Oval 33"/>
              <p:cNvSpPr>
                <a:spLocks noChangeArrowheads="1"/>
              </p:cNvSpPr>
              <p:nvPr/>
            </p:nvSpPr>
            <p:spPr bwMode="auto">
              <a:xfrm>
                <a:off x="3456"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43" name="Oval 34"/>
              <p:cNvSpPr>
                <a:spLocks noChangeArrowheads="1"/>
              </p:cNvSpPr>
              <p:nvPr/>
            </p:nvSpPr>
            <p:spPr bwMode="auto">
              <a:xfrm>
                <a:off x="403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44" name="Oval 35"/>
              <p:cNvSpPr>
                <a:spLocks noChangeArrowheads="1"/>
              </p:cNvSpPr>
              <p:nvPr/>
            </p:nvSpPr>
            <p:spPr bwMode="auto">
              <a:xfrm>
                <a:off x="456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45" name="Oval 36"/>
              <p:cNvSpPr>
                <a:spLocks noChangeArrowheads="1"/>
              </p:cNvSpPr>
              <p:nvPr/>
            </p:nvSpPr>
            <p:spPr bwMode="auto">
              <a:xfrm>
                <a:off x="5088"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a:p>
            </p:txBody>
          </p:sp>
        </p:grpSp>
        <p:grpSp>
          <p:nvGrpSpPr>
            <p:cNvPr id="22" name="Group 37"/>
            <p:cNvGrpSpPr>
              <a:grpSpLocks/>
            </p:cNvGrpSpPr>
            <p:nvPr/>
          </p:nvGrpSpPr>
          <p:grpSpPr bwMode="auto">
            <a:xfrm>
              <a:off x="2304" y="1680"/>
              <a:ext cx="3024" cy="96"/>
              <a:chOff x="2208" y="1104"/>
              <a:chExt cx="3024" cy="96"/>
            </a:xfrm>
          </p:grpSpPr>
          <p:sp>
            <p:nvSpPr>
              <p:cNvPr id="32" name="Line 38"/>
              <p:cNvSpPr>
                <a:spLocks noChangeShapeType="1"/>
              </p:cNvSpPr>
              <p:nvPr/>
            </p:nvSpPr>
            <p:spPr bwMode="auto">
              <a:xfrm>
                <a:off x="2208" y="1152"/>
                <a:ext cx="3024" cy="0"/>
              </a:xfrm>
              <a:prstGeom prst="line">
                <a:avLst/>
              </a:prstGeom>
              <a:noFill/>
              <a:ln w="28575">
                <a:solidFill>
                  <a:srgbClr val="117D1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33" name="Oval 39"/>
              <p:cNvSpPr>
                <a:spLocks noChangeArrowheads="1"/>
              </p:cNvSpPr>
              <p:nvPr/>
            </p:nvSpPr>
            <p:spPr bwMode="auto">
              <a:xfrm>
                <a:off x="288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34" name="Oval 40"/>
              <p:cNvSpPr>
                <a:spLocks noChangeArrowheads="1"/>
              </p:cNvSpPr>
              <p:nvPr/>
            </p:nvSpPr>
            <p:spPr bwMode="auto">
              <a:xfrm>
                <a:off x="2304"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35" name="Oval 41"/>
              <p:cNvSpPr>
                <a:spLocks noChangeArrowheads="1"/>
              </p:cNvSpPr>
              <p:nvPr/>
            </p:nvSpPr>
            <p:spPr bwMode="auto">
              <a:xfrm>
                <a:off x="3456"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36" name="Oval 42"/>
              <p:cNvSpPr>
                <a:spLocks noChangeArrowheads="1"/>
              </p:cNvSpPr>
              <p:nvPr/>
            </p:nvSpPr>
            <p:spPr bwMode="auto">
              <a:xfrm>
                <a:off x="4033"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37" name="Oval 43"/>
              <p:cNvSpPr>
                <a:spLocks noChangeArrowheads="1"/>
              </p:cNvSpPr>
              <p:nvPr/>
            </p:nvSpPr>
            <p:spPr bwMode="auto">
              <a:xfrm>
                <a:off x="456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38" name="Oval 44"/>
              <p:cNvSpPr>
                <a:spLocks noChangeArrowheads="1"/>
              </p:cNvSpPr>
              <p:nvPr/>
            </p:nvSpPr>
            <p:spPr bwMode="auto">
              <a:xfrm>
                <a:off x="5088"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a:p>
            </p:txBody>
          </p:sp>
        </p:grpSp>
        <p:grpSp>
          <p:nvGrpSpPr>
            <p:cNvPr id="24" name="Group 45"/>
            <p:cNvGrpSpPr>
              <a:grpSpLocks/>
            </p:cNvGrpSpPr>
            <p:nvPr/>
          </p:nvGrpSpPr>
          <p:grpSpPr bwMode="auto">
            <a:xfrm>
              <a:off x="2304" y="2047"/>
              <a:ext cx="3024" cy="113"/>
              <a:chOff x="2208" y="1087"/>
              <a:chExt cx="3024" cy="113"/>
            </a:xfrm>
          </p:grpSpPr>
          <p:sp>
            <p:nvSpPr>
              <p:cNvPr id="25" name="Line 46"/>
              <p:cNvSpPr>
                <a:spLocks noChangeShapeType="1"/>
              </p:cNvSpPr>
              <p:nvPr/>
            </p:nvSpPr>
            <p:spPr bwMode="auto">
              <a:xfrm>
                <a:off x="2208" y="1152"/>
                <a:ext cx="3024" cy="0"/>
              </a:xfrm>
              <a:prstGeom prst="line">
                <a:avLst/>
              </a:prstGeom>
              <a:noFill/>
              <a:ln w="28575">
                <a:solidFill>
                  <a:srgbClr val="117D1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6" name="Oval 47"/>
              <p:cNvSpPr>
                <a:spLocks noChangeArrowheads="1"/>
              </p:cNvSpPr>
              <p:nvPr/>
            </p:nvSpPr>
            <p:spPr bwMode="auto">
              <a:xfrm>
                <a:off x="288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27" name="Oval 48"/>
              <p:cNvSpPr>
                <a:spLocks noChangeArrowheads="1"/>
              </p:cNvSpPr>
              <p:nvPr/>
            </p:nvSpPr>
            <p:spPr bwMode="auto">
              <a:xfrm>
                <a:off x="2304"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28" name="Oval 49"/>
              <p:cNvSpPr>
                <a:spLocks noChangeArrowheads="1"/>
              </p:cNvSpPr>
              <p:nvPr/>
            </p:nvSpPr>
            <p:spPr bwMode="auto">
              <a:xfrm>
                <a:off x="3456"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29" name="Oval 50"/>
              <p:cNvSpPr>
                <a:spLocks noChangeArrowheads="1"/>
              </p:cNvSpPr>
              <p:nvPr/>
            </p:nvSpPr>
            <p:spPr bwMode="auto">
              <a:xfrm>
                <a:off x="4030" y="1087"/>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30" name="Oval 51"/>
              <p:cNvSpPr>
                <a:spLocks noChangeArrowheads="1"/>
              </p:cNvSpPr>
              <p:nvPr/>
            </p:nvSpPr>
            <p:spPr bwMode="auto">
              <a:xfrm>
                <a:off x="456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31" name="Oval 52"/>
              <p:cNvSpPr>
                <a:spLocks noChangeArrowheads="1"/>
              </p:cNvSpPr>
              <p:nvPr/>
            </p:nvSpPr>
            <p:spPr bwMode="auto">
              <a:xfrm>
                <a:off x="5088"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a:p>
            </p:txBody>
          </p:sp>
        </p:grpSp>
      </p:grpSp>
      <p:sp>
        <p:nvSpPr>
          <p:cNvPr id="46" name="Oval 40"/>
          <p:cNvSpPr>
            <a:spLocks noChangeArrowheads="1"/>
          </p:cNvSpPr>
          <p:nvPr/>
        </p:nvSpPr>
        <p:spPr bwMode="auto">
          <a:xfrm>
            <a:off x="4387114" y="3475951"/>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sz="2400"/>
          </a:p>
        </p:txBody>
      </p:sp>
      <p:sp>
        <p:nvSpPr>
          <p:cNvPr id="47" name="Line 17"/>
          <p:cNvSpPr>
            <a:spLocks noChangeShapeType="1"/>
          </p:cNvSpPr>
          <p:nvPr/>
        </p:nvSpPr>
        <p:spPr bwMode="auto">
          <a:xfrm flipV="1">
            <a:off x="4460376" y="2885531"/>
            <a:ext cx="1051891" cy="633037"/>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48" name="矩形 47"/>
          <p:cNvSpPr/>
          <p:nvPr/>
        </p:nvSpPr>
        <p:spPr>
          <a:xfrm>
            <a:off x="5338376" y="3982299"/>
            <a:ext cx="1422184" cy="461665"/>
          </a:xfrm>
          <a:prstGeom prst="rect">
            <a:avLst/>
          </a:prstGeom>
        </p:spPr>
        <p:txBody>
          <a:bodyPr wrap="none">
            <a:spAutoFit/>
          </a:bodyPr>
          <a:lstStyle/>
          <a:p>
            <a:r>
              <a:rPr lang="zh-CN" altLang="en-US" sz="2400" b="1" i="0" dirty="0">
                <a:solidFill>
                  <a:srgbClr val="3E0000"/>
                </a:solidFill>
              </a:rPr>
              <a:t>金属表面</a:t>
            </a:r>
            <a:endParaRPr lang="zh-CN" altLang="en-US" sz="2400" dirty="0">
              <a:solidFill>
                <a:srgbClr val="3E0000"/>
              </a:solidFill>
            </a:endParaRPr>
          </a:p>
        </p:txBody>
      </p:sp>
      <p:sp>
        <p:nvSpPr>
          <p:cNvPr id="49" name="矩形 48"/>
          <p:cNvSpPr/>
          <p:nvPr/>
        </p:nvSpPr>
        <p:spPr>
          <a:xfrm>
            <a:off x="4977700" y="3202180"/>
            <a:ext cx="1731564" cy="461665"/>
          </a:xfrm>
          <a:prstGeom prst="rect">
            <a:avLst/>
          </a:prstGeom>
        </p:spPr>
        <p:txBody>
          <a:bodyPr wrap="none">
            <a:spAutoFit/>
          </a:bodyPr>
          <a:lstStyle/>
          <a:p>
            <a:r>
              <a:rPr lang="zh-CN" altLang="en-US" sz="2400" b="1" i="0" dirty="0">
                <a:solidFill>
                  <a:srgbClr val="008000"/>
                </a:solidFill>
                <a:effectLst>
                  <a:outerShdw blurRad="38100" dist="38100" dir="2700000" algn="tl">
                    <a:srgbClr val="FFFFFF"/>
                  </a:outerShdw>
                </a:effectLst>
              </a:rPr>
              <a:t>逃</a:t>
            </a:r>
            <a:r>
              <a:rPr lang="zh-CN" altLang="en-US" sz="2400" b="1" i="0" dirty="0">
                <a:solidFill>
                  <a:srgbClr val="008000"/>
                </a:solidFill>
                <a:ea typeface="楷体_GB2312" pitchFamily="49" charset="-122"/>
              </a:rPr>
              <a:t>逸</a:t>
            </a:r>
            <a:r>
              <a:rPr lang="zh-CN" altLang="en-US" sz="2400" b="1" i="0" dirty="0">
                <a:solidFill>
                  <a:srgbClr val="008000"/>
                </a:solidFill>
                <a:effectLst>
                  <a:outerShdw blurRad="38100" dist="38100" dir="2700000" algn="tl">
                    <a:srgbClr val="FFFFFF"/>
                  </a:outerShdw>
                </a:effectLst>
              </a:rPr>
              <a:t>的</a:t>
            </a:r>
            <a:r>
              <a:rPr lang="zh-CN" altLang="en-US" sz="2400" b="1" i="0" dirty="0">
                <a:solidFill>
                  <a:srgbClr val="008000"/>
                </a:solidFill>
              </a:rPr>
              <a:t>电子</a:t>
            </a:r>
            <a:endParaRPr lang="zh-CN" altLang="en-US" sz="2400" dirty="0">
              <a:solidFill>
                <a:srgbClr val="008000"/>
              </a:solidFill>
            </a:endParaRPr>
          </a:p>
        </p:txBody>
      </p:sp>
      <p:sp>
        <p:nvSpPr>
          <p:cNvPr id="50" name="矩形 49"/>
          <p:cNvSpPr/>
          <p:nvPr/>
        </p:nvSpPr>
        <p:spPr>
          <a:xfrm>
            <a:off x="4801442" y="4555741"/>
            <a:ext cx="1112805" cy="461665"/>
          </a:xfrm>
          <a:prstGeom prst="rect">
            <a:avLst/>
          </a:prstGeom>
        </p:spPr>
        <p:txBody>
          <a:bodyPr wrap="none">
            <a:spAutoFit/>
          </a:bodyPr>
          <a:lstStyle/>
          <a:p>
            <a:r>
              <a:rPr lang="zh-CN" altLang="en-US" sz="2400" b="1" i="0" dirty="0">
                <a:solidFill>
                  <a:srgbClr val="0070C0"/>
                </a:solidFill>
                <a:effectLst>
                  <a:outerShdw blurRad="38100" dist="38100" dir="2700000" algn="tl">
                    <a:srgbClr val="FFFFFF"/>
                  </a:outerShdw>
                </a:effectLst>
              </a:rPr>
              <a:t>原子实</a:t>
            </a:r>
            <a:endParaRPr lang="zh-CN" altLang="en-US" sz="2400" dirty="0">
              <a:solidFill>
                <a:srgbClr val="0070C0"/>
              </a:solidFill>
            </a:endParaRPr>
          </a:p>
        </p:txBody>
      </p:sp>
      <p:sp>
        <p:nvSpPr>
          <p:cNvPr id="51" name="Line 17"/>
          <p:cNvSpPr>
            <a:spLocks noChangeShapeType="1"/>
          </p:cNvSpPr>
          <p:nvPr/>
        </p:nvSpPr>
        <p:spPr bwMode="auto">
          <a:xfrm flipH="1">
            <a:off x="3238053" y="3558825"/>
            <a:ext cx="1105744" cy="344487"/>
          </a:xfrm>
          <a:prstGeom prst="line">
            <a:avLst/>
          </a:prstGeom>
          <a:noFill/>
          <a:ln w="28575">
            <a:solidFill>
              <a:srgbClr val="0033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52" name="Line 17"/>
          <p:cNvSpPr>
            <a:spLocks noChangeShapeType="1"/>
          </p:cNvSpPr>
          <p:nvPr/>
        </p:nvSpPr>
        <p:spPr bwMode="auto">
          <a:xfrm flipH="1">
            <a:off x="4074717" y="3555079"/>
            <a:ext cx="312397" cy="329205"/>
          </a:xfrm>
          <a:prstGeom prst="line">
            <a:avLst/>
          </a:prstGeom>
          <a:noFill/>
          <a:ln w="28575">
            <a:solidFill>
              <a:srgbClr val="0033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53" name="Line 17"/>
          <p:cNvSpPr>
            <a:spLocks noChangeShapeType="1"/>
          </p:cNvSpPr>
          <p:nvPr/>
        </p:nvSpPr>
        <p:spPr bwMode="auto">
          <a:xfrm>
            <a:off x="4465794" y="3612118"/>
            <a:ext cx="397170" cy="272165"/>
          </a:xfrm>
          <a:prstGeom prst="line">
            <a:avLst/>
          </a:prstGeom>
          <a:noFill/>
          <a:ln w="28575">
            <a:solidFill>
              <a:srgbClr val="0033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54" name="Line 17"/>
          <p:cNvSpPr>
            <a:spLocks noChangeShapeType="1"/>
          </p:cNvSpPr>
          <p:nvPr/>
        </p:nvSpPr>
        <p:spPr bwMode="auto">
          <a:xfrm flipH="1">
            <a:off x="4092965" y="3612118"/>
            <a:ext cx="325994" cy="905201"/>
          </a:xfrm>
          <a:prstGeom prst="line">
            <a:avLst/>
          </a:prstGeom>
          <a:noFill/>
          <a:ln w="28575">
            <a:solidFill>
              <a:srgbClr val="0033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55" name="Line 17"/>
          <p:cNvSpPr>
            <a:spLocks noChangeShapeType="1"/>
          </p:cNvSpPr>
          <p:nvPr/>
        </p:nvSpPr>
        <p:spPr bwMode="auto">
          <a:xfrm>
            <a:off x="4481155" y="3625723"/>
            <a:ext cx="421251" cy="894151"/>
          </a:xfrm>
          <a:prstGeom prst="line">
            <a:avLst/>
          </a:prstGeom>
          <a:noFill/>
          <a:ln w="28575">
            <a:solidFill>
              <a:srgbClr val="0033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56" name="Line 17"/>
          <p:cNvSpPr>
            <a:spLocks noChangeShapeType="1"/>
          </p:cNvSpPr>
          <p:nvPr/>
        </p:nvSpPr>
        <p:spPr bwMode="auto">
          <a:xfrm>
            <a:off x="4530814" y="3563487"/>
            <a:ext cx="1071717" cy="301752"/>
          </a:xfrm>
          <a:prstGeom prst="line">
            <a:avLst/>
          </a:prstGeom>
          <a:noFill/>
          <a:ln w="28575">
            <a:solidFill>
              <a:srgbClr val="0033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57" name="矩形 56"/>
          <p:cNvSpPr/>
          <p:nvPr/>
        </p:nvSpPr>
        <p:spPr>
          <a:xfrm>
            <a:off x="2484834" y="2872397"/>
            <a:ext cx="2385967" cy="830997"/>
          </a:xfrm>
          <a:prstGeom prst="rect">
            <a:avLst/>
          </a:prstGeom>
        </p:spPr>
        <p:txBody>
          <a:bodyPr wrap="square">
            <a:spAutoFit/>
          </a:bodyPr>
          <a:lstStyle/>
          <a:p>
            <a:r>
              <a:rPr lang="zh-CN" altLang="en-US" sz="2400" b="1" i="0" dirty="0">
                <a:solidFill>
                  <a:srgbClr val="CC3300"/>
                </a:solidFill>
                <a:effectLst>
                  <a:outerShdw blurRad="38100" dist="38100" dir="2700000" algn="tl">
                    <a:srgbClr val="FFFFFF"/>
                  </a:outerShdw>
                </a:effectLst>
              </a:rPr>
              <a:t>原子实对</a:t>
            </a:r>
            <a:r>
              <a:rPr lang="zh-CN" altLang="en-US" sz="2400" b="1" i="0" dirty="0">
                <a:solidFill>
                  <a:srgbClr val="CC3300"/>
                </a:solidFill>
              </a:rPr>
              <a:t>电子</a:t>
            </a:r>
            <a:r>
              <a:rPr lang="zh-CN" altLang="en-US" sz="2400" b="1" i="0" dirty="0">
                <a:solidFill>
                  <a:srgbClr val="CC3300"/>
                </a:solidFill>
                <a:effectLst>
                  <a:outerShdw blurRad="38100" dist="38100" dir="2700000" algn="tl">
                    <a:srgbClr val="FFFFFF"/>
                  </a:outerShdw>
                </a:effectLst>
              </a:rPr>
              <a:t>的库伦引力</a:t>
            </a:r>
            <a:endParaRPr lang="zh-CN" altLang="en-US" sz="2400" dirty="0">
              <a:solidFill>
                <a:srgbClr val="CC3300"/>
              </a:solidFill>
            </a:endParaRPr>
          </a:p>
        </p:txBody>
      </p:sp>
      <p:graphicFrame>
        <p:nvGraphicFramePr>
          <p:cNvPr id="58" name="Object 11"/>
          <p:cNvGraphicFramePr>
            <a:graphicFrameLocks noChangeAspect="1"/>
          </p:cNvGraphicFramePr>
          <p:nvPr>
            <p:extLst>
              <p:ext uri="{D42A27DB-BD31-4B8C-83A1-F6EECF244321}">
                <p14:modId xmlns:p14="http://schemas.microsoft.com/office/powerpoint/2010/main" val="2314405706"/>
              </p:ext>
            </p:extLst>
          </p:nvPr>
        </p:nvGraphicFramePr>
        <p:xfrm>
          <a:off x="5651501" y="2490788"/>
          <a:ext cx="341313" cy="493712"/>
        </p:xfrm>
        <a:graphic>
          <a:graphicData uri="http://schemas.openxmlformats.org/presentationml/2006/ole">
            <mc:AlternateContent xmlns:mc="http://schemas.openxmlformats.org/markup-compatibility/2006">
              <mc:Choice xmlns:v="urn:schemas-microsoft-com:vml" Requires="v">
                <p:oleObj spid="_x0000_s356876" name="Equation" r:id="rId3" imgW="126720" imgH="164880" progId="Equation.DSMT4">
                  <p:embed/>
                </p:oleObj>
              </mc:Choice>
              <mc:Fallback>
                <p:oleObj name="Equation" r:id="rId3" imgW="126720" imgH="164880" progId="Equation.DSMT4">
                  <p:embed/>
                  <p:pic>
                    <p:nvPicPr>
                      <p:cNvPr id="0" name=""/>
                      <p:cNvPicPr>
                        <a:picLocks noChangeAspect="1" noChangeArrowheads="1"/>
                      </p:cNvPicPr>
                      <p:nvPr/>
                    </p:nvPicPr>
                    <p:blipFill>
                      <a:blip r:embed="rId4"/>
                      <a:srcRect/>
                      <a:stretch>
                        <a:fillRect/>
                      </a:stretch>
                    </p:blipFill>
                    <p:spPr bwMode="blackWhite">
                      <a:xfrm>
                        <a:off x="5651501" y="2490788"/>
                        <a:ext cx="341313" cy="493712"/>
                      </a:xfrm>
                      <a:prstGeom prst="rect">
                        <a:avLst/>
                      </a:prstGeom>
                      <a:noFill/>
                      <a:ln w="9525">
                        <a:noFill/>
                        <a:miter lim="800000"/>
                        <a:headEnd/>
                        <a:tailEnd/>
                      </a:ln>
                      <a:extLst/>
                    </p:spPr>
                  </p:pic>
                </p:oleObj>
              </mc:Fallback>
            </mc:AlternateContent>
          </a:graphicData>
        </a:graphic>
      </p:graphicFrame>
      <p:sp>
        <p:nvSpPr>
          <p:cNvPr id="59" name="矩形 58"/>
          <p:cNvSpPr/>
          <p:nvPr/>
        </p:nvSpPr>
        <p:spPr>
          <a:xfrm>
            <a:off x="2718787" y="5871407"/>
            <a:ext cx="5787232" cy="978729"/>
          </a:xfrm>
          <a:prstGeom prst="rect">
            <a:avLst/>
          </a:prstGeom>
        </p:spPr>
        <p:txBody>
          <a:bodyPr wrap="square">
            <a:spAutoFit/>
          </a:bodyPr>
          <a:lstStyle/>
          <a:p>
            <a:pPr>
              <a:lnSpc>
                <a:spcPct val="120000"/>
              </a:lnSpc>
            </a:pPr>
            <a:r>
              <a:rPr lang="zh-CN" altLang="en-US" sz="2400" b="1" i="0" dirty="0">
                <a:solidFill>
                  <a:srgbClr val="9900CC"/>
                </a:solidFill>
              </a:rPr>
              <a:t>康普顿效应：</a:t>
            </a:r>
            <a:r>
              <a:rPr lang="zh-CN" altLang="en-US" sz="2400" b="1" i="0" dirty="0">
                <a:solidFill>
                  <a:srgbClr val="0033CC"/>
                </a:solidFill>
              </a:rPr>
              <a:t>光子与自由电子的弹性碰撞，系统能量和</a:t>
            </a:r>
            <a:r>
              <a:rPr lang="zh-CN" altLang="en-US" sz="2400" b="1" i="0" dirty="0">
                <a:solidFill>
                  <a:srgbClr val="0033CC"/>
                </a:solidFill>
                <a:effectLst>
                  <a:outerShdw blurRad="38100" dist="38100" dir="2700000" algn="tl">
                    <a:srgbClr val="FFFFFF"/>
                  </a:outerShdw>
                </a:effectLst>
              </a:rPr>
              <a:t>动量</a:t>
            </a:r>
            <a:r>
              <a:rPr lang="zh-CN" altLang="en-US" sz="2400" b="1" i="0" dirty="0">
                <a:solidFill>
                  <a:srgbClr val="FF0000"/>
                </a:solidFill>
                <a:effectLst>
                  <a:outerShdw blurRad="38100" dist="38100" dir="2700000" algn="tl">
                    <a:srgbClr val="FFFFFF"/>
                  </a:outerShdw>
                </a:effectLst>
              </a:rPr>
              <a:t>都</a:t>
            </a:r>
            <a:r>
              <a:rPr lang="zh-CN" altLang="en-US" sz="2400" b="1" i="0" dirty="0">
                <a:solidFill>
                  <a:srgbClr val="0033CC"/>
                </a:solidFill>
                <a:effectLst>
                  <a:outerShdw blurRad="38100" dist="38100" dir="2700000" algn="tl">
                    <a:srgbClr val="FFFFFF"/>
                  </a:outerShdw>
                </a:effectLst>
              </a:rPr>
              <a:t>守恒</a:t>
            </a:r>
            <a:r>
              <a:rPr lang="zh-CN" altLang="en-US" sz="2400" b="1" i="0" dirty="0">
                <a:solidFill>
                  <a:srgbClr val="0033CC"/>
                </a:solidFill>
              </a:rPr>
              <a:t>。</a:t>
            </a:r>
          </a:p>
        </p:txBody>
      </p:sp>
      <p:grpSp>
        <p:nvGrpSpPr>
          <p:cNvPr id="60" name="Group 4"/>
          <p:cNvGrpSpPr>
            <a:grpSpLocks/>
          </p:cNvGrpSpPr>
          <p:nvPr/>
        </p:nvGrpSpPr>
        <p:grpSpPr bwMode="auto">
          <a:xfrm>
            <a:off x="6880509" y="2736914"/>
            <a:ext cx="3733800" cy="3006542"/>
            <a:chOff x="2784" y="368"/>
            <a:chExt cx="2880" cy="2250"/>
          </a:xfrm>
        </p:grpSpPr>
        <p:sp>
          <p:nvSpPr>
            <p:cNvPr id="61" name="Rectangle 5"/>
            <p:cNvSpPr>
              <a:spLocks noChangeArrowheads="1"/>
            </p:cNvSpPr>
            <p:nvPr/>
          </p:nvSpPr>
          <p:spPr bwMode="auto">
            <a:xfrm>
              <a:off x="2784" y="528"/>
              <a:ext cx="2880" cy="2064"/>
            </a:xfrm>
            <a:prstGeom prst="rect">
              <a:avLst/>
            </a:prstGeom>
            <a:solidFill>
              <a:schemeClr val="bg1"/>
            </a:solidFill>
            <a:ln w="9525">
              <a:solidFill>
                <a:srgbClr val="006666"/>
              </a:solidFill>
              <a:miter lim="800000"/>
              <a:headEnd/>
              <a:tailEnd type="none" w="sm" len="lg"/>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 name="Line 6"/>
            <p:cNvSpPr>
              <a:spLocks noChangeShapeType="1"/>
            </p:cNvSpPr>
            <p:nvPr/>
          </p:nvSpPr>
          <p:spPr bwMode="auto">
            <a:xfrm>
              <a:off x="5136" y="1680"/>
              <a:ext cx="432"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Line 7"/>
            <p:cNvSpPr>
              <a:spLocks noChangeShapeType="1"/>
            </p:cNvSpPr>
            <p:nvPr/>
          </p:nvSpPr>
          <p:spPr bwMode="auto">
            <a:xfrm flipV="1">
              <a:off x="3840" y="768"/>
              <a:ext cx="0" cy="168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4" name="Object 8"/>
            <p:cNvGraphicFramePr>
              <a:graphicFrameLocks noChangeAspect="1"/>
            </p:cNvGraphicFramePr>
            <p:nvPr/>
          </p:nvGraphicFramePr>
          <p:xfrm>
            <a:off x="5232" y="1392"/>
            <a:ext cx="208" cy="226"/>
          </p:xfrm>
          <a:graphic>
            <a:graphicData uri="http://schemas.openxmlformats.org/presentationml/2006/ole">
              <mc:AlternateContent xmlns:mc="http://schemas.openxmlformats.org/markup-compatibility/2006">
                <mc:Choice xmlns:v="urn:schemas-microsoft-com:vml" Requires="v">
                  <p:oleObj spid="_x0000_s356877" name="公式" r:id="rId5" imgW="177646" imgH="190335" progId="Equation.3">
                    <p:embed/>
                  </p:oleObj>
                </mc:Choice>
                <mc:Fallback>
                  <p:oleObj name="公式" r:id="rId5" imgW="177646" imgH="19033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2" y="1392"/>
                          <a:ext cx="208"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 name="Object 9"/>
            <p:cNvGraphicFramePr>
              <a:graphicFrameLocks noChangeAspect="1"/>
            </p:cNvGraphicFramePr>
            <p:nvPr/>
          </p:nvGraphicFramePr>
          <p:xfrm>
            <a:off x="3840" y="768"/>
            <a:ext cx="225" cy="285"/>
          </p:xfrm>
          <a:graphic>
            <a:graphicData uri="http://schemas.openxmlformats.org/presentationml/2006/ole">
              <mc:AlternateContent xmlns:mc="http://schemas.openxmlformats.org/markup-compatibility/2006">
                <mc:Choice xmlns:v="urn:schemas-microsoft-com:vml" Requires="v">
                  <p:oleObj spid="_x0000_s356878" name="公式" r:id="rId7" imgW="190417" imgH="241195" progId="Equation.3">
                    <p:embed/>
                  </p:oleObj>
                </mc:Choice>
                <mc:Fallback>
                  <p:oleObj name="公式" r:id="rId7" imgW="190417" imgH="24119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0" y="768"/>
                          <a:ext cx="225"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 name="Line 10"/>
            <p:cNvSpPr>
              <a:spLocks noChangeShapeType="1"/>
            </p:cNvSpPr>
            <p:nvPr/>
          </p:nvSpPr>
          <p:spPr bwMode="auto">
            <a:xfrm flipV="1">
              <a:off x="4320" y="1680"/>
              <a:ext cx="816" cy="576"/>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11"/>
            <p:cNvSpPr>
              <a:spLocks noChangeShapeType="1"/>
            </p:cNvSpPr>
            <p:nvPr/>
          </p:nvSpPr>
          <p:spPr bwMode="auto">
            <a:xfrm>
              <a:off x="4656" y="1104"/>
              <a:ext cx="480" cy="576"/>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Line 12"/>
            <p:cNvSpPr>
              <a:spLocks noChangeShapeType="1"/>
            </p:cNvSpPr>
            <p:nvPr/>
          </p:nvSpPr>
          <p:spPr bwMode="auto">
            <a:xfrm>
              <a:off x="3840" y="1680"/>
              <a:ext cx="1248" cy="0"/>
            </a:xfrm>
            <a:prstGeom prst="line">
              <a:avLst/>
            </a:prstGeom>
            <a:noFill/>
            <a:ln w="38100">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9" name="Group 13"/>
            <p:cNvGrpSpPr>
              <a:grpSpLocks/>
            </p:cNvGrpSpPr>
            <p:nvPr/>
          </p:nvGrpSpPr>
          <p:grpSpPr bwMode="auto">
            <a:xfrm>
              <a:off x="2799" y="823"/>
              <a:ext cx="1041" cy="857"/>
              <a:chOff x="2799" y="823"/>
              <a:chExt cx="1041" cy="857"/>
            </a:xfrm>
          </p:grpSpPr>
          <p:sp>
            <p:nvSpPr>
              <p:cNvPr id="85" name="Line 14"/>
              <p:cNvSpPr>
                <a:spLocks noChangeShapeType="1"/>
              </p:cNvSpPr>
              <p:nvPr/>
            </p:nvSpPr>
            <p:spPr bwMode="auto">
              <a:xfrm>
                <a:off x="2976" y="1680"/>
                <a:ext cx="86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6" name="Object 15"/>
              <p:cNvGraphicFramePr>
                <a:graphicFrameLocks noChangeAspect="1"/>
              </p:cNvGraphicFramePr>
              <p:nvPr/>
            </p:nvGraphicFramePr>
            <p:xfrm>
              <a:off x="2799" y="823"/>
              <a:ext cx="784" cy="694"/>
            </p:xfrm>
            <a:graphic>
              <a:graphicData uri="http://schemas.openxmlformats.org/presentationml/2006/ole">
                <mc:AlternateContent xmlns:mc="http://schemas.openxmlformats.org/markup-compatibility/2006">
                  <mc:Choice xmlns:v="urn:schemas-microsoft-com:vml" Requires="v">
                    <p:oleObj spid="_x0000_s356879" name="公式" r:id="rId9" imgW="361991" imgH="304755" progId="Equation.3">
                      <p:embed/>
                    </p:oleObj>
                  </mc:Choice>
                  <mc:Fallback>
                    <p:oleObj name="公式" r:id="rId9" imgW="361991" imgH="30475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9" y="823"/>
                            <a:ext cx="784" cy="6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0" name="Group 16"/>
            <p:cNvGrpSpPr>
              <a:grpSpLocks/>
            </p:cNvGrpSpPr>
            <p:nvPr/>
          </p:nvGrpSpPr>
          <p:grpSpPr bwMode="auto">
            <a:xfrm>
              <a:off x="3840" y="368"/>
              <a:ext cx="1162" cy="1312"/>
              <a:chOff x="3840" y="368"/>
              <a:chExt cx="1162" cy="1312"/>
            </a:xfrm>
          </p:grpSpPr>
          <p:sp>
            <p:nvSpPr>
              <p:cNvPr id="83" name="Line 17"/>
              <p:cNvSpPr>
                <a:spLocks noChangeShapeType="1"/>
              </p:cNvSpPr>
              <p:nvPr/>
            </p:nvSpPr>
            <p:spPr bwMode="auto">
              <a:xfrm flipV="1">
                <a:off x="3840" y="1104"/>
                <a:ext cx="816" cy="57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4" name="Object 18"/>
              <p:cNvGraphicFramePr>
                <a:graphicFrameLocks noChangeAspect="1"/>
              </p:cNvGraphicFramePr>
              <p:nvPr/>
            </p:nvGraphicFramePr>
            <p:xfrm>
              <a:off x="4286" y="368"/>
              <a:ext cx="716" cy="735"/>
            </p:xfrm>
            <a:graphic>
              <a:graphicData uri="http://schemas.openxmlformats.org/presentationml/2006/ole">
                <mc:AlternateContent xmlns:mc="http://schemas.openxmlformats.org/markup-compatibility/2006">
                  <mc:Choice xmlns:v="urn:schemas-microsoft-com:vml" Requires="v">
                    <p:oleObj spid="_x0000_s356880" name="公式" r:id="rId11" imgW="266702" imgH="304755" progId="Equation.3">
                      <p:embed/>
                    </p:oleObj>
                  </mc:Choice>
                  <mc:Fallback>
                    <p:oleObj name="公式" r:id="rId11" imgW="266702" imgH="30475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86" y="368"/>
                            <a:ext cx="716" cy="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1" name="Group 19"/>
            <p:cNvGrpSpPr>
              <a:grpSpLocks/>
            </p:cNvGrpSpPr>
            <p:nvPr/>
          </p:nvGrpSpPr>
          <p:grpSpPr bwMode="auto">
            <a:xfrm>
              <a:off x="3840" y="1680"/>
              <a:ext cx="960" cy="938"/>
              <a:chOff x="3840" y="1680"/>
              <a:chExt cx="960" cy="938"/>
            </a:xfrm>
          </p:grpSpPr>
          <p:sp>
            <p:nvSpPr>
              <p:cNvPr id="81" name="Line 20"/>
              <p:cNvSpPr>
                <a:spLocks noChangeShapeType="1"/>
              </p:cNvSpPr>
              <p:nvPr/>
            </p:nvSpPr>
            <p:spPr bwMode="auto">
              <a:xfrm>
                <a:off x="3840" y="1680"/>
                <a:ext cx="480" cy="576"/>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2" name="Object 21"/>
              <p:cNvGraphicFramePr>
                <a:graphicFrameLocks noChangeAspect="1"/>
              </p:cNvGraphicFramePr>
              <p:nvPr>
                <p:extLst>
                  <p:ext uri="{D42A27DB-BD31-4B8C-83A1-F6EECF244321}">
                    <p14:modId xmlns:p14="http://schemas.microsoft.com/office/powerpoint/2010/main" val="2790040341"/>
                  </p:ext>
                </p:extLst>
              </p:nvPr>
            </p:nvGraphicFramePr>
            <p:xfrm>
              <a:off x="4089" y="2132"/>
              <a:ext cx="711" cy="486"/>
            </p:xfrm>
            <a:graphic>
              <a:graphicData uri="http://schemas.openxmlformats.org/presentationml/2006/ole">
                <mc:AlternateContent xmlns:mc="http://schemas.openxmlformats.org/markup-compatibility/2006">
                  <mc:Choice xmlns:v="urn:schemas-microsoft-com:vml" Requires="v">
                    <p:oleObj spid="_x0000_s356881" name="Equation" r:id="rId13" imgW="241200" imgH="177480" progId="Equation.DSMT4">
                      <p:embed/>
                    </p:oleObj>
                  </mc:Choice>
                  <mc:Fallback>
                    <p:oleObj name="Equation" r:id="rId13" imgW="241200" imgH="177480" progId="Equation.DSMT4">
                      <p:embed/>
                      <p:pic>
                        <p:nvPicPr>
                          <p:cNvPr id="0" name=""/>
                          <p:cNvPicPr>
                            <a:picLocks noChangeAspect="1" noChangeArrowheads="1"/>
                          </p:cNvPicPr>
                          <p:nvPr/>
                        </p:nvPicPr>
                        <p:blipFill>
                          <a:blip r:embed="rId14"/>
                          <a:srcRect/>
                          <a:stretch>
                            <a:fillRect/>
                          </a:stretch>
                        </p:blipFill>
                        <p:spPr bwMode="auto">
                          <a:xfrm>
                            <a:off x="4089" y="2132"/>
                            <a:ext cx="711" cy="486"/>
                          </a:xfrm>
                          <a:prstGeom prst="rect">
                            <a:avLst/>
                          </a:prstGeom>
                          <a:noFill/>
                          <a:ln>
                            <a:noFill/>
                          </a:ln>
                          <a:effectLst/>
                          <a:extLst/>
                        </p:spPr>
                      </p:pic>
                    </p:oleObj>
                  </mc:Fallback>
                </mc:AlternateContent>
              </a:graphicData>
            </a:graphic>
          </p:graphicFrame>
        </p:grpSp>
        <p:sp>
          <p:nvSpPr>
            <p:cNvPr id="72" name="Line 22"/>
            <p:cNvSpPr>
              <a:spLocks noChangeShapeType="1"/>
            </p:cNvSpPr>
            <p:nvPr/>
          </p:nvSpPr>
          <p:spPr bwMode="auto">
            <a:xfrm flipV="1">
              <a:off x="3840" y="1440"/>
              <a:ext cx="336" cy="24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3" name="Object 23"/>
            <p:cNvGraphicFramePr>
              <a:graphicFrameLocks noChangeAspect="1"/>
            </p:cNvGraphicFramePr>
            <p:nvPr>
              <p:extLst>
                <p:ext uri="{D42A27DB-BD31-4B8C-83A1-F6EECF244321}">
                  <p14:modId xmlns:p14="http://schemas.microsoft.com/office/powerpoint/2010/main" val="1683377188"/>
                </p:ext>
              </p:extLst>
            </p:nvPr>
          </p:nvGraphicFramePr>
          <p:xfrm>
            <a:off x="3926" y="1023"/>
            <a:ext cx="298" cy="417"/>
          </p:xfrm>
          <a:graphic>
            <a:graphicData uri="http://schemas.openxmlformats.org/presentationml/2006/ole">
              <mc:AlternateContent xmlns:mc="http://schemas.openxmlformats.org/markup-compatibility/2006">
                <mc:Choice xmlns:v="urn:schemas-microsoft-com:vml" Requires="v">
                  <p:oleObj spid="_x0000_s356882" name="公式" r:id="rId15" imgW="126725" imgH="177415" progId="Equation.3">
                    <p:embed/>
                  </p:oleObj>
                </mc:Choice>
                <mc:Fallback>
                  <p:oleObj name="公式" r:id="rId15" imgW="126725" imgH="17741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26" y="1023"/>
                          <a:ext cx="298" cy="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 name="Line 24"/>
            <p:cNvSpPr>
              <a:spLocks noChangeShapeType="1"/>
            </p:cNvSpPr>
            <p:nvPr/>
          </p:nvSpPr>
          <p:spPr bwMode="auto">
            <a:xfrm>
              <a:off x="2928" y="1680"/>
              <a:ext cx="336" cy="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5" name="Object 25"/>
            <p:cNvGraphicFramePr>
              <a:graphicFrameLocks noChangeAspect="1"/>
            </p:cNvGraphicFramePr>
            <p:nvPr/>
          </p:nvGraphicFramePr>
          <p:xfrm>
            <a:off x="2979" y="1668"/>
            <a:ext cx="389" cy="541"/>
          </p:xfrm>
          <a:graphic>
            <a:graphicData uri="http://schemas.openxmlformats.org/presentationml/2006/ole">
              <mc:AlternateContent xmlns:mc="http://schemas.openxmlformats.org/markup-compatibility/2006">
                <mc:Choice xmlns:v="urn:schemas-microsoft-com:vml" Requires="v">
                  <p:oleObj spid="_x0000_s356883" name="公式" r:id="rId17" imgW="165028" imgH="228501" progId="Equation.3">
                    <p:embed/>
                  </p:oleObj>
                </mc:Choice>
                <mc:Fallback>
                  <p:oleObj name="公式" r:id="rId17" imgW="165028" imgH="228501"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79" y="1668"/>
                          <a:ext cx="389" cy="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 name="Oval 26"/>
            <p:cNvSpPr>
              <a:spLocks noChangeArrowheads="1"/>
            </p:cNvSpPr>
            <p:nvPr/>
          </p:nvSpPr>
          <p:spPr bwMode="auto">
            <a:xfrm>
              <a:off x="3768" y="1632"/>
              <a:ext cx="144" cy="144"/>
            </a:xfrm>
            <a:prstGeom prst="ellipse">
              <a:avLst/>
            </a:prstGeom>
            <a:gradFill rotWithShape="0">
              <a:gsLst>
                <a:gs pos="0">
                  <a:srgbClr val="FFFFFF"/>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7" name="Object 27"/>
            <p:cNvGraphicFramePr>
              <a:graphicFrameLocks noChangeAspect="1"/>
            </p:cNvGraphicFramePr>
            <p:nvPr/>
          </p:nvGraphicFramePr>
          <p:xfrm>
            <a:off x="4416" y="1344"/>
            <a:ext cx="211" cy="288"/>
          </p:xfrm>
          <a:graphic>
            <a:graphicData uri="http://schemas.openxmlformats.org/presentationml/2006/ole">
              <mc:AlternateContent xmlns:mc="http://schemas.openxmlformats.org/markup-compatibility/2006">
                <mc:Choice xmlns:v="urn:schemas-microsoft-com:vml" Requires="v">
                  <p:oleObj spid="_x0000_s356884" name="公式" r:id="rId19" imgW="95289" imgH="152512" progId="Equation.3">
                    <p:embed/>
                  </p:oleObj>
                </mc:Choice>
                <mc:Fallback>
                  <p:oleObj name="公式" r:id="rId19" imgW="95289" imgH="152512"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16" y="1344"/>
                          <a:ext cx="21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 name="Arc 28"/>
            <p:cNvSpPr>
              <a:spLocks/>
            </p:cNvSpPr>
            <p:nvPr/>
          </p:nvSpPr>
          <p:spPr bwMode="auto">
            <a:xfrm flipV="1">
              <a:off x="4032" y="1681"/>
              <a:ext cx="192" cy="290"/>
            </a:xfrm>
            <a:custGeom>
              <a:avLst/>
              <a:gdLst>
                <a:gd name="T0" fmla="*/ 0 w 21600"/>
                <a:gd name="T1" fmla="*/ 0 h 26139"/>
                <a:gd name="T2" fmla="*/ 0 w 21600"/>
                <a:gd name="T3" fmla="*/ 0 h 26139"/>
                <a:gd name="T4" fmla="*/ 0 w 21600"/>
                <a:gd name="T5" fmla="*/ 0 h 26139"/>
                <a:gd name="T6" fmla="*/ 0 60000 65536"/>
                <a:gd name="T7" fmla="*/ 0 60000 65536"/>
                <a:gd name="T8" fmla="*/ 0 60000 65536"/>
                <a:gd name="T9" fmla="*/ 0 w 21600"/>
                <a:gd name="T10" fmla="*/ 0 h 26139"/>
                <a:gd name="T11" fmla="*/ 21600 w 21600"/>
                <a:gd name="T12" fmla="*/ 26139 h 26139"/>
              </a:gdLst>
              <a:ahLst/>
              <a:cxnLst>
                <a:cxn ang="T6">
                  <a:pos x="T0" y="T1"/>
                </a:cxn>
                <a:cxn ang="T7">
                  <a:pos x="T2" y="T3"/>
                </a:cxn>
                <a:cxn ang="T8">
                  <a:pos x="T4" y="T5"/>
                </a:cxn>
              </a:cxnLst>
              <a:rect l="T9" t="T10" r="T11" b="T12"/>
              <a:pathLst>
                <a:path w="21600" h="26139" fill="none" extrusionOk="0">
                  <a:moveTo>
                    <a:pt x="4760" y="0"/>
                  </a:moveTo>
                  <a:cubicBezTo>
                    <a:pt x="14607" y="2225"/>
                    <a:pt x="21600" y="10973"/>
                    <a:pt x="21600" y="21069"/>
                  </a:cubicBezTo>
                  <a:cubicBezTo>
                    <a:pt x="21600" y="22776"/>
                    <a:pt x="21397" y="24478"/>
                    <a:pt x="20996" y="26138"/>
                  </a:cubicBezTo>
                </a:path>
                <a:path w="21600" h="26139" stroke="0" extrusionOk="0">
                  <a:moveTo>
                    <a:pt x="4760" y="0"/>
                  </a:moveTo>
                  <a:cubicBezTo>
                    <a:pt x="14607" y="2225"/>
                    <a:pt x="21600" y="10973"/>
                    <a:pt x="21600" y="21069"/>
                  </a:cubicBezTo>
                  <a:cubicBezTo>
                    <a:pt x="21600" y="22776"/>
                    <a:pt x="21397" y="24478"/>
                    <a:pt x="20996" y="26138"/>
                  </a:cubicBezTo>
                  <a:lnTo>
                    <a:pt x="0" y="21069"/>
                  </a:lnTo>
                  <a:lnTo>
                    <a:pt x="4760" y="0"/>
                  </a:lnTo>
                  <a:close/>
                </a:path>
              </a:pathLst>
            </a:custGeom>
            <a:noFill/>
            <a:ln w="28575">
              <a:solidFill>
                <a:srgbClr val="CC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9" name="Arc 29"/>
            <p:cNvSpPr>
              <a:spLocks/>
            </p:cNvSpPr>
            <p:nvPr/>
          </p:nvSpPr>
          <p:spPr bwMode="auto">
            <a:xfrm rot="20593036" flipV="1">
              <a:off x="4176" y="1392"/>
              <a:ext cx="192" cy="294"/>
            </a:xfrm>
            <a:custGeom>
              <a:avLst/>
              <a:gdLst>
                <a:gd name="T0" fmla="*/ 0 w 21600"/>
                <a:gd name="T1" fmla="*/ 0 h 30659"/>
                <a:gd name="T2" fmla="*/ 0 w 21600"/>
                <a:gd name="T3" fmla="*/ 0 h 30659"/>
                <a:gd name="T4" fmla="*/ 0 w 21600"/>
                <a:gd name="T5" fmla="*/ 0 h 30659"/>
                <a:gd name="T6" fmla="*/ 0 60000 65536"/>
                <a:gd name="T7" fmla="*/ 0 60000 65536"/>
                <a:gd name="T8" fmla="*/ 0 60000 65536"/>
                <a:gd name="T9" fmla="*/ 0 w 21600"/>
                <a:gd name="T10" fmla="*/ 0 h 30659"/>
                <a:gd name="T11" fmla="*/ 21600 w 21600"/>
                <a:gd name="T12" fmla="*/ 30659 h 30659"/>
              </a:gdLst>
              <a:ahLst/>
              <a:cxnLst>
                <a:cxn ang="T6">
                  <a:pos x="T0" y="T1"/>
                </a:cxn>
                <a:cxn ang="T7">
                  <a:pos x="T2" y="T3"/>
                </a:cxn>
                <a:cxn ang="T8">
                  <a:pos x="T4" y="T5"/>
                </a:cxn>
              </a:cxnLst>
              <a:rect l="T9" t="T10" r="T11" b="T12"/>
              <a:pathLst>
                <a:path w="21600" h="30659" fill="none" extrusionOk="0">
                  <a:moveTo>
                    <a:pt x="14791" y="-1"/>
                  </a:moveTo>
                  <a:cubicBezTo>
                    <a:pt x="19135" y="4082"/>
                    <a:pt x="21600" y="9779"/>
                    <a:pt x="21600" y="15741"/>
                  </a:cubicBezTo>
                  <a:cubicBezTo>
                    <a:pt x="21600" y="21297"/>
                    <a:pt x="19458" y="26640"/>
                    <a:pt x="15620" y="30658"/>
                  </a:cubicBezTo>
                </a:path>
                <a:path w="21600" h="30659" stroke="0" extrusionOk="0">
                  <a:moveTo>
                    <a:pt x="14791" y="-1"/>
                  </a:moveTo>
                  <a:cubicBezTo>
                    <a:pt x="19135" y="4082"/>
                    <a:pt x="21600" y="9779"/>
                    <a:pt x="21600" y="15741"/>
                  </a:cubicBezTo>
                  <a:cubicBezTo>
                    <a:pt x="21600" y="21297"/>
                    <a:pt x="19458" y="26640"/>
                    <a:pt x="15620" y="30658"/>
                  </a:cubicBezTo>
                  <a:lnTo>
                    <a:pt x="0" y="15741"/>
                  </a:lnTo>
                  <a:lnTo>
                    <a:pt x="14791" y="-1"/>
                  </a:lnTo>
                  <a:close/>
                </a:path>
              </a:pathLst>
            </a:custGeom>
            <a:noFill/>
            <a:ln w="28575">
              <a:solidFill>
                <a:srgbClr val="0099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80" name="Object 30"/>
            <p:cNvGraphicFramePr>
              <a:graphicFrameLocks noChangeAspect="1"/>
            </p:cNvGraphicFramePr>
            <p:nvPr/>
          </p:nvGraphicFramePr>
          <p:xfrm>
            <a:off x="4224" y="1728"/>
            <a:ext cx="280" cy="336"/>
          </p:xfrm>
          <a:graphic>
            <a:graphicData uri="http://schemas.openxmlformats.org/presentationml/2006/ole">
              <mc:AlternateContent xmlns:mc="http://schemas.openxmlformats.org/markup-compatibility/2006">
                <mc:Choice xmlns:v="urn:schemas-microsoft-com:vml" Requires="v">
                  <p:oleObj spid="_x0000_s356885" name="公式" r:id="rId21" imgW="114185" imgH="152512" progId="Equation.3">
                    <p:embed/>
                  </p:oleObj>
                </mc:Choice>
                <mc:Fallback>
                  <p:oleObj name="公式" r:id="rId21" imgW="114185" imgH="152512"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24" y="1728"/>
                          <a:ext cx="28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heel(1)">
                                      <p:cBhvr>
                                        <p:cTn id="27" dur="20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45"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2000"/>
                                        <p:tgtEl>
                                          <p:spTgt spid="16"/>
                                        </p:tgtEl>
                                      </p:cBhvr>
                                    </p:animEffect>
                                    <p:anim calcmode="lin" valueType="num">
                                      <p:cBhvr>
                                        <p:cTn id="33" dur="2000" fill="hold"/>
                                        <p:tgtEl>
                                          <p:spTgt spid="16"/>
                                        </p:tgtEl>
                                        <p:attrNameLst>
                                          <p:attrName>ppt_w</p:attrName>
                                        </p:attrNameLst>
                                      </p:cBhvr>
                                      <p:tavLst>
                                        <p:tav tm="0" fmla="#ppt_w*sin(2.5*pi*$)">
                                          <p:val>
                                            <p:fltVal val="0"/>
                                          </p:val>
                                        </p:tav>
                                        <p:tav tm="100000">
                                          <p:val>
                                            <p:fltVal val="1"/>
                                          </p:val>
                                        </p:tav>
                                      </p:tavLst>
                                    </p:anim>
                                    <p:anim calcmode="lin" valueType="num">
                                      <p:cBhvr>
                                        <p:cTn id="34"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animEffect transition="in" filter="circle(in)">
                                      <p:cBhvr>
                                        <p:cTn id="39" dur="2000"/>
                                        <p:tgtEl>
                                          <p:spTgt spid="2">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ppt_x"/>
                                          </p:val>
                                        </p:tav>
                                        <p:tav tm="100000">
                                          <p:val>
                                            <p:strVal val="#ppt_x"/>
                                          </p:val>
                                        </p:tav>
                                      </p:tavLst>
                                    </p:anim>
                                    <p:anim calcmode="lin" valueType="num">
                                      <p:cBhvr additive="base">
                                        <p:cTn id="4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barn(inVertical)">
                                      <p:cBhvr>
                                        <p:cTn id="50" dur="500"/>
                                        <p:tgtEl>
                                          <p:spTgt spid="50"/>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barn(inVertical)">
                                      <p:cBhvr>
                                        <p:cTn id="55" dur="500"/>
                                        <p:tgtEl>
                                          <p:spTgt spid="48"/>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46"/>
                                        </p:tgtEl>
                                        <p:attrNameLst>
                                          <p:attrName>style.visibility</p:attrName>
                                        </p:attrNameLst>
                                      </p:cBhvr>
                                      <p:to>
                                        <p:strVal val="visible"/>
                                      </p:to>
                                    </p:set>
                                    <p:anim calcmode="lin" valueType="num">
                                      <p:cBhvr additive="base">
                                        <p:cTn id="60" dur="500" fill="hold"/>
                                        <p:tgtEl>
                                          <p:spTgt spid="46"/>
                                        </p:tgtEl>
                                        <p:attrNameLst>
                                          <p:attrName>ppt_x</p:attrName>
                                        </p:attrNameLst>
                                      </p:cBhvr>
                                      <p:tavLst>
                                        <p:tav tm="0">
                                          <p:val>
                                            <p:strVal val="#ppt_x"/>
                                          </p:val>
                                        </p:tav>
                                        <p:tav tm="100000">
                                          <p:val>
                                            <p:strVal val="#ppt_x"/>
                                          </p:val>
                                        </p:tav>
                                      </p:tavLst>
                                    </p:anim>
                                    <p:anim calcmode="lin" valueType="num">
                                      <p:cBhvr additive="base">
                                        <p:cTn id="61"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47"/>
                                        </p:tgtEl>
                                        <p:attrNameLst>
                                          <p:attrName>style.visibility</p:attrName>
                                        </p:attrNameLst>
                                      </p:cBhvr>
                                      <p:to>
                                        <p:strVal val="visible"/>
                                      </p:to>
                                    </p:set>
                                    <p:anim calcmode="lin" valueType="num">
                                      <p:cBhvr additive="base">
                                        <p:cTn id="66" dur="500" fill="hold"/>
                                        <p:tgtEl>
                                          <p:spTgt spid="47"/>
                                        </p:tgtEl>
                                        <p:attrNameLst>
                                          <p:attrName>ppt_x</p:attrName>
                                        </p:attrNameLst>
                                      </p:cBhvr>
                                      <p:tavLst>
                                        <p:tav tm="0">
                                          <p:val>
                                            <p:strVal val="#ppt_x"/>
                                          </p:val>
                                        </p:tav>
                                        <p:tav tm="100000">
                                          <p:val>
                                            <p:strVal val="#ppt_x"/>
                                          </p:val>
                                        </p:tav>
                                      </p:tavLst>
                                    </p:anim>
                                    <p:anim calcmode="lin" valueType="num">
                                      <p:cBhvr additive="base">
                                        <p:cTn id="67"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fade">
                                      <p:cBhvr>
                                        <p:cTn id="72" dur="1000"/>
                                        <p:tgtEl>
                                          <p:spTgt spid="58"/>
                                        </p:tgtEl>
                                      </p:cBhvr>
                                    </p:animEffect>
                                    <p:anim calcmode="lin" valueType="num">
                                      <p:cBhvr>
                                        <p:cTn id="73" dur="1000" fill="hold"/>
                                        <p:tgtEl>
                                          <p:spTgt spid="58"/>
                                        </p:tgtEl>
                                        <p:attrNameLst>
                                          <p:attrName>ppt_x</p:attrName>
                                        </p:attrNameLst>
                                      </p:cBhvr>
                                      <p:tavLst>
                                        <p:tav tm="0">
                                          <p:val>
                                            <p:strVal val="#ppt_x"/>
                                          </p:val>
                                        </p:tav>
                                        <p:tav tm="100000">
                                          <p:val>
                                            <p:strVal val="#ppt_x"/>
                                          </p:val>
                                        </p:tav>
                                      </p:tavLst>
                                    </p:anim>
                                    <p:anim calcmode="lin" valueType="num">
                                      <p:cBhvr>
                                        <p:cTn id="74"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1" presetClass="entr" presetSubtype="1" fill="hold" grpId="0" nodeType="click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heel(1)">
                                      <p:cBhvr>
                                        <p:cTn id="79" dur="2000"/>
                                        <p:tgtEl>
                                          <p:spTgt spid="49"/>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51"/>
                                        </p:tgtEl>
                                        <p:attrNameLst>
                                          <p:attrName>style.visibility</p:attrName>
                                        </p:attrNameLst>
                                      </p:cBhvr>
                                      <p:to>
                                        <p:strVal val="visible"/>
                                      </p:to>
                                    </p:set>
                                    <p:anim calcmode="lin" valueType="num">
                                      <p:cBhvr additive="base">
                                        <p:cTn id="84" dur="500" fill="hold"/>
                                        <p:tgtEl>
                                          <p:spTgt spid="51"/>
                                        </p:tgtEl>
                                        <p:attrNameLst>
                                          <p:attrName>ppt_x</p:attrName>
                                        </p:attrNameLst>
                                      </p:cBhvr>
                                      <p:tavLst>
                                        <p:tav tm="0">
                                          <p:val>
                                            <p:strVal val="#ppt_x"/>
                                          </p:val>
                                        </p:tav>
                                        <p:tav tm="100000">
                                          <p:val>
                                            <p:strVal val="#ppt_x"/>
                                          </p:val>
                                        </p:tav>
                                      </p:tavLst>
                                    </p:anim>
                                    <p:anim calcmode="lin" valueType="num">
                                      <p:cBhvr additive="base">
                                        <p:cTn id="85"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52"/>
                                        </p:tgtEl>
                                        <p:attrNameLst>
                                          <p:attrName>style.visibility</p:attrName>
                                        </p:attrNameLst>
                                      </p:cBhvr>
                                      <p:to>
                                        <p:strVal val="visible"/>
                                      </p:to>
                                    </p:set>
                                    <p:anim calcmode="lin" valueType="num">
                                      <p:cBhvr additive="base">
                                        <p:cTn id="90" dur="500" fill="hold"/>
                                        <p:tgtEl>
                                          <p:spTgt spid="52"/>
                                        </p:tgtEl>
                                        <p:attrNameLst>
                                          <p:attrName>ppt_x</p:attrName>
                                        </p:attrNameLst>
                                      </p:cBhvr>
                                      <p:tavLst>
                                        <p:tav tm="0">
                                          <p:val>
                                            <p:strVal val="#ppt_x"/>
                                          </p:val>
                                        </p:tav>
                                        <p:tav tm="100000">
                                          <p:val>
                                            <p:strVal val="#ppt_x"/>
                                          </p:val>
                                        </p:tav>
                                      </p:tavLst>
                                    </p:anim>
                                    <p:anim calcmode="lin" valueType="num">
                                      <p:cBhvr additive="base">
                                        <p:cTn id="91"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54"/>
                                        </p:tgtEl>
                                        <p:attrNameLst>
                                          <p:attrName>style.visibility</p:attrName>
                                        </p:attrNameLst>
                                      </p:cBhvr>
                                      <p:to>
                                        <p:strVal val="visible"/>
                                      </p:to>
                                    </p:set>
                                    <p:anim calcmode="lin" valueType="num">
                                      <p:cBhvr additive="base">
                                        <p:cTn id="96" dur="500" fill="hold"/>
                                        <p:tgtEl>
                                          <p:spTgt spid="54"/>
                                        </p:tgtEl>
                                        <p:attrNameLst>
                                          <p:attrName>ppt_x</p:attrName>
                                        </p:attrNameLst>
                                      </p:cBhvr>
                                      <p:tavLst>
                                        <p:tav tm="0">
                                          <p:val>
                                            <p:strVal val="#ppt_x"/>
                                          </p:val>
                                        </p:tav>
                                        <p:tav tm="100000">
                                          <p:val>
                                            <p:strVal val="#ppt_x"/>
                                          </p:val>
                                        </p:tav>
                                      </p:tavLst>
                                    </p:anim>
                                    <p:anim calcmode="lin" valueType="num">
                                      <p:cBhvr additive="base">
                                        <p:cTn id="97"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55"/>
                                        </p:tgtEl>
                                        <p:attrNameLst>
                                          <p:attrName>style.visibility</p:attrName>
                                        </p:attrNameLst>
                                      </p:cBhvr>
                                      <p:to>
                                        <p:strVal val="visible"/>
                                      </p:to>
                                    </p:set>
                                    <p:anim calcmode="lin" valueType="num">
                                      <p:cBhvr additive="base">
                                        <p:cTn id="102" dur="500" fill="hold"/>
                                        <p:tgtEl>
                                          <p:spTgt spid="55"/>
                                        </p:tgtEl>
                                        <p:attrNameLst>
                                          <p:attrName>ppt_x</p:attrName>
                                        </p:attrNameLst>
                                      </p:cBhvr>
                                      <p:tavLst>
                                        <p:tav tm="0">
                                          <p:val>
                                            <p:strVal val="#ppt_x"/>
                                          </p:val>
                                        </p:tav>
                                        <p:tav tm="100000">
                                          <p:val>
                                            <p:strVal val="#ppt_x"/>
                                          </p:val>
                                        </p:tav>
                                      </p:tavLst>
                                    </p:anim>
                                    <p:anim calcmode="lin" valueType="num">
                                      <p:cBhvr additive="base">
                                        <p:cTn id="103"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53"/>
                                        </p:tgtEl>
                                        <p:attrNameLst>
                                          <p:attrName>style.visibility</p:attrName>
                                        </p:attrNameLst>
                                      </p:cBhvr>
                                      <p:to>
                                        <p:strVal val="visible"/>
                                      </p:to>
                                    </p:set>
                                    <p:anim calcmode="lin" valueType="num">
                                      <p:cBhvr additive="base">
                                        <p:cTn id="108" dur="500" fill="hold"/>
                                        <p:tgtEl>
                                          <p:spTgt spid="53"/>
                                        </p:tgtEl>
                                        <p:attrNameLst>
                                          <p:attrName>ppt_x</p:attrName>
                                        </p:attrNameLst>
                                      </p:cBhvr>
                                      <p:tavLst>
                                        <p:tav tm="0">
                                          <p:val>
                                            <p:strVal val="#ppt_x"/>
                                          </p:val>
                                        </p:tav>
                                        <p:tav tm="100000">
                                          <p:val>
                                            <p:strVal val="#ppt_x"/>
                                          </p:val>
                                        </p:tav>
                                      </p:tavLst>
                                    </p:anim>
                                    <p:anim calcmode="lin" valueType="num">
                                      <p:cBhvr additive="base">
                                        <p:cTn id="109"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56"/>
                                        </p:tgtEl>
                                        <p:attrNameLst>
                                          <p:attrName>style.visibility</p:attrName>
                                        </p:attrNameLst>
                                      </p:cBhvr>
                                      <p:to>
                                        <p:strVal val="visible"/>
                                      </p:to>
                                    </p:set>
                                    <p:anim calcmode="lin" valueType="num">
                                      <p:cBhvr additive="base">
                                        <p:cTn id="114" dur="500" fill="hold"/>
                                        <p:tgtEl>
                                          <p:spTgt spid="56"/>
                                        </p:tgtEl>
                                        <p:attrNameLst>
                                          <p:attrName>ppt_x</p:attrName>
                                        </p:attrNameLst>
                                      </p:cBhvr>
                                      <p:tavLst>
                                        <p:tav tm="0">
                                          <p:val>
                                            <p:strVal val="#ppt_x"/>
                                          </p:val>
                                        </p:tav>
                                        <p:tav tm="100000">
                                          <p:val>
                                            <p:strVal val="#ppt_x"/>
                                          </p:val>
                                        </p:tav>
                                      </p:tavLst>
                                    </p:anim>
                                    <p:anim calcmode="lin" valueType="num">
                                      <p:cBhvr additive="base">
                                        <p:cTn id="115"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6" presetClass="entr" presetSubtype="16" fill="hold" grpId="0" nodeType="clickEffect">
                                  <p:stCondLst>
                                    <p:cond delay="0"/>
                                  </p:stCondLst>
                                  <p:childTnLst>
                                    <p:set>
                                      <p:cBhvr>
                                        <p:cTn id="119" dur="1" fill="hold">
                                          <p:stCondLst>
                                            <p:cond delay="0"/>
                                          </p:stCondLst>
                                        </p:cTn>
                                        <p:tgtEl>
                                          <p:spTgt spid="57"/>
                                        </p:tgtEl>
                                        <p:attrNameLst>
                                          <p:attrName>style.visibility</p:attrName>
                                        </p:attrNameLst>
                                      </p:cBhvr>
                                      <p:to>
                                        <p:strVal val="visible"/>
                                      </p:to>
                                    </p:set>
                                    <p:animEffect transition="in" filter="circle(in)">
                                      <p:cBhvr>
                                        <p:cTn id="120" dur="2000"/>
                                        <p:tgtEl>
                                          <p:spTgt spid="57"/>
                                        </p:tgtEl>
                                      </p:cBhvr>
                                    </p:animEffect>
                                  </p:childTnLst>
                                </p:cTn>
                              </p:par>
                            </p:childTnLst>
                          </p:cTn>
                        </p:par>
                      </p:childTnLst>
                    </p:cTn>
                  </p:par>
                  <p:par>
                    <p:cTn id="121" fill="hold">
                      <p:stCondLst>
                        <p:cond delay="indefinite"/>
                      </p:stCondLst>
                      <p:childTnLst>
                        <p:par>
                          <p:cTn id="122" fill="hold">
                            <p:stCondLst>
                              <p:cond delay="0"/>
                            </p:stCondLst>
                            <p:childTnLst>
                              <p:par>
                                <p:cTn id="123" presetID="26" presetClass="entr" presetSubtype="0" fill="hold" grpId="0" nodeType="clickEffect">
                                  <p:stCondLst>
                                    <p:cond delay="0"/>
                                  </p:stCondLst>
                                  <p:childTnLst>
                                    <p:set>
                                      <p:cBhvr>
                                        <p:cTn id="124" dur="1" fill="hold">
                                          <p:stCondLst>
                                            <p:cond delay="0"/>
                                          </p:stCondLst>
                                        </p:cTn>
                                        <p:tgtEl>
                                          <p:spTgt spid="59"/>
                                        </p:tgtEl>
                                        <p:attrNameLst>
                                          <p:attrName>style.visibility</p:attrName>
                                        </p:attrNameLst>
                                      </p:cBhvr>
                                      <p:to>
                                        <p:strVal val="visible"/>
                                      </p:to>
                                    </p:set>
                                    <p:animEffect transition="in" filter="wipe(down)">
                                      <p:cBhvr>
                                        <p:cTn id="125" dur="580">
                                          <p:stCondLst>
                                            <p:cond delay="0"/>
                                          </p:stCondLst>
                                        </p:cTn>
                                        <p:tgtEl>
                                          <p:spTgt spid="59"/>
                                        </p:tgtEl>
                                      </p:cBhvr>
                                    </p:animEffect>
                                    <p:anim calcmode="lin" valueType="num">
                                      <p:cBhvr>
                                        <p:cTn id="126" dur="1822"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59"/>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59"/>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59"/>
                                        </p:tgtEl>
                                        <p:attrNameLst>
                                          <p:attrName>ppt_y</p:attrName>
                                        </p:attrNameLst>
                                      </p:cBhvr>
                                      <p:tavLst>
                                        <p:tav tm="0" fmla="#ppt_y-sin(pi*$)/81">
                                          <p:val>
                                            <p:fltVal val="0"/>
                                          </p:val>
                                        </p:tav>
                                        <p:tav tm="100000">
                                          <p:val>
                                            <p:fltVal val="1"/>
                                          </p:val>
                                        </p:tav>
                                      </p:tavLst>
                                    </p:anim>
                                    <p:animScale>
                                      <p:cBhvr>
                                        <p:cTn id="131" dur="26">
                                          <p:stCondLst>
                                            <p:cond delay="650"/>
                                          </p:stCondLst>
                                        </p:cTn>
                                        <p:tgtEl>
                                          <p:spTgt spid="59"/>
                                        </p:tgtEl>
                                      </p:cBhvr>
                                      <p:to x="100000" y="60000"/>
                                    </p:animScale>
                                    <p:animScale>
                                      <p:cBhvr>
                                        <p:cTn id="132" dur="166" decel="50000">
                                          <p:stCondLst>
                                            <p:cond delay="676"/>
                                          </p:stCondLst>
                                        </p:cTn>
                                        <p:tgtEl>
                                          <p:spTgt spid="59"/>
                                        </p:tgtEl>
                                      </p:cBhvr>
                                      <p:to x="100000" y="100000"/>
                                    </p:animScale>
                                    <p:animScale>
                                      <p:cBhvr>
                                        <p:cTn id="133" dur="26">
                                          <p:stCondLst>
                                            <p:cond delay="1312"/>
                                          </p:stCondLst>
                                        </p:cTn>
                                        <p:tgtEl>
                                          <p:spTgt spid="59"/>
                                        </p:tgtEl>
                                      </p:cBhvr>
                                      <p:to x="100000" y="80000"/>
                                    </p:animScale>
                                    <p:animScale>
                                      <p:cBhvr>
                                        <p:cTn id="134" dur="166" decel="50000">
                                          <p:stCondLst>
                                            <p:cond delay="1338"/>
                                          </p:stCondLst>
                                        </p:cTn>
                                        <p:tgtEl>
                                          <p:spTgt spid="59"/>
                                        </p:tgtEl>
                                      </p:cBhvr>
                                      <p:to x="100000" y="100000"/>
                                    </p:animScale>
                                    <p:animScale>
                                      <p:cBhvr>
                                        <p:cTn id="135" dur="26">
                                          <p:stCondLst>
                                            <p:cond delay="1642"/>
                                          </p:stCondLst>
                                        </p:cTn>
                                        <p:tgtEl>
                                          <p:spTgt spid="59"/>
                                        </p:tgtEl>
                                      </p:cBhvr>
                                      <p:to x="100000" y="90000"/>
                                    </p:animScale>
                                    <p:animScale>
                                      <p:cBhvr>
                                        <p:cTn id="136" dur="166" decel="50000">
                                          <p:stCondLst>
                                            <p:cond delay="1668"/>
                                          </p:stCondLst>
                                        </p:cTn>
                                        <p:tgtEl>
                                          <p:spTgt spid="59"/>
                                        </p:tgtEl>
                                      </p:cBhvr>
                                      <p:to x="100000" y="100000"/>
                                    </p:animScale>
                                    <p:animScale>
                                      <p:cBhvr>
                                        <p:cTn id="137" dur="26">
                                          <p:stCondLst>
                                            <p:cond delay="1808"/>
                                          </p:stCondLst>
                                        </p:cTn>
                                        <p:tgtEl>
                                          <p:spTgt spid="59"/>
                                        </p:tgtEl>
                                      </p:cBhvr>
                                      <p:to x="100000" y="95000"/>
                                    </p:animScale>
                                    <p:animScale>
                                      <p:cBhvr>
                                        <p:cTn id="138" dur="166" decel="50000">
                                          <p:stCondLst>
                                            <p:cond delay="1834"/>
                                          </p:stCondLst>
                                        </p:cTn>
                                        <p:tgtEl>
                                          <p:spTgt spid="59"/>
                                        </p:tgtEl>
                                      </p:cBhvr>
                                      <p:to x="100000" y="100000"/>
                                    </p:animScale>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nodeType="clickEffect">
                                  <p:stCondLst>
                                    <p:cond delay="0"/>
                                  </p:stCondLst>
                                  <p:childTnLst>
                                    <p:set>
                                      <p:cBhvr>
                                        <p:cTn id="142" dur="1" fill="hold">
                                          <p:stCondLst>
                                            <p:cond delay="0"/>
                                          </p:stCondLst>
                                        </p:cTn>
                                        <p:tgtEl>
                                          <p:spTgt spid="60"/>
                                        </p:tgtEl>
                                        <p:attrNameLst>
                                          <p:attrName>style.visibility</p:attrName>
                                        </p:attrNameLst>
                                      </p:cBhvr>
                                      <p:to>
                                        <p:strVal val="visible"/>
                                      </p:to>
                                    </p:set>
                                    <p:anim calcmode="lin" valueType="num">
                                      <p:cBhvr additive="base">
                                        <p:cTn id="143" dur="500" fill="hold"/>
                                        <p:tgtEl>
                                          <p:spTgt spid="60"/>
                                        </p:tgtEl>
                                        <p:attrNameLst>
                                          <p:attrName>ppt_x</p:attrName>
                                        </p:attrNameLst>
                                      </p:cBhvr>
                                      <p:tavLst>
                                        <p:tav tm="0">
                                          <p:val>
                                            <p:strVal val="#ppt_x"/>
                                          </p:val>
                                        </p:tav>
                                        <p:tav tm="100000">
                                          <p:val>
                                            <p:strVal val="#ppt_x"/>
                                          </p:val>
                                        </p:tav>
                                      </p:tavLst>
                                    </p:anim>
                                    <p:anim calcmode="lin" valueType="num">
                                      <p:cBhvr additive="base">
                                        <p:cTn id="14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P spid="18" grpId="0"/>
      <p:bldP spid="46" grpId="0" animBg="1"/>
      <p:bldP spid="47" grpId="0" animBg="1"/>
      <p:bldP spid="48" grpId="0"/>
      <p:bldP spid="49" grpId="0"/>
      <p:bldP spid="50" grpId="0"/>
      <p:bldP spid="51" grpId="0" animBg="1"/>
      <p:bldP spid="52" grpId="0" animBg="1"/>
      <p:bldP spid="53" grpId="0" animBg="1"/>
      <p:bldP spid="54" grpId="0" animBg="1"/>
      <p:bldP spid="55" grpId="0" animBg="1"/>
      <p:bldP spid="56" grpId="0" animBg="1"/>
      <p:bldP spid="57" grpId="0"/>
      <p:bldP spid="5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p:cNvSpPr>
            <a:spLocks noGrp="1"/>
          </p:cNvSpPr>
          <p:nvPr>
            <p:ph type="sldNum" sz="quarter" idx="12"/>
          </p:nvPr>
        </p:nvSpPr>
        <p:spPr>
          <a:xfrm>
            <a:off x="8686800" y="64008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9pPr>
          </a:lstStyle>
          <a:p>
            <a:pPr eaLnBrk="1" hangingPunct="1"/>
            <a:fld id="{8E927FF5-230F-4159-B6A7-4D0BEA042360}" type="slidenum">
              <a:rPr lang="zh-CN" altLang="zh-CN" sz="2000"/>
              <a:pPr eaLnBrk="1" hangingPunct="1"/>
              <a:t>137</a:t>
            </a:fld>
            <a:endParaRPr lang="zh-CN" altLang="zh-CN" sz="2000"/>
          </a:p>
        </p:txBody>
      </p:sp>
      <p:sp>
        <p:nvSpPr>
          <p:cNvPr id="3" name="Rectangle 2"/>
          <p:cNvSpPr>
            <a:spLocks noChangeArrowheads="1"/>
          </p:cNvSpPr>
          <p:nvPr/>
        </p:nvSpPr>
        <p:spPr bwMode="auto">
          <a:xfrm>
            <a:off x="1828800" y="358776"/>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i="0">
                <a:solidFill>
                  <a:srgbClr val="FF3300"/>
                </a:solidFill>
                <a:latin typeface="宋体" panose="02010600030101010101" pitchFamily="2" charset="-122"/>
              </a:rPr>
              <a:t>注意几点:</a:t>
            </a:r>
          </a:p>
        </p:txBody>
      </p:sp>
      <p:graphicFrame>
        <p:nvGraphicFramePr>
          <p:cNvPr id="4" name="Object 3"/>
          <p:cNvGraphicFramePr>
            <a:graphicFrameLocks noChangeAspect="1"/>
          </p:cNvGraphicFramePr>
          <p:nvPr>
            <p:extLst>
              <p:ext uri="{D42A27DB-BD31-4B8C-83A1-F6EECF244321}">
                <p14:modId xmlns:p14="http://schemas.microsoft.com/office/powerpoint/2010/main" val="4161454752"/>
              </p:ext>
            </p:extLst>
          </p:nvPr>
        </p:nvGraphicFramePr>
        <p:xfrm>
          <a:off x="3657600" y="228600"/>
          <a:ext cx="2362200" cy="901700"/>
        </p:xfrm>
        <a:graphic>
          <a:graphicData uri="http://schemas.openxmlformats.org/presentationml/2006/ole">
            <mc:AlternateContent xmlns:mc="http://schemas.openxmlformats.org/markup-compatibility/2006">
              <mc:Choice xmlns:v="urn:schemas-microsoft-com:vml" Requires="v">
                <p:oleObj spid="_x0000_s236724" r:id="rId3" imgW="3061017" imgH="1168717" progId="Equation.3">
                  <p:embed/>
                </p:oleObj>
              </mc:Choice>
              <mc:Fallback>
                <p:oleObj r:id="rId3" imgW="3061017" imgH="116871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228600"/>
                        <a:ext cx="23622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4"/>
          <p:cNvSpPr txBox="1">
            <a:spLocks noChangeArrowheads="1"/>
          </p:cNvSpPr>
          <p:nvPr/>
        </p:nvSpPr>
        <p:spPr bwMode="auto">
          <a:xfrm>
            <a:off x="1600200" y="1035050"/>
            <a:ext cx="8915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zh-CN" b="1" i="0" dirty="0">
                <a:solidFill>
                  <a:srgbClr val="FF00FF"/>
                </a:solidFill>
                <a:latin typeface="Century Schoolbook" panose="02040604050505020304" pitchFamily="18" charset="0"/>
              </a:rPr>
              <a:t>①散射波长改变量 </a:t>
            </a:r>
            <a:r>
              <a:rPr lang="zh-CN" altLang="zh-CN" i="0" dirty="0">
                <a:latin typeface="Century Schoolbook" panose="02040604050505020304" pitchFamily="18" charset="0"/>
                <a:sym typeface="Symbol" panose="05050102010706020507" pitchFamily="18" charset="2"/>
              </a:rPr>
              <a:t></a:t>
            </a:r>
            <a:r>
              <a:rPr lang="zh-CN" altLang="zh-CN" i="0" dirty="0">
                <a:solidFill>
                  <a:srgbClr val="FF00FF"/>
                </a:solidFill>
                <a:latin typeface="Century Schoolbook" panose="02040604050505020304" pitchFamily="18" charset="0"/>
                <a:sym typeface="Symbol" panose="05050102010706020507" pitchFamily="18" charset="2"/>
              </a:rPr>
              <a:t> </a:t>
            </a:r>
            <a:r>
              <a:rPr lang="zh-CN" altLang="zh-CN" b="1" i="0" dirty="0">
                <a:solidFill>
                  <a:srgbClr val="FF00FF"/>
                </a:solidFill>
                <a:latin typeface="Century Schoolbook" panose="02040604050505020304" pitchFamily="18" charset="0"/>
                <a:sym typeface="Symbol" panose="05050102010706020507" pitchFamily="18" charset="2"/>
              </a:rPr>
              <a:t>的数量级为 </a:t>
            </a:r>
            <a:r>
              <a:rPr lang="zh-CN" altLang="zh-CN" i="0" dirty="0">
                <a:latin typeface="Century Schoolbook" panose="02040604050505020304" pitchFamily="18" charset="0"/>
                <a:sym typeface="Symbol" panose="05050102010706020507" pitchFamily="18" charset="2"/>
              </a:rPr>
              <a:t>10</a:t>
            </a:r>
            <a:r>
              <a:rPr lang="zh-CN" altLang="zh-CN" i="0" baseline="30000" dirty="0">
                <a:latin typeface="Symbol" panose="05050102010706020507" pitchFamily="18" charset="2"/>
                <a:sym typeface="Symbol" panose="05050102010706020507" pitchFamily="18" charset="2"/>
              </a:rPr>
              <a:t>-</a:t>
            </a:r>
            <a:r>
              <a:rPr lang="zh-CN" altLang="zh-CN" i="0" baseline="30000" dirty="0">
                <a:latin typeface="Century Schoolbook" panose="02040604050505020304" pitchFamily="18" charset="0"/>
                <a:sym typeface="Symbol" panose="05050102010706020507" pitchFamily="18" charset="2"/>
              </a:rPr>
              <a:t>12</a:t>
            </a:r>
            <a:r>
              <a:rPr lang="zh-CN" altLang="zh-CN" i="0" dirty="0">
                <a:latin typeface="Century Schoolbook" panose="02040604050505020304" pitchFamily="18" charset="0"/>
                <a:sym typeface="Symbol" panose="05050102010706020507" pitchFamily="18" charset="2"/>
              </a:rPr>
              <a:t>m</a:t>
            </a:r>
            <a:r>
              <a:rPr lang="zh-CN" altLang="zh-CN" b="1" i="0" dirty="0">
                <a:solidFill>
                  <a:srgbClr val="FF00FF"/>
                </a:solidFill>
                <a:latin typeface="Century Schoolbook" panose="02040604050505020304" pitchFamily="18" charset="0"/>
                <a:sym typeface="Symbol" panose="05050102010706020507" pitchFamily="18" charset="2"/>
              </a:rPr>
              <a:t>，对于可见光波长 </a:t>
            </a:r>
            <a:r>
              <a:rPr lang="zh-CN" altLang="zh-CN" i="0" dirty="0">
                <a:latin typeface="Century Schoolbook" panose="02040604050505020304" pitchFamily="18" charset="0"/>
                <a:sym typeface="Symbol" panose="05050102010706020507" pitchFamily="18" charset="2"/>
              </a:rPr>
              <a:t>~10</a:t>
            </a:r>
            <a:r>
              <a:rPr lang="zh-CN" altLang="zh-CN" i="0" baseline="30000" dirty="0">
                <a:latin typeface="Symbol" panose="05050102010706020507" pitchFamily="18" charset="2"/>
                <a:sym typeface="Symbol" panose="05050102010706020507" pitchFamily="18" charset="2"/>
              </a:rPr>
              <a:t>-</a:t>
            </a:r>
            <a:r>
              <a:rPr lang="zh-CN" altLang="zh-CN" i="0" baseline="30000" dirty="0">
                <a:latin typeface="Century Schoolbook" panose="02040604050505020304" pitchFamily="18" charset="0"/>
                <a:sym typeface="Symbol" panose="05050102010706020507" pitchFamily="18" charset="2"/>
              </a:rPr>
              <a:t>7</a:t>
            </a:r>
            <a:r>
              <a:rPr lang="zh-CN" altLang="zh-CN" i="0" dirty="0">
                <a:latin typeface="Century Schoolbook" panose="02040604050505020304" pitchFamily="18" charset="0"/>
                <a:sym typeface="Symbol" panose="05050102010706020507" pitchFamily="18" charset="2"/>
              </a:rPr>
              <a:t>m</a:t>
            </a:r>
            <a:r>
              <a:rPr lang="zh-CN" altLang="zh-CN" b="1" i="0" dirty="0">
                <a:solidFill>
                  <a:srgbClr val="FF00FF"/>
                </a:solidFill>
                <a:latin typeface="Century Schoolbook" panose="02040604050505020304" pitchFamily="18" charset="0"/>
                <a:sym typeface="Symbol" panose="05050102010706020507" pitchFamily="18" charset="2"/>
              </a:rPr>
              <a:t>，</a:t>
            </a:r>
            <a:r>
              <a:rPr lang="zh-CN" altLang="zh-CN" i="0" dirty="0">
                <a:latin typeface="Century Schoolbook" panose="02040604050505020304" pitchFamily="18" charset="0"/>
                <a:sym typeface="Symbol" panose="05050102010706020507" pitchFamily="18" charset="2"/>
              </a:rPr>
              <a:t></a:t>
            </a:r>
            <a:r>
              <a:rPr lang="zh-CN" altLang="zh-CN" b="1" i="0" dirty="0">
                <a:latin typeface="Century Schoolbook" panose="02040604050505020304" pitchFamily="18" charset="0"/>
                <a:sym typeface="Symbol" panose="05050102010706020507" pitchFamily="18" charset="2"/>
              </a:rPr>
              <a:t>&lt;&lt;</a:t>
            </a:r>
            <a:r>
              <a:rPr lang="zh-CN" altLang="zh-CN" i="0" dirty="0">
                <a:latin typeface="Century Schoolbook" panose="02040604050505020304" pitchFamily="18" charset="0"/>
                <a:sym typeface="Symbol" panose="05050102010706020507" pitchFamily="18" charset="2"/>
              </a:rPr>
              <a:t></a:t>
            </a:r>
            <a:r>
              <a:rPr lang="zh-CN" altLang="zh-CN" b="1" i="0" dirty="0">
                <a:solidFill>
                  <a:srgbClr val="FF00FF"/>
                </a:solidFill>
                <a:latin typeface="Century Schoolbook" panose="02040604050505020304" pitchFamily="18" charset="0"/>
                <a:sym typeface="Symbol" panose="05050102010706020507" pitchFamily="18" charset="2"/>
              </a:rPr>
              <a:t>，所以观察不到康普顿效应。</a:t>
            </a:r>
          </a:p>
        </p:txBody>
      </p:sp>
      <p:sp>
        <p:nvSpPr>
          <p:cNvPr id="6" name="Rectangle 5"/>
          <p:cNvSpPr>
            <a:spLocks noChangeArrowheads="1"/>
          </p:cNvSpPr>
          <p:nvPr/>
        </p:nvSpPr>
        <p:spPr bwMode="auto">
          <a:xfrm>
            <a:off x="1600200" y="2057400"/>
            <a:ext cx="864235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i="0" dirty="0">
                <a:solidFill>
                  <a:schemeClr val="accent2"/>
                </a:solidFill>
                <a:latin typeface="Century Schoolbook" panose="02040604050505020304" pitchFamily="18" charset="0"/>
              </a:rPr>
              <a:t>②散射光中有与入射光相同的波长的射线，是由于光子与原子碰撞，原子质量很大，光子碰撞后，能量不变，散射光频率不变。</a:t>
            </a:r>
          </a:p>
        </p:txBody>
      </p:sp>
      <p:sp>
        <p:nvSpPr>
          <p:cNvPr id="7" name="Rectangle 6"/>
          <p:cNvSpPr>
            <a:spLocks noChangeArrowheads="1"/>
          </p:cNvSpPr>
          <p:nvPr/>
        </p:nvSpPr>
        <p:spPr bwMode="auto">
          <a:xfrm>
            <a:off x="1676400" y="4343400"/>
            <a:ext cx="85344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i="0" dirty="0">
                <a:solidFill>
                  <a:srgbClr val="9900FF"/>
                </a:solidFill>
                <a:latin typeface="Century Schoolbook" panose="02040604050505020304" pitchFamily="18" charset="0"/>
              </a:rPr>
              <a:t>④在重原子中，内层电子比轻原子多，而内层电子束缚很紧，所以原子量大的物质，康普顿效应比原子量小的弱。</a:t>
            </a:r>
          </a:p>
        </p:txBody>
      </p:sp>
      <p:sp>
        <p:nvSpPr>
          <p:cNvPr id="8" name="Rectangle 7"/>
          <p:cNvSpPr>
            <a:spLocks noChangeArrowheads="1"/>
          </p:cNvSpPr>
          <p:nvPr/>
        </p:nvSpPr>
        <p:spPr bwMode="auto">
          <a:xfrm>
            <a:off x="1676400" y="3429000"/>
            <a:ext cx="8458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i="0" dirty="0">
                <a:solidFill>
                  <a:srgbClr val="009900"/>
                </a:solidFill>
                <a:latin typeface="Century Schoolbook" panose="02040604050505020304" pitchFamily="18" charset="0"/>
              </a:rPr>
              <a:t>③当</a:t>
            </a:r>
            <a:r>
              <a:rPr lang="zh-CN" altLang="zh-CN" i="0" dirty="0">
                <a:solidFill>
                  <a:srgbClr val="FF0000"/>
                </a:solidFill>
                <a:latin typeface="Century Schoolbook" panose="02040604050505020304" pitchFamily="18" charset="0"/>
                <a:sym typeface="Symbol" panose="05050102010706020507" pitchFamily="18" charset="2"/>
              </a:rPr>
              <a:t> </a:t>
            </a:r>
            <a:r>
              <a:rPr lang="zh-CN" altLang="zh-CN" b="1" i="0" dirty="0">
                <a:solidFill>
                  <a:srgbClr val="FF0000"/>
                </a:solidFill>
                <a:latin typeface="Century Schoolbook" panose="02040604050505020304" pitchFamily="18" charset="0"/>
                <a:sym typeface="Symbol" panose="05050102010706020507" pitchFamily="18" charset="2"/>
              </a:rPr>
              <a:t>=</a:t>
            </a:r>
            <a:r>
              <a:rPr lang="zh-CN" altLang="zh-CN" i="0" dirty="0">
                <a:solidFill>
                  <a:srgbClr val="FF0000"/>
                </a:solidFill>
                <a:latin typeface="Century Schoolbook" panose="02040604050505020304" pitchFamily="18" charset="0"/>
                <a:sym typeface="Symbol" panose="05050102010706020507" pitchFamily="18" charset="2"/>
              </a:rPr>
              <a:t>0</a:t>
            </a:r>
            <a:r>
              <a:rPr lang="zh-CN" altLang="zh-CN" i="0" dirty="0">
                <a:solidFill>
                  <a:srgbClr val="009900"/>
                </a:solidFill>
                <a:latin typeface="Century Schoolbook" panose="02040604050505020304" pitchFamily="18" charset="0"/>
                <a:sym typeface="Symbol" panose="05050102010706020507" pitchFamily="18" charset="2"/>
              </a:rPr>
              <a:t> </a:t>
            </a:r>
            <a:r>
              <a:rPr lang="zh-CN" altLang="zh-CN" b="1" i="0" dirty="0">
                <a:solidFill>
                  <a:srgbClr val="009900"/>
                </a:solidFill>
                <a:latin typeface="Century Schoolbook" panose="02040604050505020304" pitchFamily="18" charset="0"/>
                <a:sym typeface="Symbol" panose="05050102010706020507" pitchFamily="18" charset="2"/>
              </a:rPr>
              <a:t>时，光子频率保持不变； </a:t>
            </a:r>
            <a:r>
              <a:rPr lang="zh-CN" altLang="zh-CN" i="0" dirty="0">
                <a:solidFill>
                  <a:srgbClr val="FF0000"/>
                </a:solidFill>
                <a:latin typeface="Century Schoolbook" panose="02040604050505020304" pitchFamily="18" charset="0"/>
                <a:sym typeface="Symbol" panose="05050102010706020507" pitchFamily="18" charset="2"/>
              </a:rPr>
              <a:t> =</a:t>
            </a:r>
            <a:r>
              <a:rPr lang="zh-CN" altLang="zh-CN" i="0" dirty="0">
                <a:solidFill>
                  <a:srgbClr val="009900"/>
                </a:solidFill>
                <a:latin typeface="Century Schoolbook" panose="02040604050505020304" pitchFamily="18" charset="0"/>
                <a:sym typeface="Symbol" panose="05050102010706020507" pitchFamily="18" charset="2"/>
              </a:rPr>
              <a:t> </a:t>
            </a:r>
            <a:r>
              <a:rPr lang="zh-CN" altLang="zh-CN" b="1" i="0" dirty="0">
                <a:solidFill>
                  <a:srgbClr val="009900"/>
                </a:solidFill>
                <a:latin typeface="Century Schoolbook" panose="02040604050505020304" pitchFamily="18" charset="0"/>
                <a:sym typeface="Symbol" panose="05050102010706020507" pitchFamily="18" charset="2"/>
              </a:rPr>
              <a:t>时，光子频率减小最多。</a:t>
            </a:r>
          </a:p>
        </p:txBody>
      </p:sp>
      <p:sp>
        <p:nvSpPr>
          <p:cNvPr id="9" name="Text Box 8"/>
          <p:cNvSpPr txBox="1">
            <a:spLocks noChangeArrowheads="1"/>
          </p:cNvSpPr>
          <p:nvPr/>
        </p:nvSpPr>
        <p:spPr bwMode="auto">
          <a:xfrm>
            <a:off x="1752600" y="5638800"/>
            <a:ext cx="868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i="0" dirty="0">
                <a:solidFill>
                  <a:srgbClr val="C00000"/>
                </a:solidFill>
              </a:rPr>
              <a:t>康普顿散射进一步证实了光子理论的正确性，还证明了在微观领域中也是严格遵守能量、动量守恒定律。</a:t>
            </a:r>
            <a:endParaRPr lang="zh-CN" altLang="zh-CN" sz="2400" b="1" i="0" dirty="0">
              <a:solidFill>
                <a:srgbClr val="C00000"/>
              </a:solidFill>
            </a:endParaRPr>
          </a:p>
        </p:txBody>
      </p:sp>
    </p:spTree>
    <p:extLst>
      <p:ext uri="{BB962C8B-B14F-4D97-AF65-F5344CB8AC3E}">
        <p14:creationId xmlns:p14="http://schemas.microsoft.com/office/powerpoint/2010/main" val="3065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strips(downRight)">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strips(downRigh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strips(downRight)">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strips(downRight)">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23" presetClass="entr" presetSubtype="16"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P spid="6" grpId="0" autoUpdateAnimBg="0"/>
      <p:bldP spid="7" grpId="0" autoUpdateAnimBg="0"/>
      <p:bldP spid="8" grpId="0" autoUpdateAnimBg="0"/>
      <p:bldP spid="9" grpId="0"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952625" y="2500313"/>
            <a:ext cx="7696200" cy="609600"/>
            <a:chOff x="480" y="1104"/>
            <a:chExt cx="4848" cy="384"/>
          </a:xfrm>
        </p:grpSpPr>
        <p:sp>
          <p:nvSpPr>
            <p:cNvPr id="109605" name="Text Box 5"/>
            <p:cNvSpPr txBox="1">
              <a:spLocks noChangeArrowheads="1"/>
            </p:cNvSpPr>
            <p:nvPr/>
          </p:nvSpPr>
          <p:spPr bwMode="auto">
            <a:xfrm>
              <a:off x="480" y="1104"/>
              <a:ext cx="484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Blip>
                  <a:blip r:embed="rId3"/>
                </a:buBlip>
              </a:pPr>
              <a:r>
                <a:rPr kumimoji="0" lang="en-US" altLang="zh-CN" b="1" i="0" dirty="0">
                  <a:solidFill>
                    <a:srgbClr val="9900CC"/>
                  </a:solidFill>
                </a:rPr>
                <a:t> </a:t>
              </a:r>
              <a:r>
                <a:rPr kumimoji="0" lang="zh-CN" altLang="en-US" sz="3200" b="1" i="0" dirty="0">
                  <a:solidFill>
                    <a:srgbClr val="9900CC"/>
                  </a:solidFill>
                </a:rPr>
                <a:t>散射光波长的改变量      仅与   有关。</a:t>
              </a:r>
              <a:endParaRPr kumimoji="0" lang="en-US" altLang="zh-CN" sz="3200" b="1" i="0" dirty="0">
                <a:solidFill>
                  <a:srgbClr val="9900CC"/>
                </a:solidFill>
              </a:endParaRPr>
            </a:p>
          </p:txBody>
        </p:sp>
        <p:graphicFrame>
          <p:nvGraphicFramePr>
            <p:cNvPr id="109606" name="Object 6"/>
            <p:cNvGraphicFramePr>
              <a:graphicFrameLocks noChangeAspect="1"/>
            </p:cNvGraphicFramePr>
            <p:nvPr/>
          </p:nvGraphicFramePr>
          <p:xfrm>
            <a:off x="3061" y="1117"/>
            <a:ext cx="432" cy="317"/>
          </p:xfrm>
          <a:graphic>
            <a:graphicData uri="http://schemas.openxmlformats.org/presentationml/2006/ole">
              <mc:AlternateContent xmlns:mc="http://schemas.openxmlformats.org/markup-compatibility/2006">
                <mc:Choice xmlns:v="urn:schemas-microsoft-com:vml" Requires="v">
                  <p:oleObj spid="_x0000_s398488" name="公式" r:id="rId4" imgW="241091" imgH="177646" progId="Equation.3">
                    <p:embed/>
                  </p:oleObj>
                </mc:Choice>
                <mc:Fallback>
                  <p:oleObj name="公式" r:id="rId4" imgW="241091" imgH="177646"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1" y="1117"/>
                          <a:ext cx="432"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607" name="Object 7"/>
            <p:cNvGraphicFramePr>
              <a:graphicFrameLocks noChangeAspect="1"/>
            </p:cNvGraphicFramePr>
            <p:nvPr/>
          </p:nvGraphicFramePr>
          <p:xfrm>
            <a:off x="3935" y="1123"/>
            <a:ext cx="260" cy="365"/>
          </p:xfrm>
          <a:graphic>
            <a:graphicData uri="http://schemas.openxmlformats.org/presentationml/2006/ole">
              <mc:AlternateContent xmlns:mc="http://schemas.openxmlformats.org/markup-compatibility/2006">
                <mc:Choice xmlns:v="urn:schemas-microsoft-com:vml" Requires="v">
                  <p:oleObj spid="_x0000_s398489" name="公式" r:id="rId6" imgW="126725" imgH="177415" progId="Equation.3">
                    <p:embed/>
                  </p:oleObj>
                </mc:Choice>
                <mc:Fallback>
                  <p:oleObj name="公式" r:id="rId6" imgW="126725" imgH="177415"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5" y="1123"/>
                          <a:ext cx="26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 name="Object 8"/>
          <p:cNvGraphicFramePr>
            <a:graphicFrameLocks noChangeAspect="1"/>
          </p:cNvGraphicFramePr>
          <p:nvPr/>
        </p:nvGraphicFramePr>
        <p:xfrm>
          <a:off x="2166938" y="3330576"/>
          <a:ext cx="2514600" cy="614363"/>
        </p:xfrm>
        <a:graphic>
          <a:graphicData uri="http://schemas.openxmlformats.org/presentationml/2006/ole">
            <mc:AlternateContent xmlns:mc="http://schemas.openxmlformats.org/markup-compatibility/2006">
              <mc:Choice xmlns:v="urn:schemas-microsoft-com:vml" Requires="v">
                <p:oleObj spid="_x0000_s398490" name="公式" r:id="rId8" imgW="825500" imgH="203200" progId="Equation.3">
                  <p:embed/>
                </p:oleObj>
              </mc:Choice>
              <mc:Fallback>
                <p:oleObj name="公式" r:id="rId8" imgW="825500" imgH="20320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66938" y="3330576"/>
                        <a:ext cx="2514600" cy="614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1939925" y="4332289"/>
          <a:ext cx="3733800" cy="547687"/>
        </p:xfrm>
        <a:graphic>
          <a:graphicData uri="http://schemas.openxmlformats.org/presentationml/2006/ole">
            <mc:AlternateContent xmlns:mc="http://schemas.openxmlformats.org/markup-compatibility/2006">
              <mc:Choice xmlns:v="urn:schemas-microsoft-com:vml" Requires="v">
                <p:oleObj spid="_x0000_s398491" name="公式" r:id="rId10" imgW="2641600" imgH="381000" progId="Equation.3">
                  <p:embed/>
                </p:oleObj>
              </mc:Choice>
              <mc:Fallback>
                <p:oleObj name="公式" r:id="rId10" imgW="2641600" imgH="381000" progId="Equation.3">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39925" y="4332289"/>
                        <a:ext cx="3733800" cy="547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0"/>
          <p:cNvSpPr txBox="1">
            <a:spLocks noChangeArrowheads="1"/>
          </p:cNvSpPr>
          <p:nvPr/>
        </p:nvSpPr>
        <p:spPr bwMode="auto">
          <a:xfrm>
            <a:off x="2090738" y="5287964"/>
            <a:ext cx="3962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Blip>
                <a:blip r:embed="rId3"/>
              </a:buBlip>
            </a:pPr>
            <a:r>
              <a:rPr kumimoji="0" lang="en-US" altLang="zh-CN" b="1" i="0"/>
              <a:t> </a:t>
            </a:r>
            <a:r>
              <a:rPr kumimoji="0" lang="zh-CN" altLang="en-US" sz="3200" b="1" i="0">
                <a:solidFill>
                  <a:schemeClr val="accent2"/>
                </a:solidFill>
              </a:rPr>
              <a:t>散射光子能量减小</a:t>
            </a:r>
          </a:p>
        </p:txBody>
      </p:sp>
      <p:graphicFrame>
        <p:nvGraphicFramePr>
          <p:cNvPr id="9" name="Object 11"/>
          <p:cNvGraphicFramePr>
            <a:graphicFrameLocks noChangeAspect="1"/>
          </p:cNvGraphicFramePr>
          <p:nvPr/>
        </p:nvGraphicFramePr>
        <p:xfrm>
          <a:off x="2166938" y="6126164"/>
          <a:ext cx="2686050" cy="731837"/>
        </p:xfrm>
        <a:graphic>
          <a:graphicData uri="http://schemas.openxmlformats.org/presentationml/2006/ole">
            <mc:AlternateContent xmlns:mc="http://schemas.openxmlformats.org/markup-compatibility/2006">
              <mc:Choice xmlns:v="urn:schemas-microsoft-com:vml" Requires="v">
                <p:oleObj spid="_x0000_s398492" name="公式" r:id="rId12" imgW="838200" imgH="228600" progId="Equation.3">
                  <p:embed/>
                </p:oleObj>
              </mc:Choice>
              <mc:Fallback>
                <p:oleObj name="公式" r:id="rId12" imgW="838200" imgH="228600" progId="Equation.3">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66938" y="6126164"/>
                        <a:ext cx="2686050" cy="731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576" name="Text Box 36"/>
          <p:cNvSpPr txBox="1">
            <a:spLocks noChangeArrowheads="1"/>
          </p:cNvSpPr>
          <p:nvPr/>
        </p:nvSpPr>
        <p:spPr bwMode="auto">
          <a:xfrm>
            <a:off x="1809750" y="0"/>
            <a:ext cx="2438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09600" indent="-6096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i="0">
                <a:solidFill>
                  <a:srgbClr val="C00000"/>
                </a:solidFill>
                <a:ea typeface="黑体" panose="02010609060101010101" pitchFamily="49" charset="-122"/>
              </a:rPr>
              <a:t>总结</a:t>
            </a:r>
          </a:p>
        </p:txBody>
      </p:sp>
      <p:graphicFrame>
        <p:nvGraphicFramePr>
          <p:cNvPr id="113673" name="Object 7"/>
          <p:cNvGraphicFramePr>
            <a:graphicFrameLocks noChangeAspect="1"/>
          </p:cNvGraphicFramePr>
          <p:nvPr/>
        </p:nvGraphicFramePr>
        <p:xfrm>
          <a:off x="4810125" y="0"/>
          <a:ext cx="5181600" cy="1130300"/>
        </p:xfrm>
        <a:graphic>
          <a:graphicData uri="http://schemas.openxmlformats.org/presentationml/2006/ole">
            <mc:AlternateContent xmlns:mc="http://schemas.openxmlformats.org/markup-compatibility/2006">
              <mc:Choice xmlns:v="urn:schemas-microsoft-com:vml" Requires="v">
                <p:oleObj spid="_x0000_s398493" name="公式" r:id="rId14" imgW="2057400" imgH="431800" progId="Equation.3">
                  <p:embed/>
                </p:oleObj>
              </mc:Choice>
              <mc:Fallback>
                <p:oleObj name="公式" r:id="rId14" imgW="2057400" imgH="431800" progId="Equation.3">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10125" y="0"/>
                        <a:ext cx="5181600" cy="1130300"/>
                      </a:xfrm>
                      <a:prstGeom prst="rect">
                        <a:avLst/>
                      </a:prstGeom>
                      <a:noFill/>
                      <a:ln>
                        <a:noFill/>
                      </a:ln>
                      <a:effectLst/>
                      <a:extLst>
                        <a:ext uri="{909E8E84-426E-40DD-AFC4-6F175D3DCCD1}">
                          <a14:hiddenFill xmlns:a14="http://schemas.microsoft.com/office/drawing/2010/main">
                            <a:gradFill rotWithShape="0">
                              <a:gsLst>
                                <a:gs pos="0">
                                  <a:srgbClr val="808080"/>
                                </a:gs>
                                <a:gs pos="50000">
                                  <a:srgbClr val="FFFFFF"/>
                                </a:gs>
                                <a:gs pos="100000">
                                  <a:srgbClr val="808080"/>
                                </a:gs>
                              </a:gsLst>
                              <a:lin ang="5400000" scaled="1"/>
                            </a:gradFill>
                          </a14:hiddenFill>
                        </a:ext>
                        <a:ext uri="{91240B29-F687-4F45-9708-019B960494DF}">
                          <a14:hiddenLine xmlns:a14="http://schemas.microsoft.com/office/drawing/2010/main" w="12700">
                            <a:solidFill>
                              <a:srgbClr val="0066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4"/>
          <p:cNvGrpSpPr>
            <a:grpSpLocks/>
          </p:cNvGrpSpPr>
          <p:nvPr/>
        </p:nvGrpSpPr>
        <p:grpSpPr bwMode="auto">
          <a:xfrm>
            <a:off x="1809751" y="1214439"/>
            <a:ext cx="7432675" cy="1214437"/>
            <a:chOff x="480" y="1514"/>
            <a:chExt cx="4682" cy="765"/>
          </a:xfrm>
        </p:grpSpPr>
        <p:sp>
          <p:nvSpPr>
            <p:cNvPr id="109580" name="Text Box 5"/>
            <p:cNvSpPr txBox="1">
              <a:spLocks noChangeArrowheads="1"/>
            </p:cNvSpPr>
            <p:nvPr/>
          </p:nvSpPr>
          <p:spPr bwMode="auto">
            <a:xfrm>
              <a:off x="480" y="1680"/>
              <a:ext cx="23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457200" indent="-4572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Blip>
                  <a:blip r:embed="rId3"/>
                </a:buBlip>
              </a:pPr>
              <a:r>
                <a:rPr kumimoji="0" lang="zh-CN" altLang="en-US" sz="3200" b="1" i="0" dirty="0">
                  <a:solidFill>
                    <a:srgbClr val="009900"/>
                  </a:solidFill>
                </a:rPr>
                <a:t>康普顿波长</a:t>
              </a:r>
              <a:r>
                <a:rPr kumimoji="0" lang="zh-CN" altLang="en-US" b="1" i="0" dirty="0">
                  <a:solidFill>
                    <a:srgbClr val="009900"/>
                  </a:solidFill>
                </a:rPr>
                <a:t> </a:t>
              </a:r>
            </a:p>
          </p:txBody>
        </p:sp>
        <p:graphicFrame>
          <p:nvGraphicFramePr>
            <p:cNvPr id="109581" name="Object 6"/>
            <p:cNvGraphicFramePr>
              <a:graphicFrameLocks noChangeAspect="1"/>
            </p:cNvGraphicFramePr>
            <p:nvPr/>
          </p:nvGraphicFramePr>
          <p:xfrm>
            <a:off x="2385" y="1514"/>
            <a:ext cx="2777" cy="765"/>
          </p:xfrm>
          <a:graphic>
            <a:graphicData uri="http://schemas.openxmlformats.org/presentationml/2006/ole">
              <mc:AlternateContent xmlns:mc="http://schemas.openxmlformats.org/markup-compatibility/2006">
                <mc:Choice xmlns:v="urn:schemas-microsoft-com:vml" Requires="v">
                  <p:oleObj spid="_x0000_s398494" name="公式" r:id="rId16" imgW="1587500" imgH="431800" progId="Equation.3">
                    <p:embed/>
                  </p:oleObj>
                </mc:Choice>
                <mc:Fallback>
                  <p:oleObj name="公式" r:id="rId16" imgW="1587500" imgH="431800" progId="Equation.3">
                    <p:embed/>
                    <p:pic>
                      <p:nvPicPr>
                        <p:cNvPr id="0" name="Object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85" y="1514"/>
                          <a:ext cx="2777" cy="765"/>
                        </a:xfrm>
                        <a:prstGeom prst="rect">
                          <a:avLst/>
                        </a:prstGeom>
                        <a:noFill/>
                        <a:ln>
                          <a:noFill/>
                        </a:ln>
                        <a:effectLst/>
                        <a:extLst>
                          <a:ext uri="{909E8E84-426E-40DD-AFC4-6F175D3DCCD1}">
                            <a14:hiddenFill xmlns:a14="http://schemas.microsoft.com/office/drawing/2010/main">
                              <a:gradFill rotWithShape="0">
                                <a:gsLst>
                                  <a:gs pos="0">
                                    <a:srgbClr val="969696"/>
                                  </a:gs>
                                  <a:gs pos="50000">
                                    <a:srgbClr val="F9F9F9"/>
                                  </a:gs>
                                  <a:gs pos="100000">
                                    <a:srgbClr val="969696"/>
                                  </a:gs>
                                </a:gsLst>
                                <a:lin ang="5400000" scaled="1"/>
                              </a:gradFill>
                            </a14:hiddenFill>
                          </a:ext>
                          <a:ext uri="{91240B29-F687-4F45-9708-019B960494DF}">
                            <a14:hiddenLine xmlns:a14="http://schemas.microsoft.com/office/drawing/2010/main" w="12700">
                              <a:solidFill>
                                <a:srgbClr val="0066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9" name="Text Box 8"/>
          <p:cNvSpPr txBox="1">
            <a:spLocks noChangeArrowheads="1"/>
          </p:cNvSpPr>
          <p:nvPr/>
        </p:nvSpPr>
        <p:spPr bwMode="auto">
          <a:xfrm>
            <a:off x="1738313" y="714375"/>
            <a:ext cx="27860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marL="457200" indent="-4572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Blip>
                <a:blip r:embed="rId3"/>
              </a:buBlip>
            </a:pPr>
            <a:r>
              <a:rPr kumimoji="0" lang="zh-CN" altLang="en-US" sz="3200" b="1" i="0" dirty="0">
                <a:solidFill>
                  <a:srgbClr val="D3092F"/>
                </a:solidFill>
              </a:rPr>
              <a:t>康普顿公式</a:t>
            </a:r>
          </a:p>
        </p:txBody>
      </p:sp>
      <p:grpSp>
        <p:nvGrpSpPr>
          <p:cNvPr id="40" name="Group 4"/>
          <p:cNvGrpSpPr>
            <a:grpSpLocks/>
          </p:cNvGrpSpPr>
          <p:nvPr/>
        </p:nvGrpSpPr>
        <p:grpSpPr bwMode="auto">
          <a:xfrm>
            <a:off x="7056072" y="3338403"/>
            <a:ext cx="3733800" cy="2971800"/>
            <a:chOff x="2784" y="368"/>
            <a:chExt cx="2880" cy="2224"/>
          </a:xfrm>
        </p:grpSpPr>
        <p:sp>
          <p:nvSpPr>
            <p:cNvPr id="41" name="Rectangle 5"/>
            <p:cNvSpPr>
              <a:spLocks noChangeArrowheads="1"/>
            </p:cNvSpPr>
            <p:nvPr/>
          </p:nvSpPr>
          <p:spPr bwMode="auto">
            <a:xfrm>
              <a:off x="2784" y="528"/>
              <a:ext cx="2880" cy="2064"/>
            </a:xfrm>
            <a:prstGeom prst="rect">
              <a:avLst/>
            </a:prstGeom>
            <a:solidFill>
              <a:schemeClr val="bg1"/>
            </a:solidFill>
            <a:ln w="9525">
              <a:solidFill>
                <a:srgbClr val="006666"/>
              </a:solidFill>
              <a:miter lim="800000"/>
              <a:headEnd/>
              <a:tailEnd type="none" w="sm" len="lg"/>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 name="Line 6"/>
            <p:cNvSpPr>
              <a:spLocks noChangeShapeType="1"/>
            </p:cNvSpPr>
            <p:nvPr/>
          </p:nvSpPr>
          <p:spPr bwMode="auto">
            <a:xfrm>
              <a:off x="5136" y="1680"/>
              <a:ext cx="432"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7"/>
            <p:cNvSpPr>
              <a:spLocks noChangeShapeType="1"/>
            </p:cNvSpPr>
            <p:nvPr/>
          </p:nvSpPr>
          <p:spPr bwMode="auto">
            <a:xfrm flipV="1">
              <a:off x="3840" y="768"/>
              <a:ext cx="0" cy="168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4" name="Object 8"/>
            <p:cNvGraphicFramePr>
              <a:graphicFrameLocks noChangeAspect="1"/>
            </p:cNvGraphicFramePr>
            <p:nvPr/>
          </p:nvGraphicFramePr>
          <p:xfrm>
            <a:off x="5232" y="1392"/>
            <a:ext cx="208" cy="226"/>
          </p:xfrm>
          <a:graphic>
            <a:graphicData uri="http://schemas.openxmlformats.org/presentationml/2006/ole">
              <mc:AlternateContent xmlns:mc="http://schemas.openxmlformats.org/markup-compatibility/2006">
                <mc:Choice xmlns:v="urn:schemas-microsoft-com:vml" Requires="v">
                  <p:oleObj spid="_x0000_s398495" name="公式" r:id="rId18" imgW="177646" imgH="190335" progId="Equation.3">
                    <p:embed/>
                  </p:oleObj>
                </mc:Choice>
                <mc:Fallback>
                  <p:oleObj name="公式" r:id="rId18" imgW="177646" imgH="190335" progId="Equation.3">
                    <p:embed/>
                    <p:pic>
                      <p:nvPicPr>
                        <p:cNvPr id="7" name="Object 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32" y="1392"/>
                          <a:ext cx="208"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9"/>
            <p:cNvGraphicFramePr>
              <a:graphicFrameLocks noChangeAspect="1"/>
            </p:cNvGraphicFramePr>
            <p:nvPr/>
          </p:nvGraphicFramePr>
          <p:xfrm>
            <a:off x="3840" y="768"/>
            <a:ext cx="225" cy="285"/>
          </p:xfrm>
          <a:graphic>
            <a:graphicData uri="http://schemas.openxmlformats.org/presentationml/2006/ole">
              <mc:AlternateContent xmlns:mc="http://schemas.openxmlformats.org/markup-compatibility/2006">
                <mc:Choice xmlns:v="urn:schemas-microsoft-com:vml" Requires="v">
                  <p:oleObj spid="_x0000_s398496" name="公式" r:id="rId20" imgW="190417" imgH="241195" progId="Equation.3">
                    <p:embed/>
                  </p:oleObj>
                </mc:Choice>
                <mc:Fallback>
                  <p:oleObj name="公式" r:id="rId20" imgW="190417" imgH="241195" progId="Equation.3">
                    <p:embed/>
                    <p:pic>
                      <p:nvPicPr>
                        <p:cNvPr id="8" name="Object 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40" y="768"/>
                          <a:ext cx="225"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 name="Line 10"/>
            <p:cNvSpPr>
              <a:spLocks noChangeShapeType="1"/>
            </p:cNvSpPr>
            <p:nvPr/>
          </p:nvSpPr>
          <p:spPr bwMode="auto">
            <a:xfrm flipV="1">
              <a:off x="4320" y="1680"/>
              <a:ext cx="816" cy="576"/>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11"/>
            <p:cNvSpPr>
              <a:spLocks noChangeShapeType="1"/>
            </p:cNvSpPr>
            <p:nvPr/>
          </p:nvSpPr>
          <p:spPr bwMode="auto">
            <a:xfrm>
              <a:off x="4656" y="1104"/>
              <a:ext cx="480" cy="576"/>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12"/>
            <p:cNvSpPr>
              <a:spLocks noChangeShapeType="1"/>
            </p:cNvSpPr>
            <p:nvPr/>
          </p:nvSpPr>
          <p:spPr bwMode="auto">
            <a:xfrm>
              <a:off x="3840" y="1680"/>
              <a:ext cx="1248" cy="0"/>
            </a:xfrm>
            <a:prstGeom prst="line">
              <a:avLst/>
            </a:prstGeom>
            <a:noFill/>
            <a:ln w="38100">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9" name="Group 13"/>
            <p:cNvGrpSpPr>
              <a:grpSpLocks/>
            </p:cNvGrpSpPr>
            <p:nvPr/>
          </p:nvGrpSpPr>
          <p:grpSpPr bwMode="auto">
            <a:xfrm>
              <a:off x="2799" y="823"/>
              <a:ext cx="1041" cy="857"/>
              <a:chOff x="2799" y="823"/>
              <a:chExt cx="1041" cy="857"/>
            </a:xfrm>
          </p:grpSpPr>
          <p:sp>
            <p:nvSpPr>
              <p:cNvPr id="65" name="Line 14"/>
              <p:cNvSpPr>
                <a:spLocks noChangeShapeType="1"/>
              </p:cNvSpPr>
              <p:nvPr/>
            </p:nvSpPr>
            <p:spPr bwMode="auto">
              <a:xfrm>
                <a:off x="2976" y="1680"/>
                <a:ext cx="86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6" name="Object 15"/>
              <p:cNvGraphicFramePr>
                <a:graphicFrameLocks noChangeAspect="1"/>
              </p:cNvGraphicFramePr>
              <p:nvPr/>
            </p:nvGraphicFramePr>
            <p:xfrm>
              <a:off x="2799" y="823"/>
              <a:ext cx="784" cy="694"/>
            </p:xfrm>
            <a:graphic>
              <a:graphicData uri="http://schemas.openxmlformats.org/presentationml/2006/ole">
                <mc:AlternateContent xmlns:mc="http://schemas.openxmlformats.org/markup-compatibility/2006">
                  <mc:Choice xmlns:v="urn:schemas-microsoft-com:vml" Requires="v">
                    <p:oleObj spid="_x0000_s398497" name="公式" r:id="rId22" imgW="361991" imgH="304755" progId="Equation.3">
                      <p:embed/>
                    </p:oleObj>
                  </mc:Choice>
                  <mc:Fallback>
                    <p:oleObj name="公式" r:id="rId22" imgW="361991" imgH="304755" progId="Equation.3">
                      <p:embed/>
                      <p:pic>
                        <p:nvPicPr>
                          <p:cNvPr id="29" name="Object 1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99" y="823"/>
                            <a:ext cx="784" cy="6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0" name="Group 16"/>
            <p:cNvGrpSpPr>
              <a:grpSpLocks/>
            </p:cNvGrpSpPr>
            <p:nvPr/>
          </p:nvGrpSpPr>
          <p:grpSpPr bwMode="auto">
            <a:xfrm>
              <a:off x="3840" y="368"/>
              <a:ext cx="1162" cy="1312"/>
              <a:chOff x="3840" y="368"/>
              <a:chExt cx="1162" cy="1312"/>
            </a:xfrm>
          </p:grpSpPr>
          <p:sp>
            <p:nvSpPr>
              <p:cNvPr id="63" name="Line 17"/>
              <p:cNvSpPr>
                <a:spLocks noChangeShapeType="1"/>
              </p:cNvSpPr>
              <p:nvPr/>
            </p:nvSpPr>
            <p:spPr bwMode="auto">
              <a:xfrm flipV="1">
                <a:off x="3840" y="1104"/>
                <a:ext cx="816" cy="57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4" name="Object 18"/>
              <p:cNvGraphicFramePr>
                <a:graphicFrameLocks noChangeAspect="1"/>
              </p:cNvGraphicFramePr>
              <p:nvPr/>
            </p:nvGraphicFramePr>
            <p:xfrm>
              <a:off x="4286" y="368"/>
              <a:ext cx="716" cy="735"/>
            </p:xfrm>
            <a:graphic>
              <a:graphicData uri="http://schemas.openxmlformats.org/presentationml/2006/ole">
                <mc:AlternateContent xmlns:mc="http://schemas.openxmlformats.org/markup-compatibility/2006">
                  <mc:Choice xmlns:v="urn:schemas-microsoft-com:vml" Requires="v">
                    <p:oleObj spid="_x0000_s398498" name="公式" r:id="rId24" imgW="266702" imgH="304755" progId="Equation.3">
                      <p:embed/>
                    </p:oleObj>
                  </mc:Choice>
                  <mc:Fallback>
                    <p:oleObj name="公式" r:id="rId24" imgW="266702" imgH="304755" progId="Equation.3">
                      <p:embed/>
                      <p:pic>
                        <p:nvPicPr>
                          <p:cNvPr id="27" name="Object 1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86" y="368"/>
                            <a:ext cx="716" cy="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 name="Group 19"/>
            <p:cNvGrpSpPr>
              <a:grpSpLocks/>
            </p:cNvGrpSpPr>
            <p:nvPr/>
          </p:nvGrpSpPr>
          <p:grpSpPr bwMode="auto">
            <a:xfrm>
              <a:off x="3840" y="1680"/>
              <a:ext cx="829" cy="886"/>
              <a:chOff x="3840" y="1680"/>
              <a:chExt cx="829" cy="886"/>
            </a:xfrm>
          </p:grpSpPr>
          <p:sp>
            <p:nvSpPr>
              <p:cNvPr id="61" name="Line 20"/>
              <p:cNvSpPr>
                <a:spLocks noChangeShapeType="1"/>
              </p:cNvSpPr>
              <p:nvPr/>
            </p:nvSpPr>
            <p:spPr bwMode="auto">
              <a:xfrm>
                <a:off x="3840" y="1680"/>
                <a:ext cx="480" cy="576"/>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2" name="Object 21"/>
              <p:cNvGraphicFramePr>
                <a:graphicFrameLocks noChangeAspect="1"/>
              </p:cNvGraphicFramePr>
              <p:nvPr>
                <p:extLst>
                  <p:ext uri="{D42A27DB-BD31-4B8C-83A1-F6EECF244321}">
                    <p14:modId xmlns:p14="http://schemas.microsoft.com/office/powerpoint/2010/main" val="2461087453"/>
                  </p:ext>
                </p:extLst>
              </p:nvPr>
            </p:nvGraphicFramePr>
            <p:xfrm>
              <a:off x="4072" y="2168"/>
              <a:ext cx="597" cy="398"/>
            </p:xfrm>
            <a:graphic>
              <a:graphicData uri="http://schemas.openxmlformats.org/presentationml/2006/ole">
                <mc:AlternateContent xmlns:mc="http://schemas.openxmlformats.org/markup-compatibility/2006">
                  <mc:Choice xmlns:v="urn:schemas-microsoft-com:vml" Requires="v">
                    <p:oleObj spid="_x0000_s398499" name="Equation" r:id="rId26" imgW="241200" imgH="177480" progId="Equation.DSMT4">
                      <p:embed/>
                    </p:oleObj>
                  </mc:Choice>
                  <mc:Fallback>
                    <p:oleObj name="Equation" r:id="rId26" imgW="241200" imgH="177480" progId="Equation.DSMT4">
                      <p:embed/>
                      <p:pic>
                        <p:nvPicPr>
                          <p:cNvPr id="25" name="Object 21"/>
                          <p:cNvPicPr>
                            <a:picLocks noChangeAspect="1" noChangeArrowheads="1"/>
                          </p:cNvPicPr>
                          <p:nvPr/>
                        </p:nvPicPr>
                        <p:blipFill>
                          <a:blip r:embed="rId27"/>
                          <a:srcRect/>
                          <a:stretch>
                            <a:fillRect/>
                          </a:stretch>
                        </p:blipFill>
                        <p:spPr bwMode="auto">
                          <a:xfrm>
                            <a:off x="4072" y="2168"/>
                            <a:ext cx="597" cy="398"/>
                          </a:xfrm>
                          <a:prstGeom prst="rect">
                            <a:avLst/>
                          </a:prstGeom>
                          <a:noFill/>
                          <a:ln>
                            <a:noFill/>
                          </a:ln>
                          <a:effectLst/>
                          <a:extLst/>
                        </p:spPr>
                      </p:pic>
                    </p:oleObj>
                  </mc:Fallback>
                </mc:AlternateContent>
              </a:graphicData>
            </a:graphic>
          </p:graphicFrame>
        </p:grpSp>
        <p:sp>
          <p:nvSpPr>
            <p:cNvPr id="52" name="Line 22"/>
            <p:cNvSpPr>
              <a:spLocks noChangeShapeType="1"/>
            </p:cNvSpPr>
            <p:nvPr/>
          </p:nvSpPr>
          <p:spPr bwMode="auto">
            <a:xfrm flipV="1">
              <a:off x="3840" y="1440"/>
              <a:ext cx="336" cy="24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3" name="Object 23"/>
            <p:cNvGraphicFramePr>
              <a:graphicFrameLocks noChangeAspect="1"/>
            </p:cNvGraphicFramePr>
            <p:nvPr>
              <p:extLst>
                <p:ext uri="{D42A27DB-BD31-4B8C-83A1-F6EECF244321}">
                  <p14:modId xmlns:p14="http://schemas.microsoft.com/office/powerpoint/2010/main" val="1628657672"/>
                </p:ext>
              </p:extLst>
            </p:nvPr>
          </p:nvGraphicFramePr>
          <p:xfrm>
            <a:off x="3926" y="1023"/>
            <a:ext cx="298" cy="417"/>
          </p:xfrm>
          <a:graphic>
            <a:graphicData uri="http://schemas.openxmlformats.org/presentationml/2006/ole">
              <mc:AlternateContent xmlns:mc="http://schemas.openxmlformats.org/markup-compatibility/2006">
                <mc:Choice xmlns:v="urn:schemas-microsoft-com:vml" Requires="v">
                  <p:oleObj spid="_x0000_s398500" name="公式" r:id="rId28" imgW="126725" imgH="177415" progId="Equation.3">
                    <p:embed/>
                  </p:oleObj>
                </mc:Choice>
                <mc:Fallback>
                  <p:oleObj name="公式" r:id="rId28" imgW="126725" imgH="177415" progId="Equation.3">
                    <p:embed/>
                    <p:pic>
                      <p:nvPicPr>
                        <p:cNvPr id="16" name="Object 2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926" y="1023"/>
                          <a:ext cx="298" cy="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 name="Line 24"/>
            <p:cNvSpPr>
              <a:spLocks noChangeShapeType="1"/>
            </p:cNvSpPr>
            <p:nvPr/>
          </p:nvSpPr>
          <p:spPr bwMode="auto">
            <a:xfrm>
              <a:off x="2928" y="1680"/>
              <a:ext cx="336" cy="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5" name="Object 25"/>
            <p:cNvGraphicFramePr>
              <a:graphicFrameLocks noChangeAspect="1"/>
            </p:cNvGraphicFramePr>
            <p:nvPr/>
          </p:nvGraphicFramePr>
          <p:xfrm>
            <a:off x="2979" y="1668"/>
            <a:ext cx="389" cy="541"/>
          </p:xfrm>
          <a:graphic>
            <a:graphicData uri="http://schemas.openxmlformats.org/presentationml/2006/ole">
              <mc:AlternateContent xmlns:mc="http://schemas.openxmlformats.org/markup-compatibility/2006">
                <mc:Choice xmlns:v="urn:schemas-microsoft-com:vml" Requires="v">
                  <p:oleObj spid="_x0000_s398501" name="公式" r:id="rId30" imgW="165028" imgH="228501" progId="Equation.3">
                    <p:embed/>
                  </p:oleObj>
                </mc:Choice>
                <mc:Fallback>
                  <p:oleObj name="公式" r:id="rId30" imgW="165028" imgH="228501" progId="Equation.3">
                    <p:embed/>
                    <p:pic>
                      <p:nvPicPr>
                        <p:cNvPr id="18" name="Object 25"/>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979" y="1668"/>
                          <a:ext cx="389" cy="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 name="Oval 26"/>
            <p:cNvSpPr>
              <a:spLocks noChangeArrowheads="1"/>
            </p:cNvSpPr>
            <p:nvPr/>
          </p:nvSpPr>
          <p:spPr bwMode="auto">
            <a:xfrm>
              <a:off x="3768" y="1632"/>
              <a:ext cx="144" cy="144"/>
            </a:xfrm>
            <a:prstGeom prst="ellipse">
              <a:avLst/>
            </a:prstGeom>
            <a:gradFill rotWithShape="0">
              <a:gsLst>
                <a:gs pos="0">
                  <a:srgbClr val="FFFFFF"/>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7" name="Object 27"/>
            <p:cNvGraphicFramePr>
              <a:graphicFrameLocks noChangeAspect="1"/>
            </p:cNvGraphicFramePr>
            <p:nvPr/>
          </p:nvGraphicFramePr>
          <p:xfrm>
            <a:off x="4416" y="1344"/>
            <a:ext cx="211" cy="288"/>
          </p:xfrm>
          <a:graphic>
            <a:graphicData uri="http://schemas.openxmlformats.org/presentationml/2006/ole">
              <mc:AlternateContent xmlns:mc="http://schemas.openxmlformats.org/markup-compatibility/2006">
                <mc:Choice xmlns:v="urn:schemas-microsoft-com:vml" Requires="v">
                  <p:oleObj spid="_x0000_s398502" name="公式" r:id="rId32" imgW="95289" imgH="152512" progId="Equation.3">
                    <p:embed/>
                  </p:oleObj>
                </mc:Choice>
                <mc:Fallback>
                  <p:oleObj name="公式" r:id="rId32" imgW="95289" imgH="152512" progId="Equation.3">
                    <p:embed/>
                    <p:pic>
                      <p:nvPicPr>
                        <p:cNvPr id="20" name="Object 2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416" y="1344"/>
                          <a:ext cx="21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Arc 28"/>
            <p:cNvSpPr>
              <a:spLocks/>
            </p:cNvSpPr>
            <p:nvPr/>
          </p:nvSpPr>
          <p:spPr bwMode="auto">
            <a:xfrm flipV="1">
              <a:off x="4032" y="1681"/>
              <a:ext cx="192" cy="290"/>
            </a:xfrm>
            <a:custGeom>
              <a:avLst/>
              <a:gdLst>
                <a:gd name="T0" fmla="*/ 0 w 21600"/>
                <a:gd name="T1" fmla="*/ 0 h 26139"/>
                <a:gd name="T2" fmla="*/ 0 w 21600"/>
                <a:gd name="T3" fmla="*/ 0 h 26139"/>
                <a:gd name="T4" fmla="*/ 0 w 21600"/>
                <a:gd name="T5" fmla="*/ 0 h 26139"/>
                <a:gd name="T6" fmla="*/ 0 60000 65536"/>
                <a:gd name="T7" fmla="*/ 0 60000 65536"/>
                <a:gd name="T8" fmla="*/ 0 60000 65536"/>
                <a:gd name="T9" fmla="*/ 0 w 21600"/>
                <a:gd name="T10" fmla="*/ 0 h 26139"/>
                <a:gd name="T11" fmla="*/ 21600 w 21600"/>
                <a:gd name="T12" fmla="*/ 26139 h 26139"/>
              </a:gdLst>
              <a:ahLst/>
              <a:cxnLst>
                <a:cxn ang="T6">
                  <a:pos x="T0" y="T1"/>
                </a:cxn>
                <a:cxn ang="T7">
                  <a:pos x="T2" y="T3"/>
                </a:cxn>
                <a:cxn ang="T8">
                  <a:pos x="T4" y="T5"/>
                </a:cxn>
              </a:cxnLst>
              <a:rect l="T9" t="T10" r="T11" b="T12"/>
              <a:pathLst>
                <a:path w="21600" h="26139" fill="none" extrusionOk="0">
                  <a:moveTo>
                    <a:pt x="4760" y="0"/>
                  </a:moveTo>
                  <a:cubicBezTo>
                    <a:pt x="14607" y="2225"/>
                    <a:pt x="21600" y="10973"/>
                    <a:pt x="21600" y="21069"/>
                  </a:cubicBezTo>
                  <a:cubicBezTo>
                    <a:pt x="21600" y="22776"/>
                    <a:pt x="21397" y="24478"/>
                    <a:pt x="20996" y="26138"/>
                  </a:cubicBezTo>
                </a:path>
                <a:path w="21600" h="26139" stroke="0" extrusionOk="0">
                  <a:moveTo>
                    <a:pt x="4760" y="0"/>
                  </a:moveTo>
                  <a:cubicBezTo>
                    <a:pt x="14607" y="2225"/>
                    <a:pt x="21600" y="10973"/>
                    <a:pt x="21600" y="21069"/>
                  </a:cubicBezTo>
                  <a:cubicBezTo>
                    <a:pt x="21600" y="22776"/>
                    <a:pt x="21397" y="24478"/>
                    <a:pt x="20996" y="26138"/>
                  </a:cubicBezTo>
                  <a:lnTo>
                    <a:pt x="0" y="21069"/>
                  </a:lnTo>
                  <a:lnTo>
                    <a:pt x="4760" y="0"/>
                  </a:lnTo>
                  <a:close/>
                </a:path>
              </a:pathLst>
            </a:custGeom>
            <a:noFill/>
            <a:ln w="28575">
              <a:solidFill>
                <a:srgbClr val="CC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9" name="Arc 29"/>
            <p:cNvSpPr>
              <a:spLocks/>
            </p:cNvSpPr>
            <p:nvPr/>
          </p:nvSpPr>
          <p:spPr bwMode="auto">
            <a:xfrm rot="20593036" flipV="1">
              <a:off x="4176" y="1392"/>
              <a:ext cx="192" cy="294"/>
            </a:xfrm>
            <a:custGeom>
              <a:avLst/>
              <a:gdLst>
                <a:gd name="T0" fmla="*/ 0 w 21600"/>
                <a:gd name="T1" fmla="*/ 0 h 30659"/>
                <a:gd name="T2" fmla="*/ 0 w 21600"/>
                <a:gd name="T3" fmla="*/ 0 h 30659"/>
                <a:gd name="T4" fmla="*/ 0 w 21600"/>
                <a:gd name="T5" fmla="*/ 0 h 30659"/>
                <a:gd name="T6" fmla="*/ 0 60000 65536"/>
                <a:gd name="T7" fmla="*/ 0 60000 65536"/>
                <a:gd name="T8" fmla="*/ 0 60000 65536"/>
                <a:gd name="T9" fmla="*/ 0 w 21600"/>
                <a:gd name="T10" fmla="*/ 0 h 30659"/>
                <a:gd name="T11" fmla="*/ 21600 w 21600"/>
                <a:gd name="T12" fmla="*/ 30659 h 30659"/>
              </a:gdLst>
              <a:ahLst/>
              <a:cxnLst>
                <a:cxn ang="T6">
                  <a:pos x="T0" y="T1"/>
                </a:cxn>
                <a:cxn ang="T7">
                  <a:pos x="T2" y="T3"/>
                </a:cxn>
                <a:cxn ang="T8">
                  <a:pos x="T4" y="T5"/>
                </a:cxn>
              </a:cxnLst>
              <a:rect l="T9" t="T10" r="T11" b="T12"/>
              <a:pathLst>
                <a:path w="21600" h="30659" fill="none" extrusionOk="0">
                  <a:moveTo>
                    <a:pt x="14791" y="-1"/>
                  </a:moveTo>
                  <a:cubicBezTo>
                    <a:pt x="19135" y="4082"/>
                    <a:pt x="21600" y="9779"/>
                    <a:pt x="21600" y="15741"/>
                  </a:cubicBezTo>
                  <a:cubicBezTo>
                    <a:pt x="21600" y="21297"/>
                    <a:pt x="19458" y="26640"/>
                    <a:pt x="15620" y="30658"/>
                  </a:cubicBezTo>
                </a:path>
                <a:path w="21600" h="30659" stroke="0" extrusionOk="0">
                  <a:moveTo>
                    <a:pt x="14791" y="-1"/>
                  </a:moveTo>
                  <a:cubicBezTo>
                    <a:pt x="19135" y="4082"/>
                    <a:pt x="21600" y="9779"/>
                    <a:pt x="21600" y="15741"/>
                  </a:cubicBezTo>
                  <a:cubicBezTo>
                    <a:pt x="21600" y="21297"/>
                    <a:pt x="19458" y="26640"/>
                    <a:pt x="15620" y="30658"/>
                  </a:cubicBezTo>
                  <a:lnTo>
                    <a:pt x="0" y="15741"/>
                  </a:lnTo>
                  <a:lnTo>
                    <a:pt x="14791" y="-1"/>
                  </a:lnTo>
                  <a:close/>
                </a:path>
              </a:pathLst>
            </a:custGeom>
            <a:noFill/>
            <a:ln w="28575">
              <a:solidFill>
                <a:srgbClr val="0099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60" name="Object 30"/>
            <p:cNvGraphicFramePr>
              <a:graphicFrameLocks noChangeAspect="1"/>
            </p:cNvGraphicFramePr>
            <p:nvPr/>
          </p:nvGraphicFramePr>
          <p:xfrm>
            <a:off x="4224" y="1728"/>
            <a:ext cx="280" cy="336"/>
          </p:xfrm>
          <a:graphic>
            <a:graphicData uri="http://schemas.openxmlformats.org/presentationml/2006/ole">
              <mc:AlternateContent xmlns:mc="http://schemas.openxmlformats.org/markup-compatibility/2006">
                <mc:Choice xmlns:v="urn:schemas-microsoft-com:vml" Requires="v">
                  <p:oleObj spid="_x0000_s398503" name="公式" r:id="rId34" imgW="114185" imgH="152512" progId="Equation.3">
                    <p:embed/>
                  </p:oleObj>
                </mc:Choice>
                <mc:Fallback>
                  <p:oleObj name="公式" r:id="rId34" imgW="114185" imgH="152512" progId="Equation.3">
                    <p:embed/>
                    <p:pic>
                      <p:nvPicPr>
                        <p:cNvPr id="23" name="Object 30"/>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224" y="1728"/>
                          <a:ext cx="28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nodeType="clickEffect">
                                  <p:stCondLst>
                                    <p:cond delay="0"/>
                                  </p:stCondLst>
                                  <p:childTnLst>
                                    <p:set>
                                      <p:cBhvr>
                                        <p:cTn id="13" dur="1" fill="hold">
                                          <p:stCondLst>
                                            <p:cond delay="0"/>
                                          </p:stCondLst>
                                        </p:cTn>
                                        <p:tgtEl>
                                          <p:spTgt spid="113673"/>
                                        </p:tgtEl>
                                        <p:attrNameLst>
                                          <p:attrName>style.visibility</p:attrName>
                                        </p:attrNameLst>
                                      </p:cBhvr>
                                      <p:to>
                                        <p:strVal val="visible"/>
                                      </p:to>
                                    </p:set>
                                    <p:anim calcmode="lin" valueType="num">
                                      <p:cBhvr additive="base">
                                        <p:cTn id="14" dur="500" fill="hold"/>
                                        <p:tgtEl>
                                          <p:spTgt spid="113673"/>
                                        </p:tgtEl>
                                        <p:attrNameLst>
                                          <p:attrName>ppt_x</p:attrName>
                                        </p:attrNameLst>
                                      </p:cBhvr>
                                      <p:tavLst>
                                        <p:tav tm="0">
                                          <p:val>
                                            <p:strVal val="#ppt_x"/>
                                          </p:val>
                                        </p:tav>
                                        <p:tav tm="100000">
                                          <p:val>
                                            <p:strVal val="#ppt_x"/>
                                          </p:val>
                                        </p:tav>
                                      </p:tavLst>
                                    </p:anim>
                                    <p:anim calcmode="lin" valueType="num">
                                      <p:cBhvr additive="base">
                                        <p:cTn id="15" dur="500" fill="hold"/>
                                        <p:tgtEl>
                                          <p:spTgt spid="113673"/>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6" presetClass="entr" presetSubtype="16"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circle(in)">
                                      <p:cBhvr>
                                        <p:cTn id="20" dur="2000"/>
                                        <p:tgtEl>
                                          <p:spTgt spid="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4" presetClass="entr" presetSubtype="1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randombar(horizontal)">
                                      <p:cBhvr>
                                        <p:cTn id="25" dur="500"/>
                                        <p:tgtEl>
                                          <p:spTgt spid="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6" presetClass="entr" presetSubtype="16"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circle(in)">
                                      <p:cBhvr>
                                        <p:cTn id="30" dur="2000"/>
                                        <p:tgtEl>
                                          <p:spTgt spid="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00"/>
                                        <p:tgtEl>
                                          <p:spTgt spid="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6" presetClass="entr" presetSubtype="21"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barn(inVertical)">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9" grpId="0"/>
    </p:bld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898650" y="3859214"/>
            <a:ext cx="8229600" cy="1190625"/>
            <a:chOff x="327" y="2205"/>
            <a:chExt cx="5184" cy="750"/>
          </a:xfrm>
        </p:grpSpPr>
        <p:sp>
          <p:nvSpPr>
            <p:cNvPr id="110602" name="Rectangle 5"/>
            <p:cNvSpPr>
              <a:spLocks noChangeArrowheads="1"/>
            </p:cNvSpPr>
            <p:nvPr/>
          </p:nvSpPr>
          <p:spPr bwMode="auto">
            <a:xfrm>
              <a:off x="327" y="2205"/>
              <a:ext cx="5184"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marL="457200" indent="-4572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FontTx/>
                <a:buBlip>
                  <a:blip r:embed="rId3"/>
                </a:buBlip>
              </a:pPr>
              <a:r>
                <a:rPr kumimoji="0" lang="zh-CN" altLang="en-US" sz="3000" b="1" i="0" dirty="0">
                  <a:solidFill>
                    <a:srgbClr val="009900"/>
                  </a:solidFill>
                </a:rPr>
                <a:t>若                 则             ，可见光观察不到康普顿效应。</a:t>
              </a:r>
              <a:endParaRPr kumimoji="0" lang="en-US" altLang="zh-CN" sz="3000" b="1" i="0" dirty="0">
                <a:solidFill>
                  <a:srgbClr val="009900"/>
                </a:solidFill>
              </a:endParaRPr>
            </a:p>
          </p:txBody>
        </p:sp>
        <p:graphicFrame>
          <p:nvGraphicFramePr>
            <p:cNvPr id="110603" name="Object 6"/>
            <p:cNvGraphicFramePr>
              <a:graphicFrameLocks noChangeAspect="1"/>
            </p:cNvGraphicFramePr>
            <p:nvPr/>
          </p:nvGraphicFramePr>
          <p:xfrm>
            <a:off x="930" y="2276"/>
            <a:ext cx="966" cy="338"/>
          </p:xfrm>
          <a:graphic>
            <a:graphicData uri="http://schemas.openxmlformats.org/presentationml/2006/ole">
              <mc:AlternateContent xmlns:mc="http://schemas.openxmlformats.org/markup-compatibility/2006">
                <mc:Choice xmlns:v="urn:schemas-microsoft-com:vml" Requires="v">
                  <p:oleObj spid="_x0000_s296473" name="公式" r:id="rId4" imgW="1079032" imgH="380835" progId="Equation.3">
                    <p:embed/>
                  </p:oleObj>
                </mc:Choice>
                <mc:Fallback>
                  <p:oleObj name="公式" r:id="rId4" imgW="1079032" imgH="380835"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 y="2276"/>
                          <a:ext cx="966"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04" name="Object 7"/>
            <p:cNvGraphicFramePr>
              <a:graphicFrameLocks noChangeAspect="1"/>
            </p:cNvGraphicFramePr>
            <p:nvPr/>
          </p:nvGraphicFramePr>
          <p:xfrm>
            <a:off x="2154" y="2282"/>
            <a:ext cx="843" cy="377"/>
          </p:xfrm>
          <a:graphic>
            <a:graphicData uri="http://schemas.openxmlformats.org/presentationml/2006/ole">
              <mc:AlternateContent xmlns:mc="http://schemas.openxmlformats.org/markup-compatibility/2006">
                <mc:Choice xmlns:v="urn:schemas-microsoft-com:vml" Requires="v">
                  <p:oleObj spid="_x0000_s296474" name="公式" r:id="rId6" imgW="419100" imgH="228600" progId="Equation.3">
                    <p:embed/>
                  </p:oleObj>
                </mc:Choice>
                <mc:Fallback>
                  <p:oleObj name="公式" r:id="rId6" imgW="419100" imgH="2286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4" y="2282"/>
                          <a:ext cx="843" cy="3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 name="Rectangle 8"/>
          <p:cNvSpPr>
            <a:spLocks noChangeArrowheads="1"/>
          </p:cNvSpPr>
          <p:nvPr/>
        </p:nvSpPr>
        <p:spPr bwMode="auto">
          <a:xfrm>
            <a:off x="1930400" y="1125538"/>
            <a:ext cx="8305800"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FontTx/>
              <a:buBlip>
                <a:blip r:embed="rId3"/>
              </a:buBlip>
            </a:pPr>
            <a:r>
              <a:rPr lang="zh-CN" altLang="en-US" sz="3200" b="1" i="0"/>
              <a:t>光具有波粒</a:t>
            </a:r>
            <a:r>
              <a:rPr lang="zh-CN" altLang="en-US" sz="3200" b="1" i="0">
                <a:solidFill>
                  <a:srgbClr val="CC0000"/>
                </a:solidFill>
              </a:rPr>
              <a:t>二象性</a:t>
            </a:r>
            <a:endParaRPr kumimoji="0" lang="zh-CN" altLang="en-US" sz="3200" b="1" i="0"/>
          </a:p>
        </p:txBody>
      </p:sp>
      <p:sp>
        <p:nvSpPr>
          <p:cNvPr id="7" name="Rectangle 9"/>
          <p:cNvSpPr>
            <a:spLocks noChangeArrowheads="1"/>
          </p:cNvSpPr>
          <p:nvPr/>
        </p:nvSpPr>
        <p:spPr bwMode="auto">
          <a:xfrm>
            <a:off x="1919288" y="1916113"/>
            <a:ext cx="8012112"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sz="3200" b="1" i="0"/>
              <a:t>        </a:t>
            </a:r>
            <a:r>
              <a:rPr lang="zh-CN" altLang="en-US" sz="3200" b="1" i="0">
                <a:solidFill>
                  <a:schemeClr val="accent2"/>
                </a:solidFill>
              </a:rPr>
              <a:t>一般而言，光在传递过程中，波动性较为显著；光与物质相互作用时，粒子性比较显著。</a:t>
            </a:r>
            <a:endParaRPr lang="en-US" altLang="zh-CN" sz="3200" b="1" i="0">
              <a:solidFill>
                <a:schemeClr val="accent2"/>
              </a:solidFill>
            </a:endParaRPr>
          </a:p>
        </p:txBody>
      </p:sp>
      <p:grpSp>
        <p:nvGrpSpPr>
          <p:cNvPr id="3" name="Group 11"/>
          <p:cNvGrpSpPr>
            <a:grpSpLocks/>
          </p:cNvGrpSpPr>
          <p:nvPr/>
        </p:nvGrpSpPr>
        <p:grpSpPr bwMode="auto">
          <a:xfrm>
            <a:off x="1847850" y="5046664"/>
            <a:ext cx="8135938" cy="1190625"/>
            <a:chOff x="295" y="2908"/>
            <a:chExt cx="5125" cy="750"/>
          </a:xfrm>
        </p:grpSpPr>
        <p:sp>
          <p:nvSpPr>
            <p:cNvPr id="110599" name="Text Box 12"/>
            <p:cNvSpPr txBox="1">
              <a:spLocks noChangeArrowheads="1"/>
            </p:cNvSpPr>
            <p:nvPr/>
          </p:nvSpPr>
          <p:spPr bwMode="auto">
            <a:xfrm>
              <a:off x="295" y="2908"/>
              <a:ext cx="5125"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FontTx/>
                <a:buBlip>
                  <a:blip r:embed="rId3"/>
                </a:buBlip>
              </a:pPr>
              <a:r>
                <a:rPr kumimoji="0" lang="en-US" altLang="zh-CN" sz="3000" b="1" i="0"/>
                <a:t>           </a:t>
              </a:r>
              <a:r>
                <a:rPr kumimoji="0" lang="zh-CN" altLang="en-US" sz="3000" b="1" i="0">
                  <a:solidFill>
                    <a:srgbClr val="9900CC"/>
                  </a:solidFill>
                </a:rPr>
                <a:t>与      的关系</a:t>
              </a:r>
              <a:r>
                <a:rPr lang="zh-CN" altLang="en-US" sz="3000" b="1" i="0">
                  <a:solidFill>
                    <a:srgbClr val="9900CC"/>
                  </a:solidFill>
                </a:rPr>
                <a:t>与物质无关</a:t>
              </a:r>
              <a:r>
                <a:rPr kumimoji="0" lang="zh-CN" altLang="en-US" sz="3000" b="1" i="0">
                  <a:solidFill>
                    <a:srgbClr val="9900CC"/>
                  </a:solidFill>
                </a:rPr>
                <a:t>， 是光子与近自由电子间的相互作用。</a:t>
              </a:r>
              <a:endParaRPr kumimoji="0" lang="en-US" altLang="zh-CN" sz="3000" b="1" i="0">
                <a:solidFill>
                  <a:srgbClr val="9900CC"/>
                </a:solidFill>
              </a:endParaRPr>
            </a:p>
          </p:txBody>
        </p:sp>
        <p:graphicFrame>
          <p:nvGraphicFramePr>
            <p:cNvPr id="110600" name="Object 13"/>
            <p:cNvGraphicFramePr>
              <a:graphicFrameLocks noChangeAspect="1"/>
            </p:cNvGraphicFramePr>
            <p:nvPr/>
          </p:nvGraphicFramePr>
          <p:xfrm>
            <a:off x="631" y="2956"/>
            <a:ext cx="480" cy="354"/>
          </p:xfrm>
          <a:graphic>
            <a:graphicData uri="http://schemas.openxmlformats.org/presentationml/2006/ole">
              <mc:AlternateContent xmlns:mc="http://schemas.openxmlformats.org/markup-compatibility/2006">
                <mc:Choice xmlns:v="urn:schemas-microsoft-com:vml" Requires="v">
                  <p:oleObj spid="_x0000_s296475" name="公式" r:id="rId8" imgW="241091" imgH="177646" progId="Equation.3">
                    <p:embed/>
                  </p:oleObj>
                </mc:Choice>
                <mc:Fallback>
                  <p:oleObj name="公式" r:id="rId8" imgW="241091" imgH="177646"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1" y="2956"/>
                          <a:ext cx="480" cy="3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01" name="Object 14"/>
            <p:cNvGraphicFramePr>
              <a:graphicFrameLocks noChangeAspect="1"/>
            </p:cNvGraphicFramePr>
            <p:nvPr/>
          </p:nvGraphicFramePr>
          <p:xfrm>
            <a:off x="1460" y="2953"/>
            <a:ext cx="275" cy="387"/>
          </p:xfrm>
          <a:graphic>
            <a:graphicData uri="http://schemas.openxmlformats.org/presentationml/2006/ole">
              <mc:AlternateContent xmlns:mc="http://schemas.openxmlformats.org/markup-compatibility/2006">
                <mc:Choice xmlns:v="urn:schemas-microsoft-com:vml" Requires="v">
                  <p:oleObj spid="_x0000_s296476" name="公式" r:id="rId10" imgW="126725" imgH="177415" progId="Equation.3">
                    <p:embed/>
                  </p:oleObj>
                </mc:Choice>
                <mc:Fallback>
                  <p:oleObj name="公式" r:id="rId10" imgW="126725" imgH="177415" progId="Equation.3">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0" y="2953"/>
                          <a:ext cx="275"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0598" name="矩形 12"/>
          <p:cNvSpPr>
            <a:spLocks noChangeArrowheads="1"/>
          </p:cNvSpPr>
          <p:nvPr/>
        </p:nvSpPr>
        <p:spPr bwMode="auto">
          <a:xfrm>
            <a:off x="2452688" y="500063"/>
            <a:ext cx="10080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609600" indent="-6096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i="0">
                <a:solidFill>
                  <a:srgbClr val="C00000"/>
                </a:solidFill>
                <a:ea typeface="黑体" panose="02010609060101010101" pitchFamily="49" charset="-122"/>
              </a:rPr>
              <a:t>结论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p:cNvSpPr txBox="1">
            <a:spLocks noChangeArrowheads="1"/>
          </p:cNvSpPr>
          <p:nvPr/>
        </p:nvSpPr>
        <p:spPr>
          <a:xfrm>
            <a:off x="1952625" y="357188"/>
            <a:ext cx="7772400" cy="1143000"/>
          </a:xfrm>
          <a:prstGeom prst="rect">
            <a:avLst/>
          </a:prstGeom>
        </p:spPr>
        <p:txBody>
          <a:bodyPr/>
          <a:lstStyle/>
          <a:p>
            <a:pPr algn="ctr">
              <a:defRPr/>
            </a:pPr>
            <a:r>
              <a:rPr lang="zh-CN" altLang="en-US" sz="4400" b="1" i="0" kern="0" dirty="0">
                <a:solidFill>
                  <a:srgbClr val="3366FF"/>
                </a:solidFill>
                <a:latin typeface="+mj-lt"/>
                <a:ea typeface="+mj-ea"/>
                <a:cs typeface="+mj-cs"/>
              </a:rPr>
              <a:t>经典物理学的困难</a:t>
            </a:r>
          </a:p>
        </p:txBody>
      </p:sp>
      <p:sp>
        <p:nvSpPr>
          <p:cNvPr id="15363" name="Text Box 3"/>
          <p:cNvSpPr txBox="1">
            <a:spLocks noChangeArrowheads="1"/>
          </p:cNvSpPr>
          <p:nvPr/>
        </p:nvSpPr>
        <p:spPr bwMode="auto">
          <a:xfrm>
            <a:off x="2452688" y="1214439"/>
            <a:ext cx="62484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600" b="1" i="0">
                <a:solidFill>
                  <a:srgbClr val="FF3300"/>
                </a:solidFill>
                <a:ea typeface="楷体_GB2312" pitchFamily="49" charset="-122"/>
              </a:rPr>
              <a:t>19</a:t>
            </a:r>
            <a:r>
              <a:rPr lang="zh-CN" altLang="en-US" sz="3600" b="1" i="0">
                <a:solidFill>
                  <a:srgbClr val="FF3300"/>
                </a:solidFill>
                <a:ea typeface="楷体_GB2312" pitchFamily="49" charset="-122"/>
              </a:rPr>
              <a:t>世纪末物理学上空的乌云：</a:t>
            </a:r>
          </a:p>
        </p:txBody>
      </p:sp>
      <p:sp>
        <p:nvSpPr>
          <p:cNvPr id="15364" name="Text Box 4"/>
          <p:cNvSpPr txBox="1">
            <a:spLocks noChangeArrowheads="1"/>
          </p:cNvSpPr>
          <p:nvPr/>
        </p:nvSpPr>
        <p:spPr bwMode="auto">
          <a:xfrm>
            <a:off x="2381250" y="3213100"/>
            <a:ext cx="739140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600" b="1" i="0">
                <a:solidFill>
                  <a:srgbClr val="008000"/>
                </a:solidFill>
                <a:ea typeface="楷体_GB2312" pitchFamily="49" charset="-122"/>
              </a:rPr>
              <a:t>黑体辐射的能量密度随波长的分布</a:t>
            </a:r>
            <a:r>
              <a:rPr lang="en-US" altLang="zh-CN" sz="3600" b="1" i="0">
                <a:solidFill>
                  <a:srgbClr val="008000"/>
                </a:solidFill>
                <a:ea typeface="楷体_GB2312" pitchFamily="49" charset="-122"/>
              </a:rPr>
              <a:t>.</a:t>
            </a:r>
          </a:p>
        </p:txBody>
      </p:sp>
      <p:sp>
        <p:nvSpPr>
          <p:cNvPr id="15365" name="Text Box 5"/>
          <p:cNvSpPr txBox="1">
            <a:spLocks noChangeArrowheads="1"/>
          </p:cNvSpPr>
          <p:nvPr/>
        </p:nvSpPr>
        <p:spPr bwMode="auto">
          <a:xfrm>
            <a:off x="2381250" y="4051300"/>
            <a:ext cx="685800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600" b="1" i="0">
                <a:solidFill>
                  <a:srgbClr val="0070C0"/>
                </a:solidFill>
                <a:ea typeface="楷体_GB2312" pitchFamily="49" charset="-122"/>
              </a:rPr>
              <a:t>光电效应</a:t>
            </a:r>
          </a:p>
        </p:txBody>
      </p:sp>
      <p:sp>
        <p:nvSpPr>
          <p:cNvPr id="15366" name="Text Box 6"/>
          <p:cNvSpPr txBox="1">
            <a:spLocks noChangeArrowheads="1"/>
          </p:cNvSpPr>
          <p:nvPr/>
        </p:nvSpPr>
        <p:spPr bwMode="auto">
          <a:xfrm>
            <a:off x="2381250" y="4857750"/>
            <a:ext cx="655320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600" b="1" i="0">
                <a:solidFill>
                  <a:srgbClr val="6600CC"/>
                </a:solidFill>
                <a:ea typeface="楷体_GB2312" pitchFamily="49" charset="-122"/>
              </a:rPr>
              <a:t>固体低温下的比热</a:t>
            </a:r>
            <a:endParaRPr lang="en-US" altLang="zh-CN" sz="3600" b="1" i="0">
              <a:solidFill>
                <a:srgbClr val="6600CC"/>
              </a:solidFill>
              <a:ea typeface="楷体_GB2312" pitchFamily="49" charset="-122"/>
            </a:endParaRPr>
          </a:p>
        </p:txBody>
      </p:sp>
      <p:sp>
        <p:nvSpPr>
          <p:cNvPr id="15367" name="矩形 6"/>
          <p:cNvSpPr>
            <a:spLocks noChangeArrowheads="1"/>
          </p:cNvSpPr>
          <p:nvPr/>
        </p:nvSpPr>
        <p:spPr bwMode="auto">
          <a:xfrm>
            <a:off x="2381251" y="2357438"/>
            <a:ext cx="57435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i="0">
                <a:solidFill>
                  <a:srgbClr val="6600CC"/>
                </a:solidFill>
                <a:ea typeface="楷体_GB2312" pitchFamily="49" charset="-122"/>
              </a:rPr>
              <a:t>“以太漂移”的“零结果”</a:t>
            </a:r>
            <a:endParaRPr lang="zh-CN" altLang="en-US" sz="3600">
              <a:solidFill>
                <a:srgbClr val="6600CC"/>
              </a:solidFill>
            </a:endParaRPr>
          </a:p>
        </p:txBody>
      </p:sp>
      <p:sp>
        <p:nvSpPr>
          <p:cNvPr id="3" name="矩形 2"/>
          <p:cNvSpPr>
            <a:spLocks noChangeArrowheads="1"/>
          </p:cNvSpPr>
          <p:nvPr/>
        </p:nvSpPr>
        <p:spPr bwMode="auto">
          <a:xfrm>
            <a:off x="2452688" y="5876926"/>
            <a:ext cx="5973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4000" b="1" i="0" dirty="0">
                <a:solidFill>
                  <a:srgbClr val="C00000"/>
                </a:solidFill>
                <a:ea typeface="楷体_GB2312" pitchFamily="49" charset="-122"/>
              </a:rPr>
              <a:t>原子的稳定性与线状光谱</a:t>
            </a:r>
            <a:endParaRPr lang="en-US" altLang="zh-CN" sz="4000" b="1" i="0" dirty="0">
              <a:solidFill>
                <a:srgbClr val="C00000"/>
              </a:solidFill>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5363"/>
                                        </p:tgtEl>
                                        <p:attrNameLst>
                                          <p:attrName>style.visibility</p:attrName>
                                        </p:attrNameLst>
                                      </p:cBhvr>
                                      <p:to>
                                        <p:strVal val="visible"/>
                                      </p:to>
                                    </p:set>
                                    <p:animEffect transition="in" filter="fade">
                                      <p:cBhvr>
                                        <p:cTn id="13" dur="1000"/>
                                        <p:tgtEl>
                                          <p:spTgt spid="15363"/>
                                        </p:tgtEl>
                                      </p:cBhvr>
                                    </p:animEffect>
                                    <p:anim calcmode="lin" valueType="num">
                                      <p:cBhvr>
                                        <p:cTn id="14" dur="1000" fill="hold"/>
                                        <p:tgtEl>
                                          <p:spTgt spid="15363"/>
                                        </p:tgtEl>
                                        <p:attrNameLst>
                                          <p:attrName>ppt_x</p:attrName>
                                        </p:attrNameLst>
                                      </p:cBhvr>
                                      <p:tavLst>
                                        <p:tav tm="0">
                                          <p:val>
                                            <p:strVal val="#ppt_x"/>
                                          </p:val>
                                        </p:tav>
                                        <p:tav tm="100000">
                                          <p:val>
                                            <p:strVal val="#ppt_x"/>
                                          </p:val>
                                        </p:tav>
                                      </p:tavLst>
                                    </p:anim>
                                    <p:anim calcmode="lin" valueType="num">
                                      <p:cBhvr>
                                        <p:cTn id="15" dur="1000" fill="hold"/>
                                        <p:tgtEl>
                                          <p:spTgt spid="15363"/>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5367"/>
                                        </p:tgtEl>
                                        <p:attrNameLst>
                                          <p:attrName>style.visibility</p:attrName>
                                        </p:attrNameLst>
                                      </p:cBhvr>
                                      <p:to>
                                        <p:strVal val="visible"/>
                                      </p:to>
                                    </p:set>
                                    <p:animEffect transition="in" filter="wipe(down)">
                                      <p:cBhvr>
                                        <p:cTn id="20" dur="500"/>
                                        <p:tgtEl>
                                          <p:spTgt spid="1536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15364"/>
                                        </p:tgtEl>
                                        <p:attrNameLst>
                                          <p:attrName>style.visibility</p:attrName>
                                        </p:attrNameLst>
                                      </p:cBhvr>
                                      <p:to>
                                        <p:strVal val="visible"/>
                                      </p:to>
                                    </p:set>
                                    <p:animEffect transition="in" filter="circle(in)">
                                      <p:cBhvr>
                                        <p:cTn id="25" dur="2000"/>
                                        <p:tgtEl>
                                          <p:spTgt spid="1536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15365"/>
                                        </p:tgtEl>
                                        <p:attrNameLst>
                                          <p:attrName>style.visibility</p:attrName>
                                        </p:attrNameLst>
                                      </p:cBhvr>
                                      <p:to>
                                        <p:strVal val="visible"/>
                                      </p:to>
                                    </p:set>
                                    <p:animEffect transition="in" filter="circle(in)">
                                      <p:cBhvr>
                                        <p:cTn id="30" dur="2000"/>
                                        <p:tgtEl>
                                          <p:spTgt spid="1536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5366"/>
                                        </p:tgtEl>
                                        <p:attrNameLst>
                                          <p:attrName>style.visibility</p:attrName>
                                        </p:attrNameLst>
                                      </p:cBhvr>
                                      <p:to>
                                        <p:strVal val="visible"/>
                                      </p:to>
                                    </p:set>
                                    <p:anim calcmode="lin" valueType="num">
                                      <p:cBhvr additive="base">
                                        <p:cTn id="35" dur="500" fill="hold"/>
                                        <p:tgtEl>
                                          <p:spTgt spid="15366"/>
                                        </p:tgtEl>
                                        <p:attrNameLst>
                                          <p:attrName>ppt_x</p:attrName>
                                        </p:attrNameLst>
                                      </p:cBhvr>
                                      <p:tavLst>
                                        <p:tav tm="0">
                                          <p:val>
                                            <p:strVal val="#ppt_x"/>
                                          </p:val>
                                        </p:tav>
                                        <p:tav tm="100000">
                                          <p:val>
                                            <p:strVal val="#ppt_x"/>
                                          </p:val>
                                        </p:tav>
                                      </p:tavLst>
                                    </p:anim>
                                    <p:anim calcmode="lin" valueType="num">
                                      <p:cBhvr additive="base">
                                        <p:cTn id="36" dur="500" fill="hold"/>
                                        <p:tgtEl>
                                          <p:spTgt spid="15366"/>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363" grpId="0"/>
      <p:bldP spid="15364" grpId="0"/>
      <p:bldP spid="15365" grpId="0"/>
      <p:bldP spid="15366" grpId="0"/>
      <p:bldP spid="15367" grpId="0"/>
      <p:bldP spid="3"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1618" name="Group 4"/>
          <p:cNvGrpSpPr>
            <a:grpSpLocks/>
          </p:cNvGrpSpPr>
          <p:nvPr/>
        </p:nvGrpSpPr>
        <p:grpSpPr bwMode="auto">
          <a:xfrm>
            <a:off x="2063750" y="549276"/>
            <a:ext cx="8077200" cy="1865313"/>
            <a:chOff x="384" y="572"/>
            <a:chExt cx="5088" cy="1175"/>
          </a:xfrm>
        </p:grpSpPr>
        <p:sp>
          <p:nvSpPr>
            <p:cNvPr id="111622" name="Text Box 5"/>
            <p:cNvSpPr txBox="1">
              <a:spLocks noChangeArrowheads="1"/>
            </p:cNvSpPr>
            <p:nvPr/>
          </p:nvSpPr>
          <p:spPr bwMode="auto">
            <a:xfrm>
              <a:off x="384" y="572"/>
              <a:ext cx="5088" cy="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FontTx/>
                <a:buBlip>
                  <a:blip r:embed="rId3"/>
                </a:buBlip>
              </a:pPr>
              <a:r>
                <a:rPr kumimoji="0" lang="zh-CN" altLang="en-US" sz="3200" b="1" i="0" dirty="0">
                  <a:solidFill>
                    <a:srgbClr val="0000FF"/>
                  </a:solidFill>
                </a:rPr>
                <a:t>散射中              的散射光是因</a:t>
              </a:r>
              <a:r>
                <a:rPr lang="zh-CN" altLang="en-US" sz="3200" b="1" i="0" dirty="0">
                  <a:solidFill>
                    <a:srgbClr val="0000FF"/>
                  </a:solidFill>
                </a:rPr>
                <a:t>光子</a:t>
              </a:r>
              <a:r>
                <a:rPr kumimoji="0" lang="zh-CN" altLang="en-US" sz="3200" b="1" i="0" dirty="0">
                  <a:solidFill>
                    <a:srgbClr val="0000FF"/>
                  </a:solidFill>
                </a:rPr>
                <a:t>与</a:t>
              </a:r>
              <a:r>
                <a:rPr lang="zh-CN" altLang="en-US" sz="3200" b="1" i="0" dirty="0">
                  <a:solidFill>
                    <a:srgbClr val="0000FF"/>
                  </a:solidFill>
                </a:rPr>
                <a:t>紧束缚电子</a:t>
              </a:r>
              <a:r>
                <a:rPr kumimoji="0" lang="zh-CN" altLang="en-US" sz="3200" b="1" i="0" dirty="0">
                  <a:solidFill>
                    <a:srgbClr val="0000FF"/>
                  </a:solidFill>
                </a:rPr>
                <a:t>的作用。</a:t>
              </a:r>
              <a:r>
                <a:rPr kumimoji="0" lang="en-US" altLang="zh-CN" sz="3200" b="1" i="0" dirty="0">
                  <a:solidFill>
                    <a:srgbClr val="0000FF"/>
                  </a:solidFill>
                </a:rPr>
                <a:t> </a:t>
              </a:r>
              <a:r>
                <a:rPr lang="zh-CN" altLang="en-US" sz="3200" b="1" i="0" dirty="0">
                  <a:solidFill>
                    <a:srgbClr val="0000FF"/>
                  </a:solidFill>
                </a:rPr>
                <a:t>原子量大的物质，其电子束缚较强，因而康普顿效应不明显。</a:t>
              </a:r>
              <a:endParaRPr lang="en-US" altLang="zh-CN" sz="3200" b="1" i="0" dirty="0">
                <a:solidFill>
                  <a:srgbClr val="0000FF"/>
                </a:solidFill>
              </a:endParaRPr>
            </a:p>
          </p:txBody>
        </p:sp>
        <p:graphicFrame>
          <p:nvGraphicFramePr>
            <p:cNvPr id="111623" name="Object 6"/>
            <p:cNvGraphicFramePr>
              <a:graphicFrameLocks noChangeAspect="1"/>
            </p:cNvGraphicFramePr>
            <p:nvPr/>
          </p:nvGraphicFramePr>
          <p:xfrm>
            <a:off x="1474" y="600"/>
            <a:ext cx="787" cy="335"/>
          </p:xfrm>
          <a:graphic>
            <a:graphicData uri="http://schemas.openxmlformats.org/presentationml/2006/ole">
              <mc:AlternateContent xmlns:mc="http://schemas.openxmlformats.org/markup-compatibility/2006">
                <mc:Choice xmlns:v="urn:schemas-microsoft-com:vml" Requires="v">
                  <p:oleObj spid="_x0000_s112015" name="公式" r:id="rId4" imgW="457002" imgH="177723" progId="Equation.3">
                    <p:embed/>
                  </p:oleObj>
                </mc:Choice>
                <mc:Fallback>
                  <p:oleObj name="公式" r:id="rId4" imgW="457002" imgH="177723"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4" y="600"/>
                          <a:ext cx="787" cy="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 name="Text Box 2"/>
          <p:cNvSpPr txBox="1">
            <a:spLocks noChangeArrowheads="1"/>
          </p:cNvSpPr>
          <p:nvPr/>
        </p:nvSpPr>
        <p:spPr bwMode="auto">
          <a:xfrm>
            <a:off x="2774117" y="2459038"/>
            <a:ext cx="453874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182880" tIns="91440" rIns="182880" bIns="91440">
            <a:spAutoFit/>
          </a:bodyPr>
          <a:lstStyle>
            <a:lvl1pPr defTabSz="18288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defTabSz="182880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zh-CN" altLang="en-US" sz="3600" b="1" i="0" dirty="0">
                <a:solidFill>
                  <a:srgbClr val="FF0000"/>
                </a:solidFill>
                <a:ea typeface="楷体_GB2312" pitchFamily="49" charset="-122"/>
              </a:rPr>
              <a:t>康普顿效</a:t>
            </a:r>
            <a:r>
              <a:rPr lang="zh-CN" altLang="en-US" sz="3600" b="1" i="0" dirty="0">
                <a:solidFill>
                  <a:srgbClr val="FF3300"/>
                </a:solidFill>
                <a:ea typeface="楷体_GB2312" pitchFamily="49" charset="-122"/>
              </a:rPr>
              <a:t>应的意义：</a:t>
            </a:r>
            <a:endParaRPr lang="zh-CN" altLang="en-US" sz="3600" b="1" i="0" dirty="0">
              <a:solidFill>
                <a:srgbClr val="FF3300"/>
              </a:solidFill>
              <a:latin typeface="楷体_GB2312" pitchFamily="49" charset="-122"/>
              <a:ea typeface="楷体_GB2312" pitchFamily="49" charset="-122"/>
            </a:endParaRPr>
          </a:p>
        </p:txBody>
      </p:sp>
      <p:sp>
        <p:nvSpPr>
          <p:cNvPr id="9" name="矩形 8"/>
          <p:cNvSpPr/>
          <p:nvPr/>
        </p:nvSpPr>
        <p:spPr>
          <a:xfrm>
            <a:off x="2434155" y="5428518"/>
            <a:ext cx="8028384" cy="1077218"/>
          </a:xfrm>
          <a:prstGeom prst="rect">
            <a:avLst/>
          </a:prstGeom>
        </p:spPr>
        <p:txBody>
          <a:bodyPr wrap="square">
            <a:spAutoFit/>
          </a:bodyPr>
          <a:lstStyle/>
          <a:p>
            <a:r>
              <a:rPr lang="en-US" altLang="zh-CN" sz="3200" b="1" i="0" dirty="0">
                <a:solidFill>
                  <a:srgbClr val="0000FF"/>
                </a:solidFill>
                <a:ea typeface="楷体_GB2312" pitchFamily="49" charset="-122"/>
              </a:rPr>
              <a:t>2</a:t>
            </a:r>
            <a:r>
              <a:rPr lang="zh-CN" altLang="en-US" sz="3200" b="1" i="0" dirty="0">
                <a:solidFill>
                  <a:srgbClr val="0000FF"/>
                </a:solidFill>
                <a:ea typeface="楷体_GB2312" pitchFamily="49" charset="-122"/>
              </a:rPr>
              <a:t>、证实了在微观粒子的相互作用过 程中，能量守恒和动量守恒定律</a:t>
            </a:r>
            <a:r>
              <a:rPr lang="zh-CN" altLang="en-US" sz="3200" b="1" i="0" dirty="0">
                <a:solidFill>
                  <a:srgbClr val="FF33CC"/>
                </a:solidFill>
                <a:latin typeface="楷体_GB2312" pitchFamily="49" charset="-122"/>
                <a:ea typeface="楷体_GB2312" pitchFamily="49" charset="-122"/>
              </a:rPr>
              <a:t>仍然是成立的</a:t>
            </a:r>
            <a:r>
              <a:rPr lang="zh-CN" altLang="en-US" sz="3200" b="1" i="0" dirty="0">
                <a:solidFill>
                  <a:srgbClr val="0000FF"/>
                </a:solidFill>
                <a:ea typeface="楷体_GB2312" pitchFamily="49" charset="-122"/>
              </a:rPr>
              <a:t>。</a:t>
            </a:r>
            <a:endParaRPr lang="zh-CN" altLang="en-US" sz="3200" dirty="0">
              <a:solidFill>
                <a:srgbClr val="0000FF"/>
              </a:solidFill>
            </a:endParaRPr>
          </a:p>
        </p:txBody>
      </p:sp>
      <p:sp>
        <p:nvSpPr>
          <p:cNvPr id="10" name="Rectangle 3"/>
          <p:cNvSpPr>
            <a:spLocks noChangeArrowheads="1"/>
          </p:cNvSpPr>
          <p:nvPr/>
        </p:nvSpPr>
        <p:spPr bwMode="auto">
          <a:xfrm>
            <a:off x="2425824" y="3443053"/>
            <a:ext cx="7772400" cy="171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6" tIns="46038" rIns="92076" bIns="46038">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nSpc>
                <a:spcPct val="110000"/>
              </a:lnSpc>
            </a:pPr>
            <a:r>
              <a:rPr lang="en-US" altLang="zh-CN" sz="3200" b="1" i="0" dirty="0">
                <a:latin typeface="楷体_GB2312" pitchFamily="49" charset="-122"/>
                <a:ea typeface="楷体_GB2312" pitchFamily="49" charset="-122"/>
              </a:rPr>
              <a:t>1</a:t>
            </a:r>
            <a:r>
              <a:rPr lang="zh-CN" altLang="en-US" sz="3200" b="1" i="0" dirty="0">
                <a:latin typeface="楷体_GB2312" pitchFamily="49" charset="-122"/>
                <a:ea typeface="楷体_GB2312" pitchFamily="49" charset="-122"/>
              </a:rPr>
              <a:t>、</a:t>
            </a:r>
            <a:r>
              <a:rPr lang="zh-CN" altLang="en-US" sz="3200" b="1" i="0" dirty="0">
                <a:ea typeface="楷体_GB2312" pitchFamily="49" charset="-122"/>
              </a:rPr>
              <a:t>证实了光子假说的正确，即</a:t>
            </a:r>
            <a:r>
              <a:rPr lang="en-US" altLang="zh-CN" sz="3200" b="1" i="0" dirty="0">
                <a:solidFill>
                  <a:srgbClr val="FF33CC"/>
                </a:solidFill>
                <a:latin typeface="楷体_GB2312" pitchFamily="49" charset="-122"/>
                <a:ea typeface="楷体_GB2312" pitchFamily="49" charset="-122"/>
              </a:rPr>
              <a:t>Plank-Einstein</a:t>
            </a:r>
            <a:r>
              <a:rPr lang="zh-CN" altLang="en-US" sz="3200" b="1" i="0" dirty="0">
                <a:solidFill>
                  <a:srgbClr val="FF33CC"/>
                </a:solidFill>
                <a:latin typeface="楷体_GB2312" pitchFamily="49" charset="-122"/>
                <a:ea typeface="楷体_GB2312" pitchFamily="49" charset="-122"/>
              </a:rPr>
              <a:t>关系在定量上是正确的</a:t>
            </a:r>
            <a:r>
              <a:rPr lang="en-US" altLang="zh-CN" sz="3200" b="1" i="0" dirty="0">
                <a:ea typeface="楷体_GB2312" pitchFamily="49" charset="-122"/>
              </a:rPr>
              <a:t>—</a:t>
            </a:r>
            <a:r>
              <a:rPr lang="zh-CN" altLang="en-US" sz="3200" b="1" i="0" dirty="0">
                <a:ea typeface="楷体_GB2312" pitchFamily="49" charset="-122"/>
              </a:rPr>
              <a:t>光具有波粒二象性。</a:t>
            </a:r>
            <a:r>
              <a:rPr lang="en-US" altLang="zh-CN" sz="3200" b="1" i="0" dirty="0">
                <a:solidFill>
                  <a:schemeClr val="accent2"/>
                </a:solidFill>
                <a:ea typeface="楷体_GB2312" pitchFamily="49" charset="-122"/>
              </a:rPr>
              <a:t>     </a:t>
            </a:r>
            <a:endParaRPr lang="zh-CN" altLang="en-US" sz="3200" b="1" i="0" dirty="0">
              <a:solidFill>
                <a:schemeClr val="accent2"/>
              </a:solidFill>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ircle(in)">
                                      <p:cBhvr>
                                        <p:cTn id="1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210" name="Text Box 2"/>
          <p:cNvSpPr txBox="1">
            <a:spLocks noChangeArrowheads="1"/>
          </p:cNvSpPr>
          <p:nvPr/>
        </p:nvSpPr>
        <p:spPr bwMode="auto">
          <a:xfrm>
            <a:off x="1809750" y="223839"/>
            <a:ext cx="4783138"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i="0" dirty="0">
                <a:solidFill>
                  <a:srgbClr val="FF0000"/>
                </a:solidFill>
              </a:rPr>
              <a:t>【</a:t>
            </a:r>
            <a:r>
              <a:rPr lang="zh-CN" altLang="en-US" sz="3200" b="1" i="0" dirty="0">
                <a:solidFill>
                  <a:srgbClr val="FF0000"/>
                </a:solidFill>
              </a:rPr>
              <a:t>例</a:t>
            </a:r>
            <a:r>
              <a:rPr lang="en-US" altLang="zh-CN" sz="3200" b="1" i="0" dirty="0">
                <a:solidFill>
                  <a:srgbClr val="FF0000"/>
                </a:solidFill>
              </a:rPr>
              <a:t>21-2 】  </a:t>
            </a:r>
            <a:r>
              <a:rPr lang="zh-CN" altLang="en-US" sz="3200" b="1" i="0" dirty="0">
                <a:solidFill>
                  <a:srgbClr val="0000CC"/>
                </a:solidFill>
              </a:rPr>
              <a:t>已知入射波长为</a:t>
            </a:r>
            <a:r>
              <a:rPr lang="en-US" altLang="zh-CN" sz="3200" b="1" dirty="0">
                <a:solidFill>
                  <a:srgbClr val="FF0000"/>
                </a:solidFill>
              </a:rPr>
              <a:t>λ</a:t>
            </a:r>
            <a:r>
              <a:rPr lang="en-US" altLang="zh-CN" sz="3200" b="1" i="0" baseline="-25000" dirty="0">
                <a:solidFill>
                  <a:srgbClr val="FF0000"/>
                </a:solidFill>
              </a:rPr>
              <a:t>0</a:t>
            </a:r>
            <a:r>
              <a:rPr lang="zh-CN" altLang="en-US" sz="3200" b="1" i="0" dirty="0">
                <a:solidFill>
                  <a:srgbClr val="0000CC"/>
                </a:solidFill>
              </a:rPr>
              <a:t>，</a:t>
            </a:r>
            <a:r>
              <a:rPr lang="en-US" altLang="zh-CN" sz="3200" b="1" i="0" dirty="0">
                <a:solidFill>
                  <a:srgbClr val="FF00FF"/>
                </a:solidFill>
              </a:rPr>
              <a:t>(1)</a:t>
            </a:r>
            <a:r>
              <a:rPr lang="zh-CN" altLang="en-US" sz="3200" b="1" i="0" dirty="0">
                <a:solidFill>
                  <a:srgbClr val="FF00FF"/>
                </a:solidFill>
              </a:rPr>
              <a:t>求在</a:t>
            </a:r>
            <a:r>
              <a:rPr lang="en-US" altLang="zh-CN" sz="3200" b="1" dirty="0"/>
              <a:t>θ</a:t>
            </a:r>
            <a:r>
              <a:rPr lang="zh-CN" altLang="en-US" sz="3200" b="1" i="0" dirty="0">
                <a:solidFill>
                  <a:srgbClr val="FF00FF"/>
                </a:solidFill>
              </a:rPr>
              <a:t>方向观测到的散射光波长</a:t>
            </a:r>
            <a:r>
              <a:rPr lang="zh-CN" altLang="en-US" sz="3200" b="1" i="0" dirty="0">
                <a:solidFill>
                  <a:srgbClr val="0000FF"/>
                </a:solidFill>
              </a:rPr>
              <a:t>；</a:t>
            </a:r>
            <a:r>
              <a:rPr lang="zh-CN" altLang="en-US" sz="3200" b="1" i="0" dirty="0">
                <a:solidFill>
                  <a:srgbClr val="009900"/>
                </a:solidFill>
              </a:rPr>
              <a:t>（</a:t>
            </a:r>
            <a:r>
              <a:rPr lang="en-US" altLang="zh-CN" sz="3200" b="1" i="0" dirty="0">
                <a:solidFill>
                  <a:srgbClr val="009900"/>
                </a:solidFill>
              </a:rPr>
              <a:t>2</a:t>
            </a:r>
            <a:r>
              <a:rPr lang="zh-CN" altLang="en-US" sz="3200" b="1" i="0" dirty="0">
                <a:solidFill>
                  <a:srgbClr val="009900"/>
                </a:solidFill>
              </a:rPr>
              <a:t>）计算相应康普顿散射反冲电子的动量与动能。</a:t>
            </a:r>
          </a:p>
        </p:txBody>
      </p:sp>
      <p:grpSp>
        <p:nvGrpSpPr>
          <p:cNvPr id="2" name="Group 41"/>
          <p:cNvGrpSpPr>
            <a:grpSpLocks/>
          </p:cNvGrpSpPr>
          <p:nvPr/>
        </p:nvGrpSpPr>
        <p:grpSpPr bwMode="auto">
          <a:xfrm>
            <a:off x="6669088" y="260351"/>
            <a:ext cx="3608388" cy="2855913"/>
            <a:chOff x="3253" y="176"/>
            <a:chExt cx="2273" cy="1799"/>
          </a:xfrm>
        </p:grpSpPr>
        <p:graphicFrame>
          <p:nvGraphicFramePr>
            <p:cNvPr id="112648" name="Object 13"/>
            <p:cNvGraphicFramePr>
              <a:graphicFrameLocks noChangeAspect="1"/>
            </p:cNvGraphicFramePr>
            <p:nvPr/>
          </p:nvGraphicFramePr>
          <p:xfrm>
            <a:off x="4302" y="176"/>
            <a:ext cx="472" cy="502"/>
          </p:xfrm>
          <a:graphic>
            <a:graphicData uri="http://schemas.openxmlformats.org/presentationml/2006/ole">
              <mc:AlternateContent xmlns:mc="http://schemas.openxmlformats.org/markup-compatibility/2006">
                <mc:Choice xmlns:v="urn:schemas-microsoft-com:vml" Requires="v">
                  <p:oleObj spid="_x0000_s322244" name="公式" r:id="rId3" imgW="800100" imgH="889000" progId="Equation.3">
                    <p:embed/>
                  </p:oleObj>
                </mc:Choice>
                <mc:Fallback>
                  <p:oleObj name="公式" r:id="rId3" imgW="800100" imgH="889000"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2" y="176"/>
                          <a:ext cx="472"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2649" name="Group 40"/>
            <p:cNvGrpSpPr>
              <a:grpSpLocks/>
            </p:cNvGrpSpPr>
            <p:nvPr/>
          </p:nvGrpSpPr>
          <p:grpSpPr bwMode="auto">
            <a:xfrm>
              <a:off x="3253" y="252"/>
              <a:ext cx="2273" cy="1723"/>
              <a:chOff x="3253" y="252"/>
              <a:chExt cx="2273" cy="1723"/>
            </a:xfrm>
          </p:grpSpPr>
          <p:sp>
            <p:nvSpPr>
              <p:cNvPr id="112650" name="Line 6"/>
              <p:cNvSpPr>
                <a:spLocks noChangeShapeType="1"/>
              </p:cNvSpPr>
              <p:nvPr/>
            </p:nvSpPr>
            <p:spPr bwMode="auto">
              <a:xfrm>
                <a:off x="3253" y="1206"/>
                <a:ext cx="517" cy="0"/>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51" name="Line 7"/>
              <p:cNvSpPr>
                <a:spLocks noChangeShapeType="1"/>
              </p:cNvSpPr>
              <p:nvPr/>
            </p:nvSpPr>
            <p:spPr bwMode="auto">
              <a:xfrm>
                <a:off x="3770" y="1209"/>
                <a:ext cx="1222" cy="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52" name="Line 8"/>
              <p:cNvSpPr>
                <a:spLocks noChangeShapeType="1"/>
              </p:cNvSpPr>
              <p:nvPr/>
            </p:nvSpPr>
            <p:spPr bwMode="auto">
              <a:xfrm flipV="1">
                <a:off x="3770" y="707"/>
                <a:ext cx="752" cy="502"/>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53" name="Line 9"/>
              <p:cNvSpPr>
                <a:spLocks noChangeShapeType="1"/>
              </p:cNvSpPr>
              <p:nvPr/>
            </p:nvSpPr>
            <p:spPr bwMode="auto">
              <a:xfrm>
                <a:off x="3770" y="1209"/>
                <a:ext cx="517" cy="50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54" name="Line 10"/>
              <p:cNvSpPr>
                <a:spLocks noChangeShapeType="1"/>
              </p:cNvSpPr>
              <p:nvPr/>
            </p:nvSpPr>
            <p:spPr bwMode="auto">
              <a:xfrm flipV="1">
                <a:off x="4272" y="1200"/>
                <a:ext cx="672" cy="480"/>
              </a:xfrm>
              <a:prstGeom prst="line">
                <a:avLst/>
              </a:prstGeom>
              <a:noFill/>
              <a:ln w="38100">
                <a:solidFill>
                  <a:srgbClr val="008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55" name="Line 11"/>
              <p:cNvSpPr>
                <a:spLocks noChangeShapeType="1"/>
              </p:cNvSpPr>
              <p:nvPr/>
            </p:nvSpPr>
            <p:spPr bwMode="auto">
              <a:xfrm>
                <a:off x="4512" y="720"/>
                <a:ext cx="432" cy="480"/>
              </a:xfrm>
              <a:prstGeom prst="line">
                <a:avLst/>
              </a:prstGeom>
              <a:noFill/>
              <a:ln w="38100">
                <a:solidFill>
                  <a:srgbClr val="008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56" name="Text Box 12"/>
              <p:cNvSpPr txBox="1">
                <a:spLocks noChangeArrowheads="1"/>
              </p:cNvSpPr>
              <p:nvPr/>
            </p:nvSpPr>
            <p:spPr bwMode="auto">
              <a:xfrm>
                <a:off x="3629" y="1163"/>
                <a:ext cx="18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0"/>
                  <a:t>e</a:t>
                </a:r>
              </a:p>
            </p:txBody>
          </p:sp>
          <p:graphicFrame>
            <p:nvGraphicFramePr>
              <p:cNvPr id="112657" name="Object 14"/>
              <p:cNvGraphicFramePr>
                <a:graphicFrameLocks noChangeAspect="1"/>
              </p:cNvGraphicFramePr>
              <p:nvPr/>
            </p:nvGraphicFramePr>
            <p:xfrm>
              <a:off x="5055" y="950"/>
              <a:ext cx="471" cy="468"/>
            </p:xfrm>
            <a:graphic>
              <a:graphicData uri="http://schemas.openxmlformats.org/presentationml/2006/ole">
                <mc:AlternateContent xmlns:mc="http://schemas.openxmlformats.org/markup-compatibility/2006">
                  <mc:Choice xmlns:v="urn:schemas-microsoft-com:vml" Requires="v">
                    <p:oleObj spid="_x0000_s322245" name="公式" r:id="rId5" imgW="1066800" imgH="889000" progId="Equation.3">
                      <p:embed/>
                    </p:oleObj>
                  </mc:Choice>
                  <mc:Fallback>
                    <p:oleObj name="公式" r:id="rId5" imgW="1066800" imgH="8890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5" y="950"/>
                            <a:ext cx="471"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58" name="Line 15"/>
              <p:cNvSpPr>
                <a:spLocks noChangeShapeType="1"/>
              </p:cNvSpPr>
              <p:nvPr/>
            </p:nvSpPr>
            <p:spPr bwMode="auto">
              <a:xfrm>
                <a:off x="3958" y="1072"/>
                <a:ext cx="47" cy="1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59" name="Line 16"/>
              <p:cNvSpPr>
                <a:spLocks noChangeShapeType="1"/>
              </p:cNvSpPr>
              <p:nvPr/>
            </p:nvSpPr>
            <p:spPr bwMode="auto">
              <a:xfrm flipH="1">
                <a:off x="3911" y="1209"/>
                <a:ext cx="141"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2660" name="Object 17"/>
              <p:cNvGraphicFramePr>
                <a:graphicFrameLocks noChangeAspect="1"/>
              </p:cNvGraphicFramePr>
              <p:nvPr>
                <p:extLst>
                  <p:ext uri="{D42A27DB-BD31-4B8C-83A1-F6EECF244321}">
                    <p14:modId xmlns:p14="http://schemas.microsoft.com/office/powerpoint/2010/main" val="2125466277"/>
                  </p:ext>
                </p:extLst>
              </p:nvPr>
            </p:nvGraphicFramePr>
            <p:xfrm>
              <a:off x="4136" y="1639"/>
              <a:ext cx="366" cy="295"/>
            </p:xfrm>
            <a:graphic>
              <a:graphicData uri="http://schemas.openxmlformats.org/presentationml/2006/ole">
                <mc:AlternateContent xmlns:mc="http://schemas.openxmlformats.org/markup-compatibility/2006">
                  <mc:Choice xmlns:v="urn:schemas-microsoft-com:vml" Requires="v">
                    <p:oleObj spid="_x0000_s322246" name="Equation" r:id="rId7" imgW="241200" imgH="177480" progId="Equation.DSMT4">
                      <p:embed/>
                    </p:oleObj>
                  </mc:Choice>
                  <mc:Fallback>
                    <p:oleObj name="Equation" r:id="rId7" imgW="241200" imgH="177480" progId="Equation.DSMT4">
                      <p:embed/>
                      <p:pic>
                        <p:nvPicPr>
                          <p:cNvPr id="0" name="Object 17"/>
                          <p:cNvPicPr>
                            <a:picLocks noChangeAspect="1" noChangeArrowheads="1"/>
                          </p:cNvPicPr>
                          <p:nvPr/>
                        </p:nvPicPr>
                        <p:blipFill>
                          <a:blip r:embed="rId8"/>
                          <a:srcRect/>
                          <a:stretch>
                            <a:fillRect/>
                          </a:stretch>
                        </p:blipFill>
                        <p:spPr bwMode="auto">
                          <a:xfrm>
                            <a:off x="4136" y="1639"/>
                            <a:ext cx="366"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61" name="Text Box 18"/>
              <p:cNvSpPr txBox="1">
                <a:spLocks noChangeArrowheads="1"/>
              </p:cNvSpPr>
              <p:nvPr/>
            </p:nvSpPr>
            <p:spPr bwMode="auto">
              <a:xfrm>
                <a:off x="4099" y="898"/>
                <a:ext cx="28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0">
                    <a:sym typeface="Symbol" panose="05050102010706020507" pitchFamily="18" charset="2"/>
                  </a:rPr>
                  <a:t></a:t>
                </a:r>
                <a:endParaRPr lang="en-US" altLang="zh-CN" b="1" i="0"/>
              </a:p>
            </p:txBody>
          </p:sp>
          <p:sp>
            <p:nvSpPr>
              <p:cNvPr id="112662" name="Text Box 19"/>
              <p:cNvSpPr txBox="1">
                <a:spLocks noChangeArrowheads="1"/>
              </p:cNvSpPr>
              <p:nvPr/>
            </p:nvSpPr>
            <p:spPr bwMode="auto">
              <a:xfrm>
                <a:off x="4052" y="1209"/>
                <a:ext cx="28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0">
                    <a:sym typeface="Symbol" panose="05050102010706020507" pitchFamily="18" charset="2"/>
                  </a:rPr>
                  <a:t></a:t>
                </a:r>
              </a:p>
            </p:txBody>
          </p:sp>
          <p:graphicFrame>
            <p:nvGraphicFramePr>
              <p:cNvPr id="112663" name="Object 20"/>
              <p:cNvGraphicFramePr>
                <a:graphicFrameLocks noChangeAspect="1"/>
              </p:cNvGraphicFramePr>
              <p:nvPr/>
            </p:nvGraphicFramePr>
            <p:xfrm>
              <a:off x="4617" y="1616"/>
              <a:ext cx="534" cy="359"/>
            </p:xfrm>
            <a:graphic>
              <a:graphicData uri="http://schemas.openxmlformats.org/presentationml/2006/ole">
                <mc:AlternateContent xmlns:mc="http://schemas.openxmlformats.org/markup-compatibility/2006">
                  <mc:Choice xmlns:v="urn:schemas-microsoft-com:vml" Requires="v">
                    <p:oleObj spid="_x0000_s322247" name="公式" r:id="rId9" imgW="190578" imgH="104734" progId="Equation.3">
                      <p:embed/>
                    </p:oleObj>
                  </mc:Choice>
                  <mc:Fallback>
                    <p:oleObj name="公式" r:id="rId9" imgW="190578" imgH="104734" progId="Equation.3">
                      <p:embed/>
                      <p:pic>
                        <p:nvPicPr>
                          <p:cNvPr id="0" name="Object 20"/>
                          <p:cNvPicPr>
                            <a:picLocks noChangeAspect="1" noChangeArrowheads="1"/>
                          </p:cNvPicPr>
                          <p:nvPr/>
                        </p:nvPicPr>
                        <p:blipFill>
                          <a:blip r:embed="rId10">
                            <a:lum bright="-64000"/>
                            <a:extLst>
                              <a:ext uri="{28A0092B-C50C-407E-A947-70E740481C1C}">
                                <a14:useLocalDpi xmlns:a14="http://schemas.microsoft.com/office/drawing/2010/main" val="0"/>
                              </a:ext>
                            </a:extLst>
                          </a:blip>
                          <a:srcRect/>
                          <a:stretch>
                            <a:fillRect/>
                          </a:stretch>
                        </p:blipFill>
                        <p:spPr bwMode="auto">
                          <a:xfrm>
                            <a:off x="4617" y="1616"/>
                            <a:ext cx="534" cy="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64" name="Line 21"/>
              <p:cNvSpPr>
                <a:spLocks noChangeShapeType="1"/>
              </p:cNvSpPr>
              <p:nvPr/>
            </p:nvSpPr>
            <p:spPr bwMode="auto">
              <a:xfrm flipV="1">
                <a:off x="3776" y="377"/>
                <a:ext cx="0" cy="8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65" name="Text Box 22"/>
              <p:cNvSpPr txBox="1">
                <a:spLocks noChangeArrowheads="1"/>
              </p:cNvSpPr>
              <p:nvPr/>
            </p:nvSpPr>
            <p:spPr bwMode="auto">
              <a:xfrm>
                <a:off x="3528" y="252"/>
                <a:ext cx="20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y</a:t>
                </a:r>
              </a:p>
            </p:txBody>
          </p:sp>
        </p:grpSp>
      </p:grpSp>
      <p:sp>
        <p:nvSpPr>
          <p:cNvPr id="94234" name="Rectangle 26"/>
          <p:cNvSpPr>
            <a:spLocks noChangeArrowheads="1"/>
          </p:cNvSpPr>
          <p:nvPr/>
        </p:nvSpPr>
        <p:spPr bwMode="auto">
          <a:xfrm>
            <a:off x="1809751" y="3140076"/>
            <a:ext cx="1000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i="0" dirty="0">
                <a:solidFill>
                  <a:srgbClr val="C00000"/>
                </a:solidFill>
              </a:rPr>
              <a:t>解：</a:t>
            </a:r>
          </a:p>
        </p:txBody>
      </p:sp>
      <p:sp>
        <p:nvSpPr>
          <p:cNvPr id="3" name="矩形 2"/>
          <p:cNvSpPr/>
          <p:nvPr/>
        </p:nvSpPr>
        <p:spPr>
          <a:xfrm>
            <a:off x="3106425" y="3309414"/>
            <a:ext cx="1988045" cy="523220"/>
          </a:xfrm>
          <a:prstGeom prst="rect">
            <a:avLst/>
          </a:prstGeom>
        </p:spPr>
        <p:txBody>
          <a:bodyPr wrap="none">
            <a:spAutoFit/>
          </a:bodyPr>
          <a:lstStyle/>
          <a:p>
            <a:pPr eaLnBrk="1" hangingPunct="1">
              <a:spcBef>
                <a:spcPct val="50000"/>
              </a:spcBef>
            </a:pPr>
            <a:r>
              <a:rPr kumimoji="0" lang="zh-CN" altLang="en-US" sz="2800" b="1" i="0" dirty="0">
                <a:solidFill>
                  <a:srgbClr val="9900FF"/>
                </a:solidFill>
              </a:rPr>
              <a:t>康普顿公式</a:t>
            </a:r>
          </a:p>
        </p:txBody>
      </p:sp>
      <p:graphicFrame>
        <p:nvGraphicFramePr>
          <p:cNvPr id="29" name="Object 44"/>
          <p:cNvGraphicFramePr>
            <a:graphicFrameLocks noChangeAspect="1"/>
          </p:cNvGraphicFramePr>
          <p:nvPr>
            <p:extLst>
              <p:ext uri="{D42A27DB-BD31-4B8C-83A1-F6EECF244321}">
                <p14:modId xmlns:p14="http://schemas.microsoft.com/office/powerpoint/2010/main" val="857027986"/>
              </p:ext>
            </p:extLst>
          </p:nvPr>
        </p:nvGraphicFramePr>
        <p:xfrm>
          <a:off x="5576094" y="3031682"/>
          <a:ext cx="4424362" cy="1143000"/>
        </p:xfrm>
        <a:graphic>
          <a:graphicData uri="http://schemas.openxmlformats.org/presentationml/2006/ole">
            <mc:AlternateContent xmlns:mc="http://schemas.openxmlformats.org/markup-compatibility/2006">
              <mc:Choice xmlns:v="urn:schemas-microsoft-com:vml" Requires="v">
                <p:oleObj spid="_x0000_s322248" name="公式" r:id="rId11" imgW="1524000" imgH="393700" progId="Equation.3">
                  <p:embed/>
                </p:oleObj>
              </mc:Choice>
              <mc:Fallback>
                <p:oleObj name="公式" r:id="rId11" imgW="1524000" imgH="3937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76094" y="3031682"/>
                        <a:ext cx="442436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42"/>
          <p:cNvGraphicFramePr>
            <a:graphicFrameLocks noChangeAspect="1"/>
          </p:cNvGraphicFramePr>
          <p:nvPr>
            <p:extLst>
              <p:ext uri="{D42A27DB-BD31-4B8C-83A1-F6EECF244321}">
                <p14:modId xmlns:p14="http://schemas.microsoft.com/office/powerpoint/2010/main" val="26094464"/>
              </p:ext>
            </p:extLst>
          </p:nvPr>
        </p:nvGraphicFramePr>
        <p:xfrm>
          <a:off x="3106425" y="3988939"/>
          <a:ext cx="5622925" cy="1143000"/>
        </p:xfrm>
        <a:graphic>
          <a:graphicData uri="http://schemas.openxmlformats.org/presentationml/2006/ole">
            <mc:AlternateContent xmlns:mc="http://schemas.openxmlformats.org/markup-compatibility/2006">
              <mc:Choice xmlns:v="urn:schemas-microsoft-com:vml" Requires="v">
                <p:oleObj spid="_x0000_s322249" name="公式" r:id="rId13" imgW="1562100" imgH="317500" progId="Equation.3">
                  <p:embed/>
                </p:oleObj>
              </mc:Choice>
              <mc:Fallback>
                <p:oleObj name="公式" r:id="rId13" imgW="1562100" imgH="3175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06425" y="3988939"/>
                        <a:ext cx="562292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AutoShape 8"/>
          <p:cNvSpPr>
            <a:spLocks noChangeArrowheads="1"/>
          </p:cNvSpPr>
          <p:nvPr/>
        </p:nvSpPr>
        <p:spPr bwMode="auto">
          <a:xfrm>
            <a:off x="2109733" y="5949434"/>
            <a:ext cx="700143" cy="241182"/>
          </a:xfrm>
          <a:prstGeom prst="rightArrow">
            <a:avLst>
              <a:gd name="adj1" fmla="val 50000"/>
              <a:gd name="adj2" fmla="val 95879"/>
            </a:avLst>
          </a:prstGeom>
          <a:solidFill>
            <a:srgbClr val="00FFFF"/>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32" name="Object 43"/>
          <p:cNvGraphicFramePr>
            <a:graphicFrameLocks noChangeAspect="1"/>
          </p:cNvGraphicFramePr>
          <p:nvPr>
            <p:extLst>
              <p:ext uri="{D42A27DB-BD31-4B8C-83A1-F6EECF244321}">
                <p14:modId xmlns:p14="http://schemas.microsoft.com/office/powerpoint/2010/main" val="587872819"/>
              </p:ext>
            </p:extLst>
          </p:nvPr>
        </p:nvGraphicFramePr>
        <p:xfrm>
          <a:off x="3496032" y="5444550"/>
          <a:ext cx="5730875" cy="1250950"/>
        </p:xfrm>
        <a:graphic>
          <a:graphicData uri="http://schemas.openxmlformats.org/presentationml/2006/ole">
            <mc:AlternateContent xmlns:mc="http://schemas.openxmlformats.org/markup-compatibility/2006">
              <mc:Choice xmlns:v="urn:schemas-microsoft-com:vml" Requires="v">
                <p:oleObj spid="_x0000_s322250" name="公式" r:id="rId15" imgW="1803400" imgH="393700" progId="Equation.3">
                  <p:embed/>
                </p:oleObj>
              </mc:Choice>
              <mc:Fallback>
                <p:oleObj name="公式" r:id="rId15" imgW="1803400" imgH="3937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6032" y="5444550"/>
                        <a:ext cx="5730875" cy="125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4210">
                                            <p:txEl>
                                              <p:pRg st="0" end="0"/>
                                            </p:txEl>
                                          </p:spTgt>
                                        </p:tgtEl>
                                        <p:attrNameLst>
                                          <p:attrName>style.visibility</p:attrName>
                                        </p:attrNameLst>
                                      </p:cBhvr>
                                      <p:to>
                                        <p:strVal val="visible"/>
                                      </p:to>
                                    </p:set>
                                    <p:animEffect transition="in" filter="wipe(left)">
                                      <p:cBhvr>
                                        <p:cTn id="7" dur="500"/>
                                        <p:tgtEl>
                                          <p:spTgt spid="9421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4234">
                                            <p:txEl>
                                              <p:pRg st="0" end="0"/>
                                            </p:txEl>
                                          </p:spTgt>
                                        </p:tgtEl>
                                        <p:attrNameLst>
                                          <p:attrName>style.visibility</p:attrName>
                                        </p:attrNameLst>
                                      </p:cBhvr>
                                      <p:to>
                                        <p:strVal val="visible"/>
                                      </p:to>
                                    </p:set>
                                    <p:animEffect transition="in" filter="wipe(left)">
                                      <p:cBhvr>
                                        <p:cTn id="17" dur="500"/>
                                        <p:tgtEl>
                                          <p:spTgt spid="9423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barn(inVertical)">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down)">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000"/>
                                        <p:tgtEl>
                                          <p:spTgt spid="32"/>
                                        </p:tgtEl>
                                      </p:cBhvr>
                                    </p:animEffect>
                                    <p:anim calcmode="lin" valueType="num">
                                      <p:cBhvr>
                                        <p:cTn id="44" dur="1000" fill="hold"/>
                                        <p:tgtEl>
                                          <p:spTgt spid="32"/>
                                        </p:tgtEl>
                                        <p:attrNameLst>
                                          <p:attrName>ppt_x</p:attrName>
                                        </p:attrNameLst>
                                      </p:cBhvr>
                                      <p:tavLst>
                                        <p:tav tm="0">
                                          <p:val>
                                            <p:strVal val="#ppt_x"/>
                                          </p:val>
                                        </p:tav>
                                        <p:tav tm="100000">
                                          <p:val>
                                            <p:strVal val="#ppt_x"/>
                                          </p:val>
                                        </p:tav>
                                      </p:tavLst>
                                    </p:anim>
                                    <p:anim calcmode="lin" valueType="num">
                                      <p:cBhvr>
                                        <p:cTn id="4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0" grpId="0" build="p" autoUpdateAnimBg="0" advAuto="0"/>
      <p:bldP spid="94234" grpId="0" build="p" autoUpdateAnimBg="0"/>
      <p:bldP spid="3" grpId="0"/>
      <p:bldP spid="31" grpId="0" animBg="1"/>
    </p:bldLst>
  </p:timing>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37"/>
          <p:cNvGrpSpPr>
            <a:grpSpLocks/>
          </p:cNvGrpSpPr>
          <p:nvPr/>
        </p:nvGrpSpPr>
        <p:grpSpPr bwMode="auto">
          <a:xfrm>
            <a:off x="6783388" y="228601"/>
            <a:ext cx="3608388" cy="2855913"/>
            <a:chOff x="3253" y="176"/>
            <a:chExt cx="2273" cy="1799"/>
          </a:xfrm>
        </p:grpSpPr>
        <p:graphicFrame>
          <p:nvGraphicFramePr>
            <p:cNvPr id="113670" name="Object 38"/>
            <p:cNvGraphicFramePr>
              <a:graphicFrameLocks noChangeAspect="1"/>
            </p:cNvGraphicFramePr>
            <p:nvPr/>
          </p:nvGraphicFramePr>
          <p:xfrm>
            <a:off x="4302" y="176"/>
            <a:ext cx="472" cy="502"/>
          </p:xfrm>
          <a:graphic>
            <a:graphicData uri="http://schemas.openxmlformats.org/presentationml/2006/ole">
              <mc:AlternateContent xmlns:mc="http://schemas.openxmlformats.org/markup-compatibility/2006">
                <mc:Choice xmlns:v="urn:schemas-microsoft-com:vml" Requires="v">
                  <p:oleObj spid="_x0000_s381299" name="公式" r:id="rId3" imgW="800100" imgH="889000" progId="Equation.3">
                    <p:embed/>
                  </p:oleObj>
                </mc:Choice>
                <mc:Fallback>
                  <p:oleObj name="公式" r:id="rId3" imgW="800100" imgH="889000" progId="Equation.3">
                    <p:embed/>
                    <p:pic>
                      <p:nvPicPr>
                        <p:cNvPr id="0" name="Object 38"/>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4302" y="176"/>
                          <a:ext cx="472"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671" name="Group 39"/>
            <p:cNvGrpSpPr>
              <a:grpSpLocks/>
            </p:cNvGrpSpPr>
            <p:nvPr/>
          </p:nvGrpSpPr>
          <p:grpSpPr bwMode="auto">
            <a:xfrm>
              <a:off x="3253" y="252"/>
              <a:ext cx="2273" cy="1723"/>
              <a:chOff x="3253" y="252"/>
              <a:chExt cx="2273" cy="1723"/>
            </a:xfrm>
          </p:grpSpPr>
          <p:sp>
            <p:nvSpPr>
              <p:cNvPr id="113672" name="Line 40"/>
              <p:cNvSpPr>
                <a:spLocks noChangeShapeType="1"/>
              </p:cNvSpPr>
              <p:nvPr/>
            </p:nvSpPr>
            <p:spPr bwMode="auto">
              <a:xfrm>
                <a:off x="3253" y="1209"/>
                <a:ext cx="517" cy="0"/>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673" name="Line 41"/>
              <p:cNvSpPr>
                <a:spLocks noChangeShapeType="1"/>
              </p:cNvSpPr>
              <p:nvPr/>
            </p:nvSpPr>
            <p:spPr bwMode="auto">
              <a:xfrm>
                <a:off x="3770" y="1209"/>
                <a:ext cx="1222" cy="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674" name="Line 42"/>
              <p:cNvSpPr>
                <a:spLocks noChangeShapeType="1"/>
              </p:cNvSpPr>
              <p:nvPr/>
            </p:nvSpPr>
            <p:spPr bwMode="auto">
              <a:xfrm flipV="1">
                <a:off x="3770" y="707"/>
                <a:ext cx="752" cy="502"/>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675" name="Line 43"/>
              <p:cNvSpPr>
                <a:spLocks noChangeShapeType="1"/>
              </p:cNvSpPr>
              <p:nvPr/>
            </p:nvSpPr>
            <p:spPr bwMode="auto">
              <a:xfrm>
                <a:off x="3770" y="1209"/>
                <a:ext cx="517" cy="50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676" name="Line 44"/>
              <p:cNvSpPr>
                <a:spLocks noChangeShapeType="1"/>
              </p:cNvSpPr>
              <p:nvPr/>
            </p:nvSpPr>
            <p:spPr bwMode="auto">
              <a:xfrm flipV="1">
                <a:off x="4272" y="1200"/>
                <a:ext cx="672" cy="480"/>
              </a:xfrm>
              <a:prstGeom prst="line">
                <a:avLst/>
              </a:prstGeom>
              <a:noFill/>
              <a:ln w="38100">
                <a:solidFill>
                  <a:srgbClr val="008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677" name="Line 45"/>
              <p:cNvSpPr>
                <a:spLocks noChangeShapeType="1"/>
              </p:cNvSpPr>
              <p:nvPr/>
            </p:nvSpPr>
            <p:spPr bwMode="auto">
              <a:xfrm>
                <a:off x="4512" y="720"/>
                <a:ext cx="432" cy="480"/>
              </a:xfrm>
              <a:prstGeom prst="line">
                <a:avLst/>
              </a:prstGeom>
              <a:noFill/>
              <a:ln w="38100">
                <a:solidFill>
                  <a:srgbClr val="008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678" name="Text Box 46"/>
              <p:cNvSpPr txBox="1">
                <a:spLocks noChangeArrowheads="1"/>
              </p:cNvSpPr>
              <p:nvPr/>
            </p:nvSpPr>
            <p:spPr bwMode="auto">
              <a:xfrm>
                <a:off x="3629" y="1163"/>
                <a:ext cx="18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0"/>
                  <a:t>e</a:t>
                </a:r>
              </a:p>
            </p:txBody>
          </p:sp>
          <p:graphicFrame>
            <p:nvGraphicFramePr>
              <p:cNvPr id="113679" name="Object 47"/>
              <p:cNvGraphicFramePr>
                <a:graphicFrameLocks noChangeAspect="1"/>
              </p:cNvGraphicFramePr>
              <p:nvPr/>
            </p:nvGraphicFramePr>
            <p:xfrm>
              <a:off x="5055" y="950"/>
              <a:ext cx="471" cy="468"/>
            </p:xfrm>
            <a:graphic>
              <a:graphicData uri="http://schemas.openxmlformats.org/presentationml/2006/ole">
                <mc:AlternateContent xmlns:mc="http://schemas.openxmlformats.org/markup-compatibility/2006">
                  <mc:Choice xmlns:v="urn:schemas-microsoft-com:vml" Requires="v">
                    <p:oleObj spid="_x0000_s381300" name="公式" r:id="rId5" imgW="1066800" imgH="889000" progId="Equation.3">
                      <p:embed/>
                    </p:oleObj>
                  </mc:Choice>
                  <mc:Fallback>
                    <p:oleObj name="公式" r:id="rId5" imgW="1066800" imgH="889000" progId="Equation.3">
                      <p:embed/>
                      <p:pic>
                        <p:nvPicPr>
                          <p:cNvPr id="0" name="Object 47"/>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5055" y="950"/>
                            <a:ext cx="471"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680" name="Line 48"/>
              <p:cNvSpPr>
                <a:spLocks noChangeShapeType="1"/>
              </p:cNvSpPr>
              <p:nvPr/>
            </p:nvSpPr>
            <p:spPr bwMode="auto">
              <a:xfrm>
                <a:off x="3958" y="1072"/>
                <a:ext cx="47" cy="1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681" name="Line 49"/>
              <p:cNvSpPr>
                <a:spLocks noChangeShapeType="1"/>
              </p:cNvSpPr>
              <p:nvPr/>
            </p:nvSpPr>
            <p:spPr bwMode="auto">
              <a:xfrm flipH="1">
                <a:off x="3911" y="1209"/>
                <a:ext cx="141"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3682" name="Object 50"/>
              <p:cNvGraphicFramePr>
                <a:graphicFrameLocks noChangeAspect="1"/>
              </p:cNvGraphicFramePr>
              <p:nvPr>
                <p:extLst>
                  <p:ext uri="{D42A27DB-BD31-4B8C-83A1-F6EECF244321}">
                    <p14:modId xmlns:p14="http://schemas.microsoft.com/office/powerpoint/2010/main" val="3320973279"/>
                  </p:ext>
                </p:extLst>
              </p:nvPr>
            </p:nvGraphicFramePr>
            <p:xfrm>
              <a:off x="4136" y="1639"/>
              <a:ext cx="366" cy="295"/>
            </p:xfrm>
            <a:graphic>
              <a:graphicData uri="http://schemas.openxmlformats.org/presentationml/2006/ole">
                <mc:AlternateContent xmlns:mc="http://schemas.openxmlformats.org/markup-compatibility/2006">
                  <mc:Choice xmlns:v="urn:schemas-microsoft-com:vml" Requires="v">
                    <p:oleObj spid="_x0000_s381301" name="Equation" r:id="rId7" imgW="241200" imgH="177480" progId="Equation.DSMT4">
                      <p:embed/>
                    </p:oleObj>
                  </mc:Choice>
                  <mc:Fallback>
                    <p:oleObj name="Equation" r:id="rId7" imgW="241200" imgH="177480" progId="Equation.DSMT4">
                      <p:embed/>
                      <p:pic>
                        <p:nvPicPr>
                          <p:cNvPr id="0" name="Object 50"/>
                          <p:cNvPicPr>
                            <a:picLocks noChangeAspect="1" noChangeArrowheads="1"/>
                          </p:cNvPicPr>
                          <p:nvPr/>
                        </p:nvPicPr>
                        <p:blipFill>
                          <a:blip r:embed="rId8">
                            <a:lum bright="-100000"/>
                          </a:blip>
                          <a:srcRect/>
                          <a:stretch>
                            <a:fillRect/>
                          </a:stretch>
                        </p:blipFill>
                        <p:spPr bwMode="auto">
                          <a:xfrm>
                            <a:off x="4136" y="1639"/>
                            <a:ext cx="366"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683" name="Text Box 51"/>
              <p:cNvSpPr txBox="1">
                <a:spLocks noChangeArrowheads="1"/>
              </p:cNvSpPr>
              <p:nvPr/>
            </p:nvSpPr>
            <p:spPr bwMode="auto">
              <a:xfrm>
                <a:off x="4099" y="898"/>
                <a:ext cx="28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0">
                    <a:sym typeface="Symbol" panose="05050102010706020507" pitchFamily="18" charset="2"/>
                  </a:rPr>
                  <a:t></a:t>
                </a:r>
                <a:endParaRPr lang="en-US" altLang="zh-CN" b="1" i="0"/>
              </a:p>
            </p:txBody>
          </p:sp>
          <p:sp>
            <p:nvSpPr>
              <p:cNvPr id="113684" name="Text Box 52"/>
              <p:cNvSpPr txBox="1">
                <a:spLocks noChangeArrowheads="1"/>
              </p:cNvSpPr>
              <p:nvPr/>
            </p:nvSpPr>
            <p:spPr bwMode="auto">
              <a:xfrm>
                <a:off x="4052" y="1209"/>
                <a:ext cx="28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0">
                    <a:sym typeface="Symbol" panose="05050102010706020507" pitchFamily="18" charset="2"/>
                  </a:rPr>
                  <a:t></a:t>
                </a:r>
              </a:p>
            </p:txBody>
          </p:sp>
          <p:graphicFrame>
            <p:nvGraphicFramePr>
              <p:cNvPr id="113685" name="Object 53"/>
              <p:cNvGraphicFramePr>
                <a:graphicFrameLocks noChangeAspect="1"/>
              </p:cNvGraphicFramePr>
              <p:nvPr/>
            </p:nvGraphicFramePr>
            <p:xfrm>
              <a:off x="4617" y="1616"/>
              <a:ext cx="534" cy="359"/>
            </p:xfrm>
            <a:graphic>
              <a:graphicData uri="http://schemas.openxmlformats.org/presentationml/2006/ole">
                <mc:AlternateContent xmlns:mc="http://schemas.openxmlformats.org/markup-compatibility/2006">
                  <mc:Choice xmlns:v="urn:schemas-microsoft-com:vml" Requires="v">
                    <p:oleObj spid="_x0000_s381302" name="公式" r:id="rId9" imgW="190578" imgH="104734" progId="Equation.3">
                      <p:embed/>
                    </p:oleObj>
                  </mc:Choice>
                  <mc:Fallback>
                    <p:oleObj name="公式" r:id="rId9" imgW="190578" imgH="104734" progId="Equation.3">
                      <p:embed/>
                      <p:pic>
                        <p:nvPicPr>
                          <p:cNvPr id="0" name="Object 53"/>
                          <p:cNvPicPr>
                            <a:picLocks noChangeAspect="1" noChangeArrowheads="1"/>
                          </p:cNvPicPr>
                          <p:nvPr/>
                        </p:nvPicPr>
                        <p:blipFill>
                          <a:blip r:embed="rId10">
                            <a:lum bright="-82000"/>
                            <a:extLst>
                              <a:ext uri="{28A0092B-C50C-407E-A947-70E740481C1C}">
                                <a14:useLocalDpi xmlns:a14="http://schemas.microsoft.com/office/drawing/2010/main" val="0"/>
                              </a:ext>
                            </a:extLst>
                          </a:blip>
                          <a:srcRect/>
                          <a:stretch>
                            <a:fillRect/>
                          </a:stretch>
                        </p:blipFill>
                        <p:spPr bwMode="auto">
                          <a:xfrm>
                            <a:off x="4617" y="1616"/>
                            <a:ext cx="534" cy="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686" name="Line 54"/>
              <p:cNvSpPr>
                <a:spLocks noChangeShapeType="1"/>
              </p:cNvSpPr>
              <p:nvPr/>
            </p:nvSpPr>
            <p:spPr bwMode="auto">
              <a:xfrm flipV="1">
                <a:off x="3776" y="377"/>
                <a:ext cx="0" cy="8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687" name="Text Box 55"/>
              <p:cNvSpPr txBox="1">
                <a:spLocks noChangeArrowheads="1"/>
              </p:cNvSpPr>
              <p:nvPr/>
            </p:nvSpPr>
            <p:spPr bwMode="auto">
              <a:xfrm>
                <a:off x="3528" y="252"/>
                <a:ext cx="20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y</a:t>
                </a:r>
              </a:p>
            </p:txBody>
          </p:sp>
        </p:grpSp>
      </p:grpSp>
      <p:graphicFrame>
        <p:nvGraphicFramePr>
          <p:cNvPr id="117763" name="Object 56"/>
          <p:cNvGraphicFramePr>
            <a:graphicFrameLocks noChangeAspect="1"/>
          </p:cNvGraphicFramePr>
          <p:nvPr>
            <p:extLst>
              <p:ext uri="{D42A27DB-BD31-4B8C-83A1-F6EECF244321}">
                <p14:modId xmlns:p14="http://schemas.microsoft.com/office/powerpoint/2010/main" val="1232816172"/>
              </p:ext>
            </p:extLst>
          </p:nvPr>
        </p:nvGraphicFramePr>
        <p:xfrm>
          <a:off x="3143850" y="3424240"/>
          <a:ext cx="2898775" cy="1214437"/>
        </p:xfrm>
        <a:graphic>
          <a:graphicData uri="http://schemas.openxmlformats.org/presentationml/2006/ole">
            <mc:AlternateContent xmlns:mc="http://schemas.openxmlformats.org/markup-compatibility/2006">
              <mc:Choice xmlns:v="urn:schemas-microsoft-com:vml" Requires="v">
                <p:oleObj spid="_x0000_s381303" name="公式" r:id="rId11" imgW="939600" imgH="393480" progId="Equation.3">
                  <p:embed/>
                </p:oleObj>
              </mc:Choice>
              <mc:Fallback>
                <p:oleObj name="公式" r:id="rId11" imgW="939600" imgH="393480" progId="Equation.3">
                  <p:embed/>
                  <p:pic>
                    <p:nvPicPr>
                      <p:cNvPr id="0" name="Object 56"/>
                      <p:cNvPicPr>
                        <a:picLocks noChangeAspect="1" noChangeArrowheads="1"/>
                      </p:cNvPicPr>
                      <p:nvPr/>
                    </p:nvPicPr>
                    <p:blipFill>
                      <a:blip r:embed="rId12"/>
                      <a:srcRect/>
                      <a:stretch>
                        <a:fillRect/>
                      </a:stretch>
                    </p:blipFill>
                    <p:spPr bwMode="auto">
                      <a:xfrm>
                        <a:off x="3143850" y="3424240"/>
                        <a:ext cx="2898775" cy="1214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7764" name="Object 57"/>
          <p:cNvGraphicFramePr>
            <a:graphicFrameLocks noChangeAspect="1"/>
          </p:cNvGraphicFramePr>
          <p:nvPr>
            <p:extLst>
              <p:ext uri="{D42A27DB-BD31-4B8C-83A1-F6EECF244321}">
                <p14:modId xmlns:p14="http://schemas.microsoft.com/office/powerpoint/2010/main" val="1361366686"/>
              </p:ext>
            </p:extLst>
          </p:nvPr>
        </p:nvGraphicFramePr>
        <p:xfrm>
          <a:off x="3700226" y="165388"/>
          <a:ext cx="2933700" cy="1057275"/>
        </p:xfrm>
        <a:graphic>
          <a:graphicData uri="http://schemas.openxmlformats.org/presentationml/2006/ole">
            <mc:AlternateContent xmlns:mc="http://schemas.openxmlformats.org/markup-compatibility/2006">
              <mc:Choice xmlns:v="urn:schemas-microsoft-com:vml" Requires="v">
                <p:oleObj spid="_x0000_s381304" name="公式" r:id="rId13" imgW="1091880" imgH="393480" progId="Equation.3">
                  <p:embed/>
                </p:oleObj>
              </mc:Choice>
              <mc:Fallback>
                <p:oleObj name="公式" r:id="rId13" imgW="1091880" imgH="393480" progId="Equation.3">
                  <p:embed/>
                  <p:pic>
                    <p:nvPicPr>
                      <p:cNvPr id="0" name="Object 57"/>
                      <p:cNvPicPr>
                        <a:picLocks noChangeAspect="1" noChangeArrowheads="1"/>
                      </p:cNvPicPr>
                      <p:nvPr/>
                    </p:nvPicPr>
                    <p:blipFill>
                      <a:blip r:embed="rId14"/>
                      <a:srcRect/>
                      <a:stretch>
                        <a:fillRect/>
                      </a:stretch>
                    </p:blipFill>
                    <p:spPr bwMode="auto">
                      <a:xfrm>
                        <a:off x="3700226" y="165388"/>
                        <a:ext cx="2933700"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7765" name="Object 58"/>
          <p:cNvGraphicFramePr>
            <a:graphicFrameLocks noChangeAspect="1"/>
          </p:cNvGraphicFramePr>
          <p:nvPr>
            <p:extLst>
              <p:ext uri="{D42A27DB-BD31-4B8C-83A1-F6EECF244321}">
                <p14:modId xmlns:p14="http://schemas.microsoft.com/office/powerpoint/2010/main" val="4211477083"/>
              </p:ext>
            </p:extLst>
          </p:nvPr>
        </p:nvGraphicFramePr>
        <p:xfrm>
          <a:off x="4545613" y="4719639"/>
          <a:ext cx="2994025" cy="701675"/>
        </p:xfrm>
        <a:graphic>
          <a:graphicData uri="http://schemas.openxmlformats.org/presentationml/2006/ole">
            <mc:AlternateContent xmlns:mc="http://schemas.openxmlformats.org/markup-compatibility/2006">
              <mc:Choice xmlns:v="urn:schemas-microsoft-com:vml" Requires="v">
                <p:oleObj spid="_x0000_s381305" name="公式" r:id="rId15" imgW="1028520" imgH="241200" progId="Equation.3">
                  <p:embed/>
                </p:oleObj>
              </mc:Choice>
              <mc:Fallback>
                <p:oleObj name="公式" r:id="rId15" imgW="1028520" imgH="241200" progId="Equation.3">
                  <p:embed/>
                  <p:pic>
                    <p:nvPicPr>
                      <p:cNvPr id="0" name="Object 58"/>
                      <p:cNvPicPr>
                        <a:picLocks noChangeAspect="1" noChangeArrowheads="1"/>
                      </p:cNvPicPr>
                      <p:nvPr/>
                    </p:nvPicPr>
                    <p:blipFill>
                      <a:blip r:embed="rId16"/>
                      <a:srcRect/>
                      <a:stretch>
                        <a:fillRect/>
                      </a:stretch>
                    </p:blipFill>
                    <p:spPr bwMode="auto">
                      <a:xfrm>
                        <a:off x="4545613" y="4719639"/>
                        <a:ext cx="29940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669606818"/>
              </p:ext>
            </p:extLst>
          </p:nvPr>
        </p:nvGraphicFramePr>
        <p:xfrm>
          <a:off x="3011515" y="1470026"/>
          <a:ext cx="2959510" cy="955675"/>
        </p:xfrm>
        <a:graphic>
          <a:graphicData uri="http://schemas.openxmlformats.org/presentationml/2006/ole">
            <mc:AlternateContent xmlns:mc="http://schemas.openxmlformats.org/markup-compatibility/2006">
              <mc:Choice xmlns:v="urn:schemas-microsoft-com:vml" Requires="v">
                <p:oleObj spid="_x0000_s381306" name="公式" r:id="rId17" imgW="1218960" imgH="393480" progId="Equation.3">
                  <p:embed/>
                </p:oleObj>
              </mc:Choice>
              <mc:Fallback>
                <p:oleObj name="公式" r:id="rId17" imgW="1218960" imgH="393480" progId="Equation.3">
                  <p:embed/>
                  <p:pic>
                    <p:nvPicPr>
                      <p:cNvPr id="0" name=""/>
                      <p:cNvPicPr/>
                      <p:nvPr/>
                    </p:nvPicPr>
                    <p:blipFill>
                      <a:blip r:embed="rId18"/>
                      <a:stretch>
                        <a:fillRect/>
                      </a:stretch>
                    </p:blipFill>
                    <p:spPr>
                      <a:xfrm>
                        <a:off x="3011515" y="1470026"/>
                        <a:ext cx="2959510" cy="95567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543574231"/>
              </p:ext>
            </p:extLst>
          </p:nvPr>
        </p:nvGraphicFramePr>
        <p:xfrm>
          <a:off x="3313180" y="2432582"/>
          <a:ext cx="2060320" cy="1015230"/>
        </p:xfrm>
        <a:graphic>
          <a:graphicData uri="http://schemas.openxmlformats.org/presentationml/2006/ole">
            <mc:AlternateContent xmlns:mc="http://schemas.openxmlformats.org/markup-compatibility/2006">
              <mc:Choice xmlns:v="urn:schemas-microsoft-com:vml" Requires="v">
                <p:oleObj spid="_x0000_s381307" name="公式" r:id="rId19" imgW="876240" imgH="431640" progId="Equation.3">
                  <p:embed/>
                </p:oleObj>
              </mc:Choice>
              <mc:Fallback>
                <p:oleObj name="公式" r:id="rId19" imgW="876240" imgH="431640" progId="Equation.3">
                  <p:embed/>
                  <p:pic>
                    <p:nvPicPr>
                      <p:cNvPr id="0" name=""/>
                      <p:cNvPicPr/>
                      <p:nvPr/>
                    </p:nvPicPr>
                    <p:blipFill>
                      <a:blip r:embed="rId20"/>
                      <a:stretch>
                        <a:fillRect/>
                      </a:stretch>
                    </p:blipFill>
                    <p:spPr>
                      <a:xfrm>
                        <a:off x="3313180" y="2432582"/>
                        <a:ext cx="2060320" cy="1015230"/>
                      </a:xfrm>
                      <a:prstGeom prst="rect">
                        <a:avLst/>
                      </a:prstGeom>
                    </p:spPr>
                  </p:pic>
                </p:oleObj>
              </mc:Fallback>
            </mc:AlternateContent>
          </a:graphicData>
        </a:graphic>
      </p:graphicFrame>
      <p:sp>
        <p:nvSpPr>
          <p:cNvPr id="26" name="矩形 25"/>
          <p:cNvSpPr/>
          <p:nvPr/>
        </p:nvSpPr>
        <p:spPr>
          <a:xfrm>
            <a:off x="1952535" y="373664"/>
            <a:ext cx="1627369" cy="523220"/>
          </a:xfrm>
          <a:prstGeom prst="rect">
            <a:avLst/>
          </a:prstGeom>
        </p:spPr>
        <p:txBody>
          <a:bodyPr wrap="none">
            <a:spAutoFit/>
          </a:bodyPr>
          <a:lstStyle/>
          <a:p>
            <a:r>
              <a:rPr lang="zh-CN" altLang="en-US" sz="2800" b="1" i="0" dirty="0">
                <a:solidFill>
                  <a:srgbClr val="0033CC"/>
                </a:solidFill>
              </a:rPr>
              <a:t>动量守恒</a:t>
            </a:r>
            <a:endParaRPr lang="zh-CN" altLang="en-US" dirty="0">
              <a:solidFill>
                <a:srgbClr val="0033CC"/>
              </a:solidFill>
            </a:endParaRPr>
          </a:p>
        </p:txBody>
      </p:sp>
      <p:sp>
        <p:nvSpPr>
          <p:cNvPr id="27" name="矩形 26"/>
          <p:cNvSpPr/>
          <p:nvPr/>
        </p:nvSpPr>
        <p:spPr>
          <a:xfrm>
            <a:off x="2072858" y="4808251"/>
            <a:ext cx="1627369" cy="523220"/>
          </a:xfrm>
          <a:prstGeom prst="rect">
            <a:avLst/>
          </a:prstGeom>
        </p:spPr>
        <p:txBody>
          <a:bodyPr wrap="none">
            <a:spAutoFit/>
          </a:bodyPr>
          <a:lstStyle/>
          <a:p>
            <a:r>
              <a:rPr lang="zh-CN" altLang="en-US" sz="2800" b="1" i="0" dirty="0">
                <a:solidFill>
                  <a:srgbClr val="CC3300"/>
                </a:solidFill>
              </a:rPr>
              <a:t>能量守恒</a:t>
            </a:r>
            <a:endParaRPr lang="zh-CN" altLang="en-US" dirty="0">
              <a:solidFill>
                <a:srgbClr val="CC3300"/>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461294207"/>
              </p:ext>
            </p:extLst>
          </p:nvPr>
        </p:nvGraphicFramePr>
        <p:xfrm>
          <a:off x="5167077" y="5502276"/>
          <a:ext cx="2464057" cy="1337977"/>
        </p:xfrm>
        <a:graphic>
          <a:graphicData uri="http://schemas.openxmlformats.org/presentationml/2006/ole">
            <mc:AlternateContent xmlns:mc="http://schemas.openxmlformats.org/markup-compatibility/2006">
              <mc:Choice xmlns:v="urn:schemas-microsoft-com:vml" Requires="v">
                <p:oleObj spid="_x0000_s381308" name="公式" r:id="rId21" imgW="888840" imgH="482400" progId="Equation.3">
                  <p:embed/>
                </p:oleObj>
              </mc:Choice>
              <mc:Fallback>
                <p:oleObj name="公式" r:id="rId21" imgW="888840" imgH="482400" progId="Equation.3">
                  <p:embed/>
                  <p:pic>
                    <p:nvPicPr>
                      <p:cNvPr id="0" name=""/>
                      <p:cNvPicPr/>
                      <p:nvPr/>
                    </p:nvPicPr>
                    <p:blipFill>
                      <a:blip r:embed="rId22"/>
                      <a:stretch>
                        <a:fillRect/>
                      </a:stretch>
                    </p:blipFill>
                    <p:spPr>
                      <a:xfrm>
                        <a:off x="5167077" y="5502276"/>
                        <a:ext cx="2464057" cy="1337977"/>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293824000"/>
              </p:ext>
            </p:extLst>
          </p:nvPr>
        </p:nvGraphicFramePr>
        <p:xfrm>
          <a:off x="7847693" y="4719639"/>
          <a:ext cx="2047875" cy="722779"/>
        </p:xfrm>
        <a:graphic>
          <a:graphicData uri="http://schemas.openxmlformats.org/presentationml/2006/ole">
            <mc:AlternateContent xmlns:mc="http://schemas.openxmlformats.org/markup-compatibility/2006">
              <mc:Choice xmlns:v="urn:schemas-microsoft-com:vml" Requires="v">
                <p:oleObj spid="_x0000_s381309" name="公式" r:id="rId23" imgW="647640" imgH="228600" progId="Equation.3">
                  <p:embed/>
                </p:oleObj>
              </mc:Choice>
              <mc:Fallback>
                <p:oleObj name="公式" r:id="rId23" imgW="647640" imgH="228600" progId="Equation.3">
                  <p:embed/>
                  <p:pic>
                    <p:nvPicPr>
                      <p:cNvPr id="0" name=""/>
                      <p:cNvPicPr/>
                      <p:nvPr/>
                    </p:nvPicPr>
                    <p:blipFill>
                      <a:blip r:embed="rId24"/>
                      <a:stretch>
                        <a:fillRect/>
                      </a:stretch>
                    </p:blipFill>
                    <p:spPr>
                      <a:xfrm>
                        <a:off x="7847693" y="4719639"/>
                        <a:ext cx="2047875" cy="722779"/>
                      </a:xfrm>
                      <a:prstGeom prst="rect">
                        <a:avLst/>
                      </a:prstGeom>
                    </p:spPr>
                  </p:pic>
                </p:oleObj>
              </mc:Fallback>
            </mc:AlternateContent>
          </a:graphicData>
        </a:graphic>
      </p:graphicFrame>
      <p:sp>
        <p:nvSpPr>
          <p:cNvPr id="31" name="AutoShape 8"/>
          <p:cNvSpPr>
            <a:spLocks noChangeArrowheads="1"/>
          </p:cNvSpPr>
          <p:nvPr/>
        </p:nvSpPr>
        <p:spPr bwMode="auto">
          <a:xfrm>
            <a:off x="1962124" y="1887655"/>
            <a:ext cx="700143" cy="241182"/>
          </a:xfrm>
          <a:prstGeom prst="rightArrow">
            <a:avLst>
              <a:gd name="adj1" fmla="val 50000"/>
              <a:gd name="adj2" fmla="val 95879"/>
            </a:avLst>
          </a:prstGeom>
          <a:solidFill>
            <a:srgbClr val="FFFF00"/>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769273123"/>
              </p:ext>
            </p:extLst>
          </p:nvPr>
        </p:nvGraphicFramePr>
        <p:xfrm>
          <a:off x="5449701" y="2452252"/>
          <a:ext cx="1668463" cy="975893"/>
        </p:xfrm>
        <a:graphic>
          <a:graphicData uri="http://schemas.openxmlformats.org/presentationml/2006/ole">
            <mc:AlternateContent xmlns:mc="http://schemas.openxmlformats.org/markup-compatibility/2006">
              <mc:Choice xmlns:v="urn:schemas-microsoft-com:vml" Requires="v">
                <p:oleObj spid="_x0000_s381310" name="公式" r:id="rId25" imgW="672840" imgH="393480" progId="Equation.3">
                  <p:embed/>
                </p:oleObj>
              </mc:Choice>
              <mc:Fallback>
                <p:oleObj name="公式" r:id="rId25" imgW="672840" imgH="393480" progId="Equation.3">
                  <p:embed/>
                  <p:pic>
                    <p:nvPicPr>
                      <p:cNvPr id="0" name=""/>
                      <p:cNvPicPr/>
                      <p:nvPr/>
                    </p:nvPicPr>
                    <p:blipFill>
                      <a:blip r:embed="rId26"/>
                      <a:stretch>
                        <a:fillRect/>
                      </a:stretch>
                    </p:blipFill>
                    <p:spPr>
                      <a:xfrm>
                        <a:off x="5449701" y="2452252"/>
                        <a:ext cx="1668463" cy="97589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7764"/>
                                        </p:tgtEl>
                                        <p:attrNameLst>
                                          <p:attrName>style.visibility</p:attrName>
                                        </p:attrNameLst>
                                      </p:cBhvr>
                                      <p:to>
                                        <p:strVal val="visible"/>
                                      </p:to>
                                    </p:set>
                                    <p:anim calcmode="lin" valueType="num">
                                      <p:cBhvr additive="base">
                                        <p:cTn id="18" dur="500" fill="hold"/>
                                        <p:tgtEl>
                                          <p:spTgt spid="117764"/>
                                        </p:tgtEl>
                                        <p:attrNameLst>
                                          <p:attrName>ppt_x</p:attrName>
                                        </p:attrNameLst>
                                      </p:cBhvr>
                                      <p:tavLst>
                                        <p:tav tm="0">
                                          <p:val>
                                            <p:strVal val="#ppt_x"/>
                                          </p:val>
                                        </p:tav>
                                        <p:tav tm="100000">
                                          <p:val>
                                            <p:strVal val="#ppt_x"/>
                                          </p:val>
                                        </p:tav>
                                      </p:tavLst>
                                    </p:anim>
                                    <p:anim calcmode="lin" valueType="num">
                                      <p:cBhvr additive="base">
                                        <p:cTn id="19" dur="500" fill="hold"/>
                                        <p:tgtEl>
                                          <p:spTgt spid="11776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down)">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anim calcmode="lin" valueType="num">
                                      <p:cBhvr>
                                        <p:cTn id="36" dur="1000" fill="hold"/>
                                        <p:tgtEl>
                                          <p:spTgt spid="4"/>
                                        </p:tgtEl>
                                        <p:attrNameLst>
                                          <p:attrName>ppt_x</p:attrName>
                                        </p:attrNameLst>
                                      </p:cBhvr>
                                      <p:tavLst>
                                        <p:tav tm="0">
                                          <p:val>
                                            <p:strVal val="#ppt_x"/>
                                          </p:val>
                                        </p:tav>
                                        <p:tav tm="100000">
                                          <p:val>
                                            <p:strVal val="#ppt_x"/>
                                          </p:val>
                                        </p:tav>
                                      </p:tavLst>
                                    </p:anim>
                                    <p:anim calcmode="lin" valueType="num">
                                      <p:cBhvr>
                                        <p:cTn id="3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nodeType="clickEffect">
                                  <p:stCondLst>
                                    <p:cond delay="0"/>
                                  </p:stCondLst>
                                  <p:childTnLst>
                                    <p:set>
                                      <p:cBhvr>
                                        <p:cTn id="48" dur="1" fill="hold">
                                          <p:stCondLst>
                                            <p:cond delay="0"/>
                                          </p:stCondLst>
                                        </p:cTn>
                                        <p:tgtEl>
                                          <p:spTgt spid="117763"/>
                                        </p:tgtEl>
                                        <p:attrNameLst>
                                          <p:attrName>style.visibility</p:attrName>
                                        </p:attrNameLst>
                                      </p:cBhvr>
                                      <p:to>
                                        <p:strVal val="visible"/>
                                      </p:to>
                                    </p:set>
                                    <p:anim calcmode="lin" valueType="num">
                                      <p:cBhvr>
                                        <p:cTn id="49" dur="1000" fill="hold"/>
                                        <p:tgtEl>
                                          <p:spTgt spid="117763"/>
                                        </p:tgtEl>
                                        <p:attrNameLst>
                                          <p:attrName>ppt_w</p:attrName>
                                        </p:attrNameLst>
                                      </p:cBhvr>
                                      <p:tavLst>
                                        <p:tav tm="0">
                                          <p:val>
                                            <p:fltVal val="0"/>
                                          </p:val>
                                        </p:tav>
                                        <p:tav tm="100000">
                                          <p:val>
                                            <p:strVal val="#ppt_w"/>
                                          </p:val>
                                        </p:tav>
                                      </p:tavLst>
                                    </p:anim>
                                    <p:anim calcmode="lin" valueType="num">
                                      <p:cBhvr>
                                        <p:cTn id="50" dur="1000" fill="hold"/>
                                        <p:tgtEl>
                                          <p:spTgt spid="117763"/>
                                        </p:tgtEl>
                                        <p:attrNameLst>
                                          <p:attrName>ppt_h</p:attrName>
                                        </p:attrNameLst>
                                      </p:cBhvr>
                                      <p:tavLst>
                                        <p:tav tm="0">
                                          <p:val>
                                            <p:fltVal val="0"/>
                                          </p:val>
                                        </p:tav>
                                        <p:tav tm="100000">
                                          <p:val>
                                            <p:strVal val="#ppt_h"/>
                                          </p:val>
                                        </p:tav>
                                      </p:tavLst>
                                    </p:anim>
                                    <p:anim calcmode="lin" valueType="num">
                                      <p:cBhvr>
                                        <p:cTn id="51" dur="1000" fill="hold"/>
                                        <p:tgtEl>
                                          <p:spTgt spid="117763"/>
                                        </p:tgtEl>
                                        <p:attrNameLst>
                                          <p:attrName>style.rotation</p:attrName>
                                        </p:attrNameLst>
                                      </p:cBhvr>
                                      <p:tavLst>
                                        <p:tav tm="0">
                                          <p:val>
                                            <p:fltVal val="90"/>
                                          </p:val>
                                        </p:tav>
                                        <p:tav tm="100000">
                                          <p:val>
                                            <p:fltVal val="0"/>
                                          </p:val>
                                        </p:tav>
                                      </p:tavLst>
                                    </p:anim>
                                    <p:animEffect transition="in" filter="fade">
                                      <p:cBhvr>
                                        <p:cTn id="52" dur="1000"/>
                                        <p:tgtEl>
                                          <p:spTgt spid="117763"/>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barn(inVertical)">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117765"/>
                                        </p:tgtEl>
                                        <p:attrNameLst>
                                          <p:attrName>style.visibility</p:attrName>
                                        </p:attrNameLst>
                                      </p:cBhvr>
                                      <p:to>
                                        <p:strVal val="visible"/>
                                      </p:to>
                                    </p:set>
                                    <p:anim calcmode="lin" valueType="num">
                                      <p:cBhvr additive="base">
                                        <p:cTn id="62" dur="500" fill="hold"/>
                                        <p:tgtEl>
                                          <p:spTgt spid="117765"/>
                                        </p:tgtEl>
                                        <p:attrNameLst>
                                          <p:attrName>ppt_x</p:attrName>
                                        </p:attrNameLst>
                                      </p:cBhvr>
                                      <p:tavLst>
                                        <p:tav tm="0">
                                          <p:val>
                                            <p:strVal val="#ppt_x"/>
                                          </p:val>
                                        </p:tav>
                                        <p:tav tm="100000">
                                          <p:val>
                                            <p:strVal val="#ppt_x"/>
                                          </p:val>
                                        </p:tav>
                                      </p:tavLst>
                                    </p:anim>
                                    <p:anim calcmode="lin" valueType="num">
                                      <p:cBhvr additive="base">
                                        <p:cTn id="63" dur="500" fill="hold"/>
                                        <p:tgtEl>
                                          <p:spTgt spid="117765"/>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1000"/>
                                        <p:tgtEl>
                                          <p:spTgt spid="7"/>
                                        </p:tgtEl>
                                      </p:cBhvr>
                                    </p:animEffect>
                                    <p:anim calcmode="lin" valueType="num">
                                      <p:cBhvr>
                                        <p:cTn id="69" dur="1000" fill="hold"/>
                                        <p:tgtEl>
                                          <p:spTgt spid="7"/>
                                        </p:tgtEl>
                                        <p:attrNameLst>
                                          <p:attrName>ppt_x</p:attrName>
                                        </p:attrNameLst>
                                      </p:cBhvr>
                                      <p:tavLst>
                                        <p:tav tm="0">
                                          <p:val>
                                            <p:strVal val="#ppt_x"/>
                                          </p:val>
                                        </p:tav>
                                        <p:tav tm="100000">
                                          <p:val>
                                            <p:strVal val="#ppt_x"/>
                                          </p:val>
                                        </p:tav>
                                      </p:tavLst>
                                    </p:anim>
                                    <p:anim calcmode="lin" valueType="num">
                                      <p:cBhvr>
                                        <p:cTn id="7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31" presetClass="entr" presetSubtype="0" fill="hold" nodeType="clickEffect">
                                  <p:stCondLst>
                                    <p:cond delay="0"/>
                                  </p:stCondLst>
                                  <p:childTnLst>
                                    <p:set>
                                      <p:cBhvr>
                                        <p:cTn id="74" dur="1" fill="hold">
                                          <p:stCondLst>
                                            <p:cond delay="0"/>
                                          </p:stCondLst>
                                        </p:cTn>
                                        <p:tgtEl>
                                          <p:spTgt spid="5"/>
                                        </p:tgtEl>
                                        <p:attrNameLst>
                                          <p:attrName>style.visibility</p:attrName>
                                        </p:attrNameLst>
                                      </p:cBhvr>
                                      <p:to>
                                        <p:strVal val="visible"/>
                                      </p:to>
                                    </p:set>
                                    <p:anim calcmode="lin" valueType="num">
                                      <p:cBhvr>
                                        <p:cTn id="75" dur="1000" fill="hold"/>
                                        <p:tgtEl>
                                          <p:spTgt spid="5"/>
                                        </p:tgtEl>
                                        <p:attrNameLst>
                                          <p:attrName>ppt_w</p:attrName>
                                        </p:attrNameLst>
                                      </p:cBhvr>
                                      <p:tavLst>
                                        <p:tav tm="0">
                                          <p:val>
                                            <p:fltVal val="0"/>
                                          </p:val>
                                        </p:tav>
                                        <p:tav tm="100000">
                                          <p:val>
                                            <p:strVal val="#ppt_w"/>
                                          </p:val>
                                        </p:tav>
                                      </p:tavLst>
                                    </p:anim>
                                    <p:anim calcmode="lin" valueType="num">
                                      <p:cBhvr>
                                        <p:cTn id="76" dur="1000" fill="hold"/>
                                        <p:tgtEl>
                                          <p:spTgt spid="5"/>
                                        </p:tgtEl>
                                        <p:attrNameLst>
                                          <p:attrName>ppt_h</p:attrName>
                                        </p:attrNameLst>
                                      </p:cBhvr>
                                      <p:tavLst>
                                        <p:tav tm="0">
                                          <p:val>
                                            <p:fltVal val="0"/>
                                          </p:val>
                                        </p:tav>
                                        <p:tav tm="100000">
                                          <p:val>
                                            <p:strVal val="#ppt_h"/>
                                          </p:val>
                                        </p:tav>
                                      </p:tavLst>
                                    </p:anim>
                                    <p:anim calcmode="lin" valueType="num">
                                      <p:cBhvr>
                                        <p:cTn id="77" dur="1000" fill="hold"/>
                                        <p:tgtEl>
                                          <p:spTgt spid="5"/>
                                        </p:tgtEl>
                                        <p:attrNameLst>
                                          <p:attrName>style.rotation</p:attrName>
                                        </p:attrNameLst>
                                      </p:cBhvr>
                                      <p:tavLst>
                                        <p:tav tm="0">
                                          <p:val>
                                            <p:fltVal val="90"/>
                                          </p:val>
                                        </p:tav>
                                        <p:tav tm="100000">
                                          <p:val>
                                            <p:fltVal val="0"/>
                                          </p:val>
                                        </p:tav>
                                      </p:tavLst>
                                    </p:anim>
                                    <p:animEffect transition="in" filter="fade">
                                      <p:cBhvr>
                                        <p:cTn id="7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1" grpId="0" animBg="1"/>
    </p:bldLst>
  </p:timing>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1898426" y="142028"/>
            <a:ext cx="84963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itchFamily="18" charset="0"/>
                <a:ea typeface="宋体" pitchFamily="2" charset="-122"/>
              </a:defRPr>
            </a:lvl1pPr>
            <a:lvl2pPr marL="742950" indent="-285750" eaLnBrk="0" hangingPunct="0">
              <a:defRPr kumimoji="1" sz="2600" i="1">
                <a:solidFill>
                  <a:schemeClr val="tx1"/>
                </a:solidFill>
                <a:latin typeface="Times New Roman" pitchFamily="18" charset="0"/>
                <a:ea typeface="宋体" pitchFamily="2" charset="-122"/>
              </a:defRPr>
            </a:lvl2pPr>
            <a:lvl3pPr marL="1143000" indent="-228600" eaLnBrk="0" hangingPunct="0">
              <a:defRPr kumimoji="1" sz="2600" i="1">
                <a:solidFill>
                  <a:schemeClr val="tx1"/>
                </a:solidFill>
                <a:latin typeface="Times New Roman" pitchFamily="18" charset="0"/>
                <a:ea typeface="宋体" pitchFamily="2" charset="-122"/>
              </a:defRPr>
            </a:lvl3pPr>
            <a:lvl4pPr marL="1600200" indent="-228600" eaLnBrk="0" hangingPunct="0">
              <a:defRPr kumimoji="1" sz="2600" i="1">
                <a:solidFill>
                  <a:schemeClr val="tx1"/>
                </a:solidFill>
                <a:latin typeface="Times New Roman" pitchFamily="18" charset="0"/>
                <a:ea typeface="宋体" pitchFamily="2" charset="-122"/>
              </a:defRPr>
            </a:lvl4pPr>
            <a:lvl5pPr marL="2057400" indent="-228600" eaLnBrk="0" hangingPunct="0">
              <a:defRPr kumimoji="1" sz="2600"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i="1">
                <a:solidFill>
                  <a:schemeClr val="tx1"/>
                </a:solidFill>
                <a:latin typeface="Times New Roman" pitchFamily="18" charset="0"/>
                <a:ea typeface="宋体" pitchFamily="2" charset="-122"/>
              </a:defRPr>
            </a:lvl9pPr>
          </a:lstStyle>
          <a:p>
            <a:pPr eaLnBrk="1" hangingPunct="1">
              <a:spcBef>
                <a:spcPct val="50000"/>
              </a:spcBef>
              <a:defRPr/>
            </a:pPr>
            <a:r>
              <a:rPr lang="en-US" altLang="zh-CN" sz="2800" b="1" i="0" dirty="0">
                <a:solidFill>
                  <a:srgbClr val="FF0000"/>
                </a:solidFill>
              </a:rPr>
              <a:t>【</a:t>
            </a:r>
            <a:r>
              <a:rPr lang="zh-CN" altLang="en-US" sz="2800" b="1" i="0" dirty="0">
                <a:solidFill>
                  <a:srgbClr val="FF0000"/>
                </a:solidFill>
              </a:rPr>
              <a:t>例</a:t>
            </a:r>
            <a:r>
              <a:rPr lang="en-US" altLang="zh-CN" sz="2800" b="1" i="0" dirty="0">
                <a:solidFill>
                  <a:srgbClr val="FF0000"/>
                </a:solidFill>
              </a:rPr>
              <a:t>21-3 】  </a:t>
            </a:r>
            <a:r>
              <a:rPr lang="zh-CN" altLang="en-US" sz="2800" b="1" i="0" dirty="0">
                <a:solidFill>
                  <a:srgbClr val="0000CC"/>
                </a:solidFill>
              </a:rPr>
              <a:t>在康普顿效应中，入射光子的波长为</a:t>
            </a:r>
            <a:r>
              <a:rPr lang="en-US" altLang="zh-CN" sz="2800" b="1" i="0" dirty="0">
                <a:solidFill>
                  <a:srgbClr val="FF0000"/>
                </a:solidFill>
              </a:rPr>
              <a:t>3×10</a:t>
            </a:r>
            <a:r>
              <a:rPr lang="en-US" altLang="zh-CN" sz="2800" b="1" i="0" baseline="30000" dirty="0">
                <a:solidFill>
                  <a:srgbClr val="FF0000"/>
                </a:solidFill>
              </a:rPr>
              <a:t>-3 </a:t>
            </a:r>
            <a:r>
              <a:rPr lang="en-US" altLang="zh-CN" sz="2800" b="1" i="0" dirty="0">
                <a:solidFill>
                  <a:srgbClr val="FF0000"/>
                </a:solidFill>
              </a:rPr>
              <a:t>nm</a:t>
            </a:r>
            <a:r>
              <a:rPr lang="zh-CN" altLang="en-US" sz="2800" b="1" i="0" dirty="0">
                <a:solidFill>
                  <a:srgbClr val="0000CC"/>
                </a:solidFill>
              </a:rPr>
              <a:t>，反冲电子的速度为光速的 </a:t>
            </a:r>
            <a:r>
              <a:rPr lang="en-US" altLang="zh-CN" sz="2800" b="1" i="0" dirty="0">
                <a:solidFill>
                  <a:srgbClr val="FF0000"/>
                </a:solidFill>
              </a:rPr>
              <a:t>60%</a:t>
            </a:r>
            <a:r>
              <a:rPr lang="zh-CN" altLang="en-US" sz="2800" b="1" i="0" dirty="0">
                <a:solidFill>
                  <a:srgbClr val="0000CC"/>
                </a:solidFill>
              </a:rPr>
              <a:t>，</a:t>
            </a:r>
            <a:r>
              <a:rPr lang="zh-CN" altLang="en-US" sz="2800" b="1" i="0" dirty="0">
                <a:solidFill>
                  <a:srgbClr val="009900"/>
                </a:solidFill>
              </a:rPr>
              <a:t>求散射光子的波长和散射角。</a:t>
            </a:r>
          </a:p>
        </p:txBody>
      </p:sp>
      <p:sp>
        <p:nvSpPr>
          <p:cNvPr id="96259" name="Rectangle 3"/>
          <p:cNvSpPr>
            <a:spLocks noChangeArrowheads="1"/>
          </p:cNvSpPr>
          <p:nvPr/>
        </p:nvSpPr>
        <p:spPr bwMode="auto">
          <a:xfrm>
            <a:off x="1890097" y="1428809"/>
            <a:ext cx="10080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i="0" dirty="0">
                <a:solidFill>
                  <a:srgbClr val="C00000"/>
                </a:solidFill>
              </a:rPr>
              <a:t>解：</a:t>
            </a:r>
          </a:p>
        </p:txBody>
      </p:sp>
      <p:graphicFrame>
        <p:nvGraphicFramePr>
          <p:cNvPr id="96260" name="Object 4"/>
          <p:cNvGraphicFramePr>
            <a:graphicFrameLocks noChangeAspect="1"/>
          </p:cNvGraphicFramePr>
          <p:nvPr>
            <p:extLst>
              <p:ext uri="{D42A27DB-BD31-4B8C-83A1-F6EECF244321}">
                <p14:modId xmlns:p14="http://schemas.microsoft.com/office/powerpoint/2010/main" val="2858406606"/>
              </p:ext>
            </p:extLst>
          </p:nvPr>
        </p:nvGraphicFramePr>
        <p:xfrm>
          <a:off x="2288215" y="2045942"/>
          <a:ext cx="3857356" cy="662506"/>
        </p:xfrm>
        <a:graphic>
          <a:graphicData uri="http://schemas.openxmlformats.org/presentationml/2006/ole">
            <mc:AlternateContent xmlns:mc="http://schemas.openxmlformats.org/markup-compatibility/2006">
              <mc:Choice xmlns:v="urn:schemas-microsoft-com:vml" Requires="v">
                <p:oleObj spid="_x0000_s368288" name="公式" r:id="rId3" imgW="1314342" imgH="152512" progId="Equation.3">
                  <p:embed/>
                </p:oleObj>
              </mc:Choice>
              <mc:Fallback>
                <p:oleObj name="公式" r:id="rId3" imgW="1314342" imgH="152512"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8215" y="2045942"/>
                        <a:ext cx="3857356" cy="662506"/>
                      </a:xfrm>
                      <a:prstGeom prst="rect">
                        <a:avLst/>
                      </a:prstGeom>
                      <a:noFill/>
                      <a:ln>
                        <a:noFill/>
                      </a:ln>
                      <a:effectLst/>
                      <a:extLst/>
                    </p:spPr>
                  </p:pic>
                </p:oleObj>
              </mc:Fallback>
            </mc:AlternateContent>
          </a:graphicData>
        </a:graphic>
      </p:graphicFrame>
      <p:sp>
        <p:nvSpPr>
          <p:cNvPr id="9" name="矩形 8"/>
          <p:cNvSpPr/>
          <p:nvPr/>
        </p:nvSpPr>
        <p:spPr>
          <a:xfrm>
            <a:off x="3225049" y="1486039"/>
            <a:ext cx="1627369" cy="523220"/>
          </a:xfrm>
          <a:prstGeom prst="rect">
            <a:avLst/>
          </a:prstGeom>
        </p:spPr>
        <p:txBody>
          <a:bodyPr wrap="none">
            <a:spAutoFit/>
          </a:bodyPr>
          <a:lstStyle/>
          <a:p>
            <a:r>
              <a:rPr lang="zh-CN" altLang="en-US" sz="2800" b="1" i="0" dirty="0">
                <a:solidFill>
                  <a:srgbClr val="9900CC"/>
                </a:solidFill>
              </a:rPr>
              <a:t>能量守恒</a:t>
            </a:r>
            <a:endParaRPr lang="zh-CN" altLang="en-US" dirty="0">
              <a:solidFill>
                <a:srgbClr val="9900CC"/>
              </a:solidFill>
            </a:endParaRPr>
          </a:p>
        </p:txBody>
      </p:sp>
      <p:graphicFrame>
        <p:nvGraphicFramePr>
          <p:cNvPr id="13" name="Object 5"/>
          <p:cNvGraphicFramePr>
            <a:graphicFrameLocks noChangeAspect="1"/>
          </p:cNvGraphicFramePr>
          <p:nvPr>
            <p:extLst>
              <p:ext uri="{D42A27DB-BD31-4B8C-83A1-F6EECF244321}">
                <p14:modId xmlns:p14="http://schemas.microsoft.com/office/powerpoint/2010/main" val="544989244"/>
              </p:ext>
            </p:extLst>
          </p:nvPr>
        </p:nvGraphicFramePr>
        <p:xfrm>
          <a:off x="1892300" y="2847975"/>
          <a:ext cx="4865688" cy="1422400"/>
        </p:xfrm>
        <a:graphic>
          <a:graphicData uri="http://schemas.openxmlformats.org/presentationml/2006/ole">
            <mc:AlternateContent xmlns:mc="http://schemas.openxmlformats.org/markup-compatibility/2006">
              <mc:Choice xmlns:v="urn:schemas-microsoft-com:vml" Requires="v">
                <p:oleObj spid="_x0000_s368289" name="Equation" r:id="rId5" imgW="1892160" imgH="469800" progId="Equation.DSMT4">
                  <p:embed/>
                </p:oleObj>
              </mc:Choice>
              <mc:Fallback>
                <p:oleObj name="Equation" r:id="rId5" imgW="1892160" imgH="469800" progId="Equation.DSMT4">
                  <p:embed/>
                  <p:pic>
                    <p:nvPicPr>
                      <p:cNvPr id="0" name=""/>
                      <p:cNvPicPr>
                        <a:picLocks noChangeAspect="1" noChangeArrowheads="1"/>
                      </p:cNvPicPr>
                      <p:nvPr/>
                    </p:nvPicPr>
                    <p:blipFill>
                      <a:blip r:embed="rId6"/>
                      <a:srcRect/>
                      <a:stretch>
                        <a:fillRect/>
                      </a:stretch>
                    </p:blipFill>
                    <p:spPr bwMode="auto">
                      <a:xfrm>
                        <a:off x="1892300" y="2847975"/>
                        <a:ext cx="4865688" cy="1422400"/>
                      </a:xfrm>
                      <a:prstGeom prst="rect">
                        <a:avLst/>
                      </a:prstGeom>
                      <a:noFill/>
                      <a:ln>
                        <a:noFill/>
                      </a:ln>
                      <a:effectLst/>
                      <a:extLst/>
                    </p:spPr>
                  </p:pic>
                </p:oleObj>
              </mc:Fallback>
            </mc:AlternateContent>
          </a:graphicData>
        </a:graphic>
      </p:graphicFrame>
      <p:graphicFrame>
        <p:nvGraphicFramePr>
          <p:cNvPr id="14" name="Object 6"/>
          <p:cNvGraphicFramePr>
            <a:graphicFrameLocks noChangeAspect="1"/>
          </p:cNvGraphicFramePr>
          <p:nvPr>
            <p:extLst>
              <p:ext uri="{D42A27DB-BD31-4B8C-83A1-F6EECF244321}">
                <p14:modId xmlns:p14="http://schemas.microsoft.com/office/powerpoint/2010/main" val="3658574310"/>
              </p:ext>
            </p:extLst>
          </p:nvPr>
        </p:nvGraphicFramePr>
        <p:xfrm>
          <a:off x="2716526" y="4204567"/>
          <a:ext cx="5033963" cy="1560512"/>
        </p:xfrm>
        <a:graphic>
          <a:graphicData uri="http://schemas.openxmlformats.org/presentationml/2006/ole">
            <mc:AlternateContent xmlns:mc="http://schemas.openxmlformats.org/markup-compatibility/2006">
              <mc:Choice xmlns:v="urn:schemas-microsoft-com:vml" Requires="v">
                <p:oleObj spid="_x0000_s368290" name="Equation" r:id="rId7" imgW="1777680" imgH="469800" progId="Equation.DSMT4">
                  <p:embed/>
                </p:oleObj>
              </mc:Choice>
              <mc:Fallback>
                <p:oleObj name="Equation" r:id="rId7" imgW="1777680" imgH="469800" progId="Equation.DSMT4">
                  <p:embed/>
                  <p:pic>
                    <p:nvPicPr>
                      <p:cNvPr id="0" name=""/>
                      <p:cNvPicPr>
                        <a:picLocks noChangeAspect="1" noChangeArrowheads="1"/>
                      </p:cNvPicPr>
                      <p:nvPr/>
                    </p:nvPicPr>
                    <p:blipFill>
                      <a:blip r:embed="rId8"/>
                      <a:srcRect/>
                      <a:stretch>
                        <a:fillRect/>
                      </a:stretch>
                    </p:blipFill>
                    <p:spPr bwMode="auto">
                      <a:xfrm>
                        <a:off x="2716526" y="4204567"/>
                        <a:ext cx="5033963" cy="1560512"/>
                      </a:xfrm>
                      <a:prstGeom prst="rect">
                        <a:avLst/>
                      </a:prstGeom>
                      <a:noFill/>
                      <a:ln>
                        <a:noFill/>
                      </a:ln>
                      <a:effectLst/>
                      <a:extLst/>
                    </p:spPr>
                  </p:pic>
                </p:oleObj>
              </mc:Fallback>
            </mc:AlternateContent>
          </a:graphicData>
        </a:graphic>
      </p:graphicFrame>
      <p:graphicFrame>
        <p:nvGraphicFramePr>
          <p:cNvPr id="15" name="Object 7"/>
          <p:cNvGraphicFramePr>
            <a:graphicFrameLocks noChangeAspect="1"/>
          </p:cNvGraphicFramePr>
          <p:nvPr>
            <p:extLst>
              <p:ext uri="{D42A27DB-BD31-4B8C-83A1-F6EECF244321}">
                <p14:modId xmlns:p14="http://schemas.microsoft.com/office/powerpoint/2010/main" val="1254040753"/>
              </p:ext>
            </p:extLst>
          </p:nvPr>
        </p:nvGraphicFramePr>
        <p:xfrm>
          <a:off x="2363779" y="5734239"/>
          <a:ext cx="1921811" cy="591331"/>
        </p:xfrm>
        <a:graphic>
          <a:graphicData uri="http://schemas.openxmlformats.org/presentationml/2006/ole">
            <mc:AlternateContent xmlns:mc="http://schemas.openxmlformats.org/markup-compatibility/2006">
              <mc:Choice xmlns:v="urn:schemas-microsoft-com:vml" Requires="v">
                <p:oleObj spid="_x0000_s368291" name="Equation" r:id="rId9" imgW="698400" imgH="177480" progId="Equation.DSMT4">
                  <p:embed/>
                </p:oleObj>
              </mc:Choice>
              <mc:Fallback>
                <p:oleObj name="Equation" r:id="rId9" imgW="698400" imgH="177480" progId="Equation.DSMT4">
                  <p:embed/>
                  <p:pic>
                    <p:nvPicPr>
                      <p:cNvPr id="0" name=""/>
                      <p:cNvPicPr>
                        <a:picLocks noChangeAspect="1" noChangeArrowheads="1"/>
                      </p:cNvPicPr>
                      <p:nvPr/>
                    </p:nvPicPr>
                    <p:blipFill>
                      <a:blip r:embed="rId10"/>
                      <a:srcRect/>
                      <a:stretch>
                        <a:fillRect/>
                      </a:stretch>
                    </p:blipFill>
                    <p:spPr bwMode="auto">
                      <a:xfrm>
                        <a:off x="2363779" y="5734239"/>
                        <a:ext cx="1921811" cy="591331"/>
                      </a:xfrm>
                      <a:prstGeom prst="rect">
                        <a:avLst/>
                      </a:prstGeom>
                      <a:noFill/>
                      <a:ln>
                        <a:noFill/>
                      </a:ln>
                      <a:effectLst/>
                      <a:extLst/>
                    </p:spPr>
                  </p:pic>
                </p:oleObj>
              </mc:Fallback>
            </mc:AlternateContent>
          </a:graphicData>
        </a:graphic>
      </p:graphicFrame>
      <p:graphicFrame>
        <p:nvGraphicFramePr>
          <p:cNvPr id="16" name="Object 8"/>
          <p:cNvGraphicFramePr>
            <a:graphicFrameLocks noChangeAspect="1"/>
          </p:cNvGraphicFramePr>
          <p:nvPr>
            <p:extLst>
              <p:ext uri="{D42A27DB-BD31-4B8C-83A1-F6EECF244321}">
                <p14:modId xmlns:p14="http://schemas.microsoft.com/office/powerpoint/2010/main" val="2926694377"/>
              </p:ext>
            </p:extLst>
          </p:nvPr>
        </p:nvGraphicFramePr>
        <p:xfrm>
          <a:off x="7514420" y="5221158"/>
          <a:ext cx="3576637" cy="1576388"/>
        </p:xfrm>
        <a:graphic>
          <a:graphicData uri="http://schemas.openxmlformats.org/presentationml/2006/ole">
            <mc:AlternateContent xmlns:mc="http://schemas.openxmlformats.org/markup-compatibility/2006">
              <mc:Choice xmlns:v="urn:schemas-microsoft-com:vml" Requires="v">
                <p:oleObj spid="_x0000_s368292" name="Equation" r:id="rId11" imgW="1218960" imgH="469800" progId="Equation.DSMT4">
                  <p:embed/>
                </p:oleObj>
              </mc:Choice>
              <mc:Fallback>
                <p:oleObj name="Equation" r:id="rId11" imgW="1218960" imgH="469800" progId="Equation.DSMT4">
                  <p:embed/>
                  <p:pic>
                    <p:nvPicPr>
                      <p:cNvPr id="0" name=""/>
                      <p:cNvPicPr>
                        <a:picLocks noChangeAspect="1" noChangeArrowheads="1"/>
                      </p:cNvPicPr>
                      <p:nvPr/>
                    </p:nvPicPr>
                    <p:blipFill>
                      <a:blip r:embed="rId12"/>
                      <a:srcRect/>
                      <a:stretch>
                        <a:fillRect/>
                      </a:stretch>
                    </p:blipFill>
                    <p:spPr bwMode="auto">
                      <a:xfrm>
                        <a:off x="7514420" y="5221158"/>
                        <a:ext cx="3576637" cy="157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AutoShape 8"/>
          <p:cNvSpPr>
            <a:spLocks noChangeArrowheads="1"/>
          </p:cNvSpPr>
          <p:nvPr/>
        </p:nvSpPr>
        <p:spPr bwMode="auto">
          <a:xfrm>
            <a:off x="953609" y="3325612"/>
            <a:ext cx="700143" cy="241182"/>
          </a:xfrm>
          <a:prstGeom prst="rightArrow">
            <a:avLst>
              <a:gd name="adj1" fmla="val 50000"/>
              <a:gd name="adj2" fmla="val 95879"/>
            </a:avLst>
          </a:prstGeom>
          <a:solidFill>
            <a:srgbClr val="00FFFF"/>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AutoShape 8"/>
          <p:cNvSpPr>
            <a:spLocks noChangeArrowheads="1"/>
          </p:cNvSpPr>
          <p:nvPr/>
        </p:nvSpPr>
        <p:spPr bwMode="auto">
          <a:xfrm>
            <a:off x="1588072" y="4808394"/>
            <a:ext cx="700143" cy="241182"/>
          </a:xfrm>
          <a:prstGeom prst="rightArrow">
            <a:avLst>
              <a:gd name="adj1" fmla="val 50000"/>
              <a:gd name="adj2" fmla="val 95879"/>
            </a:avLst>
          </a:prstGeom>
          <a:gradFill flip="none" rotWithShape="1">
            <a:gsLst>
              <a:gs pos="0">
                <a:srgbClr val="33CC33">
                  <a:tint val="66000"/>
                  <a:satMod val="160000"/>
                </a:srgbClr>
              </a:gs>
              <a:gs pos="50000">
                <a:srgbClr val="33CC33">
                  <a:tint val="44500"/>
                  <a:satMod val="160000"/>
                </a:srgbClr>
              </a:gs>
              <a:gs pos="100000">
                <a:srgbClr val="33CC33">
                  <a:tint val="23500"/>
                  <a:satMod val="160000"/>
                </a:srgbClr>
              </a:gs>
            </a:gsLst>
            <a:lin ang="5400000" scaled="1"/>
            <a:tileRect/>
          </a:gra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42" name="Group 4"/>
          <p:cNvGrpSpPr>
            <a:grpSpLocks/>
          </p:cNvGrpSpPr>
          <p:nvPr/>
        </p:nvGrpSpPr>
        <p:grpSpPr bwMode="auto">
          <a:xfrm>
            <a:off x="7245519" y="1428809"/>
            <a:ext cx="3733800" cy="2971800"/>
            <a:chOff x="2784" y="368"/>
            <a:chExt cx="2880" cy="2224"/>
          </a:xfrm>
        </p:grpSpPr>
        <p:sp>
          <p:nvSpPr>
            <p:cNvPr id="43" name="Rectangle 5"/>
            <p:cNvSpPr>
              <a:spLocks noChangeArrowheads="1"/>
            </p:cNvSpPr>
            <p:nvPr/>
          </p:nvSpPr>
          <p:spPr bwMode="auto">
            <a:xfrm>
              <a:off x="2784" y="528"/>
              <a:ext cx="2880" cy="2064"/>
            </a:xfrm>
            <a:prstGeom prst="rect">
              <a:avLst/>
            </a:prstGeom>
            <a:solidFill>
              <a:schemeClr val="bg1"/>
            </a:solidFill>
            <a:ln w="9525">
              <a:solidFill>
                <a:srgbClr val="006666"/>
              </a:solidFill>
              <a:miter lim="800000"/>
              <a:headEnd/>
              <a:tailEnd type="none" w="sm" len="lg"/>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 name="Line 6"/>
            <p:cNvSpPr>
              <a:spLocks noChangeShapeType="1"/>
            </p:cNvSpPr>
            <p:nvPr/>
          </p:nvSpPr>
          <p:spPr bwMode="auto">
            <a:xfrm>
              <a:off x="5136" y="1680"/>
              <a:ext cx="432"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7"/>
            <p:cNvSpPr>
              <a:spLocks noChangeShapeType="1"/>
            </p:cNvSpPr>
            <p:nvPr/>
          </p:nvSpPr>
          <p:spPr bwMode="auto">
            <a:xfrm flipV="1">
              <a:off x="3840" y="768"/>
              <a:ext cx="0" cy="168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6" name="Object 8"/>
            <p:cNvGraphicFramePr>
              <a:graphicFrameLocks noChangeAspect="1"/>
            </p:cNvGraphicFramePr>
            <p:nvPr/>
          </p:nvGraphicFramePr>
          <p:xfrm>
            <a:off x="5232" y="1392"/>
            <a:ext cx="208" cy="226"/>
          </p:xfrm>
          <a:graphic>
            <a:graphicData uri="http://schemas.openxmlformats.org/presentationml/2006/ole">
              <mc:AlternateContent xmlns:mc="http://schemas.openxmlformats.org/markup-compatibility/2006">
                <mc:Choice xmlns:v="urn:schemas-microsoft-com:vml" Requires="v">
                  <p:oleObj spid="_x0000_s368293" name="公式" r:id="rId13" imgW="177646" imgH="190335" progId="Equation.3">
                    <p:embed/>
                  </p:oleObj>
                </mc:Choice>
                <mc:Fallback>
                  <p:oleObj name="公式" r:id="rId13" imgW="177646" imgH="190335" progId="Equation.3">
                    <p:embed/>
                    <p:pic>
                      <p:nvPicPr>
                        <p:cNvPr id="7"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32" y="1392"/>
                          <a:ext cx="208"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9"/>
            <p:cNvGraphicFramePr>
              <a:graphicFrameLocks noChangeAspect="1"/>
            </p:cNvGraphicFramePr>
            <p:nvPr/>
          </p:nvGraphicFramePr>
          <p:xfrm>
            <a:off x="3840" y="768"/>
            <a:ext cx="225" cy="285"/>
          </p:xfrm>
          <a:graphic>
            <a:graphicData uri="http://schemas.openxmlformats.org/presentationml/2006/ole">
              <mc:AlternateContent xmlns:mc="http://schemas.openxmlformats.org/markup-compatibility/2006">
                <mc:Choice xmlns:v="urn:schemas-microsoft-com:vml" Requires="v">
                  <p:oleObj spid="_x0000_s368294" name="公式" r:id="rId15" imgW="190417" imgH="241195" progId="Equation.3">
                    <p:embed/>
                  </p:oleObj>
                </mc:Choice>
                <mc:Fallback>
                  <p:oleObj name="公式" r:id="rId15" imgW="190417" imgH="241195" progId="Equation.3">
                    <p:embed/>
                    <p:pic>
                      <p:nvPicPr>
                        <p:cNvPr id="8"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40" y="768"/>
                          <a:ext cx="225"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 name="Line 10"/>
            <p:cNvSpPr>
              <a:spLocks noChangeShapeType="1"/>
            </p:cNvSpPr>
            <p:nvPr/>
          </p:nvSpPr>
          <p:spPr bwMode="auto">
            <a:xfrm flipV="1">
              <a:off x="4320" y="1680"/>
              <a:ext cx="816" cy="576"/>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11"/>
            <p:cNvSpPr>
              <a:spLocks noChangeShapeType="1"/>
            </p:cNvSpPr>
            <p:nvPr/>
          </p:nvSpPr>
          <p:spPr bwMode="auto">
            <a:xfrm>
              <a:off x="4656" y="1104"/>
              <a:ext cx="480" cy="576"/>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12"/>
            <p:cNvSpPr>
              <a:spLocks noChangeShapeType="1"/>
            </p:cNvSpPr>
            <p:nvPr/>
          </p:nvSpPr>
          <p:spPr bwMode="auto">
            <a:xfrm>
              <a:off x="3840" y="1680"/>
              <a:ext cx="1248" cy="0"/>
            </a:xfrm>
            <a:prstGeom prst="line">
              <a:avLst/>
            </a:prstGeom>
            <a:noFill/>
            <a:ln w="38100">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1" name="Group 13"/>
            <p:cNvGrpSpPr>
              <a:grpSpLocks/>
            </p:cNvGrpSpPr>
            <p:nvPr/>
          </p:nvGrpSpPr>
          <p:grpSpPr bwMode="auto">
            <a:xfrm>
              <a:off x="2799" y="823"/>
              <a:ext cx="1041" cy="857"/>
              <a:chOff x="2799" y="823"/>
              <a:chExt cx="1041" cy="857"/>
            </a:xfrm>
          </p:grpSpPr>
          <p:sp>
            <p:nvSpPr>
              <p:cNvPr id="67" name="Line 14"/>
              <p:cNvSpPr>
                <a:spLocks noChangeShapeType="1"/>
              </p:cNvSpPr>
              <p:nvPr/>
            </p:nvSpPr>
            <p:spPr bwMode="auto">
              <a:xfrm>
                <a:off x="2976" y="1680"/>
                <a:ext cx="86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8" name="Object 15"/>
              <p:cNvGraphicFramePr>
                <a:graphicFrameLocks noChangeAspect="1"/>
              </p:cNvGraphicFramePr>
              <p:nvPr/>
            </p:nvGraphicFramePr>
            <p:xfrm>
              <a:off x="2799" y="823"/>
              <a:ext cx="784" cy="694"/>
            </p:xfrm>
            <a:graphic>
              <a:graphicData uri="http://schemas.openxmlformats.org/presentationml/2006/ole">
                <mc:AlternateContent xmlns:mc="http://schemas.openxmlformats.org/markup-compatibility/2006">
                  <mc:Choice xmlns:v="urn:schemas-microsoft-com:vml" Requires="v">
                    <p:oleObj spid="_x0000_s368295" name="公式" r:id="rId17" imgW="361991" imgH="304755" progId="Equation.3">
                      <p:embed/>
                    </p:oleObj>
                  </mc:Choice>
                  <mc:Fallback>
                    <p:oleObj name="公式" r:id="rId17" imgW="361991" imgH="304755" progId="Equation.3">
                      <p:embed/>
                      <p:pic>
                        <p:nvPicPr>
                          <p:cNvPr id="29" name="Object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99" y="823"/>
                            <a:ext cx="784" cy="6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2" name="Group 16"/>
            <p:cNvGrpSpPr>
              <a:grpSpLocks/>
            </p:cNvGrpSpPr>
            <p:nvPr/>
          </p:nvGrpSpPr>
          <p:grpSpPr bwMode="auto">
            <a:xfrm>
              <a:off x="3840" y="368"/>
              <a:ext cx="1162" cy="1312"/>
              <a:chOff x="3840" y="368"/>
              <a:chExt cx="1162" cy="1312"/>
            </a:xfrm>
          </p:grpSpPr>
          <p:sp>
            <p:nvSpPr>
              <p:cNvPr id="65" name="Line 17"/>
              <p:cNvSpPr>
                <a:spLocks noChangeShapeType="1"/>
              </p:cNvSpPr>
              <p:nvPr/>
            </p:nvSpPr>
            <p:spPr bwMode="auto">
              <a:xfrm flipV="1">
                <a:off x="3840" y="1104"/>
                <a:ext cx="816" cy="57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6" name="Object 18"/>
              <p:cNvGraphicFramePr>
                <a:graphicFrameLocks noChangeAspect="1"/>
              </p:cNvGraphicFramePr>
              <p:nvPr/>
            </p:nvGraphicFramePr>
            <p:xfrm>
              <a:off x="4286" y="368"/>
              <a:ext cx="716" cy="735"/>
            </p:xfrm>
            <a:graphic>
              <a:graphicData uri="http://schemas.openxmlformats.org/presentationml/2006/ole">
                <mc:AlternateContent xmlns:mc="http://schemas.openxmlformats.org/markup-compatibility/2006">
                  <mc:Choice xmlns:v="urn:schemas-microsoft-com:vml" Requires="v">
                    <p:oleObj spid="_x0000_s368296" name="公式" r:id="rId19" imgW="266702" imgH="304755" progId="Equation.3">
                      <p:embed/>
                    </p:oleObj>
                  </mc:Choice>
                  <mc:Fallback>
                    <p:oleObj name="公式" r:id="rId19" imgW="266702" imgH="304755" progId="Equation.3">
                      <p:embed/>
                      <p:pic>
                        <p:nvPicPr>
                          <p:cNvPr id="27" name="Object 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86" y="368"/>
                            <a:ext cx="716" cy="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3" name="Group 19"/>
            <p:cNvGrpSpPr>
              <a:grpSpLocks/>
            </p:cNvGrpSpPr>
            <p:nvPr/>
          </p:nvGrpSpPr>
          <p:grpSpPr bwMode="auto">
            <a:xfrm>
              <a:off x="3840" y="1680"/>
              <a:ext cx="829" cy="886"/>
              <a:chOff x="3840" y="1680"/>
              <a:chExt cx="829" cy="886"/>
            </a:xfrm>
          </p:grpSpPr>
          <p:sp>
            <p:nvSpPr>
              <p:cNvPr id="63" name="Line 20"/>
              <p:cNvSpPr>
                <a:spLocks noChangeShapeType="1"/>
              </p:cNvSpPr>
              <p:nvPr/>
            </p:nvSpPr>
            <p:spPr bwMode="auto">
              <a:xfrm>
                <a:off x="3840" y="1680"/>
                <a:ext cx="480" cy="576"/>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4" name="Object 21"/>
              <p:cNvGraphicFramePr>
                <a:graphicFrameLocks noChangeAspect="1"/>
              </p:cNvGraphicFramePr>
              <p:nvPr>
                <p:extLst>
                  <p:ext uri="{D42A27DB-BD31-4B8C-83A1-F6EECF244321}">
                    <p14:modId xmlns:p14="http://schemas.microsoft.com/office/powerpoint/2010/main" val="2461087453"/>
                  </p:ext>
                </p:extLst>
              </p:nvPr>
            </p:nvGraphicFramePr>
            <p:xfrm>
              <a:off x="4072" y="2168"/>
              <a:ext cx="597" cy="398"/>
            </p:xfrm>
            <a:graphic>
              <a:graphicData uri="http://schemas.openxmlformats.org/presentationml/2006/ole">
                <mc:AlternateContent xmlns:mc="http://schemas.openxmlformats.org/markup-compatibility/2006">
                  <mc:Choice xmlns:v="urn:schemas-microsoft-com:vml" Requires="v">
                    <p:oleObj spid="_x0000_s368297" name="Equation" r:id="rId21" imgW="241200" imgH="177480" progId="Equation.DSMT4">
                      <p:embed/>
                    </p:oleObj>
                  </mc:Choice>
                  <mc:Fallback>
                    <p:oleObj name="Equation" r:id="rId21" imgW="241200" imgH="177480" progId="Equation.DSMT4">
                      <p:embed/>
                      <p:pic>
                        <p:nvPicPr>
                          <p:cNvPr id="25" name="Object 21"/>
                          <p:cNvPicPr>
                            <a:picLocks noChangeAspect="1" noChangeArrowheads="1"/>
                          </p:cNvPicPr>
                          <p:nvPr/>
                        </p:nvPicPr>
                        <p:blipFill>
                          <a:blip r:embed="rId22"/>
                          <a:srcRect/>
                          <a:stretch>
                            <a:fillRect/>
                          </a:stretch>
                        </p:blipFill>
                        <p:spPr bwMode="auto">
                          <a:xfrm>
                            <a:off x="4072" y="2168"/>
                            <a:ext cx="597" cy="398"/>
                          </a:xfrm>
                          <a:prstGeom prst="rect">
                            <a:avLst/>
                          </a:prstGeom>
                          <a:noFill/>
                          <a:ln>
                            <a:noFill/>
                          </a:ln>
                          <a:effectLst/>
                          <a:extLst/>
                        </p:spPr>
                      </p:pic>
                    </p:oleObj>
                  </mc:Fallback>
                </mc:AlternateContent>
              </a:graphicData>
            </a:graphic>
          </p:graphicFrame>
        </p:grpSp>
        <p:sp>
          <p:nvSpPr>
            <p:cNvPr id="54" name="Line 22"/>
            <p:cNvSpPr>
              <a:spLocks noChangeShapeType="1"/>
            </p:cNvSpPr>
            <p:nvPr/>
          </p:nvSpPr>
          <p:spPr bwMode="auto">
            <a:xfrm flipV="1">
              <a:off x="3840" y="1440"/>
              <a:ext cx="336" cy="24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5" name="Object 23"/>
            <p:cNvGraphicFramePr>
              <a:graphicFrameLocks noChangeAspect="1"/>
            </p:cNvGraphicFramePr>
            <p:nvPr>
              <p:extLst>
                <p:ext uri="{D42A27DB-BD31-4B8C-83A1-F6EECF244321}">
                  <p14:modId xmlns:p14="http://schemas.microsoft.com/office/powerpoint/2010/main" val="1628657672"/>
                </p:ext>
              </p:extLst>
            </p:nvPr>
          </p:nvGraphicFramePr>
          <p:xfrm>
            <a:off x="3926" y="1023"/>
            <a:ext cx="298" cy="417"/>
          </p:xfrm>
          <a:graphic>
            <a:graphicData uri="http://schemas.openxmlformats.org/presentationml/2006/ole">
              <mc:AlternateContent xmlns:mc="http://schemas.openxmlformats.org/markup-compatibility/2006">
                <mc:Choice xmlns:v="urn:schemas-microsoft-com:vml" Requires="v">
                  <p:oleObj spid="_x0000_s368298" name="公式" r:id="rId23" imgW="126725" imgH="177415" progId="Equation.3">
                    <p:embed/>
                  </p:oleObj>
                </mc:Choice>
                <mc:Fallback>
                  <p:oleObj name="公式" r:id="rId23" imgW="126725" imgH="177415" progId="Equation.3">
                    <p:embed/>
                    <p:pic>
                      <p:nvPicPr>
                        <p:cNvPr id="16" name="Object 2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26" y="1023"/>
                          <a:ext cx="298" cy="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 name="Line 24"/>
            <p:cNvSpPr>
              <a:spLocks noChangeShapeType="1"/>
            </p:cNvSpPr>
            <p:nvPr/>
          </p:nvSpPr>
          <p:spPr bwMode="auto">
            <a:xfrm>
              <a:off x="2928" y="1680"/>
              <a:ext cx="336" cy="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7" name="Object 25"/>
            <p:cNvGraphicFramePr>
              <a:graphicFrameLocks noChangeAspect="1"/>
            </p:cNvGraphicFramePr>
            <p:nvPr/>
          </p:nvGraphicFramePr>
          <p:xfrm>
            <a:off x="2979" y="1668"/>
            <a:ext cx="389" cy="541"/>
          </p:xfrm>
          <a:graphic>
            <a:graphicData uri="http://schemas.openxmlformats.org/presentationml/2006/ole">
              <mc:AlternateContent xmlns:mc="http://schemas.openxmlformats.org/markup-compatibility/2006">
                <mc:Choice xmlns:v="urn:schemas-microsoft-com:vml" Requires="v">
                  <p:oleObj spid="_x0000_s368299" name="公式" r:id="rId25" imgW="165028" imgH="228501" progId="Equation.3">
                    <p:embed/>
                  </p:oleObj>
                </mc:Choice>
                <mc:Fallback>
                  <p:oleObj name="公式" r:id="rId25" imgW="165028" imgH="228501" progId="Equation.3">
                    <p:embed/>
                    <p:pic>
                      <p:nvPicPr>
                        <p:cNvPr id="18" name="Object 2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79" y="1668"/>
                          <a:ext cx="389" cy="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Oval 26"/>
            <p:cNvSpPr>
              <a:spLocks noChangeArrowheads="1"/>
            </p:cNvSpPr>
            <p:nvPr/>
          </p:nvSpPr>
          <p:spPr bwMode="auto">
            <a:xfrm>
              <a:off x="3768" y="1632"/>
              <a:ext cx="144" cy="144"/>
            </a:xfrm>
            <a:prstGeom prst="ellipse">
              <a:avLst/>
            </a:prstGeom>
            <a:gradFill rotWithShape="0">
              <a:gsLst>
                <a:gs pos="0">
                  <a:srgbClr val="FFFFFF"/>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9" name="Object 27"/>
            <p:cNvGraphicFramePr>
              <a:graphicFrameLocks noChangeAspect="1"/>
            </p:cNvGraphicFramePr>
            <p:nvPr/>
          </p:nvGraphicFramePr>
          <p:xfrm>
            <a:off x="4416" y="1344"/>
            <a:ext cx="211" cy="288"/>
          </p:xfrm>
          <a:graphic>
            <a:graphicData uri="http://schemas.openxmlformats.org/presentationml/2006/ole">
              <mc:AlternateContent xmlns:mc="http://schemas.openxmlformats.org/markup-compatibility/2006">
                <mc:Choice xmlns:v="urn:schemas-microsoft-com:vml" Requires="v">
                  <p:oleObj spid="_x0000_s368300" name="公式" r:id="rId27" imgW="95289" imgH="152512" progId="Equation.3">
                    <p:embed/>
                  </p:oleObj>
                </mc:Choice>
                <mc:Fallback>
                  <p:oleObj name="公式" r:id="rId27" imgW="95289" imgH="152512" progId="Equation.3">
                    <p:embed/>
                    <p:pic>
                      <p:nvPicPr>
                        <p:cNvPr id="20" name="Object 2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416" y="1344"/>
                          <a:ext cx="21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 name="Arc 28"/>
            <p:cNvSpPr>
              <a:spLocks/>
            </p:cNvSpPr>
            <p:nvPr/>
          </p:nvSpPr>
          <p:spPr bwMode="auto">
            <a:xfrm flipV="1">
              <a:off x="4032" y="1681"/>
              <a:ext cx="192" cy="290"/>
            </a:xfrm>
            <a:custGeom>
              <a:avLst/>
              <a:gdLst>
                <a:gd name="T0" fmla="*/ 0 w 21600"/>
                <a:gd name="T1" fmla="*/ 0 h 26139"/>
                <a:gd name="T2" fmla="*/ 0 w 21600"/>
                <a:gd name="T3" fmla="*/ 0 h 26139"/>
                <a:gd name="T4" fmla="*/ 0 w 21600"/>
                <a:gd name="T5" fmla="*/ 0 h 26139"/>
                <a:gd name="T6" fmla="*/ 0 60000 65536"/>
                <a:gd name="T7" fmla="*/ 0 60000 65536"/>
                <a:gd name="T8" fmla="*/ 0 60000 65536"/>
                <a:gd name="T9" fmla="*/ 0 w 21600"/>
                <a:gd name="T10" fmla="*/ 0 h 26139"/>
                <a:gd name="T11" fmla="*/ 21600 w 21600"/>
                <a:gd name="T12" fmla="*/ 26139 h 26139"/>
              </a:gdLst>
              <a:ahLst/>
              <a:cxnLst>
                <a:cxn ang="T6">
                  <a:pos x="T0" y="T1"/>
                </a:cxn>
                <a:cxn ang="T7">
                  <a:pos x="T2" y="T3"/>
                </a:cxn>
                <a:cxn ang="T8">
                  <a:pos x="T4" y="T5"/>
                </a:cxn>
              </a:cxnLst>
              <a:rect l="T9" t="T10" r="T11" b="T12"/>
              <a:pathLst>
                <a:path w="21600" h="26139" fill="none" extrusionOk="0">
                  <a:moveTo>
                    <a:pt x="4760" y="0"/>
                  </a:moveTo>
                  <a:cubicBezTo>
                    <a:pt x="14607" y="2225"/>
                    <a:pt x="21600" y="10973"/>
                    <a:pt x="21600" y="21069"/>
                  </a:cubicBezTo>
                  <a:cubicBezTo>
                    <a:pt x="21600" y="22776"/>
                    <a:pt x="21397" y="24478"/>
                    <a:pt x="20996" y="26138"/>
                  </a:cubicBezTo>
                </a:path>
                <a:path w="21600" h="26139" stroke="0" extrusionOk="0">
                  <a:moveTo>
                    <a:pt x="4760" y="0"/>
                  </a:moveTo>
                  <a:cubicBezTo>
                    <a:pt x="14607" y="2225"/>
                    <a:pt x="21600" y="10973"/>
                    <a:pt x="21600" y="21069"/>
                  </a:cubicBezTo>
                  <a:cubicBezTo>
                    <a:pt x="21600" y="22776"/>
                    <a:pt x="21397" y="24478"/>
                    <a:pt x="20996" y="26138"/>
                  </a:cubicBezTo>
                  <a:lnTo>
                    <a:pt x="0" y="21069"/>
                  </a:lnTo>
                  <a:lnTo>
                    <a:pt x="4760" y="0"/>
                  </a:lnTo>
                  <a:close/>
                </a:path>
              </a:pathLst>
            </a:custGeom>
            <a:noFill/>
            <a:ln w="28575">
              <a:solidFill>
                <a:srgbClr val="CC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1" name="Arc 29"/>
            <p:cNvSpPr>
              <a:spLocks/>
            </p:cNvSpPr>
            <p:nvPr/>
          </p:nvSpPr>
          <p:spPr bwMode="auto">
            <a:xfrm rot="20593036" flipV="1">
              <a:off x="4176" y="1392"/>
              <a:ext cx="192" cy="294"/>
            </a:xfrm>
            <a:custGeom>
              <a:avLst/>
              <a:gdLst>
                <a:gd name="T0" fmla="*/ 0 w 21600"/>
                <a:gd name="T1" fmla="*/ 0 h 30659"/>
                <a:gd name="T2" fmla="*/ 0 w 21600"/>
                <a:gd name="T3" fmla="*/ 0 h 30659"/>
                <a:gd name="T4" fmla="*/ 0 w 21600"/>
                <a:gd name="T5" fmla="*/ 0 h 30659"/>
                <a:gd name="T6" fmla="*/ 0 60000 65536"/>
                <a:gd name="T7" fmla="*/ 0 60000 65536"/>
                <a:gd name="T8" fmla="*/ 0 60000 65536"/>
                <a:gd name="T9" fmla="*/ 0 w 21600"/>
                <a:gd name="T10" fmla="*/ 0 h 30659"/>
                <a:gd name="T11" fmla="*/ 21600 w 21600"/>
                <a:gd name="T12" fmla="*/ 30659 h 30659"/>
              </a:gdLst>
              <a:ahLst/>
              <a:cxnLst>
                <a:cxn ang="T6">
                  <a:pos x="T0" y="T1"/>
                </a:cxn>
                <a:cxn ang="T7">
                  <a:pos x="T2" y="T3"/>
                </a:cxn>
                <a:cxn ang="T8">
                  <a:pos x="T4" y="T5"/>
                </a:cxn>
              </a:cxnLst>
              <a:rect l="T9" t="T10" r="T11" b="T12"/>
              <a:pathLst>
                <a:path w="21600" h="30659" fill="none" extrusionOk="0">
                  <a:moveTo>
                    <a:pt x="14791" y="-1"/>
                  </a:moveTo>
                  <a:cubicBezTo>
                    <a:pt x="19135" y="4082"/>
                    <a:pt x="21600" y="9779"/>
                    <a:pt x="21600" y="15741"/>
                  </a:cubicBezTo>
                  <a:cubicBezTo>
                    <a:pt x="21600" y="21297"/>
                    <a:pt x="19458" y="26640"/>
                    <a:pt x="15620" y="30658"/>
                  </a:cubicBezTo>
                </a:path>
                <a:path w="21600" h="30659" stroke="0" extrusionOk="0">
                  <a:moveTo>
                    <a:pt x="14791" y="-1"/>
                  </a:moveTo>
                  <a:cubicBezTo>
                    <a:pt x="19135" y="4082"/>
                    <a:pt x="21600" y="9779"/>
                    <a:pt x="21600" y="15741"/>
                  </a:cubicBezTo>
                  <a:cubicBezTo>
                    <a:pt x="21600" y="21297"/>
                    <a:pt x="19458" y="26640"/>
                    <a:pt x="15620" y="30658"/>
                  </a:cubicBezTo>
                  <a:lnTo>
                    <a:pt x="0" y="15741"/>
                  </a:lnTo>
                  <a:lnTo>
                    <a:pt x="14791" y="-1"/>
                  </a:lnTo>
                  <a:close/>
                </a:path>
              </a:pathLst>
            </a:custGeom>
            <a:noFill/>
            <a:ln w="28575">
              <a:solidFill>
                <a:srgbClr val="0099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62" name="Object 30"/>
            <p:cNvGraphicFramePr>
              <a:graphicFrameLocks noChangeAspect="1"/>
            </p:cNvGraphicFramePr>
            <p:nvPr/>
          </p:nvGraphicFramePr>
          <p:xfrm>
            <a:off x="4224" y="1728"/>
            <a:ext cx="280" cy="336"/>
          </p:xfrm>
          <a:graphic>
            <a:graphicData uri="http://schemas.openxmlformats.org/presentationml/2006/ole">
              <mc:AlternateContent xmlns:mc="http://schemas.openxmlformats.org/markup-compatibility/2006">
                <mc:Choice xmlns:v="urn:schemas-microsoft-com:vml" Requires="v">
                  <p:oleObj spid="_x0000_s368301" name="公式" r:id="rId29" imgW="114185" imgH="152512" progId="Equation.3">
                    <p:embed/>
                  </p:oleObj>
                </mc:Choice>
                <mc:Fallback>
                  <p:oleObj name="公式" r:id="rId29" imgW="114185" imgH="152512" progId="Equation.3">
                    <p:embed/>
                    <p:pic>
                      <p:nvPicPr>
                        <p:cNvPr id="23" name="Object 3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224" y="1728"/>
                          <a:ext cx="28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6259"/>
                                        </p:tgtEl>
                                        <p:attrNameLst>
                                          <p:attrName>style.visibility</p:attrName>
                                        </p:attrNameLst>
                                      </p:cBhvr>
                                      <p:to>
                                        <p:strVal val="visible"/>
                                      </p:to>
                                    </p:set>
                                    <p:animEffect transition="in" filter="wipe(down)">
                                      <p:cBhvr>
                                        <p:cTn id="7" dur="500"/>
                                        <p:tgtEl>
                                          <p:spTgt spid="962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6260"/>
                                        </p:tgtEl>
                                        <p:attrNameLst>
                                          <p:attrName>style.visibility</p:attrName>
                                        </p:attrNameLst>
                                      </p:cBhvr>
                                      <p:to>
                                        <p:strVal val="visible"/>
                                      </p:to>
                                    </p:set>
                                    <p:anim calcmode="lin" valueType="num">
                                      <p:cBhvr additive="base">
                                        <p:cTn id="17" dur="500" fill="hold"/>
                                        <p:tgtEl>
                                          <p:spTgt spid="96260"/>
                                        </p:tgtEl>
                                        <p:attrNameLst>
                                          <p:attrName>ppt_x</p:attrName>
                                        </p:attrNameLst>
                                      </p:cBhvr>
                                      <p:tavLst>
                                        <p:tav tm="0">
                                          <p:val>
                                            <p:strVal val="#ppt_x"/>
                                          </p:val>
                                        </p:tav>
                                        <p:tav tm="100000">
                                          <p:val>
                                            <p:strVal val="#ppt_x"/>
                                          </p:val>
                                        </p:tav>
                                      </p:tavLst>
                                    </p:anim>
                                    <p:anim calcmode="lin" valueType="num">
                                      <p:cBhvr additive="base">
                                        <p:cTn id="18" dur="500" fill="hold"/>
                                        <p:tgtEl>
                                          <p:spTgt spid="9626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arn(inVertical)">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1000"/>
                                        <p:tgtEl>
                                          <p:spTgt spid="15"/>
                                        </p:tgtEl>
                                      </p:cBhvr>
                                    </p:animEffect>
                                    <p:anim calcmode="lin" valueType="num">
                                      <p:cBhvr>
                                        <p:cTn id="46" dur="1000" fill="hold"/>
                                        <p:tgtEl>
                                          <p:spTgt spid="15"/>
                                        </p:tgtEl>
                                        <p:attrNameLst>
                                          <p:attrName>ppt_x</p:attrName>
                                        </p:attrNameLst>
                                      </p:cBhvr>
                                      <p:tavLst>
                                        <p:tav tm="0">
                                          <p:val>
                                            <p:strVal val="#ppt_x"/>
                                          </p:val>
                                        </p:tav>
                                        <p:tav tm="100000">
                                          <p:val>
                                            <p:strVal val="#ppt_x"/>
                                          </p:val>
                                        </p:tav>
                                      </p:tavLst>
                                    </p:anim>
                                    <p:anim calcmode="lin" valueType="num">
                                      <p:cBhvr>
                                        <p:cTn id="4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p:cTn id="52" dur="1000" fill="hold"/>
                                        <p:tgtEl>
                                          <p:spTgt spid="16"/>
                                        </p:tgtEl>
                                        <p:attrNameLst>
                                          <p:attrName>ppt_w</p:attrName>
                                        </p:attrNameLst>
                                      </p:cBhvr>
                                      <p:tavLst>
                                        <p:tav tm="0">
                                          <p:val>
                                            <p:fltVal val="0"/>
                                          </p:val>
                                        </p:tav>
                                        <p:tav tm="100000">
                                          <p:val>
                                            <p:strVal val="#ppt_w"/>
                                          </p:val>
                                        </p:tav>
                                      </p:tavLst>
                                    </p:anim>
                                    <p:anim calcmode="lin" valueType="num">
                                      <p:cBhvr>
                                        <p:cTn id="53" dur="1000" fill="hold"/>
                                        <p:tgtEl>
                                          <p:spTgt spid="16"/>
                                        </p:tgtEl>
                                        <p:attrNameLst>
                                          <p:attrName>ppt_h</p:attrName>
                                        </p:attrNameLst>
                                      </p:cBhvr>
                                      <p:tavLst>
                                        <p:tav tm="0">
                                          <p:val>
                                            <p:fltVal val="0"/>
                                          </p:val>
                                        </p:tav>
                                        <p:tav tm="100000">
                                          <p:val>
                                            <p:strVal val="#ppt_h"/>
                                          </p:val>
                                        </p:tav>
                                      </p:tavLst>
                                    </p:anim>
                                    <p:anim calcmode="lin" valueType="num">
                                      <p:cBhvr>
                                        <p:cTn id="54" dur="1000" fill="hold"/>
                                        <p:tgtEl>
                                          <p:spTgt spid="16"/>
                                        </p:tgtEl>
                                        <p:attrNameLst>
                                          <p:attrName>style.rotation</p:attrName>
                                        </p:attrNameLst>
                                      </p:cBhvr>
                                      <p:tavLst>
                                        <p:tav tm="0">
                                          <p:val>
                                            <p:fltVal val="90"/>
                                          </p:val>
                                        </p:tav>
                                        <p:tav tm="100000">
                                          <p:val>
                                            <p:fltVal val="0"/>
                                          </p:val>
                                        </p:tav>
                                      </p:tavLst>
                                    </p:anim>
                                    <p:animEffect transition="in" filter="fade">
                                      <p:cBhvr>
                                        <p:cTn id="5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p:bldP spid="9" grpId="0"/>
      <p:bldP spid="17" grpId="0" animBg="1"/>
      <p:bldP spid="18" grpId="0" animBg="1"/>
    </p:bldLst>
  </p:timing>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 name="Object 6"/>
          <p:cNvGraphicFramePr>
            <a:graphicFrameLocks noChangeAspect="1"/>
          </p:cNvGraphicFramePr>
          <p:nvPr>
            <p:extLst>
              <p:ext uri="{D42A27DB-BD31-4B8C-83A1-F6EECF244321}">
                <p14:modId xmlns:p14="http://schemas.microsoft.com/office/powerpoint/2010/main" val="585646976"/>
              </p:ext>
            </p:extLst>
          </p:nvPr>
        </p:nvGraphicFramePr>
        <p:xfrm>
          <a:off x="3187701" y="31750"/>
          <a:ext cx="4995863" cy="1549400"/>
        </p:xfrm>
        <a:graphic>
          <a:graphicData uri="http://schemas.openxmlformats.org/presentationml/2006/ole">
            <mc:AlternateContent xmlns:mc="http://schemas.openxmlformats.org/markup-compatibility/2006">
              <mc:Choice xmlns:v="urn:schemas-microsoft-com:vml" Requires="v">
                <p:oleObj spid="_x0000_s391419" name="Equation" r:id="rId3" imgW="1777680" imgH="469800" progId="Equation.DSMT4">
                  <p:embed/>
                </p:oleObj>
              </mc:Choice>
              <mc:Fallback>
                <p:oleObj name="Equation" r:id="rId3" imgW="1777680" imgH="469800" progId="Equation.DSMT4">
                  <p:embed/>
                  <p:pic>
                    <p:nvPicPr>
                      <p:cNvPr id="0" name=""/>
                      <p:cNvPicPr>
                        <a:picLocks noChangeAspect="1" noChangeArrowheads="1"/>
                      </p:cNvPicPr>
                      <p:nvPr/>
                    </p:nvPicPr>
                    <p:blipFill>
                      <a:blip r:embed="rId4"/>
                      <a:srcRect/>
                      <a:stretch>
                        <a:fillRect/>
                      </a:stretch>
                    </p:blipFill>
                    <p:spPr bwMode="auto">
                      <a:xfrm>
                        <a:off x="3187701" y="31750"/>
                        <a:ext cx="4995863" cy="1549400"/>
                      </a:xfrm>
                      <a:prstGeom prst="rect">
                        <a:avLst/>
                      </a:prstGeom>
                      <a:noFill/>
                      <a:ln>
                        <a:noFill/>
                      </a:ln>
                      <a:effectLs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327909253"/>
              </p:ext>
            </p:extLst>
          </p:nvPr>
        </p:nvGraphicFramePr>
        <p:xfrm>
          <a:off x="2307074" y="1440524"/>
          <a:ext cx="2617790" cy="1273623"/>
        </p:xfrm>
        <a:graphic>
          <a:graphicData uri="http://schemas.openxmlformats.org/presentationml/2006/ole">
            <mc:AlternateContent xmlns:mc="http://schemas.openxmlformats.org/markup-compatibility/2006">
              <mc:Choice xmlns:v="urn:schemas-microsoft-com:vml" Requires="v">
                <p:oleObj spid="_x0000_s391420" name="公式" r:id="rId5" imgW="1104840" imgH="469800" progId="Equation.3">
                  <p:embed/>
                </p:oleObj>
              </mc:Choice>
              <mc:Fallback>
                <p:oleObj name="公式" r:id="rId5" imgW="1104840" imgH="469800" progId="Equation.3">
                  <p:embed/>
                  <p:pic>
                    <p:nvPicPr>
                      <p:cNvPr id="0" name=""/>
                      <p:cNvPicPr>
                        <a:picLocks noChangeAspect="1" noChangeArrowheads="1"/>
                      </p:cNvPicPr>
                      <p:nvPr/>
                    </p:nvPicPr>
                    <p:blipFill>
                      <a:blip r:embed="rId6"/>
                      <a:srcRect/>
                      <a:stretch>
                        <a:fillRect/>
                      </a:stretch>
                    </p:blipFill>
                    <p:spPr bwMode="auto">
                      <a:xfrm>
                        <a:off x="2307074" y="1440524"/>
                        <a:ext cx="2617790" cy="1273623"/>
                      </a:xfrm>
                      <a:prstGeom prst="rect">
                        <a:avLst/>
                      </a:prstGeom>
                      <a:noFill/>
                      <a:ln>
                        <a:noFill/>
                      </a:ln>
                      <a:effectLst/>
                      <a:extLst/>
                    </p:spPr>
                  </p:pic>
                </p:oleObj>
              </mc:Fallback>
            </mc:AlternateContent>
          </a:graphicData>
        </a:graphic>
      </p:graphicFrame>
      <p:sp>
        <p:nvSpPr>
          <p:cNvPr id="10" name="AutoShape 8"/>
          <p:cNvSpPr>
            <a:spLocks noChangeArrowheads="1"/>
          </p:cNvSpPr>
          <p:nvPr/>
        </p:nvSpPr>
        <p:spPr bwMode="auto">
          <a:xfrm>
            <a:off x="5298167" y="1909412"/>
            <a:ext cx="700143" cy="241182"/>
          </a:xfrm>
          <a:prstGeom prst="rightArrow">
            <a:avLst>
              <a:gd name="adj1" fmla="val 50000"/>
              <a:gd name="adj2" fmla="val 95879"/>
            </a:avLst>
          </a:prstGeom>
          <a:gradFill flip="none" rotWithShape="1">
            <a:gsLst>
              <a:gs pos="0">
                <a:srgbClr val="33CC33">
                  <a:tint val="66000"/>
                  <a:satMod val="160000"/>
                </a:srgbClr>
              </a:gs>
              <a:gs pos="50000">
                <a:srgbClr val="33CC33">
                  <a:tint val="44500"/>
                  <a:satMod val="160000"/>
                </a:srgbClr>
              </a:gs>
              <a:gs pos="100000">
                <a:srgbClr val="33CC33">
                  <a:tint val="23500"/>
                  <a:satMod val="160000"/>
                </a:srgbClr>
              </a:gs>
            </a:gsLst>
            <a:path path="circle">
              <a:fillToRect l="100000" b="100000"/>
            </a:path>
            <a:tileRect t="-100000" r="-100000"/>
          </a:gra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3" name="Object 1057"/>
          <p:cNvGraphicFramePr>
            <a:graphicFrameLocks noChangeAspect="1"/>
          </p:cNvGraphicFramePr>
          <p:nvPr>
            <p:extLst>
              <p:ext uri="{D42A27DB-BD31-4B8C-83A1-F6EECF244321}">
                <p14:modId xmlns:p14="http://schemas.microsoft.com/office/powerpoint/2010/main" val="3249135076"/>
              </p:ext>
            </p:extLst>
          </p:nvPr>
        </p:nvGraphicFramePr>
        <p:xfrm>
          <a:off x="6440805" y="1693043"/>
          <a:ext cx="3414712" cy="609600"/>
        </p:xfrm>
        <a:graphic>
          <a:graphicData uri="http://schemas.openxmlformats.org/presentationml/2006/ole">
            <mc:AlternateContent xmlns:mc="http://schemas.openxmlformats.org/markup-compatibility/2006">
              <mc:Choice xmlns:v="urn:schemas-microsoft-com:vml" Requires="v">
                <p:oleObj spid="_x0000_s391421" name="公式" r:id="rId7" imgW="1047641" imgH="114182" progId="Equation.3">
                  <p:embed/>
                </p:oleObj>
              </mc:Choice>
              <mc:Fallback>
                <p:oleObj name="公式" r:id="rId7" imgW="1047641" imgH="11418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0805" y="1693043"/>
                        <a:ext cx="3414712"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矩形 13"/>
          <p:cNvSpPr/>
          <p:nvPr/>
        </p:nvSpPr>
        <p:spPr>
          <a:xfrm>
            <a:off x="2994651" y="2724295"/>
            <a:ext cx="1988045" cy="523220"/>
          </a:xfrm>
          <a:prstGeom prst="rect">
            <a:avLst/>
          </a:prstGeom>
        </p:spPr>
        <p:txBody>
          <a:bodyPr wrap="none">
            <a:spAutoFit/>
          </a:bodyPr>
          <a:lstStyle/>
          <a:p>
            <a:pPr eaLnBrk="1" hangingPunct="1">
              <a:spcBef>
                <a:spcPct val="50000"/>
              </a:spcBef>
            </a:pPr>
            <a:r>
              <a:rPr kumimoji="0" lang="zh-CN" altLang="en-US" sz="2800" b="1" i="0" dirty="0">
                <a:solidFill>
                  <a:srgbClr val="CC3300"/>
                </a:solidFill>
              </a:rPr>
              <a:t>康普顿公式</a:t>
            </a:r>
          </a:p>
        </p:txBody>
      </p:sp>
      <p:graphicFrame>
        <p:nvGraphicFramePr>
          <p:cNvPr id="15" name="Object 1053"/>
          <p:cNvGraphicFramePr>
            <a:graphicFrameLocks noChangeAspect="1"/>
          </p:cNvGraphicFramePr>
          <p:nvPr>
            <p:extLst>
              <p:ext uri="{D42A27DB-BD31-4B8C-83A1-F6EECF244321}">
                <p14:modId xmlns:p14="http://schemas.microsoft.com/office/powerpoint/2010/main" val="1395370213"/>
              </p:ext>
            </p:extLst>
          </p:nvPr>
        </p:nvGraphicFramePr>
        <p:xfrm>
          <a:off x="2220520" y="3388493"/>
          <a:ext cx="4253451" cy="1182724"/>
        </p:xfrm>
        <a:graphic>
          <a:graphicData uri="http://schemas.openxmlformats.org/presentationml/2006/ole">
            <mc:AlternateContent xmlns:mc="http://schemas.openxmlformats.org/markup-compatibility/2006">
              <mc:Choice xmlns:v="urn:schemas-microsoft-com:vml" Requires="v">
                <p:oleObj spid="_x0000_s391422" name="公式" r:id="rId9" imgW="1466859" imgH="342816" progId="Equation.3">
                  <p:embed/>
                </p:oleObj>
              </mc:Choice>
              <mc:Fallback>
                <p:oleObj name="公式" r:id="rId9" imgW="1466859" imgH="34281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0520" y="3388493"/>
                        <a:ext cx="4253451" cy="1182724"/>
                      </a:xfrm>
                      <a:prstGeom prst="rect">
                        <a:avLst/>
                      </a:prstGeom>
                      <a:noFill/>
                      <a:ln>
                        <a:noFill/>
                      </a:ln>
                      <a:effectLst/>
                      <a:extLst/>
                    </p:spPr>
                  </p:pic>
                </p:oleObj>
              </mc:Fallback>
            </mc:AlternateContent>
          </a:graphicData>
        </a:graphic>
      </p:graphicFrame>
      <p:sp>
        <p:nvSpPr>
          <p:cNvPr id="16" name="AutoShape 8"/>
          <p:cNvSpPr>
            <a:spLocks noChangeArrowheads="1"/>
          </p:cNvSpPr>
          <p:nvPr/>
        </p:nvSpPr>
        <p:spPr bwMode="auto">
          <a:xfrm>
            <a:off x="1818638" y="5063206"/>
            <a:ext cx="700143" cy="241182"/>
          </a:xfrm>
          <a:prstGeom prst="rightArrow">
            <a:avLst>
              <a:gd name="adj1" fmla="val 50000"/>
              <a:gd name="adj2" fmla="val 95879"/>
            </a:avLst>
          </a:prstGeom>
          <a:solidFill>
            <a:srgbClr val="66FF99"/>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7" name="Object 1054"/>
          <p:cNvGraphicFramePr>
            <a:graphicFrameLocks noChangeAspect="1"/>
          </p:cNvGraphicFramePr>
          <p:nvPr>
            <p:extLst>
              <p:ext uri="{D42A27DB-BD31-4B8C-83A1-F6EECF244321}">
                <p14:modId xmlns:p14="http://schemas.microsoft.com/office/powerpoint/2010/main" val="2664263845"/>
              </p:ext>
            </p:extLst>
          </p:nvPr>
        </p:nvGraphicFramePr>
        <p:xfrm>
          <a:off x="2627511" y="4582928"/>
          <a:ext cx="2851150" cy="1201738"/>
        </p:xfrm>
        <a:graphic>
          <a:graphicData uri="http://schemas.openxmlformats.org/presentationml/2006/ole">
            <mc:AlternateContent xmlns:mc="http://schemas.openxmlformats.org/markup-compatibility/2006">
              <mc:Choice xmlns:v="urn:schemas-microsoft-com:vml" Requires="v">
                <p:oleObj spid="_x0000_s391423" name="公式" r:id="rId11" imgW="971517" imgH="361981" progId="Equation.3">
                  <p:embed/>
                </p:oleObj>
              </mc:Choice>
              <mc:Fallback>
                <p:oleObj name="公式" r:id="rId11" imgW="971517" imgH="36198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27511" y="4582928"/>
                        <a:ext cx="2851150"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055"/>
          <p:cNvGraphicFramePr>
            <a:graphicFrameLocks noChangeAspect="1"/>
          </p:cNvGraphicFramePr>
          <p:nvPr>
            <p:extLst>
              <p:ext uri="{D42A27DB-BD31-4B8C-83A1-F6EECF244321}">
                <p14:modId xmlns:p14="http://schemas.microsoft.com/office/powerpoint/2010/main" val="4143629021"/>
              </p:ext>
            </p:extLst>
          </p:nvPr>
        </p:nvGraphicFramePr>
        <p:xfrm>
          <a:off x="2994651" y="6161435"/>
          <a:ext cx="1528763" cy="530225"/>
        </p:xfrm>
        <a:graphic>
          <a:graphicData uri="http://schemas.openxmlformats.org/presentationml/2006/ole">
            <mc:AlternateContent xmlns:mc="http://schemas.openxmlformats.org/markup-compatibility/2006">
              <mc:Choice xmlns:v="urn:schemas-microsoft-com:vml" Requires="v">
                <p:oleObj spid="_x0000_s391424" name="公式" r:id="rId13" imgW="419218" imgH="95287" progId="Equation.3">
                  <p:embed/>
                </p:oleObj>
              </mc:Choice>
              <mc:Fallback>
                <p:oleObj name="公式" r:id="rId13" imgW="419218" imgH="95287"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94651" y="6161435"/>
                        <a:ext cx="1528763"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AutoShape 8"/>
          <p:cNvSpPr>
            <a:spLocks noChangeArrowheads="1"/>
          </p:cNvSpPr>
          <p:nvPr/>
        </p:nvSpPr>
        <p:spPr bwMode="auto">
          <a:xfrm>
            <a:off x="4804021" y="6344849"/>
            <a:ext cx="700143" cy="241182"/>
          </a:xfrm>
          <a:prstGeom prst="rightArrow">
            <a:avLst>
              <a:gd name="adj1" fmla="val 50000"/>
              <a:gd name="adj2" fmla="val 95879"/>
            </a:avLst>
          </a:prstGeom>
          <a:solidFill>
            <a:srgbClr val="00FFFF"/>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1" name="Object 1056"/>
          <p:cNvGraphicFramePr>
            <a:graphicFrameLocks noChangeAspect="1"/>
          </p:cNvGraphicFramePr>
          <p:nvPr>
            <p:extLst>
              <p:ext uri="{D42A27DB-BD31-4B8C-83A1-F6EECF244321}">
                <p14:modId xmlns:p14="http://schemas.microsoft.com/office/powerpoint/2010/main" val="548887176"/>
              </p:ext>
            </p:extLst>
          </p:nvPr>
        </p:nvGraphicFramePr>
        <p:xfrm>
          <a:off x="5818483" y="6164944"/>
          <a:ext cx="2083605" cy="600992"/>
        </p:xfrm>
        <a:graphic>
          <a:graphicData uri="http://schemas.openxmlformats.org/presentationml/2006/ole">
            <mc:AlternateContent xmlns:mc="http://schemas.openxmlformats.org/markup-compatibility/2006">
              <mc:Choice xmlns:v="urn:schemas-microsoft-com:vml" Requires="v">
                <p:oleObj spid="_x0000_s391425" name="公式" r:id="rId15" imgW="609480" imgH="177480" progId="Equation.3">
                  <p:embed/>
                </p:oleObj>
              </mc:Choice>
              <mc:Fallback>
                <p:oleObj name="公式" r:id="rId15" imgW="609480" imgH="177480" progId="Equation.3">
                  <p:embed/>
                  <p:pic>
                    <p:nvPicPr>
                      <p:cNvPr id="0" name=""/>
                      <p:cNvPicPr>
                        <a:picLocks noChangeAspect="1" noChangeArrowheads="1"/>
                      </p:cNvPicPr>
                      <p:nvPr/>
                    </p:nvPicPr>
                    <p:blipFill>
                      <a:blip r:embed="rId16"/>
                      <a:srcRect/>
                      <a:stretch>
                        <a:fillRect/>
                      </a:stretch>
                    </p:blipFill>
                    <p:spPr bwMode="auto">
                      <a:xfrm>
                        <a:off x="5818483" y="6164944"/>
                        <a:ext cx="2083605" cy="600992"/>
                      </a:xfrm>
                      <a:prstGeom prst="rect">
                        <a:avLst/>
                      </a:prstGeom>
                      <a:noFill/>
                      <a:ln>
                        <a:noFill/>
                      </a:ln>
                      <a:effectLst/>
                      <a:extLst/>
                    </p:spPr>
                  </p:pic>
                </p:oleObj>
              </mc:Fallback>
            </mc:AlternateContent>
          </a:graphicData>
        </a:graphic>
      </p:graphicFrame>
      <p:grpSp>
        <p:nvGrpSpPr>
          <p:cNvPr id="45" name="Group 4"/>
          <p:cNvGrpSpPr>
            <a:grpSpLocks/>
          </p:cNvGrpSpPr>
          <p:nvPr/>
        </p:nvGrpSpPr>
        <p:grpSpPr bwMode="auto">
          <a:xfrm>
            <a:off x="7176120" y="2714147"/>
            <a:ext cx="3733800" cy="2971800"/>
            <a:chOff x="2784" y="368"/>
            <a:chExt cx="2880" cy="2224"/>
          </a:xfrm>
        </p:grpSpPr>
        <p:sp>
          <p:nvSpPr>
            <p:cNvPr id="46" name="Rectangle 5"/>
            <p:cNvSpPr>
              <a:spLocks noChangeArrowheads="1"/>
            </p:cNvSpPr>
            <p:nvPr/>
          </p:nvSpPr>
          <p:spPr bwMode="auto">
            <a:xfrm>
              <a:off x="2784" y="528"/>
              <a:ext cx="2880" cy="2064"/>
            </a:xfrm>
            <a:prstGeom prst="rect">
              <a:avLst/>
            </a:prstGeom>
            <a:solidFill>
              <a:schemeClr val="bg1"/>
            </a:solidFill>
            <a:ln w="9525">
              <a:solidFill>
                <a:srgbClr val="006666"/>
              </a:solidFill>
              <a:miter lim="800000"/>
              <a:headEnd/>
              <a:tailEnd type="none" w="sm" len="lg"/>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 name="Line 6"/>
            <p:cNvSpPr>
              <a:spLocks noChangeShapeType="1"/>
            </p:cNvSpPr>
            <p:nvPr/>
          </p:nvSpPr>
          <p:spPr bwMode="auto">
            <a:xfrm>
              <a:off x="5136" y="1680"/>
              <a:ext cx="432"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7"/>
            <p:cNvSpPr>
              <a:spLocks noChangeShapeType="1"/>
            </p:cNvSpPr>
            <p:nvPr/>
          </p:nvSpPr>
          <p:spPr bwMode="auto">
            <a:xfrm flipV="1">
              <a:off x="3840" y="768"/>
              <a:ext cx="0" cy="168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9" name="Object 8"/>
            <p:cNvGraphicFramePr>
              <a:graphicFrameLocks noChangeAspect="1"/>
            </p:cNvGraphicFramePr>
            <p:nvPr/>
          </p:nvGraphicFramePr>
          <p:xfrm>
            <a:off x="5232" y="1392"/>
            <a:ext cx="208" cy="226"/>
          </p:xfrm>
          <a:graphic>
            <a:graphicData uri="http://schemas.openxmlformats.org/presentationml/2006/ole">
              <mc:AlternateContent xmlns:mc="http://schemas.openxmlformats.org/markup-compatibility/2006">
                <mc:Choice xmlns:v="urn:schemas-microsoft-com:vml" Requires="v">
                  <p:oleObj spid="_x0000_s391426" name="公式" r:id="rId17" imgW="177646" imgH="190335" progId="Equation.3">
                    <p:embed/>
                  </p:oleObj>
                </mc:Choice>
                <mc:Fallback>
                  <p:oleObj name="公式" r:id="rId17" imgW="177646" imgH="190335" progId="Equation.3">
                    <p:embed/>
                    <p:pic>
                      <p:nvPicPr>
                        <p:cNvPr id="46" name="Object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32" y="1392"/>
                          <a:ext cx="208"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9"/>
            <p:cNvGraphicFramePr>
              <a:graphicFrameLocks noChangeAspect="1"/>
            </p:cNvGraphicFramePr>
            <p:nvPr/>
          </p:nvGraphicFramePr>
          <p:xfrm>
            <a:off x="3840" y="768"/>
            <a:ext cx="225" cy="285"/>
          </p:xfrm>
          <a:graphic>
            <a:graphicData uri="http://schemas.openxmlformats.org/presentationml/2006/ole">
              <mc:AlternateContent xmlns:mc="http://schemas.openxmlformats.org/markup-compatibility/2006">
                <mc:Choice xmlns:v="urn:schemas-microsoft-com:vml" Requires="v">
                  <p:oleObj spid="_x0000_s391427" name="公式" r:id="rId19" imgW="190417" imgH="241195" progId="Equation.3">
                    <p:embed/>
                  </p:oleObj>
                </mc:Choice>
                <mc:Fallback>
                  <p:oleObj name="公式" r:id="rId19" imgW="190417" imgH="241195" progId="Equation.3">
                    <p:embed/>
                    <p:pic>
                      <p:nvPicPr>
                        <p:cNvPr id="47" name="Object 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40" y="768"/>
                          <a:ext cx="225"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Line 10"/>
            <p:cNvSpPr>
              <a:spLocks noChangeShapeType="1"/>
            </p:cNvSpPr>
            <p:nvPr/>
          </p:nvSpPr>
          <p:spPr bwMode="auto">
            <a:xfrm flipV="1">
              <a:off x="4320" y="1680"/>
              <a:ext cx="816" cy="576"/>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11"/>
            <p:cNvSpPr>
              <a:spLocks noChangeShapeType="1"/>
            </p:cNvSpPr>
            <p:nvPr/>
          </p:nvSpPr>
          <p:spPr bwMode="auto">
            <a:xfrm>
              <a:off x="4656" y="1104"/>
              <a:ext cx="480" cy="576"/>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12"/>
            <p:cNvSpPr>
              <a:spLocks noChangeShapeType="1"/>
            </p:cNvSpPr>
            <p:nvPr/>
          </p:nvSpPr>
          <p:spPr bwMode="auto">
            <a:xfrm>
              <a:off x="3840" y="1680"/>
              <a:ext cx="1248" cy="0"/>
            </a:xfrm>
            <a:prstGeom prst="line">
              <a:avLst/>
            </a:prstGeom>
            <a:noFill/>
            <a:ln w="38100">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4" name="Group 13"/>
            <p:cNvGrpSpPr>
              <a:grpSpLocks/>
            </p:cNvGrpSpPr>
            <p:nvPr/>
          </p:nvGrpSpPr>
          <p:grpSpPr bwMode="auto">
            <a:xfrm>
              <a:off x="2799" y="823"/>
              <a:ext cx="1041" cy="857"/>
              <a:chOff x="2799" y="823"/>
              <a:chExt cx="1041" cy="857"/>
            </a:xfrm>
          </p:grpSpPr>
          <p:sp>
            <p:nvSpPr>
              <p:cNvPr id="70" name="Line 14"/>
              <p:cNvSpPr>
                <a:spLocks noChangeShapeType="1"/>
              </p:cNvSpPr>
              <p:nvPr/>
            </p:nvSpPr>
            <p:spPr bwMode="auto">
              <a:xfrm>
                <a:off x="2976" y="1680"/>
                <a:ext cx="86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1" name="Object 15"/>
              <p:cNvGraphicFramePr>
                <a:graphicFrameLocks noChangeAspect="1"/>
              </p:cNvGraphicFramePr>
              <p:nvPr/>
            </p:nvGraphicFramePr>
            <p:xfrm>
              <a:off x="2799" y="823"/>
              <a:ext cx="784" cy="694"/>
            </p:xfrm>
            <a:graphic>
              <a:graphicData uri="http://schemas.openxmlformats.org/presentationml/2006/ole">
                <mc:AlternateContent xmlns:mc="http://schemas.openxmlformats.org/markup-compatibility/2006">
                  <mc:Choice xmlns:v="urn:schemas-microsoft-com:vml" Requires="v">
                    <p:oleObj spid="_x0000_s391428" name="公式" r:id="rId21" imgW="361991" imgH="304755" progId="Equation.3">
                      <p:embed/>
                    </p:oleObj>
                  </mc:Choice>
                  <mc:Fallback>
                    <p:oleObj name="公式" r:id="rId21" imgW="361991" imgH="304755" progId="Equation.3">
                      <p:embed/>
                      <p:pic>
                        <p:nvPicPr>
                          <p:cNvPr id="68" name="Object 1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799" y="823"/>
                            <a:ext cx="784" cy="6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5" name="Group 16"/>
            <p:cNvGrpSpPr>
              <a:grpSpLocks/>
            </p:cNvGrpSpPr>
            <p:nvPr/>
          </p:nvGrpSpPr>
          <p:grpSpPr bwMode="auto">
            <a:xfrm>
              <a:off x="3840" y="368"/>
              <a:ext cx="1162" cy="1312"/>
              <a:chOff x="3840" y="368"/>
              <a:chExt cx="1162" cy="1312"/>
            </a:xfrm>
          </p:grpSpPr>
          <p:sp>
            <p:nvSpPr>
              <p:cNvPr id="68" name="Line 17"/>
              <p:cNvSpPr>
                <a:spLocks noChangeShapeType="1"/>
              </p:cNvSpPr>
              <p:nvPr/>
            </p:nvSpPr>
            <p:spPr bwMode="auto">
              <a:xfrm flipV="1">
                <a:off x="3840" y="1104"/>
                <a:ext cx="816" cy="57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9" name="Object 18"/>
              <p:cNvGraphicFramePr>
                <a:graphicFrameLocks noChangeAspect="1"/>
              </p:cNvGraphicFramePr>
              <p:nvPr/>
            </p:nvGraphicFramePr>
            <p:xfrm>
              <a:off x="4286" y="368"/>
              <a:ext cx="716" cy="735"/>
            </p:xfrm>
            <a:graphic>
              <a:graphicData uri="http://schemas.openxmlformats.org/presentationml/2006/ole">
                <mc:AlternateContent xmlns:mc="http://schemas.openxmlformats.org/markup-compatibility/2006">
                  <mc:Choice xmlns:v="urn:schemas-microsoft-com:vml" Requires="v">
                    <p:oleObj spid="_x0000_s391429" name="公式" r:id="rId23" imgW="266702" imgH="304755" progId="Equation.3">
                      <p:embed/>
                    </p:oleObj>
                  </mc:Choice>
                  <mc:Fallback>
                    <p:oleObj name="公式" r:id="rId23" imgW="266702" imgH="304755" progId="Equation.3">
                      <p:embed/>
                      <p:pic>
                        <p:nvPicPr>
                          <p:cNvPr id="66" name="Object 1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86" y="368"/>
                            <a:ext cx="716" cy="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6" name="Group 19"/>
            <p:cNvGrpSpPr>
              <a:grpSpLocks/>
            </p:cNvGrpSpPr>
            <p:nvPr/>
          </p:nvGrpSpPr>
          <p:grpSpPr bwMode="auto">
            <a:xfrm>
              <a:off x="3840" y="1680"/>
              <a:ext cx="829" cy="886"/>
              <a:chOff x="3840" y="1680"/>
              <a:chExt cx="829" cy="886"/>
            </a:xfrm>
          </p:grpSpPr>
          <p:sp>
            <p:nvSpPr>
              <p:cNvPr id="66" name="Line 20"/>
              <p:cNvSpPr>
                <a:spLocks noChangeShapeType="1"/>
              </p:cNvSpPr>
              <p:nvPr/>
            </p:nvSpPr>
            <p:spPr bwMode="auto">
              <a:xfrm>
                <a:off x="3840" y="1680"/>
                <a:ext cx="480" cy="576"/>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7" name="Object 21"/>
              <p:cNvGraphicFramePr>
                <a:graphicFrameLocks noChangeAspect="1"/>
              </p:cNvGraphicFramePr>
              <p:nvPr>
                <p:extLst>
                  <p:ext uri="{D42A27DB-BD31-4B8C-83A1-F6EECF244321}">
                    <p14:modId xmlns:p14="http://schemas.microsoft.com/office/powerpoint/2010/main" val="2358498602"/>
                  </p:ext>
                </p:extLst>
              </p:nvPr>
            </p:nvGraphicFramePr>
            <p:xfrm>
              <a:off x="4072" y="2168"/>
              <a:ext cx="597" cy="398"/>
            </p:xfrm>
            <a:graphic>
              <a:graphicData uri="http://schemas.openxmlformats.org/presentationml/2006/ole">
                <mc:AlternateContent xmlns:mc="http://schemas.openxmlformats.org/markup-compatibility/2006">
                  <mc:Choice xmlns:v="urn:schemas-microsoft-com:vml" Requires="v">
                    <p:oleObj spid="_x0000_s391430" name="Equation" r:id="rId25" imgW="241200" imgH="177480" progId="Equation.DSMT4">
                      <p:embed/>
                    </p:oleObj>
                  </mc:Choice>
                  <mc:Fallback>
                    <p:oleObj name="Equation" r:id="rId25" imgW="241200" imgH="177480" progId="Equation.DSMT4">
                      <p:embed/>
                      <p:pic>
                        <p:nvPicPr>
                          <p:cNvPr id="64" name="Object 21"/>
                          <p:cNvPicPr>
                            <a:picLocks noChangeAspect="1" noChangeArrowheads="1"/>
                          </p:cNvPicPr>
                          <p:nvPr/>
                        </p:nvPicPr>
                        <p:blipFill>
                          <a:blip r:embed="rId26"/>
                          <a:srcRect/>
                          <a:stretch>
                            <a:fillRect/>
                          </a:stretch>
                        </p:blipFill>
                        <p:spPr bwMode="auto">
                          <a:xfrm>
                            <a:off x="4072" y="2168"/>
                            <a:ext cx="597" cy="398"/>
                          </a:xfrm>
                          <a:prstGeom prst="rect">
                            <a:avLst/>
                          </a:prstGeom>
                          <a:noFill/>
                          <a:ln>
                            <a:noFill/>
                          </a:ln>
                          <a:effectLst/>
                          <a:extLst/>
                        </p:spPr>
                      </p:pic>
                    </p:oleObj>
                  </mc:Fallback>
                </mc:AlternateContent>
              </a:graphicData>
            </a:graphic>
          </p:graphicFrame>
        </p:grpSp>
        <p:sp>
          <p:nvSpPr>
            <p:cNvPr id="57" name="Line 22"/>
            <p:cNvSpPr>
              <a:spLocks noChangeShapeType="1"/>
            </p:cNvSpPr>
            <p:nvPr/>
          </p:nvSpPr>
          <p:spPr bwMode="auto">
            <a:xfrm flipV="1">
              <a:off x="3840" y="1440"/>
              <a:ext cx="336" cy="24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8" name="Object 23"/>
            <p:cNvGraphicFramePr>
              <a:graphicFrameLocks noChangeAspect="1"/>
            </p:cNvGraphicFramePr>
            <p:nvPr>
              <p:extLst>
                <p:ext uri="{D42A27DB-BD31-4B8C-83A1-F6EECF244321}">
                  <p14:modId xmlns:p14="http://schemas.microsoft.com/office/powerpoint/2010/main" val="2852714348"/>
                </p:ext>
              </p:extLst>
            </p:nvPr>
          </p:nvGraphicFramePr>
          <p:xfrm>
            <a:off x="3926" y="1023"/>
            <a:ext cx="298" cy="417"/>
          </p:xfrm>
          <a:graphic>
            <a:graphicData uri="http://schemas.openxmlformats.org/presentationml/2006/ole">
              <mc:AlternateContent xmlns:mc="http://schemas.openxmlformats.org/markup-compatibility/2006">
                <mc:Choice xmlns:v="urn:schemas-microsoft-com:vml" Requires="v">
                  <p:oleObj spid="_x0000_s391431" name="公式" r:id="rId27" imgW="126725" imgH="177415" progId="Equation.3">
                    <p:embed/>
                  </p:oleObj>
                </mc:Choice>
                <mc:Fallback>
                  <p:oleObj name="公式" r:id="rId27" imgW="126725" imgH="177415" progId="Equation.3">
                    <p:embed/>
                    <p:pic>
                      <p:nvPicPr>
                        <p:cNvPr id="55" name="Object 2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926" y="1023"/>
                          <a:ext cx="298" cy="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 name="Line 24"/>
            <p:cNvSpPr>
              <a:spLocks noChangeShapeType="1"/>
            </p:cNvSpPr>
            <p:nvPr/>
          </p:nvSpPr>
          <p:spPr bwMode="auto">
            <a:xfrm>
              <a:off x="2928" y="1680"/>
              <a:ext cx="336" cy="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0" name="Object 25"/>
            <p:cNvGraphicFramePr>
              <a:graphicFrameLocks noChangeAspect="1"/>
            </p:cNvGraphicFramePr>
            <p:nvPr/>
          </p:nvGraphicFramePr>
          <p:xfrm>
            <a:off x="2979" y="1668"/>
            <a:ext cx="389" cy="541"/>
          </p:xfrm>
          <a:graphic>
            <a:graphicData uri="http://schemas.openxmlformats.org/presentationml/2006/ole">
              <mc:AlternateContent xmlns:mc="http://schemas.openxmlformats.org/markup-compatibility/2006">
                <mc:Choice xmlns:v="urn:schemas-microsoft-com:vml" Requires="v">
                  <p:oleObj spid="_x0000_s391432" name="公式" r:id="rId29" imgW="165028" imgH="228501" progId="Equation.3">
                    <p:embed/>
                  </p:oleObj>
                </mc:Choice>
                <mc:Fallback>
                  <p:oleObj name="公式" r:id="rId29" imgW="165028" imgH="228501" progId="Equation.3">
                    <p:embed/>
                    <p:pic>
                      <p:nvPicPr>
                        <p:cNvPr id="57" name="Object 2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979" y="1668"/>
                          <a:ext cx="389" cy="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 name="Oval 26"/>
            <p:cNvSpPr>
              <a:spLocks noChangeArrowheads="1"/>
            </p:cNvSpPr>
            <p:nvPr/>
          </p:nvSpPr>
          <p:spPr bwMode="auto">
            <a:xfrm>
              <a:off x="3768" y="1632"/>
              <a:ext cx="144" cy="144"/>
            </a:xfrm>
            <a:prstGeom prst="ellipse">
              <a:avLst/>
            </a:prstGeom>
            <a:gradFill rotWithShape="0">
              <a:gsLst>
                <a:gs pos="0">
                  <a:srgbClr val="FFFFFF"/>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2" name="Object 27"/>
            <p:cNvGraphicFramePr>
              <a:graphicFrameLocks noChangeAspect="1"/>
            </p:cNvGraphicFramePr>
            <p:nvPr/>
          </p:nvGraphicFramePr>
          <p:xfrm>
            <a:off x="4416" y="1344"/>
            <a:ext cx="211" cy="288"/>
          </p:xfrm>
          <a:graphic>
            <a:graphicData uri="http://schemas.openxmlformats.org/presentationml/2006/ole">
              <mc:AlternateContent xmlns:mc="http://schemas.openxmlformats.org/markup-compatibility/2006">
                <mc:Choice xmlns:v="urn:schemas-microsoft-com:vml" Requires="v">
                  <p:oleObj spid="_x0000_s391433" name="公式" r:id="rId31" imgW="95289" imgH="152512" progId="Equation.3">
                    <p:embed/>
                  </p:oleObj>
                </mc:Choice>
                <mc:Fallback>
                  <p:oleObj name="公式" r:id="rId31" imgW="95289" imgH="152512" progId="Equation.3">
                    <p:embed/>
                    <p:pic>
                      <p:nvPicPr>
                        <p:cNvPr id="59" name="Object 2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416" y="1344"/>
                          <a:ext cx="21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 name="Arc 28"/>
            <p:cNvSpPr>
              <a:spLocks/>
            </p:cNvSpPr>
            <p:nvPr/>
          </p:nvSpPr>
          <p:spPr bwMode="auto">
            <a:xfrm flipV="1">
              <a:off x="4032" y="1681"/>
              <a:ext cx="192" cy="290"/>
            </a:xfrm>
            <a:custGeom>
              <a:avLst/>
              <a:gdLst>
                <a:gd name="T0" fmla="*/ 0 w 21600"/>
                <a:gd name="T1" fmla="*/ 0 h 26139"/>
                <a:gd name="T2" fmla="*/ 0 w 21600"/>
                <a:gd name="T3" fmla="*/ 0 h 26139"/>
                <a:gd name="T4" fmla="*/ 0 w 21600"/>
                <a:gd name="T5" fmla="*/ 0 h 26139"/>
                <a:gd name="T6" fmla="*/ 0 60000 65536"/>
                <a:gd name="T7" fmla="*/ 0 60000 65536"/>
                <a:gd name="T8" fmla="*/ 0 60000 65536"/>
                <a:gd name="T9" fmla="*/ 0 w 21600"/>
                <a:gd name="T10" fmla="*/ 0 h 26139"/>
                <a:gd name="T11" fmla="*/ 21600 w 21600"/>
                <a:gd name="T12" fmla="*/ 26139 h 26139"/>
              </a:gdLst>
              <a:ahLst/>
              <a:cxnLst>
                <a:cxn ang="T6">
                  <a:pos x="T0" y="T1"/>
                </a:cxn>
                <a:cxn ang="T7">
                  <a:pos x="T2" y="T3"/>
                </a:cxn>
                <a:cxn ang="T8">
                  <a:pos x="T4" y="T5"/>
                </a:cxn>
              </a:cxnLst>
              <a:rect l="T9" t="T10" r="T11" b="T12"/>
              <a:pathLst>
                <a:path w="21600" h="26139" fill="none" extrusionOk="0">
                  <a:moveTo>
                    <a:pt x="4760" y="0"/>
                  </a:moveTo>
                  <a:cubicBezTo>
                    <a:pt x="14607" y="2225"/>
                    <a:pt x="21600" y="10973"/>
                    <a:pt x="21600" y="21069"/>
                  </a:cubicBezTo>
                  <a:cubicBezTo>
                    <a:pt x="21600" y="22776"/>
                    <a:pt x="21397" y="24478"/>
                    <a:pt x="20996" y="26138"/>
                  </a:cubicBezTo>
                </a:path>
                <a:path w="21600" h="26139" stroke="0" extrusionOk="0">
                  <a:moveTo>
                    <a:pt x="4760" y="0"/>
                  </a:moveTo>
                  <a:cubicBezTo>
                    <a:pt x="14607" y="2225"/>
                    <a:pt x="21600" y="10973"/>
                    <a:pt x="21600" y="21069"/>
                  </a:cubicBezTo>
                  <a:cubicBezTo>
                    <a:pt x="21600" y="22776"/>
                    <a:pt x="21397" y="24478"/>
                    <a:pt x="20996" y="26138"/>
                  </a:cubicBezTo>
                  <a:lnTo>
                    <a:pt x="0" y="21069"/>
                  </a:lnTo>
                  <a:lnTo>
                    <a:pt x="4760" y="0"/>
                  </a:lnTo>
                  <a:close/>
                </a:path>
              </a:pathLst>
            </a:custGeom>
            <a:noFill/>
            <a:ln w="28575">
              <a:solidFill>
                <a:srgbClr val="CC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 name="Arc 29"/>
            <p:cNvSpPr>
              <a:spLocks/>
            </p:cNvSpPr>
            <p:nvPr/>
          </p:nvSpPr>
          <p:spPr bwMode="auto">
            <a:xfrm rot="20593036" flipV="1">
              <a:off x="4176" y="1392"/>
              <a:ext cx="192" cy="294"/>
            </a:xfrm>
            <a:custGeom>
              <a:avLst/>
              <a:gdLst>
                <a:gd name="T0" fmla="*/ 0 w 21600"/>
                <a:gd name="T1" fmla="*/ 0 h 30659"/>
                <a:gd name="T2" fmla="*/ 0 w 21600"/>
                <a:gd name="T3" fmla="*/ 0 h 30659"/>
                <a:gd name="T4" fmla="*/ 0 w 21600"/>
                <a:gd name="T5" fmla="*/ 0 h 30659"/>
                <a:gd name="T6" fmla="*/ 0 60000 65536"/>
                <a:gd name="T7" fmla="*/ 0 60000 65536"/>
                <a:gd name="T8" fmla="*/ 0 60000 65536"/>
                <a:gd name="T9" fmla="*/ 0 w 21600"/>
                <a:gd name="T10" fmla="*/ 0 h 30659"/>
                <a:gd name="T11" fmla="*/ 21600 w 21600"/>
                <a:gd name="T12" fmla="*/ 30659 h 30659"/>
              </a:gdLst>
              <a:ahLst/>
              <a:cxnLst>
                <a:cxn ang="T6">
                  <a:pos x="T0" y="T1"/>
                </a:cxn>
                <a:cxn ang="T7">
                  <a:pos x="T2" y="T3"/>
                </a:cxn>
                <a:cxn ang="T8">
                  <a:pos x="T4" y="T5"/>
                </a:cxn>
              </a:cxnLst>
              <a:rect l="T9" t="T10" r="T11" b="T12"/>
              <a:pathLst>
                <a:path w="21600" h="30659" fill="none" extrusionOk="0">
                  <a:moveTo>
                    <a:pt x="14791" y="-1"/>
                  </a:moveTo>
                  <a:cubicBezTo>
                    <a:pt x="19135" y="4082"/>
                    <a:pt x="21600" y="9779"/>
                    <a:pt x="21600" y="15741"/>
                  </a:cubicBezTo>
                  <a:cubicBezTo>
                    <a:pt x="21600" y="21297"/>
                    <a:pt x="19458" y="26640"/>
                    <a:pt x="15620" y="30658"/>
                  </a:cubicBezTo>
                </a:path>
                <a:path w="21600" h="30659" stroke="0" extrusionOk="0">
                  <a:moveTo>
                    <a:pt x="14791" y="-1"/>
                  </a:moveTo>
                  <a:cubicBezTo>
                    <a:pt x="19135" y="4082"/>
                    <a:pt x="21600" y="9779"/>
                    <a:pt x="21600" y="15741"/>
                  </a:cubicBezTo>
                  <a:cubicBezTo>
                    <a:pt x="21600" y="21297"/>
                    <a:pt x="19458" y="26640"/>
                    <a:pt x="15620" y="30658"/>
                  </a:cubicBezTo>
                  <a:lnTo>
                    <a:pt x="0" y="15741"/>
                  </a:lnTo>
                  <a:lnTo>
                    <a:pt x="14791" y="-1"/>
                  </a:lnTo>
                  <a:close/>
                </a:path>
              </a:pathLst>
            </a:custGeom>
            <a:noFill/>
            <a:ln w="28575">
              <a:solidFill>
                <a:srgbClr val="0099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65" name="Object 30"/>
            <p:cNvGraphicFramePr>
              <a:graphicFrameLocks noChangeAspect="1"/>
            </p:cNvGraphicFramePr>
            <p:nvPr/>
          </p:nvGraphicFramePr>
          <p:xfrm>
            <a:off x="4224" y="1728"/>
            <a:ext cx="280" cy="336"/>
          </p:xfrm>
          <a:graphic>
            <a:graphicData uri="http://schemas.openxmlformats.org/presentationml/2006/ole">
              <mc:AlternateContent xmlns:mc="http://schemas.openxmlformats.org/markup-compatibility/2006">
                <mc:Choice xmlns:v="urn:schemas-microsoft-com:vml" Requires="v">
                  <p:oleObj spid="_x0000_s391434" name="公式" r:id="rId33" imgW="114185" imgH="152512" progId="Equation.3">
                    <p:embed/>
                  </p:oleObj>
                </mc:Choice>
                <mc:Fallback>
                  <p:oleObj name="公式" r:id="rId33" imgW="114185" imgH="152512" progId="Equation.3">
                    <p:embed/>
                    <p:pic>
                      <p:nvPicPr>
                        <p:cNvPr id="62" name="Object 30"/>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224" y="1728"/>
                          <a:ext cx="28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3"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strips(upRigh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arn(inVertical)">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left)">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barn(inVertical)">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left)">
                                      <p:cBhvr>
                                        <p:cTn id="6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6" grpId="0" animBg="1"/>
      <p:bldP spid="20"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1544" y="332657"/>
            <a:ext cx="7632848" cy="1384995"/>
          </a:xfrm>
          <a:prstGeom prst="rect">
            <a:avLst/>
          </a:prstGeom>
        </p:spPr>
        <p:txBody>
          <a:bodyPr wrap="square">
            <a:spAutoFit/>
          </a:bodyPr>
          <a:lstStyle/>
          <a:p>
            <a:r>
              <a:rPr lang="zh-CN" altLang="en-US" sz="2800" b="1" i="0" dirty="0">
                <a:solidFill>
                  <a:srgbClr val="FF0000"/>
                </a:solidFill>
              </a:rPr>
              <a:t>练习：</a:t>
            </a:r>
            <a:r>
              <a:rPr lang="zh-CN" altLang="zh-CN" sz="2800" b="1" i="0" kern="100" dirty="0">
                <a:solidFill>
                  <a:srgbClr val="9900CC"/>
                </a:solidFill>
                <a:cs typeface="Times New Roman" panose="02020603050405020304" pitchFamily="18" charset="0"/>
              </a:rPr>
              <a:t>在康普顿效应实验中，若散射光波长是入射光波长的</a:t>
            </a:r>
            <a:r>
              <a:rPr lang="en-US" altLang="zh-CN" sz="2800" b="1" i="0" kern="100" dirty="0">
                <a:solidFill>
                  <a:srgbClr val="9900CC"/>
                </a:solidFill>
              </a:rPr>
              <a:t> </a:t>
            </a:r>
            <a:r>
              <a:rPr lang="en-US" altLang="zh-CN" sz="2800" b="1" i="0" kern="100" dirty="0">
                <a:solidFill>
                  <a:srgbClr val="FF0000"/>
                </a:solidFill>
              </a:rPr>
              <a:t>n</a:t>
            </a:r>
            <a:r>
              <a:rPr lang="zh-CN" altLang="zh-CN" sz="2800" b="1" i="0" kern="100" dirty="0">
                <a:solidFill>
                  <a:srgbClr val="9900CC"/>
                </a:solidFill>
                <a:cs typeface="Times New Roman" panose="02020603050405020304" pitchFamily="18" charset="0"/>
              </a:rPr>
              <a:t>倍，则散射光光子能量</a:t>
            </a:r>
            <a:r>
              <a:rPr lang="en-US" altLang="zh-CN" sz="2800" b="1" i="0" kern="100" dirty="0">
                <a:solidFill>
                  <a:srgbClr val="FF0000"/>
                </a:solidFill>
                <a:latin typeface="Symbol" panose="05050102010706020507" pitchFamily="18" charset="2"/>
                <a:cs typeface="Times New Roman" panose="02020603050405020304" pitchFamily="18" charset="0"/>
              </a:rPr>
              <a:t>e </a:t>
            </a:r>
            <a:r>
              <a:rPr lang="zh-CN" altLang="zh-CN" sz="2800" b="1" i="0" kern="100" dirty="0">
                <a:solidFill>
                  <a:srgbClr val="9900CC"/>
                </a:solidFill>
                <a:cs typeface="Times New Roman" panose="02020603050405020304" pitchFamily="18" charset="0"/>
              </a:rPr>
              <a:t>与反冲电子动能</a:t>
            </a:r>
            <a:r>
              <a:rPr lang="en-US" altLang="zh-CN" sz="2800" b="1" i="0" kern="100" dirty="0">
                <a:solidFill>
                  <a:srgbClr val="FF0000"/>
                </a:solidFill>
              </a:rPr>
              <a:t>E</a:t>
            </a:r>
            <a:r>
              <a:rPr lang="en-US" altLang="zh-CN" sz="2800" b="1" i="0" kern="100" baseline="-25000" dirty="0">
                <a:solidFill>
                  <a:srgbClr val="FF0000"/>
                </a:solidFill>
              </a:rPr>
              <a:t>K</a:t>
            </a:r>
            <a:r>
              <a:rPr lang="zh-CN" altLang="zh-CN" sz="2800" b="1" i="0" kern="100" dirty="0">
                <a:solidFill>
                  <a:srgbClr val="9900CC"/>
                </a:solidFill>
                <a:cs typeface="Times New Roman" panose="02020603050405020304" pitchFamily="18" charset="0"/>
              </a:rPr>
              <a:t>之比</a:t>
            </a:r>
            <a:r>
              <a:rPr lang="en-US" altLang="zh-CN" sz="2800" b="1" i="0" kern="100" dirty="0">
                <a:solidFill>
                  <a:srgbClr val="FF0000"/>
                </a:solidFill>
                <a:latin typeface="Symbol" panose="05050102010706020507" pitchFamily="18" charset="2"/>
                <a:cs typeface="Times New Roman" panose="02020603050405020304" pitchFamily="18" charset="0"/>
              </a:rPr>
              <a:t>e/</a:t>
            </a:r>
            <a:r>
              <a:rPr lang="en-US" altLang="zh-CN" sz="2800" b="1" i="0" kern="100" dirty="0">
                <a:solidFill>
                  <a:srgbClr val="FF0000"/>
                </a:solidFill>
              </a:rPr>
              <a:t> E</a:t>
            </a:r>
            <a:r>
              <a:rPr lang="en-US" altLang="zh-CN" sz="2800" b="1" i="0" kern="100" baseline="-25000" dirty="0">
                <a:solidFill>
                  <a:srgbClr val="FF0000"/>
                </a:solidFill>
              </a:rPr>
              <a:t>K</a:t>
            </a:r>
            <a:r>
              <a:rPr lang="en-US" altLang="zh-CN" sz="2800" b="1" i="0" kern="100" dirty="0">
                <a:solidFill>
                  <a:srgbClr val="9900CC"/>
                </a:solidFill>
                <a:cs typeface="Times New Roman" panose="02020603050405020304" pitchFamily="18" charset="0"/>
              </a:rPr>
              <a:t>=</a:t>
            </a:r>
            <a:r>
              <a:rPr lang="en-US" altLang="zh-CN" sz="2800" b="1" i="0" kern="100" dirty="0">
                <a:solidFill>
                  <a:srgbClr val="9900CC"/>
                </a:solidFill>
              </a:rPr>
              <a:t>______________</a:t>
            </a:r>
            <a:endParaRPr lang="zh-CN" altLang="en-US" b="1" i="0" dirty="0">
              <a:solidFill>
                <a:srgbClr val="9900CC"/>
              </a:solidFill>
            </a:endParaRPr>
          </a:p>
        </p:txBody>
      </p:sp>
      <p:graphicFrame>
        <p:nvGraphicFramePr>
          <p:cNvPr id="4" name="Object 13"/>
          <p:cNvGraphicFramePr>
            <a:graphicFrameLocks noChangeAspect="1"/>
          </p:cNvGraphicFramePr>
          <p:nvPr>
            <p:extLst>
              <p:ext uri="{D42A27DB-BD31-4B8C-83A1-F6EECF244321}">
                <p14:modId xmlns:p14="http://schemas.microsoft.com/office/powerpoint/2010/main" val="3303954230"/>
              </p:ext>
            </p:extLst>
          </p:nvPr>
        </p:nvGraphicFramePr>
        <p:xfrm>
          <a:off x="1468226" y="1771386"/>
          <a:ext cx="1098550" cy="1106488"/>
        </p:xfrm>
        <a:graphic>
          <a:graphicData uri="http://schemas.openxmlformats.org/presentationml/2006/ole">
            <mc:AlternateContent xmlns:mc="http://schemas.openxmlformats.org/markup-compatibility/2006">
              <mc:Choice xmlns:v="urn:schemas-microsoft-com:vml" Requires="v">
                <p:oleObj spid="_x0000_s351063" name="公式" r:id="rId3" imgW="431640" imgH="431640" progId="Equation.3">
                  <p:embed/>
                </p:oleObj>
              </mc:Choice>
              <mc:Fallback>
                <p:oleObj name="公式" r:id="rId3" imgW="431640" imgH="431640" progId="Equation.3">
                  <p:embed/>
                  <p:pic>
                    <p:nvPicPr>
                      <p:cNvPr id="0" name=""/>
                      <p:cNvPicPr>
                        <a:picLocks noChangeAspect="1" noChangeArrowheads="1"/>
                      </p:cNvPicPr>
                      <p:nvPr/>
                    </p:nvPicPr>
                    <p:blipFill>
                      <a:blip r:embed="rId4"/>
                      <a:srcRect/>
                      <a:stretch>
                        <a:fillRect/>
                      </a:stretch>
                    </p:blipFill>
                    <p:spPr bwMode="auto">
                      <a:xfrm>
                        <a:off x="1468226" y="1771386"/>
                        <a:ext cx="1098550" cy="1106488"/>
                      </a:xfrm>
                      <a:prstGeom prst="rect">
                        <a:avLst/>
                      </a:prstGeom>
                      <a:noFill/>
                      <a:ln>
                        <a:noFill/>
                      </a:ln>
                      <a:effectLst/>
                      <a:extLst/>
                    </p:spPr>
                  </p:pic>
                </p:oleObj>
              </mc:Fallback>
            </mc:AlternateContent>
          </a:graphicData>
        </a:graphic>
      </p:graphicFrame>
      <p:graphicFrame>
        <p:nvGraphicFramePr>
          <p:cNvPr id="5" name="Object 13"/>
          <p:cNvGraphicFramePr>
            <a:graphicFrameLocks noChangeAspect="1"/>
          </p:cNvGraphicFramePr>
          <p:nvPr>
            <p:extLst>
              <p:ext uri="{D42A27DB-BD31-4B8C-83A1-F6EECF244321}">
                <p14:modId xmlns:p14="http://schemas.microsoft.com/office/powerpoint/2010/main" val="3327481210"/>
              </p:ext>
            </p:extLst>
          </p:nvPr>
        </p:nvGraphicFramePr>
        <p:xfrm>
          <a:off x="3257248" y="1806306"/>
          <a:ext cx="3141662" cy="1181100"/>
        </p:xfrm>
        <a:graphic>
          <a:graphicData uri="http://schemas.openxmlformats.org/presentationml/2006/ole">
            <mc:AlternateContent xmlns:mc="http://schemas.openxmlformats.org/markup-compatibility/2006">
              <mc:Choice xmlns:v="urn:schemas-microsoft-com:vml" Requires="v">
                <p:oleObj spid="_x0000_s351064" name="公式" r:id="rId5" imgW="1054080" imgH="393480" progId="Equation.3">
                  <p:embed/>
                </p:oleObj>
              </mc:Choice>
              <mc:Fallback>
                <p:oleObj name="公式" r:id="rId5" imgW="1054080" imgH="393480" progId="Equation.3">
                  <p:embed/>
                  <p:pic>
                    <p:nvPicPr>
                      <p:cNvPr id="0" name=""/>
                      <p:cNvPicPr>
                        <a:picLocks noChangeAspect="1" noChangeArrowheads="1"/>
                      </p:cNvPicPr>
                      <p:nvPr/>
                    </p:nvPicPr>
                    <p:blipFill>
                      <a:blip r:embed="rId6"/>
                      <a:srcRect/>
                      <a:stretch>
                        <a:fillRect/>
                      </a:stretch>
                    </p:blipFill>
                    <p:spPr bwMode="auto">
                      <a:xfrm>
                        <a:off x="3257248" y="1806306"/>
                        <a:ext cx="3141662" cy="1181100"/>
                      </a:xfrm>
                      <a:prstGeom prst="rect">
                        <a:avLst/>
                      </a:prstGeom>
                      <a:solidFill>
                        <a:srgbClr val="FFFF00"/>
                      </a:solidFill>
                      <a:ln>
                        <a:noFill/>
                      </a:ln>
                      <a:effectLst/>
                      <a:extLst/>
                    </p:spPr>
                  </p:pic>
                </p:oleObj>
              </mc:Fallback>
            </mc:AlternateContent>
          </a:graphicData>
        </a:graphic>
      </p:graphicFrame>
      <p:graphicFrame>
        <p:nvGraphicFramePr>
          <p:cNvPr id="6" name="Object 13"/>
          <p:cNvGraphicFramePr>
            <a:graphicFrameLocks noChangeAspect="1"/>
          </p:cNvGraphicFramePr>
          <p:nvPr>
            <p:extLst>
              <p:ext uri="{D42A27DB-BD31-4B8C-83A1-F6EECF244321}">
                <p14:modId xmlns:p14="http://schemas.microsoft.com/office/powerpoint/2010/main" val="2212638659"/>
              </p:ext>
            </p:extLst>
          </p:nvPr>
        </p:nvGraphicFramePr>
        <p:xfrm>
          <a:off x="972383" y="4114819"/>
          <a:ext cx="2497137" cy="1295400"/>
        </p:xfrm>
        <a:graphic>
          <a:graphicData uri="http://schemas.openxmlformats.org/presentationml/2006/ole">
            <mc:AlternateContent xmlns:mc="http://schemas.openxmlformats.org/markup-compatibility/2006">
              <mc:Choice xmlns:v="urn:schemas-microsoft-com:vml" Requires="v">
                <p:oleObj spid="_x0000_s351065" name="公式" r:id="rId7" imgW="838080" imgH="431640" progId="Equation.3">
                  <p:embed/>
                </p:oleObj>
              </mc:Choice>
              <mc:Fallback>
                <p:oleObj name="公式" r:id="rId7" imgW="838080" imgH="431640" progId="Equation.3">
                  <p:embed/>
                  <p:pic>
                    <p:nvPicPr>
                      <p:cNvPr id="0" name=""/>
                      <p:cNvPicPr>
                        <a:picLocks noChangeAspect="1" noChangeArrowheads="1"/>
                      </p:cNvPicPr>
                      <p:nvPr/>
                    </p:nvPicPr>
                    <p:blipFill>
                      <a:blip r:embed="rId8"/>
                      <a:srcRect/>
                      <a:stretch>
                        <a:fillRect/>
                      </a:stretch>
                    </p:blipFill>
                    <p:spPr bwMode="auto">
                      <a:xfrm>
                        <a:off x="972383" y="4114819"/>
                        <a:ext cx="2497137" cy="1295400"/>
                      </a:xfrm>
                      <a:prstGeom prst="rect">
                        <a:avLst/>
                      </a:prstGeom>
                      <a:noFill/>
                      <a:ln>
                        <a:noFill/>
                      </a:ln>
                      <a:effectLst/>
                      <a:extLst/>
                    </p:spPr>
                  </p:pic>
                </p:oleObj>
              </mc:Fallback>
            </mc:AlternateContent>
          </a:graphicData>
        </a:graphic>
      </p:graphicFrame>
      <p:graphicFrame>
        <p:nvGraphicFramePr>
          <p:cNvPr id="7" name="Object 13"/>
          <p:cNvGraphicFramePr>
            <a:graphicFrameLocks noChangeAspect="1"/>
          </p:cNvGraphicFramePr>
          <p:nvPr>
            <p:extLst>
              <p:ext uri="{D42A27DB-BD31-4B8C-83A1-F6EECF244321}">
                <p14:modId xmlns:p14="http://schemas.microsoft.com/office/powerpoint/2010/main" val="1216890782"/>
              </p:ext>
            </p:extLst>
          </p:nvPr>
        </p:nvGraphicFramePr>
        <p:xfrm>
          <a:off x="3610614" y="4420525"/>
          <a:ext cx="5561372" cy="2400300"/>
        </p:xfrm>
        <a:graphic>
          <a:graphicData uri="http://schemas.openxmlformats.org/presentationml/2006/ole">
            <mc:AlternateContent xmlns:mc="http://schemas.openxmlformats.org/markup-compatibility/2006">
              <mc:Choice xmlns:v="urn:schemas-microsoft-com:vml" Requires="v">
                <p:oleObj spid="_x0000_s351066" name="公式" r:id="rId9" imgW="1396800" imgH="799920" progId="Equation.3">
                  <p:embed/>
                </p:oleObj>
              </mc:Choice>
              <mc:Fallback>
                <p:oleObj name="公式" r:id="rId9" imgW="1396800" imgH="799920" progId="Equation.3">
                  <p:embed/>
                  <p:pic>
                    <p:nvPicPr>
                      <p:cNvPr id="0" name=""/>
                      <p:cNvPicPr>
                        <a:picLocks noChangeAspect="1" noChangeArrowheads="1"/>
                      </p:cNvPicPr>
                      <p:nvPr/>
                    </p:nvPicPr>
                    <p:blipFill>
                      <a:blip r:embed="rId10"/>
                      <a:srcRect/>
                      <a:stretch>
                        <a:fillRect/>
                      </a:stretch>
                    </p:blipFill>
                    <p:spPr bwMode="auto">
                      <a:xfrm>
                        <a:off x="3610614" y="4420525"/>
                        <a:ext cx="5561372" cy="2400300"/>
                      </a:xfrm>
                      <a:prstGeom prst="rect">
                        <a:avLst/>
                      </a:prstGeom>
                      <a:noFill/>
                      <a:ln>
                        <a:noFill/>
                      </a:ln>
                      <a:effectLs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884730550"/>
              </p:ext>
            </p:extLst>
          </p:nvPr>
        </p:nvGraphicFramePr>
        <p:xfrm>
          <a:off x="9193018" y="5048328"/>
          <a:ext cx="1255712" cy="1079500"/>
        </p:xfrm>
        <a:graphic>
          <a:graphicData uri="http://schemas.openxmlformats.org/presentationml/2006/ole">
            <mc:AlternateContent xmlns:mc="http://schemas.openxmlformats.org/markup-compatibility/2006">
              <mc:Choice xmlns:v="urn:schemas-microsoft-com:vml" Requires="v">
                <p:oleObj spid="_x0000_s351067" name="公式" r:id="rId11" imgW="457200" imgH="393480" progId="Equation.3">
                  <p:embed/>
                </p:oleObj>
              </mc:Choice>
              <mc:Fallback>
                <p:oleObj name="公式" r:id="rId11" imgW="457200" imgH="393480" progId="Equation.3">
                  <p:embed/>
                  <p:pic>
                    <p:nvPicPr>
                      <p:cNvPr id="0" name=""/>
                      <p:cNvPicPr/>
                      <p:nvPr/>
                    </p:nvPicPr>
                    <p:blipFill>
                      <a:blip r:embed="rId12"/>
                      <a:stretch>
                        <a:fillRect/>
                      </a:stretch>
                    </p:blipFill>
                    <p:spPr>
                      <a:xfrm>
                        <a:off x="9193018" y="5048328"/>
                        <a:ext cx="1255712" cy="1079500"/>
                      </a:xfrm>
                      <a:prstGeom prst="rect">
                        <a:avLst/>
                      </a:prstGeom>
                    </p:spPr>
                  </p:pic>
                </p:oleObj>
              </mc:Fallback>
            </mc:AlternateContent>
          </a:graphicData>
        </a:graphic>
      </p:graphicFrame>
      <p:grpSp>
        <p:nvGrpSpPr>
          <p:cNvPr id="33" name="Group 4"/>
          <p:cNvGrpSpPr>
            <a:grpSpLocks/>
          </p:cNvGrpSpPr>
          <p:nvPr/>
        </p:nvGrpSpPr>
        <p:grpSpPr bwMode="auto">
          <a:xfrm>
            <a:off x="7372550" y="1833562"/>
            <a:ext cx="3733800" cy="2971800"/>
            <a:chOff x="2784" y="368"/>
            <a:chExt cx="2880" cy="2224"/>
          </a:xfrm>
        </p:grpSpPr>
        <p:sp>
          <p:nvSpPr>
            <p:cNvPr id="34" name="Rectangle 5"/>
            <p:cNvSpPr>
              <a:spLocks noChangeArrowheads="1"/>
            </p:cNvSpPr>
            <p:nvPr/>
          </p:nvSpPr>
          <p:spPr bwMode="auto">
            <a:xfrm>
              <a:off x="2784" y="528"/>
              <a:ext cx="2880" cy="2064"/>
            </a:xfrm>
            <a:prstGeom prst="rect">
              <a:avLst/>
            </a:prstGeom>
            <a:solidFill>
              <a:schemeClr val="bg1"/>
            </a:solidFill>
            <a:ln w="9525">
              <a:solidFill>
                <a:srgbClr val="006666"/>
              </a:solidFill>
              <a:miter lim="800000"/>
              <a:headEnd/>
              <a:tailEnd type="none" w="sm" len="lg"/>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 name="Line 6"/>
            <p:cNvSpPr>
              <a:spLocks noChangeShapeType="1"/>
            </p:cNvSpPr>
            <p:nvPr/>
          </p:nvSpPr>
          <p:spPr bwMode="auto">
            <a:xfrm>
              <a:off x="5136" y="1680"/>
              <a:ext cx="432"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7"/>
            <p:cNvSpPr>
              <a:spLocks noChangeShapeType="1"/>
            </p:cNvSpPr>
            <p:nvPr/>
          </p:nvSpPr>
          <p:spPr bwMode="auto">
            <a:xfrm flipV="1">
              <a:off x="3840" y="768"/>
              <a:ext cx="0" cy="168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7" name="Object 8"/>
            <p:cNvGraphicFramePr>
              <a:graphicFrameLocks noChangeAspect="1"/>
            </p:cNvGraphicFramePr>
            <p:nvPr/>
          </p:nvGraphicFramePr>
          <p:xfrm>
            <a:off x="5232" y="1392"/>
            <a:ext cx="208" cy="226"/>
          </p:xfrm>
          <a:graphic>
            <a:graphicData uri="http://schemas.openxmlformats.org/presentationml/2006/ole">
              <mc:AlternateContent xmlns:mc="http://schemas.openxmlformats.org/markup-compatibility/2006">
                <mc:Choice xmlns:v="urn:schemas-microsoft-com:vml" Requires="v">
                  <p:oleObj spid="_x0000_s351068" name="公式" r:id="rId13" imgW="177646" imgH="190335" progId="Equation.3">
                    <p:embed/>
                  </p:oleObj>
                </mc:Choice>
                <mc:Fallback>
                  <p:oleObj name="公式" r:id="rId13" imgW="177646" imgH="190335" progId="Equation.3">
                    <p:embed/>
                    <p:pic>
                      <p:nvPicPr>
                        <p:cNvPr id="46"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32" y="1392"/>
                          <a:ext cx="208"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9"/>
            <p:cNvGraphicFramePr>
              <a:graphicFrameLocks noChangeAspect="1"/>
            </p:cNvGraphicFramePr>
            <p:nvPr/>
          </p:nvGraphicFramePr>
          <p:xfrm>
            <a:off x="3840" y="768"/>
            <a:ext cx="225" cy="285"/>
          </p:xfrm>
          <a:graphic>
            <a:graphicData uri="http://schemas.openxmlformats.org/presentationml/2006/ole">
              <mc:AlternateContent xmlns:mc="http://schemas.openxmlformats.org/markup-compatibility/2006">
                <mc:Choice xmlns:v="urn:schemas-microsoft-com:vml" Requires="v">
                  <p:oleObj spid="_x0000_s351069" name="公式" r:id="rId15" imgW="190417" imgH="241195" progId="Equation.3">
                    <p:embed/>
                  </p:oleObj>
                </mc:Choice>
                <mc:Fallback>
                  <p:oleObj name="公式" r:id="rId15" imgW="190417" imgH="241195" progId="Equation.3">
                    <p:embed/>
                    <p:pic>
                      <p:nvPicPr>
                        <p:cNvPr id="47"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40" y="768"/>
                          <a:ext cx="225"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Line 10"/>
            <p:cNvSpPr>
              <a:spLocks noChangeShapeType="1"/>
            </p:cNvSpPr>
            <p:nvPr/>
          </p:nvSpPr>
          <p:spPr bwMode="auto">
            <a:xfrm flipV="1">
              <a:off x="4320" y="1680"/>
              <a:ext cx="816" cy="576"/>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11"/>
            <p:cNvSpPr>
              <a:spLocks noChangeShapeType="1"/>
            </p:cNvSpPr>
            <p:nvPr/>
          </p:nvSpPr>
          <p:spPr bwMode="auto">
            <a:xfrm>
              <a:off x="4656" y="1104"/>
              <a:ext cx="480" cy="576"/>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12"/>
            <p:cNvSpPr>
              <a:spLocks noChangeShapeType="1"/>
            </p:cNvSpPr>
            <p:nvPr/>
          </p:nvSpPr>
          <p:spPr bwMode="auto">
            <a:xfrm>
              <a:off x="3840" y="1680"/>
              <a:ext cx="1248" cy="0"/>
            </a:xfrm>
            <a:prstGeom prst="line">
              <a:avLst/>
            </a:prstGeom>
            <a:noFill/>
            <a:ln w="38100">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2" name="Group 13"/>
            <p:cNvGrpSpPr>
              <a:grpSpLocks/>
            </p:cNvGrpSpPr>
            <p:nvPr/>
          </p:nvGrpSpPr>
          <p:grpSpPr bwMode="auto">
            <a:xfrm>
              <a:off x="2799" y="823"/>
              <a:ext cx="1041" cy="857"/>
              <a:chOff x="2799" y="823"/>
              <a:chExt cx="1041" cy="857"/>
            </a:xfrm>
          </p:grpSpPr>
          <p:sp>
            <p:nvSpPr>
              <p:cNvPr id="58" name="Line 14"/>
              <p:cNvSpPr>
                <a:spLocks noChangeShapeType="1"/>
              </p:cNvSpPr>
              <p:nvPr/>
            </p:nvSpPr>
            <p:spPr bwMode="auto">
              <a:xfrm>
                <a:off x="2976" y="1680"/>
                <a:ext cx="86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9" name="Object 15"/>
              <p:cNvGraphicFramePr>
                <a:graphicFrameLocks noChangeAspect="1"/>
              </p:cNvGraphicFramePr>
              <p:nvPr/>
            </p:nvGraphicFramePr>
            <p:xfrm>
              <a:off x="2799" y="823"/>
              <a:ext cx="784" cy="694"/>
            </p:xfrm>
            <a:graphic>
              <a:graphicData uri="http://schemas.openxmlformats.org/presentationml/2006/ole">
                <mc:AlternateContent xmlns:mc="http://schemas.openxmlformats.org/markup-compatibility/2006">
                  <mc:Choice xmlns:v="urn:schemas-microsoft-com:vml" Requires="v">
                    <p:oleObj spid="_x0000_s351070" name="公式" r:id="rId17" imgW="361991" imgH="304755" progId="Equation.3">
                      <p:embed/>
                    </p:oleObj>
                  </mc:Choice>
                  <mc:Fallback>
                    <p:oleObj name="公式" r:id="rId17" imgW="361991" imgH="304755" progId="Equation.3">
                      <p:embed/>
                      <p:pic>
                        <p:nvPicPr>
                          <p:cNvPr id="68" name="Object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99" y="823"/>
                            <a:ext cx="784" cy="6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3" name="Group 16"/>
            <p:cNvGrpSpPr>
              <a:grpSpLocks/>
            </p:cNvGrpSpPr>
            <p:nvPr/>
          </p:nvGrpSpPr>
          <p:grpSpPr bwMode="auto">
            <a:xfrm>
              <a:off x="3840" y="368"/>
              <a:ext cx="1162" cy="1312"/>
              <a:chOff x="3840" y="368"/>
              <a:chExt cx="1162" cy="1312"/>
            </a:xfrm>
          </p:grpSpPr>
          <p:sp>
            <p:nvSpPr>
              <p:cNvPr id="56" name="Line 17"/>
              <p:cNvSpPr>
                <a:spLocks noChangeShapeType="1"/>
              </p:cNvSpPr>
              <p:nvPr/>
            </p:nvSpPr>
            <p:spPr bwMode="auto">
              <a:xfrm flipV="1">
                <a:off x="3840" y="1104"/>
                <a:ext cx="816" cy="57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7" name="Object 18"/>
              <p:cNvGraphicFramePr>
                <a:graphicFrameLocks noChangeAspect="1"/>
              </p:cNvGraphicFramePr>
              <p:nvPr/>
            </p:nvGraphicFramePr>
            <p:xfrm>
              <a:off x="4286" y="368"/>
              <a:ext cx="716" cy="735"/>
            </p:xfrm>
            <a:graphic>
              <a:graphicData uri="http://schemas.openxmlformats.org/presentationml/2006/ole">
                <mc:AlternateContent xmlns:mc="http://schemas.openxmlformats.org/markup-compatibility/2006">
                  <mc:Choice xmlns:v="urn:schemas-microsoft-com:vml" Requires="v">
                    <p:oleObj spid="_x0000_s351071" name="公式" r:id="rId19" imgW="266702" imgH="304755" progId="Equation.3">
                      <p:embed/>
                    </p:oleObj>
                  </mc:Choice>
                  <mc:Fallback>
                    <p:oleObj name="公式" r:id="rId19" imgW="266702" imgH="304755" progId="Equation.3">
                      <p:embed/>
                      <p:pic>
                        <p:nvPicPr>
                          <p:cNvPr id="66" name="Object 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86" y="368"/>
                            <a:ext cx="716" cy="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4" name="Group 19"/>
            <p:cNvGrpSpPr>
              <a:grpSpLocks/>
            </p:cNvGrpSpPr>
            <p:nvPr/>
          </p:nvGrpSpPr>
          <p:grpSpPr bwMode="auto">
            <a:xfrm>
              <a:off x="3840" y="1680"/>
              <a:ext cx="829" cy="886"/>
              <a:chOff x="3840" y="1680"/>
              <a:chExt cx="829" cy="886"/>
            </a:xfrm>
          </p:grpSpPr>
          <p:sp>
            <p:nvSpPr>
              <p:cNvPr id="54" name="Line 20"/>
              <p:cNvSpPr>
                <a:spLocks noChangeShapeType="1"/>
              </p:cNvSpPr>
              <p:nvPr/>
            </p:nvSpPr>
            <p:spPr bwMode="auto">
              <a:xfrm>
                <a:off x="3840" y="1680"/>
                <a:ext cx="480" cy="576"/>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5" name="Object 21"/>
              <p:cNvGraphicFramePr>
                <a:graphicFrameLocks noChangeAspect="1"/>
              </p:cNvGraphicFramePr>
              <p:nvPr>
                <p:extLst>
                  <p:ext uri="{D42A27DB-BD31-4B8C-83A1-F6EECF244321}">
                    <p14:modId xmlns:p14="http://schemas.microsoft.com/office/powerpoint/2010/main" val="2358498602"/>
                  </p:ext>
                </p:extLst>
              </p:nvPr>
            </p:nvGraphicFramePr>
            <p:xfrm>
              <a:off x="4072" y="2168"/>
              <a:ext cx="597" cy="398"/>
            </p:xfrm>
            <a:graphic>
              <a:graphicData uri="http://schemas.openxmlformats.org/presentationml/2006/ole">
                <mc:AlternateContent xmlns:mc="http://schemas.openxmlformats.org/markup-compatibility/2006">
                  <mc:Choice xmlns:v="urn:schemas-microsoft-com:vml" Requires="v">
                    <p:oleObj spid="_x0000_s351072" name="Equation" r:id="rId21" imgW="241200" imgH="177480" progId="Equation.DSMT4">
                      <p:embed/>
                    </p:oleObj>
                  </mc:Choice>
                  <mc:Fallback>
                    <p:oleObj name="Equation" r:id="rId21" imgW="241200" imgH="177480" progId="Equation.DSMT4">
                      <p:embed/>
                      <p:pic>
                        <p:nvPicPr>
                          <p:cNvPr id="64" name="Object 21"/>
                          <p:cNvPicPr>
                            <a:picLocks noChangeAspect="1" noChangeArrowheads="1"/>
                          </p:cNvPicPr>
                          <p:nvPr/>
                        </p:nvPicPr>
                        <p:blipFill>
                          <a:blip r:embed="rId22"/>
                          <a:srcRect/>
                          <a:stretch>
                            <a:fillRect/>
                          </a:stretch>
                        </p:blipFill>
                        <p:spPr bwMode="auto">
                          <a:xfrm>
                            <a:off x="4072" y="2168"/>
                            <a:ext cx="597" cy="398"/>
                          </a:xfrm>
                          <a:prstGeom prst="rect">
                            <a:avLst/>
                          </a:prstGeom>
                          <a:noFill/>
                          <a:ln>
                            <a:noFill/>
                          </a:ln>
                          <a:effectLst/>
                          <a:extLst/>
                        </p:spPr>
                      </p:pic>
                    </p:oleObj>
                  </mc:Fallback>
                </mc:AlternateContent>
              </a:graphicData>
            </a:graphic>
          </p:graphicFrame>
        </p:grpSp>
        <p:sp>
          <p:nvSpPr>
            <p:cNvPr id="45" name="Line 22"/>
            <p:cNvSpPr>
              <a:spLocks noChangeShapeType="1"/>
            </p:cNvSpPr>
            <p:nvPr/>
          </p:nvSpPr>
          <p:spPr bwMode="auto">
            <a:xfrm flipV="1">
              <a:off x="3840" y="1440"/>
              <a:ext cx="336" cy="24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6" name="Object 23"/>
            <p:cNvGraphicFramePr>
              <a:graphicFrameLocks noChangeAspect="1"/>
            </p:cNvGraphicFramePr>
            <p:nvPr>
              <p:extLst>
                <p:ext uri="{D42A27DB-BD31-4B8C-83A1-F6EECF244321}">
                  <p14:modId xmlns:p14="http://schemas.microsoft.com/office/powerpoint/2010/main" val="2852714348"/>
                </p:ext>
              </p:extLst>
            </p:nvPr>
          </p:nvGraphicFramePr>
          <p:xfrm>
            <a:off x="3926" y="1023"/>
            <a:ext cx="298" cy="417"/>
          </p:xfrm>
          <a:graphic>
            <a:graphicData uri="http://schemas.openxmlformats.org/presentationml/2006/ole">
              <mc:AlternateContent xmlns:mc="http://schemas.openxmlformats.org/markup-compatibility/2006">
                <mc:Choice xmlns:v="urn:schemas-microsoft-com:vml" Requires="v">
                  <p:oleObj spid="_x0000_s351073" name="公式" r:id="rId23" imgW="126725" imgH="177415" progId="Equation.3">
                    <p:embed/>
                  </p:oleObj>
                </mc:Choice>
                <mc:Fallback>
                  <p:oleObj name="公式" r:id="rId23" imgW="126725" imgH="177415" progId="Equation.3">
                    <p:embed/>
                    <p:pic>
                      <p:nvPicPr>
                        <p:cNvPr id="55" name="Object 2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26" y="1023"/>
                          <a:ext cx="298" cy="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 name="Line 24"/>
            <p:cNvSpPr>
              <a:spLocks noChangeShapeType="1"/>
            </p:cNvSpPr>
            <p:nvPr/>
          </p:nvSpPr>
          <p:spPr bwMode="auto">
            <a:xfrm>
              <a:off x="2928" y="1680"/>
              <a:ext cx="336" cy="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8" name="Object 25"/>
            <p:cNvGraphicFramePr>
              <a:graphicFrameLocks noChangeAspect="1"/>
            </p:cNvGraphicFramePr>
            <p:nvPr/>
          </p:nvGraphicFramePr>
          <p:xfrm>
            <a:off x="2979" y="1668"/>
            <a:ext cx="389" cy="541"/>
          </p:xfrm>
          <a:graphic>
            <a:graphicData uri="http://schemas.openxmlformats.org/presentationml/2006/ole">
              <mc:AlternateContent xmlns:mc="http://schemas.openxmlformats.org/markup-compatibility/2006">
                <mc:Choice xmlns:v="urn:schemas-microsoft-com:vml" Requires="v">
                  <p:oleObj spid="_x0000_s351074" name="公式" r:id="rId25" imgW="165028" imgH="228501" progId="Equation.3">
                    <p:embed/>
                  </p:oleObj>
                </mc:Choice>
                <mc:Fallback>
                  <p:oleObj name="公式" r:id="rId25" imgW="165028" imgH="228501" progId="Equation.3">
                    <p:embed/>
                    <p:pic>
                      <p:nvPicPr>
                        <p:cNvPr id="57" name="Object 2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79" y="1668"/>
                          <a:ext cx="389" cy="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Oval 26"/>
            <p:cNvSpPr>
              <a:spLocks noChangeArrowheads="1"/>
            </p:cNvSpPr>
            <p:nvPr/>
          </p:nvSpPr>
          <p:spPr bwMode="auto">
            <a:xfrm>
              <a:off x="3768" y="1632"/>
              <a:ext cx="144" cy="144"/>
            </a:xfrm>
            <a:prstGeom prst="ellipse">
              <a:avLst/>
            </a:prstGeom>
            <a:gradFill rotWithShape="0">
              <a:gsLst>
                <a:gs pos="0">
                  <a:srgbClr val="FFFFFF"/>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0" name="Object 27"/>
            <p:cNvGraphicFramePr>
              <a:graphicFrameLocks noChangeAspect="1"/>
            </p:cNvGraphicFramePr>
            <p:nvPr/>
          </p:nvGraphicFramePr>
          <p:xfrm>
            <a:off x="4416" y="1344"/>
            <a:ext cx="211" cy="288"/>
          </p:xfrm>
          <a:graphic>
            <a:graphicData uri="http://schemas.openxmlformats.org/presentationml/2006/ole">
              <mc:AlternateContent xmlns:mc="http://schemas.openxmlformats.org/markup-compatibility/2006">
                <mc:Choice xmlns:v="urn:schemas-microsoft-com:vml" Requires="v">
                  <p:oleObj spid="_x0000_s351075" name="公式" r:id="rId27" imgW="95289" imgH="152512" progId="Equation.3">
                    <p:embed/>
                  </p:oleObj>
                </mc:Choice>
                <mc:Fallback>
                  <p:oleObj name="公式" r:id="rId27" imgW="95289" imgH="152512" progId="Equation.3">
                    <p:embed/>
                    <p:pic>
                      <p:nvPicPr>
                        <p:cNvPr id="59" name="Object 2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416" y="1344"/>
                          <a:ext cx="21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Arc 28"/>
            <p:cNvSpPr>
              <a:spLocks/>
            </p:cNvSpPr>
            <p:nvPr/>
          </p:nvSpPr>
          <p:spPr bwMode="auto">
            <a:xfrm flipV="1">
              <a:off x="4032" y="1681"/>
              <a:ext cx="192" cy="290"/>
            </a:xfrm>
            <a:custGeom>
              <a:avLst/>
              <a:gdLst>
                <a:gd name="T0" fmla="*/ 0 w 21600"/>
                <a:gd name="T1" fmla="*/ 0 h 26139"/>
                <a:gd name="T2" fmla="*/ 0 w 21600"/>
                <a:gd name="T3" fmla="*/ 0 h 26139"/>
                <a:gd name="T4" fmla="*/ 0 w 21600"/>
                <a:gd name="T5" fmla="*/ 0 h 26139"/>
                <a:gd name="T6" fmla="*/ 0 60000 65536"/>
                <a:gd name="T7" fmla="*/ 0 60000 65536"/>
                <a:gd name="T8" fmla="*/ 0 60000 65536"/>
                <a:gd name="T9" fmla="*/ 0 w 21600"/>
                <a:gd name="T10" fmla="*/ 0 h 26139"/>
                <a:gd name="T11" fmla="*/ 21600 w 21600"/>
                <a:gd name="T12" fmla="*/ 26139 h 26139"/>
              </a:gdLst>
              <a:ahLst/>
              <a:cxnLst>
                <a:cxn ang="T6">
                  <a:pos x="T0" y="T1"/>
                </a:cxn>
                <a:cxn ang="T7">
                  <a:pos x="T2" y="T3"/>
                </a:cxn>
                <a:cxn ang="T8">
                  <a:pos x="T4" y="T5"/>
                </a:cxn>
              </a:cxnLst>
              <a:rect l="T9" t="T10" r="T11" b="T12"/>
              <a:pathLst>
                <a:path w="21600" h="26139" fill="none" extrusionOk="0">
                  <a:moveTo>
                    <a:pt x="4760" y="0"/>
                  </a:moveTo>
                  <a:cubicBezTo>
                    <a:pt x="14607" y="2225"/>
                    <a:pt x="21600" y="10973"/>
                    <a:pt x="21600" y="21069"/>
                  </a:cubicBezTo>
                  <a:cubicBezTo>
                    <a:pt x="21600" y="22776"/>
                    <a:pt x="21397" y="24478"/>
                    <a:pt x="20996" y="26138"/>
                  </a:cubicBezTo>
                </a:path>
                <a:path w="21600" h="26139" stroke="0" extrusionOk="0">
                  <a:moveTo>
                    <a:pt x="4760" y="0"/>
                  </a:moveTo>
                  <a:cubicBezTo>
                    <a:pt x="14607" y="2225"/>
                    <a:pt x="21600" y="10973"/>
                    <a:pt x="21600" y="21069"/>
                  </a:cubicBezTo>
                  <a:cubicBezTo>
                    <a:pt x="21600" y="22776"/>
                    <a:pt x="21397" y="24478"/>
                    <a:pt x="20996" y="26138"/>
                  </a:cubicBezTo>
                  <a:lnTo>
                    <a:pt x="0" y="21069"/>
                  </a:lnTo>
                  <a:lnTo>
                    <a:pt x="4760" y="0"/>
                  </a:lnTo>
                  <a:close/>
                </a:path>
              </a:pathLst>
            </a:custGeom>
            <a:noFill/>
            <a:ln w="28575">
              <a:solidFill>
                <a:srgbClr val="CC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2" name="Arc 29"/>
            <p:cNvSpPr>
              <a:spLocks/>
            </p:cNvSpPr>
            <p:nvPr/>
          </p:nvSpPr>
          <p:spPr bwMode="auto">
            <a:xfrm rot="20593036" flipV="1">
              <a:off x="4176" y="1392"/>
              <a:ext cx="192" cy="294"/>
            </a:xfrm>
            <a:custGeom>
              <a:avLst/>
              <a:gdLst>
                <a:gd name="T0" fmla="*/ 0 w 21600"/>
                <a:gd name="T1" fmla="*/ 0 h 30659"/>
                <a:gd name="T2" fmla="*/ 0 w 21600"/>
                <a:gd name="T3" fmla="*/ 0 h 30659"/>
                <a:gd name="T4" fmla="*/ 0 w 21600"/>
                <a:gd name="T5" fmla="*/ 0 h 30659"/>
                <a:gd name="T6" fmla="*/ 0 60000 65536"/>
                <a:gd name="T7" fmla="*/ 0 60000 65536"/>
                <a:gd name="T8" fmla="*/ 0 60000 65536"/>
                <a:gd name="T9" fmla="*/ 0 w 21600"/>
                <a:gd name="T10" fmla="*/ 0 h 30659"/>
                <a:gd name="T11" fmla="*/ 21600 w 21600"/>
                <a:gd name="T12" fmla="*/ 30659 h 30659"/>
              </a:gdLst>
              <a:ahLst/>
              <a:cxnLst>
                <a:cxn ang="T6">
                  <a:pos x="T0" y="T1"/>
                </a:cxn>
                <a:cxn ang="T7">
                  <a:pos x="T2" y="T3"/>
                </a:cxn>
                <a:cxn ang="T8">
                  <a:pos x="T4" y="T5"/>
                </a:cxn>
              </a:cxnLst>
              <a:rect l="T9" t="T10" r="T11" b="T12"/>
              <a:pathLst>
                <a:path w="21600" h="30659" fill="none" extrusionOk="0">
                  <a:moveTo>
                    <a:pt x="14791" y="-1"/>
                  </a:moveTo>
                  <a:cubicBezTo>
                    <a:pt x="19135" y="4082"/>
                    <a:pt x="21600" y="9779"/>
                    <a:pt x="21600" y="15741"/>
                  </a:cubicBezTo>
                  <a:cubicBezTo>
                    <a:pt x="21600" y="21297"/>
                    <a:pt x="19458" y="26640"/>
                    <a:pt x="15620" y="30658"/>
                  </a:cubicBezTo>
                </a:path>
                <a:path w="21600" h="30659" stroke="0" extrusionOk="0">
                  <a:moveTo>
                    <a:pt x="14791" y="-1"/>
                  </a:moveTo>
                  <a:cubicBezTo>
                    <a:pt x="19135" y="4082"/>
                    <a:pt x="21600" y="9779"/>
                    <a:pt x="21600" y="15741"/>
                  </a:cubicBezTo>
                  <a:cubicBezTo>
                    <a:pt x="21600" y="21297"/>
                    <a:pt x="19458" y="26640"/>
                    <a:pt x="15620" y="30658"/>
                  </a:cubicBezTo>
                  <a:lnTo>
                    <a:pt x="0" y="15741"/>
                  </a:lnTo>
                  <a:lnTo>
                    <a:pt x="14791" y="-1"/>
                  </a:lnTo>
                  <a:close/>
                </a:path>
              </a:pathLst>
            </a:custGeom>
            <a:noFill/>
            <a:ln w="28575">
              <a:solidFill>
                <a:srgbClr val="0099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53" name="Object 30"/>
            <p:cNvGraphicFramePr>
              <a:graphicFrameLocks noChangeAspect="1"/>
            </p:cNvGraphicFramePr>
            <p:nvPr/>
          </p:nvGraphicFramePr>
          <p:xfrm>
            <a:off x="4224" y="1728"/>
            <a:ext cx="280" cy="336"/>
          </p:xfrm>
          <a:graphic>
            <a:graphicData uri="http://schemas.openxmlformats.org/presentationml/2006/ole">
              <mc:AlternateContent xmlns:mc="http://schemas.openxmlformats.org/markup-compatibility/2006">
                <mc:Choice xmlns:v="urn:schemas-microsoft-com:vml" Requires="v">
                  <p:oleObj spid="_x0000_s351076" name="公式" r:id="rId29" imgW="114185" imgH="152512" progId="Equation.3">
                    <p:embed/>
                  </p:oleObj>
                </mc:Choice>
                <mc:Fallback>
                  <p:oleObj name="公式" r:id="rId29" imgW="114185" imgH="152512" progId="Equation.3">
                    <p:embed/>
                    <p:pic>
                      <p:nvPicPr>
                        <p:cNvPr id="62" name="Object 3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224" y="1728"/>
                          <a:ext cx="28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0" name="矩形 59"/>
          <p:cNvSpPr/>
          <p:nvPr/>
        </p:nvSpPr>
        <p:spPr>
          <a:xfrm>
            <a:off x="1074474" y="3111955"/>
            <a:ext cx="4655071" cy="954107"/>
          </a:xfrm>
          <a:prstGeom prst="rect">
            <a:avLst/>
          </a:prstGeom>
        </p:spPr>
        <p:txBody>
          <a:bodyPr wrap="square">
            <a:spAutoFit/>
          </a:bodyPr>
          <a:lstStyle/>
          <a:p>
            <a:r>
              <a:rPr lang="zh-CN" altLang="en-US" sz="2800" b="1" i="0" dirty="0">
                <a:solidFill>
                  <a:srgbClr val="FF3300"/>
                </a:solidFill>
              </a:rPr>
              <a:t>能量守恒：</a:t>
            </a:r>
            <a:r>
              <a:rPr lang="zh-CN" altLang="en-US" sz="2800" b="1" i="0" dirty="0">
                <a:solidFill>
                  <a:srgbClr val="009900"/>
                </a:solidFill>
              </a:rPr>
              <a:t>电子</a:t>
            </a:r>
            <a:r>
              <a:rPr lang="zh-CN" altLang="zh-CN" sz="2800" b="1" i="0" kern="100" dirty="0">
                <a:solidFill>
                  <a:srgbClr val="009900"/>
                </a:solidFill>
                <a:cs typeface="Times New Roman" panose="02020603050405020304" pitchFamily="18" charset="0"/>
              </a:rPr>
              <a:t>反冲</a:t>
            </a:r>
            <a:r>
              <a:rPr lang="zh-CN" altLang="en-US" sz="2800" b="1" i="0" dirty="0">
                <a:solidFill>
                  <a:srgbClr val="009900"/>
                </a:solidFill>
              </a:rPr>
              <a:t>动能等于光子散射前后的能量之差</a:t>
            </a:r>
            <a:endParaRPr lang="zh-CN" altLang="en-US" sz="2800" dirty="0">
              <a:solidFill>
                <a:srgbClr val="009900"/>
              </a:solidFill>
            </a:endParaRPr>
          </a:p>
        </p:txBody>
      </p:sp>
    </p:spTree>
    <p:extLst>
      <p:ext uri="{BB962C8B-B14F-4D97-AF65-F5344CB8AC3E}">
        <p14:creationId xmlns:p14="http://schemas.microsoft.com/office/powerpoint/2010/main" val="42764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45855" y="215399"/>
            <a:ext cx="8675743" cy="1815882"/>
          </a:xfrm>
          <a:prstGeom prst="rect">
            <a:avLst/>
          </a:prstGeom>
        </p:spPr>
        <p:txBody>
          <a:bodyPr wrap="square">
            <a:spAutoFit/>
          </a:bodyPr>
          <a:lstStyle/>
          <a:p>
            <a:r>
              <a:rPr lang="zh-CN" altLang="en-US" sz="2800" b="1" i="0" dirty="0">
                <a:solidFill>
                  <a:srgbClr val="FF0000"/>
                </a:solidFill>
              </a:rPr>
              <a:t>练习：</a:t>
            </a:r>
            <a:r>
              <a:rPr lang="zh-CN" altLang="en-US" sz="2800" b="1" i="0" dirty="0">
                <a:solidFill>
                  <a:srgbClr val="009900"/>
                </a:solidFill>
              </a:rPr>
              <a:t>康普顿散射中，</a:t>
            </a:r>
            <a:r>
              <a:rPr lang="zh-CN" altLang="en-US" sz="2800" b="1" i="0" dirty="0">
                <a:solidFill>
                  <a:srgbClr val="9900CC"/>
                </a:solidFill>
              </a:rPr>
              <a:t>波长为</a:t>
            </a:r>
            <a:r>
              <a:rPr lang="en-US" altLang="zh-CN" sz="2800" b="1" i="0" dirty="0">
                <a:solidFill>
                  <a:srgbClr val="FF0000"/>
                </a:solidFill>
              </a:rPr>
              <a:t>λ</a:t>
            </a:r>
            <a:r>
              <a:rPr lang="en-US" altLang="zh-CN" sz="2800" b="1" i="0" baseline="-25000" dirty="0">
                <a:solidFill>
                  <a:srgbClr val="FF0000"/>
                </a:solidFill>
                <a:cs typeface="Times New Roman" panose="02020603050405020304" pitchFamily="18" charset="0"/>
              </a:rPr>
              <a:t>0 </a:t>
            </a:r>
            <a:r>
              <a:rPr lang="zh-CN" altLang="en-US" sz="2800" b="1" i="0" dirty="0">
                <a:solidFill>
                  <a:srgbClr val="9900CC"/>
                </a:solidFill>
              </a:rPr>
              <a:t>的</a:t>
            </a:r>
            <a:r>
              <a:rPr lang="en-US" altLang="zh-CN" sz="2800" b="1" i="0" dirty="0">
                <a:solidFill>
                  <a:srgbClr val="9900CC"/>
                </a:solidFill>
              </a:rPr>
              <a:t>X</a:t>
            </a:r>
            <a:r>
              <a:rPr lang="zh-CN" altLang="en-US" sz="2800" b="1" i="0" dirty="0">
                <a:solidFill>
                  <a:srgbClr val="9900CC"/>
                </a:solidFill>
              </a:rPr>
              <a:t>射线经物体散射后沿与入射方向成</a:t>
            </a:r>
            <a:r>
              <a:rPr lang="en-US" altLang="zh-CN" sz="2800" b="1" i="0" dirty="0">
                <a:solidFill>
                  <a:srgbClr val="FF0000"/>
                </a:solidFill>
                <a:sym typeface="Symbol" panose="05050102010706020507" pitchFamily="18" charset="2"/>
              </a:rPr>
              <a:t>/2</a:t>
            </a:r>
            <a:r>
              <a:rPr lang="en-US" altLang="zh-CN" sz="2800" b="1" i="0" dirty="0">
                <a:solidFill>
                  <a:srgbClr val="FF0000"/>
                </a:solidFill>
              </a:rPr>
              <a:t> </a:t>
            </a:r>
            <a:r>
              <a:rPr lang="zh-CN" altLang="en-US" sz="2800" b="1" i="0" dirty="0">
                <a:solidFill>
                  <a:srgbClr val="9900CC"/>
                </a:solidFill>
              </a:rPr>
              <a:t>角方向散射。</a:t>
            </a:r>
            <a:r>
              <a:rPr lang="zh-CN" altLang="en-US" sz="2800" b="1" i="0" dirty="0">
                <a:solidFill>
                  <a:srgbClr val="009900"/>
                </a:solidFill>
              </a:rPr>
              <a:t>已知</a:t>
            </a:r>
            <a:r>
              <a:rPr kumimoji="0" lang="zh-CN" altLang="en-US" sz="2800" b="1" i="0" dirty="0">
                <a:solidFill>
                  <a:srgbClr val="009900"/>
                </a:solidFill>
              </a:rPr>
              <a:t>康普顿波长为</a:t>
            </a:r>
            <a:r>
              <a:rPr lang="en-US" altLang="zh-CN" sz="2800" b="1" i="0" dirty="0" err="1">
                <a:solidFill>
                  <a:srgbClr val="FF0000"/>
                </a:solidFill>
              </a:rPr>
              <a:t>λ</a:t>
            </a:r>
            <a:r>
              <a:rPr lang="en-US" altLang="zh-CN" sz="2800" b="1" i="0" baseline="-25000" dirty="0" err="1">
                <a:solidFill>
                  <a:srgbClr val="FF0000"/>
                </a:solidFill>
                <a:cs typeface="Times New Roman" panose="02020603050405020304" pitchFamily="18" charset="0"/>
              </a:rPr>
              <a:t>c</a:t>
            </a:r>
            <a:r>
              <a:rPr lang="en-US" altLang="zh-CN" sz="2800" b="1" i="0" baseline="-25000" dirty="0">
                <a:solidFill>
                  <a:srgbClr val="FF0000"/>
                </a:solidFill>
                <a:cs typeface="Times New Roman" panose="02020603050405020304" pitchFamily="18" charset="0"/>
              </a:rPr>
              <a:t> </a:t>
            </a:r>
            <a:r>
              <a:rPr lang="zh-CN" altLang="en-US" sz="2800" b="1" i="0" dirty="0">
                <a:solidFill>
                  <a:srgbClr val="9900CC"/>
                </a:solidFill>
              </a:rPr>
              <a:t>，</a:t>
            </a:r>
            <a:r>
              <a:rPr kumimoji="0" lang="zh-CN" altLang="en-US" sz="2800" b="1" i="0" dirty="0">
                <a:solidFill>
                  <a:srgbClr val="0000FF"/>
                </a:solidFill>
              </a:rPr>
              <a:t>那么</a:t>
            </a:r>
            <a:r>
              <a:rPr lang="zh-CN" altLang="en-US" sz="2800" b="1" i="0" dirty="0">
                <a:solidFill>
                  <a:srgbClr val="0000FF"/>
                </a:solidFill>
              </a:rPr>
              <a:t>散射光的波长</a:t>
            </a:r>
            <a:r>
              <a:rPr lang="en-US" altLang="zh-CN" sz="2800" b="1" i="0" dirty="0">
                <a:solidFill>
                  <a:srgbClr val="FF0000"/>
                </a:solidFill>
              </a:rPr>
              <a:t>λ</a:t>
            </a:r>
            <a:r>
              <a:rPr lang="en-US" altLang="zh-CN" sz="2800" b="1" i="0" dirty="0">
                <a:solidFill>
                  <a:srgbClr val="0000FF"/>
                </a:solidFill>
              </a:rPr>
              <a:t> = ____ </a:t>
            </a:r>
            <a:r>
              <a:rPr lang="zh-CN" altLang="en-US" sz="2800" b="1" i="0" dirty="0">
                <a:solidFill>
                  <a:srgbClr val="0000FF"/>
                </a:solidFill>
              </a:rPr>
              <a:t>， </a:t>
            </a:r>
            <a:r>
              <a:rPr lang="zh-CN" altLang="en-US" sz="2800" b="1" i="0" dirty="0">
                <a:solidFill>
                  <a:srgbClr val="9900CC"/>
                </a:solidFill>
              </a:rPr>
              <a:t>频率的改变</a:t>
            </a:r>
            <a:r>
              <a:rPr lang="en-US" altLang="zh-CN" sz="2800" b="1" i="0" dirty="0" err="1">
                <a:solidFill>
                  <a:srgbClr val="FF0000"/>
                </a:solidFill>
              </a:rPr>
              <a:t>Δν</a:t>
            </a:r>
            <a:r>
              <a:rPr lang="en-US" altLang="zh-CN" sz="2800" b="1" i="0" dirty="0">
                <a:solidFill>
                  <a:srgbClr val="9900CC"/>
                </a:solidFill>
              </a:rPr>
              <a:t>= _____ </a:t>
            </a:r>
            <a:r>
              <a:rPr lang="zh-CN" altLang="en-US" sz="2800" b="1" i="0" dirty="0">
                <a:solidFill>
                  <a:srgbClr val="9900CC"/>
                </a:solidFill>
              </a:rPr>
              <a:t>，</a:t>
            </a:r>
            <a:r>
              <a:rPr lang="zh-CN" altLang="en-US" sz="2800" b="1" i="0" dirty="0">
                <a:solidFill>
                  <a:srgbClr val="009900"/>
                </a:solidFill>
              </a:rPr>
              <a:t>电子</a:t>
            </a:r>
            <a:r>
              <a:rPr lang="zh-CN" altLang="zh-CN" sz="2800" b="1" i="0" kern="100" dirty="0">
                <a:solidFill>
                  <a:srgbClr val="009900"/>
                </a:solidFill>
                <a:cs typeface="Times New Roman" panose="02020603050405020304" pitchFamily="18" charset="0"/>
              </a:rPr>
              <a:t>反冲</a:t>
            </a:r>
            <a:r>
              <a:rPr lang="zh-CN" altLang="en-US" sz="2800" b="1" i="0" dirty="0">
                <a:solidFill>
                  <a:srgbClr val="009900"/>
                </a:solidFill>
              </a:rPr>
              <a:t>动能</a:t>
            </a:r>
            <a:r>
              <a:rPr lang="en-US" altLang="zh-CN" sz="2800" b="1" i="0" dirty="0">
                <a:solidFill>
                  <a:srgbClr val="009900"/>
                </a:solidFill>
              </a:rPr>
              <a:t> =_____</a:t>
            </a:r>
            <a:endParaRPr lang="zh-CN" altLang="en-US" sz="2800" b="1" i="0" dirty="0">
              <a:solidFill>
                <a:srgbClr val="009900"/>
              </a:solidFill>
            </a:endParaRPr>
          </a:p>
        </p:txBody>
      </p:sp>
      <p:graphicFrame>
        <p:nvGraphicFramePr>
          <p:cNvPr id="3" name="Object 2074"/>
          <p:cNvGraphicFramePr>
            <a:graphicFrameLocks noChangeAspect="1"/>
          </p:cNvGraphicFramePr>
          <p:nvPr>
            <p:extLst>
              <p:ext uri="{D42A27DB-BD31-4B8C-83A1-F6EECF244321}">
                <p14:modId xmlns:p14="http://schemas.microsoft.com/office/powerpoint/2010/main" val="2412687571"/>
              </p:ext>
            </p:extLst>
          </p:nvPr>
        </p:nvGraphicFramePr>
        <p:xfrm>
          <a:off x="1902847" y="3295819"/>
          <a:ext cx="4657725" cy="1093787"/>
        </p:xfrm>
        <a:graphic>
          <a:graphicData uri="http://schemas.openxmlformats.org/presentationml/2006/ole">
            <mc:AlternateContent xmlns:mc="http://schemas.openxmlformats.org/markup-compatibility/2006">
              <mc:Choice xmlns:v="urn:schemas-microsoft-com:vml" Requires="v">
                <p:oleObj spid="_x0000_s404535" name="公式" r:id="rId3" imgW="1676160" imgH="393480" progId="Equation.3">
                  <p:embed/>
                </p:oleObj>
              </mc:Choice>
              <mc:Fallback>
                <p:oleObj name="公式" r:id="rId3" imgW="1676160" imgH="393480" progId="Equation.3">
                  <p:embed/>
                  <p:pic>
                    <p:nvPicPr>
                      <p:cNvPr id="0" name=""/>
                      <p:cNvPicPr>
                        <a:picLocks noChangeAspect="1" noChangeArrowheads="1"/>
                      </p:cNvPicPr>
                      <p:nvPr/>
                    </p:nvPicPr>
                    <p:blipFill>
                      <a:blip r:embed="rId4"/>
                      <a:srcRect/>
                      <a:stretch>
                        <a:fillRect/>
                      </a:stretch>
                    </p:blipFill>
                    <p:spPr bwMode="auto">
                      <a:xfrm>
                        <a:off x="1902847" y="3295819"/>
                        <a:ext cx="4657725" cy="1093787"/>
                      </a:xfrm>
                      <a:prstGeom prst="rect">
                        <a:avLst/>
                      </a:prstGeom>
                      <a:noFill/>
                      <a:ln>
                        <a:noFill/>
                      </a:ln>
                      <a:effectLs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093265805"/>
              </p:ext>
            </p:extLst>
          </p:nvPr>
        </p:nvGraphicFramePr>
        <p:xfrm>
          <a:off x="3689376" y="4507363"/>
          <a:ext cx="2882900" cy="1165225"/>
        </p:xfrm>
        <a:graphic>
          <a:graphicData uri="http://schemas.openxmlformats.org/presentationml/2006/ole">
            <mc:AlternateContent xmlns:mc="http://schemas.openxmlformats.org/markup-compatibility/2006">
              <mc:Choice xmlns:v="urn:schemas-microsoft-com:vml" Requires="v">
                <p:oleObj spid="_x0000_s404536" name="公式" r:id="rId5" imgW="1066680" imgH="431640" progId="Equation.3">
                  <p:embed/>
                </p:oleObj>
              </mc:Choice>
              <mc:Fallback>
                <p:oleObj name="公式" r:id="rId5" imgW="1066680" imgH="431640" progId="Equation.3">
                  <p:embed/>
                  <p:pic>
                    <p:nvPicPr>
                      <p:cNvPr id="0" name=""/>
                      <p:cNvPicPr/>
                      <p:nvPr/>
                    </p:nvPicPr>
                    <p:blipFill>
                      <a:blip r:embed="rId6"/>
                      <a:stretch>
                        <a:fillRect/>
                      </a:stretch>
                    </p:blipFill>
                    <p:spPr>
                      <a:xfrm>
                        <a:off x="3689376" y="4507363"/>
                        <a:ext cx="2882900" cy="1165225"/>
                      </a:xfrm>
                      <a:prstGeom prst="rect">
                        <a:avLst/>
                      </a:prstGeom>
                    </p:spPr>
                  </p:pic>
                </p:oleObj>
              </mc:Fallback>
            </mc:AlternateContent>
          </a:graphicData>
        </a:graphic>
      </p:graphicFrame>
      <p:graphicFrame>
        <p:nvGraphicFramePr>
          <p:cNvPr id="6" name="Object 2074"/>
          <p:cNvGraphicFramePr>
            <a:graphicFrameLocks noChangeAspect="1"/>
          </p:cNvGraphicFramePr>
          <p:nvPr>
            <p:extLst>
              <p:ext uri="{D42A27DB-BD31-4B8C-83A1-F6EECF244321}">
                <p14:modId xmlns:p14="http://schemas.microsoft.com/office/powerpoint/2010/main" val="98787664"/>
              </p:ext>
            </p:extLst>
          </p:nvPr>
        </p:nvGraphicFramePr>
        <p:xfrm>
          <a:off x="1862415" y="2083323"/>
          <a:ext cx="4023124" cy="1094739"/>
        </p:xfrm>
        <a:graphic>
          <a:graphicData uri="http://schemas.openxmlformats.org/presentationml/2006/ole">
            <mc:AlternateContent xmlns:mc="http://schemas.openxmlformats.org/markup-compatibility/2006">
              <mc:Choice xmlns:v="urn:schemas-microsoft-com:vml" Requires="v">
                <p:oleObj spid="_x0000_s404537" name="公式" r:id="rId7" imgW="1447560" imgH="393480" progId="Equation.3">
                  <p:embed/>
                </p:oleObj>
              </mc:Choice>
              <mc:Fallback>
                <p:oleObj name="公式" r:id="rId7" imgW="1447560" imgH="393480" progId="Equation.3">
                  <p:embed/>
                  <p:pic>
                    <p:nvPicPr>
                      <p:cNvPr id="0" name=""/>
                      <p:cNvPicPr>
                        <a:picLocks noChangeAspect="1" noChangeArrowheads="1"/>
                      </p:cNvPicPr>
                      <p:nvPr/>
                    </p:nvPicPr>
                    <p:blipFill>
                      <a:blip r:embed="rId8"/>
                      <a:srcRect/>
                      <a:stretch>
                        <a:fillRect/>
                      </a:stretch>
                    </p:blipFill>
                    <p:spPr bwMode="auto">
                      <a:xfrm>
                        <a:off x="1862415" y="2083323"/>
                        <a:ext cx="4023124" cy="1094739"/>
                      </a:xfrm>
                      <a:prstGeom prst="rect">
                        <a:avLst/>
                      </a:prstGeom>
                      <a:solidFill>
                        <a:srgbClr val="FFFF00"/>
                      </a:solidFill>
                      <a:ln>
                        <a:noFill/>
                      </a:ln>
                      <a:effectLst/>
                      <a:extLst/>
                    </p:spPr>
                  </p:pic>
                </p:oleObj>
              </mc:Fallback>
            </mc:AlternateContent>
          </a:graphicData>
        </a:graphic>
      </p:graphicFrame>
      <p:grpSp>
        <p:nvGrpSpPr>
          <p:cNvPr id="7" name="Group 12"/>
          <p:cNvGrpSpPr>
            <a:grpSpLocks/>
          </p:cNvGrpSpPr>
          <p:nvPr/>
        </p:nvGrpSpPr>
        <p:grpSpPr bwMode="auto">
          <a:xfrm>
            <a:off x="6694172" y="2146920"/>
            <a:ext cx="3810000" cy="2948384"/>
            <a:chOff x="2804" y="2078"/>
            <a:chExt cx="2688" cy="1955"/>
          </a:xfrm>
        </p:grpSpPr>
        <p:sp>
          <p:nvSpPr>
            <p:cNvPr id="8" name="Rectangle 13"/>
            <p:cNvSpPr>
              <a:spLocks noChangeArrowheads="1"/>
            </p:cNvSpPr>
            <p:nvPr/>
          </p:nvSpPr>
          <p:spPr bwMode="auto">
            <a:xfrm>
              <a:off x="2804" y="2078"/>
              <a:ext cx="2688" cy="1920"/>
            </a:xfrm>
            <a:prstGeom prst="rect">
              <a:avLst/>
            </a:prstGeom>
            <a:solidFill>
              <a:schemeClr val="bg1"/>
            </a:solidFill>
            <a:ln w="9525">
              <a:solidFill>
                <a:srgbClr val="006666"/>
              </a:solidFill>
              <a:miter lim="800000"/>
              <a:headEnd/>
              <a:tailEnd type="none" w="sm" len="lg"/>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9" name="Line 14"/>
            <p:cNvSpPr>
              <a:spLocks noChangeShapeType="1"/>
            </p:cNvSpPr>
            <p:nvPr/>
          </p:nvSpPr>
          <p:spPr bwMode="auto">
            <a:xfrm>
              <a:off x="3832" y="3148"/>
              <a:ext cx="1512" cy="15"/>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5"/>
            <p:cNvSpPr>
              <a:spLocks noChangeShapeType="1"/>
            </p:cNvSpPr>
            <p:nvPr/>
          </p:nvSpPr>
          <p:spPr bwMode="auto">
            <a:xfrm flipV="1">
              <a:off x="3840" y="2256"/>
              <a:ext cx="0" cy="168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 name="Object 16"/>
            <p:cNvGraphicFramePr>
              <a:graphicFrameLocks noChangeAspect="1"/>
            </p:cNvGraphicFramePr>
            <p:nvPr/>
          </p:nvGraphicFramePr>
          <p:xfrm>
            <a:off x="5136" y="2894"/>
            <a:ext cx="208" cy="226"/>
          </p:xfrm>
          <a:graphic>
            <a:graphicData uri="http://schemas.openxmlformats.org/presentationml/2006/ole">
              <mc:AlternateContent xmlns:mc="http://schemas.openxmlformats.org/markup-compatibility/2006">
                <mc:Choice xmlns:v="urn:schemas-microsoft-com:vml" Requires="v">
                  <p:oleObj spid="_x0000_s404538" name="公式" r:id="rId9" imgW="177646" imgH="190335" progId="Equation.3">
                    <p:embed/>
                  </p:oleObj>
                </mc:Choice>
                <mc:Fallback>
                  <p:oleObj name="公式" r:id="rId9" imgW="177646" imgH="19033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36" y="2894"/>
                          <a:ext cx="208"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7"/>
            <p:cNvGraphicFramePr>
              <a:graphicFrameLocks noChangeAspect="1"/>
            </p:cNvGraphicFramePr>
            <p:nvPr>
              <p:extLst>
                <p:ext uri="{D42A27DB-BD31-4B8C-83A1-F6EECF244321}">
                  <p14:modId xmlns:p14="http://schemas.microsoft.com/office/powerpoint/2010/main" val="2958345579"/>
                </p:ext>
              </p:extLst>
            </p:nvPr>
          </p:nvGraphicFramePr>
          <p:xfrm>
            <a:off x="3395" y="2256"/>
            <a:ext cx="225" cy="285"/>
          </p:xfrm>
          <a:graphic>
            <a:graphicData uri="http://schemas.openxmlformats.org/presentationml/2006/ole">
              <mc:AlternateContent xmlns:mc="http://schemas.openxmlformats.org/markup-compatibility/2006">
                <mc:Choice xmlns:v="urn:schemas-microsoft-com:vml" Requires="v">
                  <p:oleObj spid="_x0000_s404539" name="公式" r:id="rId11" imgW="190417" imgH="241195" progId="Equation.3">
                    <p:embed/>
                  </p:oleObj>
                </mc:Choice>
                <mc:Fallback>
                  <p:oleObj name="公式" r:id="rId11" imgW="190417" imgH="24119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95" y="2256"/>
                          <a:ext cx="225"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Line 18"/>
            <p:cNvSpPr>
              <a:spLocks noChangeShapeType="1"/>
            </p:cNvSpPr>
            <p:nvPr/>
          </p:nvSpPr>
          <p:spPr bwMode="auto">
            <a:xfrm>
              <a:off x="3840" y="3168"/>
              <a:ext cx="600" cy="563"/>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9"/>
            <p:cNvSpPr>
              <a:spLocks noChangeShapeType="1"/>
            </p:cNvSpPr>
            <p:nvPr/>
          </p:nvSpPr>
          <p:spPr bwMode="auto">
            <a:xfrm flipH="1" flipV="1">
              <a:off x="3840" y="2610"/>
              <a:ext cx="0" cy="558"/>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20"/>
            <p:cNvSpPr>
              <a:spLocks noChangeShapeType="1"/>
            </p:cNvSpPr>
            <p:nvPr/>
          </p:nvSpPr>
          <p:spPr bwMode="auto">
            <a:xfrm>
              <a:off x="2976" y="3168"/>
              <a:ext cx="86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1"/>
            <p:cNvSpPr>
              <a:spLocks noChangeShapeType="1"/>
            </p:cNvSpPr>
            <p:nvPr/>
          </p:nvSpPr>
          <p:spPr bwMode="auto">
            <a:xfrm flipH="1" flipV="1">
              <a:off x="4408" y="3151"/>
              <a:ext cx="19" cy="525"/>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22"/>
            <p:cNvSpPr>
              <a:spLocks noChangeShapeType="1"/>
            </p:cNvSpPr>
            <p:nvPr/>
          </p:nvSpPr>
          <p:spPr bwMode="auto">
            <a:xfrm>
              <a:off x="3832" y="2575"/>
              <a:ext cx="585" cy="598"/>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23"/>
            <p:cNvSpPr>
              <a:spLocks noChangeShapeType="1"/>
            </p:cNvSpPr>
            <p:nvPr/>
          </p:nvSpPr>
          <p:spPr bwMode="auto">
            <a:xfrm flipV="1">
              <a:off x="3840" y="3165"/>
              <a:ext cx="585" cy="3"/>
            </a:xfrm>
            <a:prstGeom prst="line">
              <a:avLst/>
            </a:prstGeom>
            <a:noFill/>
            <a:ln w="38100">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9" name="Object 24"/>
            <p:cNvGraphicFramePr>
              <a:graphicFrameLocks noChangeAspect="1"/>
            </p:cNvGraphicFramePr>
            <p:nvPr>
              <p:extLst>
                <p:ext uri="{D42A27DB-BD31-4B8C-83A1-F6EECF244321}">
                  <p14:modId xmlns:p14="http://schemas.microsoft.com/office/powerpoint/2010/main" val="939205537"/>
                </p:ext>
              </p:extLst>
            </p:nvPr>
          </p:nvGraphicFramePr>
          <p:xfrm>
            <a:off x="2917" y="2541"/>
            <a:ext cx="625" cy="612"/>
          </p:xfrm>
          <a:graphic>
            <a:graphicData uri="http://schemas.openxmlformats.org/presentationml/2006/ole">
              <mc:AlternateContent xmlns:mc="http://schemas.openxmlformats.org/markup-compatibility/2006">
                <mc:Choice xmlns:v="urn:schemas-microsoft-com:vml" Requires="v">
                  <p:oleObj spid="_x0000_s404540" name="Equation" r:id="rId13" imgW="406080" imgH="393480" progId="Equation.DSMT4">
                    <p:embed/>
                  </p:oleObj>
                </mc:Choice>
                <mc:Fallback>
                  <p:oleObj name="Equation" r:id="rId13" imgW="406080" imgH="393480" progId="Equation.DSMT4">
                    <p:embed/>
                    <p:pic>
                      <p:nvPicPr>
                        <p:cNvPr id="0" name=""/>
                        <p:cNvPicPr>
                          <a:picLocks noChangeAspect="1" noChangeArrowheads="1"/>
                        </p:cNvPicPr>
                        <p:nvPr/>
                      </p:nvPicPr>
                      <p:blipFill>
                        <a:blip r:embed="rId14"/>
                        <a:srcRect/>
                        <a:stretch>
                          <a:fillRect/>
                        </a:stretch>
                      </p:blipFill>
                      <p:spPr bwMode="auto">
                        <a:xfrm>
                          <a:off x="2917" y="2541"/>
                          <a:ext cx="625" cy="612"/>
                        </a:xfrm>
                        <a:prstGeom prst="rect">
                          <a:avLst/>
                        </a:prstGeom>
                        <a:noFill/>
                        <a:ln>
                          <a:noFill/>
                        </a:ln>
                        <a:effectLst/>
                        <a:extLst/>
                      </p:spPr>
                    </p:pic>
                  </p:oleObj>
                </mc:Fallback>
              </mc:AlternateContent>
            </a:graphicData>
          </a:graphic>
        </p:graphicFrame>
        <p:graphicFrame>
          <p:nvGraphicFramePr>
            <p:cNvPr id="20" name="Object 25"/>
            <p:cNvGraphicFramePr>
              <a:graphicFrameLocks noChangeAspect="1"/>
            </p:cNvGraphicFramePr>
            <p:nvPr>
              <p:extLst>
                <p:ext uri="{D42A27DB-BD31-4B8C-83A1-F6EECF244321}">
                  <p14:modId xmlns:p14="http://schemas.microsoft.com/office/powerpoint/2010/main" val="1212526962"/>
                </p:ext>
              </p:extLst>
            </p:nvPr>
          </p:nvGraphicFramePr>
          <p:xfrm>
            <a:off x="3945" y="2078"/>
            <a:ext cx="557" cy="626"/>
          </p:xfrm>
          <a:graphic>
            <a:graphicData uri="http://schemas.openxmlformats.org/presentationml/2006/ole">
              <mc:AlternateContent xmlns:mc="http://schemas.openxmlformats.org/markup-compatibility/2006">
                <mc:Choice xmlns:v="urn:schemas-microsoft-com:vml" Requires="v">
                  <p:oleObj spid="_x0000_s404541" name="Equation" r:id="rId15" imgW="317160" imgH="393480" progId="Equation.DSMT4">
                    <p:embed/>
                  </p:oleObj>
                </mc:Choice>
                <mc:Fallback>
                  <p:oleObj name="Equation" r:id="rId15" imgW="317160" imgH="393480" progId="Equation.DSMT4">
                    <p:embed/>
                    <p:pic>
                      <p:nvPicPr>
                        <p:cNvPr id="0" name=""/>
                        <p:cNvPicPr>
                          <a:picLocks noChangeAspect="1" noChangeArrowheads="1"/>
                        </p:cNvPicPr>
                        <p:nvPr/>
                      </p:nvPicPr>
                      <p:blipFill>
                        <a:blip r:embed="rId16"/>
                        <a:srcRect/>
                        <a:stretch>
                          <a:fillRect/>
                        </a:stretch>
                      </p:blipFill>
                      <p:spPr bwMode="auto">
                        <a:xfrm>
                          <a:off x="3945" y="2078"/>
                          <a:ext cx="557" cy="626"/>
                        </a:xfrm>
                        <a:prstGeom prst="rect">
                          <a:avLst/>
                        </a:prstGeom>
                        <a:noFill/>
                        <a:ln>
                          <a:noFill/>
                        </a:ln>
                        <a:effectLst/>
                        <a:extLst/>
                      </p:spPr>
                    </p:pic>
                  </p:oleObj>
                </mc:Fallback>
              </mc:AlternateContent>
            </a:graphicData>
          </a:graphic>
        </p:graphicFrame>
        <p:graphicFrame>
          <p:nvGraphicFramePr>
            <p:cNvPr id="21" name="Object 26"/>
            <p:cNvGraphicFramePr>
              <a:graphicFrameLocks noChangeAspect="1"/>
            </p:cNvGraphicFramePr>
            <p:nvPr>
              <p:extLst>
                <p:ext uri="{D42A27DB-BD31-4B8C-83A1-F6EECF244321}">
                  <p14:modId xmlns:p14="http://schemas.microsoft.com/office/powerpoint/2010/main" val="1250793914"/>
                </p:ext>
              </p:extLst>
            </p:nvPr>
          </p:nvGraphicFramePr>
          <p:xfrm>
            <a:off x="4388" y="3650"/>
            <a:ext cx="590" cy="383"/>
          </p:xfrm>
          <a:graphic>
            <a:graphicData uri="http://schemas.openxmlformats.org/presentationml/2006/ole">
              <mc:AlternateContent xmlns:mc="http://schemas.openxmlformats.org/markup-compatibility/2006">
                <mc:Choice xmlns:v="urn:schemas-microsoft-com:vml" Requires="v">
                  <p:oleObj spid="_x0000_s404542" name="Equation" r:id="rId17" imgW="241200" imgH="177480" progId="Equation.DSMT4">
                    <p:embed/>
                  </p:oleObj>
                </mc:Choice>
                <mc:Fallback>
                  <p:oleObj name="Equation" r:id="rId17" imgW="241200" imgH="177480" progId="Equation.DSMT4">
                    <p:embed/>
                    <p:pic>
                      <p:nvPicPr>
                        <p:cNvPr id="0" name=""/>
                        <p:cNvPicPr>
                          <a:picLocks noChangeAspect="1" noChangeArrowheads="1"/>
                        </p:cNvPicPr>
                        <p:nvPr/>
                      </p:nvPicPr>
                      <p:blipFill>
                        <a:blip r:embed="rId18"/>
                        <a:srcRect/>
                        <a:stretch>
                          <a:fillRect/>
                        </a:stretch>
                      </p:blipFill>
                      <p:spPr bwMode="auto">
                        <a:xfrm>
                          <a:off x="4388" y="3650"/>
                          <a:ext cx="590" cy="383"/>
                        </a:xfrm>
                        <a:prstGeom prst="rect">
                          <a:avLst/>
                        </a:prstGeom>
                        <a:noFill/>
                        <a:ln>
                          <a:noFill/>
                        </a:ln>
                        <a:effectLst/>
                        <a:extLst/>
                      </p:spPr>
                    </p:pic>
                  </p:oleObj>
                </mc:Fallback>
              </mc:AlternateContent>
            </a:graphicData>
          </a:graphic>
        </p:graphicFrame>
        <p:sp>
          <p:nvSpPr>
            <p:cNvPr id="22" name="Line 27"/>
            <p:cNvSpPr>
              <a:spLocks noChangeShapeType="1"/>
            </p:cNvSpPr>
            <p:nvPr/>
          </p:nvSpPr>
          <p:spPr bwMode="auto">
            <a:xfrm flipH="1" flipV="1">
              <a:off x="3834" y="2853"/>
              <a:ext cx="6" cy="315"/>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3" name="Object 28"/>
            <p:cNvGraphicFramePr>
              <a:graphicFrameLocks noChangeAspect="1"/>
            </p:cNvGraphicFramePr>
            <p:nvPr>
              <p:extLst>
                <p:ext uri="{D42A27DB-BD31-4B8C-83A1-F6EECF244321}">
                  <p14:modId xmlns:p14="http://schemas.microsoft.com/office/powerpoint/2010/main" val="1422029008"/>
                </p:ext>
              </p:extLst>
            </p:nvPr>
          </p:nvGraphicFramePr>
          <p:xfrm>
            <a:off x="3542" y="2785"/>
            <a:ext cx="259" cy="362"/>
          </p:xfrm>
          <a:graphic>
            <a:graphicData uri="http://schemas.openxmlformats.org/presentationml/2006/ole">
              <mc:AlternateContent xmlns:mc="http://schemas.openxmlformats.org/markup-compatibility/2006">
                <mc:Choice xmlns:v="urn:schemas-microsoft-com:vml" Requires="v">
                  <p:oleObj spid="_x0000_s404543" name="Equation" r:id="rId19" imgW="126720" imgH="177480" progId="Equation.DSMT4">
                    <p:embed/>
                  </p:oleObj>
                </mc:Choice>
                <mc:Fallback>
                  <p:oleObj name="Equation" r:id="rId19" imgW="126720" imgH="177480" progId="Equation.DSMT4">
                    <p:embed/>
                    <p:pic>
                      <p:nvPicPr>
                        <p:cNvPr id="0" name=""/>
                        <p:cNvPicPr>
                          <a:picLocks noChangeAspect="1" noChangeArrowheads="1"/>
                        </p:cNvPicPr>
                        <p:nvPr/>
                      </p:nvPicPr>
                      <p:blipFill>
                        <a:blip r:embed="rId20"/>
                        <a:srcRect/>
                        <a:stretch>
                          <a:fillRect/>
                        </a:stretch>
                      </p:blipFill>
                      <p:spPr bwMode="auto">
                        <a:xfrm>
                          <a:off x="3542" y="2785"/>
                          <a:ext cx="259" cy="362"/>
                        </a:xfrm>
                        <a:prstGeom prst="rect">
                          <a:avLst/>
                        </a:prstGeom>
                        <a:noFill/>
                        <a:ln>
                          <a:noFill/>
                        </a:ln>
                        <a:effectLst/>
                        <a:extLst/>
                      </p:spPr>
                    </p:pic>
                  </p:oleObj>
                </mc:Fallback>
              </mc:AlternateContent>
            </a:graphicData>
          </a:graphic>
        </p:graphicFrame>
        <p:sp>
          <p:nvSpPr>
            <p:cNvPr id="24" name="Line 29"/>
            <p:cNvSpPr>
              <a:spLocks noChangeShapeType="1"/>
            </p:cNvSpPr>
            <p:nvPr/>
          </p:nvSpPr>
          <p:spPr bwMode="auto">
            <a:xfrm>
              <a:off x="2928" y="3168"/>
              <a:ext cx="336" cy="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5" name="Object 30"/>
            <p:cNvGraphicFramePr>
              <a:graphicFrameLocks noChangeAspect="1"/>
            </p:cNvGraphicFramePr>
            <p:nvPr>
              <p:extLst>
                <p:ext uri="{D42A27DB-BD31-4B8C-83A1-F6EECF244321}">
                  <p14:modId xmlns:p14="http://schemas.microsoft.com/office/powerpoint/2010/main" val="3764295351"/>
                </p:ext>
              </p:extLst>
            </p:nvPr>
          </p:nvGraphicFramePr>
          <p:xfrm>
            <a:off x="2979" y="3155"/>
            <a:ext cx="388" cy="540"/>
          </p:xfrm>
          <a:graphic>
            <a:graphicData uri="http://schemas.openxmlformats.org/presentationml/2006/ole">
              <mc:AlternateContent xmlns:mc="http://schemas.openxmlformats.org/markup-compatibility/2006">
                <mc:Choice xmlns:v="urn:schemas-microsoft-com:vml" Requires="v">
                  <p:oleObj spid="_x0000_s404544" name="Equation" r:id="rId21" imgW="164880" imgH="228600" progId="Equation.DSMT4">
                    <p:embed/>
                  </p:oleObj>
                </mc:Choice>
                <mc:Fallback>
                  <p:oleObj name="Equation" r:id="rId21" imgW="164880" imgH="228600" progId="Equation.DSMT4">
                    <p:embed/>
                    <p:pic>
                      <p:nvPicPr>
                        <p:cNvPr id="0" name=""/>
                        <p:cNvPicPr>
                          <a:picLocks noChangeAspect="1" noChangeArrowheads="1"/>
                        </p:cNvPicPr>
                        <p:nvPr/>
                      </p:nvPicPr>
                      <p:blipFill>
                        <a:blip r:embed="rId22"/>
                        <a:srcRect/>
                        <a:stretch>
                          <a:fillRect/>
                        </a:stretch>
                      </p:blipFill>
                      <p:spPr bwMode="auto">
                        <a:xfrm>
                          <a:off x="2979" y="3155"/>
                          <a:ext cx="388" cy="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Oval 31"/>
            <p:cNvSpPr>
              <a:spLocks noChangeArrowheads="1"/>
            </p:cNvSpPr>
            <p:nvPr/>
          </p:nvSpPr>
          <p:spPr bwMode="auto">
            <a:xfrm>
              <a:off x="3768" y="3120"/>
              <a:ext cx="144" cy="144"/>
            </a:xfrm>
            <a:prstGeom prst="ellipse">
              <a:avLst/>
            </a:prstGeom>
            <a:gradFill rotWithShape="0">
              <a:gsLst>
                <a:gs pos="0">
                  <a:srgbClr val="FFFFFF"/>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graphicFrame>
          <p:nvGraphicFramePr>
            <p:cNvPr id="27" name="Object 32"/>
            <p:cNvGraphicFramePr>
              <a:graphicFrameLocks noChangeAspect="1"/>
            </p:cNvGraphicFramePr>
            <p:nvPr>
              <p:extLst>
                <p:ext uri="{D42A27DB-BD31-4B8C-83A1-F6EECF244321}">
                  <p14:modId xmlns:p14="http://schemas.microsoft.com/office/powerpoint/2010/main" val="3084382988"/>
                </p:ext>
              </p:extLst>
            </p:nvPr>
          </p:nvGraphicFramePr>
          <p:xfrm>
            <a:off x="4313" y="2583"/>
            <a:ext cx="711" cy="605"/>
          </p:xfrm>
          <a:graphic>
            <a:graphicData uri="http://schemas.openxmlformats.org/presentationml/2006/ole">
              <mc:AlternateContent xmlns:mc="http://schemas.openxmlformats.org/markup-compatibility/2006">
                <mc:Choice xmlns:v="urn:schemas-microsoft-com:vml" Requires="v">
                  <p:oleObj spid="_x0000_s404545" name="公式" r:id="rId23" imgW="393480" imgH="393480" progId="Equation.3">
                    <p:embed/>
                  </p:oleObj>
                </mc:Choice>
                <mc:Fallback>
                  <p:oleObj name="公式" r:id="rId23" imgW="393480" imgH="393480" progId="Equation.3">
                    <p:embed/>
                    <p:pic>
                      <p:nvPicPr>
                        <p:cNvPr id="0" name=""/>
                        <p:cNvPicPr>
                          <a:picLocks noChangeAspect="1" noChangeArrowheads="1"/>
                        </p:cNvPicPr>
                        <p:nvPr/>
                      </p:nvPicPr>
                      <p:blipFill>
                        <a:blip r:embed="rId24"/>
                        <a:srcRect/>
                        <a:stretch>
                          <a:fillRect/>
                        </a:stretch>
                      </p:blipFill>
                      <p:spPr bwMode="auto">
                        <a:xfrm>
                          <a:off x="4313" y="2583"/>
                          <a:ext cx="711" cy="605"/>
                        </a:xfrm>
                        <a:prstGeom prst="rect">
                          <a:avLst/>
                        </a:prstGeom>
                        <a:noFill/>
                        <a:ln>
                          <a:noFill/>
                        </a:ln>
                        <a:effectLst/>
                        <a:extLst/>
                      </p:spPr>
                    </p:pic>
                  </p:oleObj>
                </mc:Fallback>
              </mc:AlternateContent>
            </a:graphicData>
          </a:graphic>
        </p:graphicFrame>
        <p:sp>
          <p:nvSpPr>
            <p:cNvPr id="28" name="Arc 33"/>
            <p:cNvSpPr>
              <a:spLocks/>
            </p:cNvSpPr>
            <p:nvPr/>
          </p:nvSpPr>
          <p:spPr bwMode="auto">
            <a:xfrm flipV="1">
              <a:off x="3970" y="3165"/>
              <a:ext cx="144" cy="185"/>
            </a:xfrm>
            <a:custGeom>
              <a:avLst/>
              <a:gdLst>
                <a:gd name="T0" fmla="*/ 0 w 21600"/>
                <a:gd name="T1" fmla="*/ 0 h 26139"/>
                <a:gd name="T2" fmla="*/ 0 w 21600"/>
                <a:gd name="T3" fmla="*/ 0 h 26139"/>
                <a:gd name="T4" fmla="*/ 0 w 21600"/>
                <a:gd name="T5" fmla="*/ 0 h 26139"/>
                <a:gd name="T6" fmla="*/ 0 60000 65536"/>
                <a:gd name="T7" fmla="*/ 0 60000 65536"/>
                <a:gd name="T8" fmla="*/ 0 60000 65536"/>
                <a:gd name="T9" fmla="*/ 0 w 21600"/>
                <a:gd name="T10" fmla="*/ 0 h 26139"/>
                <a:gd name="T11" fmla="*/ 21600 w 21600"/>
                <a:gd name="T12" fmla="*/ 26139 h 26139"/>
              </a:gdLst>
              <a:ahLst/>
              <a:cxnLst>
                <a:cxn ang="T6">
                  <a:pos x="T0" y="T1"/>
                </a:cxn>
                <a:cxn ang="T7">
                  <a:pos x="T2" y="T3"/>
                </a:cxn>
                <a:cxn ang="T8">
                  <a:pos x="T4" y="T5"/>
                </a:cxn>
              </a:cxnLst>
              <a:rect l="T9" t="T10" r="T11" b="T12"/>
              <a:pathLst>
                <a:path w="21600" h="26139" fill="none" extrusionOk="0">
                  <a:moveTo>
                    <a:pt x="4760" y="0"/>
                  </a:moveTo>
                  <a:cubicBezTo>
                    <a:pt x="14607" y="2225"/>
                    <a:pt x="21600" y="10973"/>
                    <a:pt x="21600" y="21069"/>
                  </a:cubicBezTo>
                  <a:cubicBezTo>
                    <a:pt x="21600" y="22776"/>
                    <a:pt x="21397" y="24478"/>
                    <a:pt x="20996" y="26138"/>
                  </a:cubicBezTo>
                </a:path>
                <a:path w="21600" h="26139" stroke="0" extrusionOk="0">
                  <a:moveTo>
                    <a:pt x="4760" y="0"/>
                  </a:moveTo>
                  <a:cubicBezTo>
                    <a:pt x="14607" y="2225"/>
                    <a:pt x="21600" y="10973"/>
                    <a:pt x="21600" y="21069"/>
                  </a:cubicBezTo>
                  <a:cubicBezTo>
                    <a:pt x="21600" y="22776"/>
                    <a:pt x="21397" y="24478"/>
                    <a:pt x="20996" y="26138"/>
                  </a:cubicBezTo>
                  <a:lnTo>
                    <a:pt x="0" y="21069"/>
                  </a:lnTo>
                  <a:lnTo>
                    <a:pt x="4760" y="0"/>
                  </a:lnTo>
                  <a:close/>
                </a:path>
              </a:pathLst>
            </a:custGeom>
            <a:noFill/>
            <a:ln w="38100">
              <a:solidFill>
                <a:srgbClr val="CC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30" name="Object 35"/>
            <p:cNvGraphicFramePr>
              <a:graphicFrameLocks noChangeAspect="1"/>
            </p:cNvGraphicFramePr>
            <p:nvPr>
              <p:extLst>
                <p:ext uri="{D42A27DB-BD31-4B8C-83A1-F6EECF244321}">
                  <p14:modId xmlns:p14="http://schemas.microsoft.com/office/powerpoint/2010/main" val="1415261289"/>
                </p:ext>
              </p:extLst>
            </p:nvPr>
          </p:nvGraphicFramePr>
          <p:xfrm>
            <a:off x="4132" y="3223"/>
            <a:ext cx="280" cy="336"/>
          </p:xfrm>
          <a:graphic>
            <a:graphicData uri="http://schemas.openxmlformats.org/presentationml/2006/ole">
              <mc:AlternateContent xmlns:mc="http://schemas.openxmlformats.org/markup-compatibility/2006">
                <mc:Choice xmlns:v="urn:schemas-microsoft-com:vml" Requires="v">
                  <p:oleObj spid="_x0000_s404546" name="公式" r:id="rId25" imgW="114185" imgH="152512" progId="Equation.3">
                    <p:embed/>
                  </p:oleObj>
                </mc:Choice>
                <mc:Fallback>
                  <p:oleObj name="公式" r:id="rId25" imgW="114185" imgH="152512"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132" y="3223"/>
                          <a:ext cx="28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1" name="矩形 30"/>
          <p:cNvSpPr/>
          <p:nvPr/>
        </p:nvSpPr>
        <p:spPr>
          <a:xfrm>
            <a:off x="1925373" y="6018277"/>
            <a:ext cx="2348720" cy="523220"/>
          </a:xfrm>
          <a:prstGeom prst="rect">
            <a:avLst/>
          </a:prstGeom>
        </p:spPr>
        <p:txBody>
          <a:bodyPr wrap="none">
            <a:spAutoFit/>
          </a:bodyPr>
          <a:lstStyle/>
          <a:p>
            <a:r>
              <a:rPr lang="zh-CN" altLang="en-US" sz="2800" b="1" i="0" dirty="0">
                <a:solidFill>
                  <a:srgbClr val="0000FF"/>
                </a:solidFill>
              </a:rPr>
              <a:t>电子</a:t>
            </a:r>
            <a:r>
              <a:rPr lang="zh-CN" altLang="zh-CN" sz="2800" b="1" i="0" kern="100" dirty="0">
                <a:solidFill>
                  <a:srgbClr val="9900CC"/>
                </a:solidFill>
                <a:cs typeface="Times New Roman" panose="02020603050405020304" pitchFamily="18" charset="0"/>
              </a:rPr>
              <a:t>反冲</a:t>
            </a:r>
            <a:r>
              <a:rPr lang="zh-CN" altLang="en-US" sz="2800" b="1" i="0" dirty="0">
                <a:solidFill>
                  <a:srgbClr val="9900CC"/>
                </a:solidFill>
              </a:rPr>
              <a:t>动能</a:t>
            </a:r>
            <a:endParaRPr lang="zh-CN" altLang="en-US" sz="2800" dirty="0"/>
          </a:p>
        </p:txBody>
      </p:sp>
      <p:sp>
        <p:nvSpPr>
          <p:cNvPr id="33" name="Line 40"/>
          <p:cNvSpPr>
            <a:spLocks noChangeShapeType="1"/>
          </p:cNvSpPr>
          <p:nvPr/>
        </p:nvSpPr>
        <p:spPr bwMode="auto">
          <a:xfrm>
            <a:off x="8187416" y="3594641"/>
            <a:ext cx="231038" cy="4497"/>
          </a:xfrm>
          <a:prstGeom prst="line">
            <a:avLst/>
          </a:prstGeom>
          <a:noFill/>
          <a:ln w="28575">
            <a:solidFill>
              <a:srgbClr val="CC3300"/>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40"/>
          <p:cNvSpPr>
            <a:spLocks noChangeShapeType="1"/>
          </p:cNvSpPr>
          <p:nvPr/>
        </p:nvSpPr>
        <p:spPr bwMode="auto">
          <a:xfrm flipH="1" flipV="1">
            <a:off x="8386427" y="3582667"/>
            <a:ext cx="0" cy="215650"/>
          </a:xfrm>
          <a:prstGeom prst="line">
            <a:avLst/>
          </a:prstGeom>
          <a:noFill/>
          <a:ln w="28575">
            <a:solidFill>
              <a:srgbClr val="CC3300"/>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6" name="对象 35"/>
          <p:cNvGraphicFramePr>
            <a:graphicFrameLocks noChangeAspect="1"/>
          </p:cNvGraphicFramePr>
          <p:nvPr>
            <p:extLst>
              <p:ext uri="{D42A27DB-BD31-4B8C-83A1-F6EECF244321}">
                <p14:modId xmlns:p14="http://schemas.microsoft.com/office/powerpoint/2010/main" val="3252865118"/>
              </p:ext>
            </p:extLst>
          </p:nvPr>
        </p:nvGraphicFramePr>
        <p:xfrm>
          <a:off x="4594638" y="6018277"/>
          <a:ext cx="1589088" cy="596900"/>
        </p:xfrm>
        <a:graphic>
          <a:graphicData uri="http://schemas.openxmlformats.org/presentationml/2006/ole">
            <mc:AlternateContent xmlns:mc="http://schemas.openxmlformats.org/markup-compatibility/2006">
              <mc:Choice xmlns:v="urn:schemas-microsoft-com:vml" Requires="v">
                <p:oleObj spid="_x0000_s404547" name="公式" r:id="rId27" imgW="672840" imgH="253800" progId="Equation.3">
                  <p:embed/>
                </p:oleObj>
              </mc:Choice>
              <mc:Fallback>
                <p:oleObj name="公式" r:id="rId27" imgW="672840" imgH="253800" progId="Equation.3">
                  <p:embed/>
                  <p:pic>
                    <p:nvPicPr>
                      <p:cNvPr id="0" name=""/>
                      <p:cNvPicPr/>
                      <p:nvPr/>
                    </p:nvPicPr>
                    <p:blipFill>
                      <a:blip r:embed="rId28"/>
                      <a:stretch>
                        <a:fillRect/>
                      </a:stretch>
                    </p:blipFill>
                    <p:spPr>
                      <a:xfrm>
                        <a:off x="4594638" y="6018277"/>
                        <a:ext cx="1589088" cy="596900"/>
                      </a:xfrm>
                      <a:prstGeom prst="rect">
                        <a:avLst/>
                      </a:prstGeom>
                    </p:spPr>
                  </p:pic>
                </p:oleObj>
              </mc:Fallback>
            </mc:AlternateContent>
          </a:graphicData>
        </a:graphic>
      </p:graphicFrame>
      <p:sp>
        <p:nvSpPr>
          <p:cNvPr id="29" name="矩形 28"/>
          <p:cNvSpPr/>
          <p:nvPr/>
        </p:nvSpPr>
        <p:spPr>
          <a:xfrm>
            <a:off x="6841529" y="5412011"/>
            <a:ext cx="4655071" cy="954107"/>
          </a:xfrm>
          <a:prstGeom prst="rect">
            <a:avLst/>
          </a:prstGeom>
        </p:spPr>
        <p:txBody>
          <a:bodyPr wrap="square">
            <a:spAutoFit/>
          </a:bodyPr>
          <a:lstStyle/>
          <a:p>
            <a:r>
              <a:rPr lang="zh-CN" altLang="en-US" sz="2800" b="1" i="0" dirty="0">
                <a:solidFill>
                  <a:srgbClr val="FF3300"/>
                </a:solidFill>
              </a:rPr>
              <a:t>能量守恒：</a:t>
            </a:r>
            <a:r>
              <a:rPr lang="zh-CN" altLang="en-US" sz="2800" b="1" i="0" dirty="0">
                <a:solidFill>
                  <a:srgbClr val="009900"/>
                </a:solidFill>
              </a:rPr>
              <a:t>电子</a:t>
            </a:r>
            <a:r>
              <a:rPr lang="zh-CN" altLang="zh-CN" sz="2800" b="1" i="0" kern="100" dirty="0">
                <a:solidFill>
                  <a:srgbClr val="009900"/>
                </a:solidFill>
                <a:cs typeface="Times New Roman" panose="02020603050405020304" pitchFamily="18" charset="0"/>
              </a:rPr>
              <a:t>反冲</a:t>
            </a:r>
            <a:r>
              <a:rPr lang="zh-CN" altLang="en-US" sz="2800" b="1" i="0" dirty="0">
                <a:solidFill>
                  <a:srgbClr val="009900"/>
                </a:solidFill>
              </a:rPr>
              <a:t>动能等于光子散射前后的能量之差</a:t>
            </a:r>
            <a:endParaRPr lang="zh-CN" altLang="en-US" sz="2800" dirty="0">
              <a:solidFill>
                <a:srgbClr val="009900"/>
              </a:solidFill>
            </a:endParaRPr>
          </a:p>
        </p:txBody>
      </p:sp>
      <p:graphicFrame>
        <p:nvGraphicFramePr>
          <p:cNvPr id="35" name="Object 13"/>
          <p:cNvGraphicFramePr>
            <a:graphicFrameLocks noChangeAspect="1"/>
          </p:cNvGraphicFramePr>
          <p:nvPr>
            <p:extLst>
              <p:ext uri="{D42A27DB-BD31-4B8C-83A1-F6EECF244321}">
                <p14:modId xmlns:p14="http://schemas.microsoft.com/office/powerpoint/2010/main" val="688451132"/>
              </p:ext>
            </p:extLst>
          </p:nvPr>
        </p:nvGraphicFramePr>
        <p:xfrm>
          <a:off x="391799" y="4380453"/>
          <a:ext cx="3141662" cy="1181100"/>
        </p:xfrm>
        <a:graphic>
          <a:graphicData uri="http://schemas.openxmlformats.org/presentationml/2006/ole">
            <mc:AlternateContent xmlns:mc="http://schemas.openxmlformats.org/markup-compatibility/2006">
              <mc:Choice xmlns:v="urn:schemas-microsoft-com:vml" Requires="v">
                <p:oleObj spid="_x0000_s404548" name="公式" r:id="rId29" imgW="1054080" imgH="393480" progId="Equation.3">
                  <p:embed/>
                </p:oleObj>
              </mc:Choice>
              <mc:Fallback>
                <p:oleObj name="公式" r:id="rId29" imgW="1054080" imgH="393480" progId="Equation.3">
                  <p:embed/>
                  <p:pic>
                    <p:nvPicPr>
                      <p:cNvPr id="5" name="Object 13"/>
                      <p:cNvPicPr>
                        <a:picLocks noChangeAspect="1" noChangeArrowheads="1"/>
                      </p:cNvPicPr>
                      <p:nvPr/>
                    </p:nvPicPr>
                    <p:blipFill>
                      <a:blip r:embed="rId30"/>
                      <a:srcRect/>
                      <a:stretch>
                        <a:fillRect/>
                      </a:stretch>
                    </p:blipFill>
                    <p:spPr bwMode="auto">
                      <a:xfrm>
                        <a:off x="391799" y="4380453"/>
                        <a:ext cx="3141662" cy="1181100"/>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387286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heel(1)">
                                      <p:cBhvr>
                                        <p:cTn id="19" dur="20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p:cTn id="24" dur="1000" fill="hold"/>
                                        <p:tgtEl>
                                          <p:spTgt spid="36"/>
                                        </p:tgtEl>
                                        <p:attrNameLst>
                                          <p:attrName>ppt_w</p:attrName>
                                        </p:attrNameLst>
                                      </p:cBhvr>
                                      <p:tavLst>
                                        <p:tav tm="0">
                                          <p:val>
                                            <p:fltVal val="0"/>
                                          </p:val>
                                        </p:tav>
                                        <p:tav tm="100000">
                                          <p:val>
                                            <p:strVal val="#ppt_w"/>
                                          </p:val>
                                        </p:tav>
                                      </p:tavLst>
                                    </p:anim>
                                    <p:anim calcmode="lin" valueType="num">
                                      <p:cBhvr>
                                        <p:cTn id="25" dur="1000" fill="hold"/>
                                        <p:tgtEl>
                                          <p:spTgt spid="36"/>
                                        </p:tgtEl>
                                        <p:attrNameLst>
                                          <p:attrName>ppt_h</p:attrName>
                                        </p:attrNameLst>
                                      </p:cBhvr>
                                      <p:tavLst>
                                        <p:tav tm="0">
                                          <p:val>
                                            <p:fltVal val="0"/>
                                          </p:val>
                                        </p:tav>
                                        <p:tav tm="100000">
                                          <p:val>
                                            <p:strVal val="#ppt_h"/>
                                          </p:val>
                                        </p:tav>
                                      </p:tavLst>
                                    </p:anim>
                                    <p:anim calcmode="lin" valueType="num">
                                      <p:cBhvr>
                                        <p:cTn id="26" dur="1000" fill="hold"/>
                                        <p:tgtEl>
                                          <p:spTgt spid="36"/>
                                        </p:tgtEl>
                                        <p:attrNameLst>
                                          <p:attrName>style.rotation</p:attrName>
                                        </p:attrNameLst>
                                      </p:cBhvr>
                                      <p:tavLst>
                                        <p:tav tm="0">
                                          <p:val>
                                            <p:fltVal val="90"/>
                                          </p:val>
                                        </p:tav>
                                        <p:tav tm="100000">
                                          <p:val>
                                            <p:fltVal val="0"/>
                                          </p:val>
                                        </p:tav>
                                      </p:tavLst>
                                    </p:anim>
                                    <p:animEffect transition="in" filter="fade">
                                      <p:cBhvr>
                                        <p:cTn id="2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99456" y="278250"/>
            <a:ext cx="10010785" cy="1384995"/>
          </a:xfrm>
          <a:prstGeom prst="rect">
            <a:avLst/>
          </a:prstGeom>
        </p:spPr>
        <p:txBody>
          <a:bodyPr wrap="square">
            <a:spAutoFit/>
          </a:bodyPr>
          <a:lstStyle/>
          <a:p>
            <a:r>
              <a:rPr lang="zh-CN" altLang="en-US" sz="2800" b="1" i="0" dirty="0">
                <a:solidFill>
                  <a:srgbClr val="FF0000"/>
                </a:solidFill>
              </a:rPr>
              <a:t>练习：</a:t>
            </a:r>
            <a:r>
              <a:rPr lang="zh-CN" altLang="en-US" sz="2800" b="1" i="0" dirty="0">
                <a:solidFill>
                  <a:srgbClr val="9900CC"/>
                </a:solidFill>
              </a:rPr>
              <a:t>已知</a:t>
            </a:r>
            <a:r>
              <a:rPr kumimoji="0" lang="zh-CN" altLang="en-US" sz="2800" b="1" i="0" dirty="0">
                <a:solidFill>
                  <a:srgbClr val="009900"/>
                </a:solidFill>
              </a:rPr>
              <a:t>康普顿波长为</a:t>
            </a:r>
            <a:r>
              <a:rPr lang="en-US" altLang="zh-CN" sz="2800" b="1" i="0" dirty="0" err="1">
                <a:solidFill>
                  <a:srgbClr val="FF0000"/>
                </a:solidFill>
              </a:rPr>
              <a:t>λ</a:t>
            </a:r>
            <a:r>
              <a:rPr lang="en-US" altLang="zh-CN" sz="2800" b="1" i="0" baseline="-25000" dirty="0" err="1">
                <a:solidFill>
                  <a:srgbClr val="FF0000"/>
                </a:solidFill>
                <a:cs typeface="Times New Roman" panose="02020603050405020304" pitchFamily="18" charset="0"/>
              </a:rPr>
              <a:t>c</a:t>
            </a:r>
            <a:r>
              <a:rPr lang="en-US" altLang="zh-CN" sz="2800" b="1" i="0" baseline="-25000" dirty="0">
                <a:solidFill>
                  <a:srgbClr val="FF0000"/>
                </a:solidFill>
                <a:cs typeface="Times New Roman" panose="02020603050405020304" pitchFamily="18" charset="0"/>
              </a:rPr>
              <a:t> </a:t>
            </a:r>
            <a:r>
              <a:rPr lang="zh-CN" altLang="en-US" sz="2800" b="1" i="0" dirty="0">
                <a:solidFill>
                  <a:srgbClr val="FF0000"/>
                </a:solidFill>
              </a:rPr>
              <a:t>。</a:t>
            </a:r>
            <a:r>
              <a:rPr lang="zh-CN" altLang="en-US" sz="2800" b="1" i="0" dirty="0">
                <a:solidFill>
                  <a:srgbClr val="009900"/>
                </a:solidFill>
              </a:rPr>
              <a:t>康普顿散射中，</a:t>
            </a:r>
            <a:r>
              <a:rPr lang="zh-CN" altLang="en-US" sz="2800" b="1" i="0" dirty="0">
                <a:solidFill>
                  <a:srgbClr val="9900CC"/>
                </a:solidFill>
              </a:rPr>
              <a:t>波长为</a:t>
            </a:r>
            <a:r>
              <a:rPr lang="en-US" altLang="zh-CN" sz="2800" b="1" i="0" dirty="0" err="1">
                <a:solidFill>
                  <a:srgbClr val="FF0000"/>
                </a:solidFill>
              </a:rPr>
              <a:t>λ</a:t>
            </a:r>
            <a:r>
              <a:rPr lang="en-US" altLang="zh-CN" sz="2800" b="1" i="0" baseline="-25000" dirty="0" err="1">
                <a:solidFill>
                  <a:srgbClr val="FF0000"/>
                </a:solidFill>
                <a:cs typeface="Times New Roman" panose="02020603050405020304" pitchFamily="18" charset="0"/>
              </a:rPr>
              <a:t>c</a:t>
            </a:r>
            <a:r>
              <a:rPr lang="en-US" altLang="zh-CN" sz="2800" b="1" i="0" baseline="-25000" dirty="0">
                <a:solidFill>
                  <a:srgbClr val="FF0000"/>
                </a:solidFill>
                <a:cs typeface="Times New Roman" panose="02020603050405020304" pitchFamily="18" charset="0"/>
              </a:rPr>
              <a:t> </a:t>
            </a:r>
            <a:r>
              <a:rPr lang="zh-CN" altLang="en-US" sz="2800" b="1" i="0" dirty="0">
                <a:solidFill>
                  <a:srgbClr val="9900CC"/>
                </a:solidFill>
              </a:rPr>
              <a:t>的</a:t>
            </a:r>
            <a:r>
              <a:rPr lang="en-US" altLang="zh-CN" sz="2800" b="1" i="0" dirty="0">
                <a:solidFill>
                  <a:srgbClr val="9900CC"/>
                </a:solidFill>
              </a:rPr>
              <a:t>X</a:t>
            </a:r>
            <a:r>
              <a:rPr lang="zh-CN" altLang="en-US" sz="2800" b="1" i="0" dirty="0">
                <a:solidFill>
                  <a:srgbClr val="9900CC"/>
                </a:solidFill>
              </a:rPr>
              <a:t>射线经物体散射后沿与入射方向成</a:t>
            </a:r>
            <a:r>
              <a:rPr lang="en-US" altLang="zh-CN" sz="2800" b="1" i="0" dirty="0">
                <a:solidFill>
                  <a:srgbClr val="FF0000"/>
                </a:solidFill>
                <a:sym typeface="Symbol" panose="05050102010706020507" pitchFamily="18" charset="2"/>
              </a:rPr>
              <a:t>/2</a:t>
            </a:r>
            <a:r>
              <a:rPr lang="en-US" altLang="zh-CN" sz="2800" b="1" i="0" dirty="0">
                <a:solidFill>
                  <a:srgbClr val="FF0000"/>
                </a:solidFill>
              </a:rPr>
              <a:t> </a:t>
            </a:r>
            <a:r>
              <a:rPr lang="zh-CN" altLang="en-US" sz="2800" b="1" i="0" dirty="0">
                <a:solidFill>
                  <a:srgbClr val="9900CC"/>
                </a:solidFill>
              </a:rPr>
              <a:t>角方向散射。</a:t>
            </a:r>
            <a:r>
              <a:rPr kumimoji="0" lang="zh-CN" altLang="en-US" sz="2800" b="1" i="0" dirty="0">
                <a:solidFill>
                  <a:srgbClr val="009900"/>
                </a:solidFill>
              </a:rPr>
              <a:t>那么</a:t>
            </a:r>
            <a:r>
              <a:rPr lang="zh-CN" altLang="en-US" sz="2800" b="1" i="0" dirty="0">
                <a:solidFill>
                  <a:srgbClr val="9900CC"/>
                </a:solidFill>
              </a:rPr>
              <a:t>散射光的波长</a:t>
            </a:r>
            <a:r>
              <a:rPr lang="en-US" altLang="zh-CN" sz="2800" b="1" i="0" dirty="0">
                <a:solidFill>
                  <a:srgbClr val="FF0000"/>
                </a:solidFill>
              </a:rPr>
              <a:t>λ</a:t>
            </a:r>
            <a:r>
              <a:rPr lang="en-US" altLang="zh-CN" sz="2800" b="1" i="0" dirty="0">
                <a:solidFill>
                  <a:srgbClr val="9900CC"/>
                </a:solidFill>
              </a:rPr>
              <a:t> = ____</a:t>
            </a:r>
            <a:r>
              <a:rPr lang="zh-CN" altLang="en-US" sz="2800" b="1" i="0" dirty="0">
                <a:solidFill>
                  <a:srgbClr val="9900CC"/>
                </a:solidFill>
              </a:rPr>
              <a:t>，</a:t>
            </a:r>
            <a:r>
              <a:rPr lang="zh-CN" altLang="zh-CN" sz="2800" b="1" i="0" kern="100" dirty="0">
                <a:solidFill>
                  <a:srgbClr val="009900"/>
                </a:solidFill>
                <a:cs typeface="Times New Roman" panose="02020603050405020304" pitchFamily="18" charset="0"/>
              </a:rPr>
              <a:t>反冲</a:t>
            </a:r>
            <a:r>
              <a:rPr lang="zh-CN" altLang="en-US" sz="2800" b="1" i="0" dirty="0">
                <a:solidFill>
                  <a:srgbClr val="009900"/>
                </a:solidFill>
              </a:rPr>
              <a:t>电子的质量与其静止质量的比值</a:t>
            </a:r>
            <a:r>
              <a:rPr lang="en-US" altLang="zh-CN" sz="2800" b="1" i="0" dirty="0">
                <a:solidFill>
                  <a:srgbClr val="009900"/>
                </a:solidFill>
              </a:rPr>
              <a:t>=</a:t>
            </a:r>
            <a:r>
              <a:rPr lang="en-US" altLang="zh-CN" sz="2800" b="1" i="0" dirty="0">
                <a:solidFill>
                  <a:srgbClr val="009900"/>
                </a:solidFill>
                <a:sym typeface="Symbol" panose="05050102010706020507" pitchFamily="18" charset="2"/>
              </a:rPr>
              <a:t> ___</a:t>
            </a:r>
            <a:r>
              <a:rPr lang="zh-CN" altLang="en-US" sz="2800" b="1" i="0" dirty="0">
                <a:solidFill>
                  <a:srgbClr val="009900"/>
                </a:solidFill>
                <a:sym typeface="Symbol" panose="05050102010706020507" pitchFamily="18" charset="2"/>
              </a:rPr>
              <a:t>。</a:t>
            </a:r>
            <a:endParaRPr lang="zh-CN" altLang="en-US" sz="2800" b="1" i="0" dirty="0">
              <a:solidFill>
                <a:srgbClr val="009900"/>
              </a:solidFill>
            </a:endParaRPr>
          </a:p>
        </p:txBody>
      </p:sp>
      <p:graphicFrame>
        <p:nvGraphicFramePr>
          <p:cNvPr id="3" name="Object 2074"/>
          <p:cNvGraphicFramePr>
            <a:graphicFrameLocks noChangeAspect="1"/>
          </p:cNvGraphicFramePr>
          <p:nvPr>
            <p:extLst>
              <p:ext uri="{D42A27DB-BD31-4B8C-83A1-F6EECF244321}">
                <p14:modId xmlns:p14="http://schemas.microsoft.com/office/powerpoint/2010/main" val="1269892597"/>
              </p:ext>
            </p:extLst>
          </p:nvPr>
        </p:nvGraphicFramePr>
        <p:xfrm>
          <a:off x="833803" y="2934593"/>
          <a:ext cx="4233862" cy="1093787"/>
        </p:xfrm>
        <a:graphic>
          <a:graphicData uri="http://schemas.openxmlformats.org/presentationml/2006/ole">
            <mc:AlternateContent xmlns:mc="http://schemas.openxmlformats.org/markup-compatibility/2006">
              <mc:Choice xmlns:v="urn:schemas-microsoft-com:vml" Requires="v">
                <p:oleObj spid="_x0000_s388427" name="Equation" r:id="rId3" imgW="1523880" imgH="393480" progId="Equation.DSMT4">
                  <p:embed/>
                </p:oleObj>
              </mc:Choice>
              <mc:Fallback>
                <p:oleObj name="Equation" r:id="rId3" imgW="1523880" imgH="393480" progId="Equation.DSMT4">
                  <p:embed/>
                  <p:pic>
                    <p:nvPicPr>
                      <p:cNvPr id="3" name="Object 2074"/>
                      <p:cNvPicPr>
                        <a:picLocks noChangeAspect="1" noChangeArrowheads="1"/>
                      </p:cNvPicPr>
                      <p:nvPr/>
                    </p:nvPicPr>
                    <p:blipFill>
                      <a:blip r:embed="rId4"/>
                      <a:srcRect/>
                      <a:stretch>
                        <a:fillRect/>
                      </a:stretch>
                    </p:blipFill>
                    <p:spPr bwMode="auto">
                      <a:xfrm>
                        <a:off x="833803" y="2934593"/>
                        <a:ext cx="4233862" cy="1093787"/>
                      </a:xfrm>
                      <a:prstGeom prst="rect">
                        <a:avLst/>
                      </a:prstGeom>
                      <a:noFill/>
                      <a:ln>
                        <a:noFill/>
                      </a:ln>
                      <a:effectLst/>
                      <a:extLst/>
                    </p:spPr>
                  </p:pic>
                </p:oleObj>
              </mc:Fallback>
            </mc:AlternateContent>
          </a:graphicData>
        </a:graphic>
      </p:graphicFrame>
      <p:graphicFrame>
        <p:nvGraphicFramePr>
          <p:cNvPr id="5" name="Object 2074"/>
          <p:cNvGraphicFramePr>
            <a:graphicFrameLocks noChangeAspect="1"/>
          </p:cNvGraphicFramePr>
          <p:nvPr>
            <p:extLst>
              <p:ext uri="{D42A27DB-BD31-4B8C-83A1-F6EECF244321}">
                <p14:modId xmlns:p14="http://schemas.microsoft.com/office/powerpoint/2010/main" val="312857892"/>
              </p:ext>
            </p:extLst>
          </p:nvPr>
        </p:nvGraphicFramePr>
        <p:xfrm>
          <a:off x="1312967" y="1790848"/>
          <a:ext cx="4023124" cy="1094739"/>
        </p:xfrm>
        <a:graphic>
          <a:graphicData uri="http://schemas.openxmlformats.org/presentationml/2006/ole">
            <mc:AlternateContent xmlns:mc="http://schemas.openxmlformats.org/markup-compatibility/2006">
              <mc:Choice xmlns:v="urn:schemas-microsoft-com:vml" Requires="v">
                <p:oleObj spid="_x0000_s388428" name="公式" r:id="rId5" imgW="1447560" imgH="393480" progId="Equation.3">
                  <p:embed/>
                </p:oleObj>
              </mc:Choice>
              <mc:Fallback>
                <p:oleObj name="公式" r:id="rId5" imgW="1447560" imgH="393480" progId="Equation.3">
                  <p:embed/>
                  <p:pic>
                    <p:nvPicPr>
                      <p:cNvPr id="6" name="Object 2074"/>
                      <p:cNvPicPr>
                        <a:picLocks noChangeAspect="1" noChangeArrowheads="1"/>
                      </p:cNvPicPr>
                      <p:nvPr/>
                    </p:nvPicPr>
                    <p:blipFill>
                      <a:blip r:embed="rId6"/>
                      <a:srcRect/>
                      <a:stretch>
                        <a:fillRect/>
                      </a:stretch>
                    </p:blipFill>
                    <p:spPr bwMode="auto">
                      <a:xfrm>
                        <a:off x="1312967" y="1790848"/>
                        <a:ext cx="4023124" cy="1094739"/>
                      </a:xfrm>
                      <a:prstGeom prst="rect">
                        <a:avLst/>
                      </a:prstGeom>
                      <a:solidFill>
                        <a:srgbClr val="FFFF00"/>
                      </a:solidFill>
                      <a:ln>
                        <a:noFill/>
                      </a:ln>
                      <a:effectLst/>
                      <a:extLst/>
                    </p:spPr>
                  </p:pic>
                </p:oleObj>
              </mc:Fallback>
            </mc:AlternateContent>
          </a:graphicData>
        </a:graphic>
      </p:graphicFrame>
      <p:grpSp>
        <p:nvGrpSpPr>
          <p:cNvPr id="6" name="Group 12"/>
          <p:cNvGrpSpPr>
            <a:grpSpLocks/>
          </p:cNvGrpSpPr>
          <p:nvPr/>
        </p:nvGrpSpPr>
        <p:grpSpPr bwMode="auto">
          <a:xfrm>
            <a:off x="6694172" y="2146920"/>
            <a:ext cx="3810000" cy="2948384"/>
            <a:chOff x="2804" y="2078"/>
            <a:chExt cx="2688" cy="1955"/>
          </a:xfrm>
        </p:grpSpPr>
        <p:sp>
          <p:nvSpPr>
            <p:cNvPr id="7" name="Rectangle 13"/>
            <p:cNvSpPr>
              <a:spLocks noChangeArrowheads="1"/>
            </p:cNvSpPr>
            <p:nvPr/>
          </p:nvSpPr>
          <p:spPr bwMode="auto">
            <a:xfrm>
              <a:off x="2804" y="2078"/>
              <a:ext cx="2688" cy="1920"/>
            </a:xfrm>
            <a:prstGeom prst="rect">
              <a:avLst/>
            </a:prstGeom>
            <a:solidFill>
              <a:schemeClr val="bg1"/>
            </a:solidFill>
            <a:ln w="9525">
              <a:solidFill>
                <a:srgbClr val="006666"/>
              </a:solidFill>
              <a:miter lim="800000"/>
              <a:headEnd/>
              <a:tailEnd type="none" w="sm" len="lg"/>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8" name="Line 14"/>
            <p:cNvSpPr>
              <a:spLocks noChangeShapeType="1"/>
            </p:cNvSpPr>
            <p:nvPr/>
          </p:nvSpPr>
          <p:spPr bwMode="auto">
            <a:xfrm>
              <a:off x="3832" y="3148"/>
              <a:ext cx="1512" cy="15"/>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5"/>
            <p:cNvSpPr>
              <a:spLocks noChangeShapeType="1"/>
            </p:cNvSpPr>
            <p:nvPr/>
          </p:nvSpPr>
          <p:spPr bwMode="auto">
            <a:xfrm flipV="1">
              <a:off x="3840" y="2256"/>
              <a:ext cx="0" cy="168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 name="Object 16"/>
            <p:cNvGraphicFramePr>
              <a:graphicFrameLocks noChangeAspect="1"/>
            </p:cNvGraphicFramePr>
            <p:nvPr/>
          </p:nvGraphicFramePr>
          <p:xfrm>
            <a:off x="5136" y="2894"/>
            <a:ext cx="208" cy="226"/>
          </p:xfrm>
          <a:graphic>
            <a:graphicData uri="http://schemas.openxmlformats.org/presentationml/2006/ole">
              <mc:AlternateContent xmlns:mc="http://schemas.openxmlformats.org/markup-compatibility/2006">
                <mc:Choice xmlns:v="urn:schemas-microsoft-com:vml" Requires="v">
                  <p:oleObj spid="_x0000_s388429" name="公式" r:id="rId7" imgW="177646" imgH="190335" progId="Equation.3">
                    <p:embed/>
                  </p:oleObj>
                </mc:Choice>
                <mc:Fallback>
                  <p:oleObj name="公式" r:id="rId7" imgW="177646" imgH="190335" progId="Equation.3">
                    <p:embed/>
                    <p:pic>
                      <p:nvPicPr>
                        <p:cNvPr id="11"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6" y="2894"/>
                          <a:ext cx="208"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7"/>
            <p:cNvGraphicFramePr>
              <a:graphicFrameLocks noChangeAspect="1"/>
            </p:cNvGraphicFramePr>
            <p:nvPr>
              <p:extLst>
                <p:ext uri="{D42A27DB-BD31-4B8C-83A1-F6EECF244321}">
                  <p14:modId xmlns:p14="http://schemas.microsoft.com/office/powerpoint/2010/main" val="1374842437"/>
                </p:ext>
              </p:extLst>
            </p:nvPr>
          </p:nvGraphicFramePr>
          <p:xfrm>
            <a:off x="3395" y="2256"/>
            <a:ext cx="225" cy="285"/>
          </p:xfrm>
          <a:graphic>
            <a:graphicData uri="http://schemas.openxmlformats.org/presentationml/2006/ole">
              <mc:AlternateContent xmlns:mc="http://schemas.openxmlformats.org/markup-compatibility/2006">
                <mc:Choice xmlns:v="urn:schemas-microsoft-com:vml" Requires="v">
                  <p:oleObj spid="_x0000_s388430" name="公式" r:id="rId9" imgW="190417" imgH="241195" progId="Equation.3">
                    <p:embed/>
                  </p:oleObj>
                </mc:Choice>
                <mc:Fallback>
                  <p:oleObj name="公式" r:id="rId9" imgW="190417" imgH="241195" progId="Equation.3">
                    <p:embed/>
                    <p:pic>
                      <p:nvPicPr>
                        <p:cNvPr id="12"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95" y="2256"/>
                          <a:ext cx="225"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Line 18"/>
            <p:cNvSpPr>
              <a:spLocks noChangeShapeType="1"/>
            </p:cNvSpPr>
            <p:nvPr/>
          </p:nvSpPr>
          <p:spPr bwMode="auto">
            <a:xfrm>
              <a:off x="3840" y="3168"/>
              <a:ext cx="600" cy="563"/>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19"/>
            <p:cNvSpPr>
              <a:spLocks noChangeShapeType="1"/>
            </p:cNvSpPr>
            <p:nvPr/>
          </p:nvSpPr>
          <p:spPr bwMode="auto">
            <a:xfrm flipH="1" flipV="1">
              <a:off x="3840" y="2610"/>
              <a:ext cx="0" cy="558"/>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20"/>
            <p:cNvSpPr>
              <a:spLocks noChangeShapeType="1"/>
            </p:cNvSpPr>
            <p:nvPr/>
          </p:nvSpPr>
          <p:spPr bwMode="auto">
            <a:xfrm>
              <a:off x="2976" y="3168"/>
              <a:ext cx="86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21"/>
            <p:cNvSpPr>
              <a:spLocks noChangeShapeType="1"/>
            </p:cNvSpPr>
            <p:nvPr/>
          </p:nvSpPr>
          <p:spPr bwMode="auto">
            <a:xfrm flipH="1" flipV="1">
              <a:off x="4408" y="3151"/>
              <a:ext cx="19" cy="525"/>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2"/>
            <p:cNvSpPr>
              <a:spLocks noChangeShapeType="1"/>
            </p:cNvSpPr>
            <p:nvPr/>
          </p:nvSpPr>
          <p:spPr bwMode="auto">
            <a:xfrm>
              <a:off x="3832" y="2575"/>
              <a:ext cx="585" cy="598"/>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23"/>
            <p:cNvSpPr>
              <a:spLocks noChangeShapeType="1"/>
            </p:cNvSpPr>
            <p:nvPr/>
          </p:nvSpPr>
          <p:spPr bwMode="auto">
            <a:xfrm flipV="1">
              <a:off x="3840" y="3165"/>
              <a:ext cx="585" cy="3"/>
            </a:xfrm>
            <a:prstGeom prst="line">
              <a:avLst/>
            </a:prstGeom>
            <a:noFill/>
            <a:ln w="38100">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8" name="Object 24"/>
            <p:cNvGraphicFramePr>
              <a:graphicFrameLocks noChangeAspect="1"/>
            </p:cNvGraphicFramePr>
            <p:nvPr>
              <p:extLst>
                <p:ext uri="{D42A27DB-BD31-4B8C-83A1-F6EECF244321}">
                  <p14:modId xmlns:p14="http://schemas.microsoft.com/office/powerpoint/2010/main" val="4166984463"/>
                </p:ext>
              </p:extLst>
            </p:nvPr>
          </p:nvGraphicFramePr>
          <p:xfrm>
            <a:off x="2917" y="2541"/>
            <a:ext cx="625" cy="612"/>
          </p:xfrm>
          <a:graphic>
            <a:graphicData uri="http://schemas.openxmlformats.org/presentationml/2006/ole">
              <mc:AlternateContent xmlns:mc="http://schemas.openxmlformats.org/markup-compatibility/2006">
                <mc:Choice xmlns:v="urn:schemas-microsoft-com:vml" Requires="v">
                  <p:oleObj spid="_x0000_s388431" name="Equation" r:id="rId11" imgW="406080" imgH="393480" progId="Equation.DSMT4">
                    <p:embed/>
                  </p:oleObj>
                </mc:Choice>
                <mc:Fallback>
                  <p:oleObj name="Equation" r:id="rId11" imgW="406080" imgH="393480" progId="Equation.DSMT4">
                    <p:embed/>
                    <p:pic>
                      <p:nvPicPr>
                        <p:cNvPr id="19" name="Object 24"/>
                        <p:cNvPicPr>
                          <a:picLocks noChangeAspect="1" noChangeArrowheads="1"/>
                        </p:cNvPicPr>
                        <p:nvPr/>
                      </p:nvPicPr>
                      <p:blipFill>
                        <a:blip r:embed="rId12"/>
                        <a:srcRect/>
                        <a:stretch>
                          <a:fillRect/>
                        </a:stretch>
                      </p:blipFill>
                      <p:spPr bwMode="auto">
                        <a:xfrm>
                          <a:off x="2917" y="2541"/>
                          <a:ext cx="625" cy="612"/>
                        </a:xfrm>
                        <a:prstGeom prst="rect">
                          <a:avLst/>
                        </a:prstGeom>
                        <a:noFill/>
                        <a:ln>
                          <a:noFill/>
                        </a:ln>
                        <a:effectLst/>
                        <a:extLst/>
                      </p:spPr>
                    </p:pic>
                  </p:oleObj>
                </mc:Fallback>
              </mc:AlternateContent>
            </a:graphicData>
          </a:graphic>
        </p:graphicFrame>
        <p:graphicFrame>
          <p:nvGraphicFramePr>
            <p:cNvPr id="19" name="Object 25"/>
            <p:cNvGraphicFramePr>
              <a:graphicFrameLocks noChangeAspect="1"/>
            </p:cNvGraphicFramePr>
            <p:nvPr>
              <p:extLst>
                <p:ext uri="{D42A27DB-BD31-4B8C-83A1-F6EECF244321}">
                  <p14:modId xmlns:p14="http://schemas.microsoft.com/office/powerpoint/2010/main" val="1350729577"/>
                </p:ext>
              </p:extLst>
            </p:nvPr>
          </p:nvGraphicFramePr>
          <p:xfrm>
            <a:off x="3945" y="2078"/>
            <a:ext cx="557" cy="626"/>
          </p:xfrm>
          <a:graphic>
            <a:graphicData uri="http://schemas.openxmlformats.org/presentationml/2006/ole">
              <mc:AlternateContent xmlns:mc="http://schemas.openxmlformats.org/markup-compatibility/2006">
                <mc:Choice xmlns:v="urn:schemas-microsoft-com:vml" Requires="v">
                  <p:oleObj spid="_x0000_s388432" name="Equation" r:id="rId13" imgW="317160" imgH="393480" progId="Equation.DSMT4">
                    <p:embed/>
                  </p:oleObj>
                </mc:Choice>
                <mc:Fallback>
                  <p:oleObj name="Equation" r:id="rId13" imgW="317160" imgH="393480" progId="Equation.DSMT4">
                    <p:embed/>
                    <p:pic>
                      <p:nvPicPr>
                        <p:cNvPr id="20" name="Object 25"/>
                        <p:cNvPicPr>
                          <a:picLocks noChangeAspect="1" noChangeArrowheads="1"/>
                        </p:cNvPicPr>
                        <p:nvPr/>
                      </p:nvPicPr>
                      <p:blipFill>
                        <a:blip r:embed="rId14"/>
                        <a:srcRect/>
                        <a:stretch>
                          <a:fillRect/>
                        </a:stretch>
                      </p:blipFill>
                      <p:spPr bwMode="auto">
                        <a:xfrm>
                          <a:off x="3945" y="2078"/>
                          <a:ext cx="557" cy="626"/>
                        </a:xfrm>
                        <a:prstGeom prst="rect">
                          <a:avLst/>
                        </a:prstGeom>
                        <a:noFill/>
                        <a:ln>
                          <a:noFill/>
                        </a:ln>
                        <a:effectLst/>
                        <a:extLst/>
                      </p:spPr>
                    </p:pic>
                  </p:oleObj>
                </mc:Fallback>
              </mc:AlternateContent>
            </a:graphicData>
          </a:graphic>
        </p:graphicFrame>
        <p:graphicFrame>
          <p:nvGraphicFramePr>
            <p:cNvPr id="20" name="Object 26"/>
            <p:cNvGraphicFramePr>
              <a:graphicFrameLocks noChangeAspect="1"/>
            </p:cNvGraphicFramePr>
            <p:nvPr>
              <p:extLst>
                <p:ext uri="{D42A27DB-BD31-4B8C-83A1-F6EECF244321}">
                  <p14:modId xmlns:p14="http://schemas.microsoft.com/office/powerpoint/2010/main" val="2328037830"/>
                </p:ext>
              </p:extLst>
            </p:nvPr>
          </p:nvGraphicFramePr>
          <p:xfrm>
            <a:off x="4388" y="3650"/>
            <a:ext cx="590" cy="383"/>
          </p:xfrm>
          <a:graphic>
            <a:graphicData uri="http://schemas.openxmlformats.org/presentationml/2006/ole">
              <mc:AlternateContent xmlns:mc="http://schemas.openxmlformats.org/markup-compatibility/2006">
                <mc:Choice xmlns:v="urn:schemas-microsoft-com:vml" Requires="v">
                  <p:oleObj spid="_x0000_s388433" name="Equation" r:id="rId15" imgW="241200" imgH="177480" progId="Equation.DSMT4">
                    <p:embed/>
                  </p:oleObj>
                </mc:Choice>
                <mc:Fallback>
                  <p:oleObj name="Equation" r:id="rId15" imgW="241200" imgH="177480" progId="Equation.DSMT4">
                    <p:embed/>
                    <p:pic>
                      <p:nvPicPr>
                        <p:cNvPr id="21" name="Object 26"/>
                        <p:cNvPicPr>
                          <a:picLocks noChangeAspect="1" noChangeArrowheads="1"/>
                        </p:cNvPicPr>
                        <p:nvPr/>
                      </p:nvPicPr>
                      <p:blipFill>
                        <a:blip r:embed="rId16"/>
                        <a:srcRect/>
                        <a:stretch>
                          <a:fillRect/>
                        </a:stretch>
                      </p:blipFill>
                      <p:spPr bwMode="auto">
                        <a:xfrm>
                          <a:off x="4388" y="3650"/>
                          <a:ext cx="590" cy="383"/>
                        </a:xfrm>
                        <a:prstGeom prst="rect">
                          <a:avLst/>
                        </a:prstGeom>
                        <a:noFill/>
                        <a:ln>
                          <a:noFill/>
                        </a:ln>
                        <a:effectLst/>
                        <a:extLst/>
                      </p:spPr>
                    </p:pic>
                  </p:oleObj>
                </mc:Fallback>
              </mc:AlternateContent>
            </a:graphicData>
          </a:graphic>
        </p:graphicFrame>
        <p:sp>
          <p:nvSpPr>
            <p:cNvPr id="21" name="Line 27"/>
            <p:cNvSpPr>
              <a:spLocks noChangeShapeType="1"/>
            </p:cNvSpPr>
            <p:nvPr/>
          </p:nvSpPr>
          <p:spPr bwMode="auto">
            <a:xfrm flipH="1" flipV="1">
              <a:off x="3834" y="2853"/>
              <a:ext cx="6" cy="315"/>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2" name="Object 28"/>
            <p:cNvGraphicFramePr>
              <a:graphicFrameLocks noChangeAspect="1"/>
            </p:cNvGraphicFramePr>
            <p:nvPr>
              <p:extLst>
                <p:ext uri="{D42A27DB-BD31-4B8C-83A1-F6EECF244321}">
                  <p14:modId xmlns:p14="http://schemas.microsoft.com/office/powerpoint/2010/main" val="678738280"/>
                </p:ext>
              </p:extLst>
            </p:nvPr>
          </p:nvGraphicFramePr>
          <p:xfrm>
            <a:off x="3542" y="2785"/>
            <a:ext cx="259" cy="362"/>
          </p:xfrm>
          <a:graphic>
            <a:graphicData uri="http://schemas.openxmlformats.org/presentationml/2006/ole">
              <mc:AlternateContent xmlns:mc="http://schemas.openxmlformats.org/markup-compatibility/2006">
                <mc:Choice xmlns:v="urn:schemas-microsoft-com:vml" Requires="v">
                  <p:oleObj spid="_x0000_s388434" name="Equation" r:id="rId17" imgW="126720" imgH="177480" progId="Equation.DSMT4">
                    <p:embed/>
                  </p:oleObj>
                </mc:Choice>
                <mc:Fallback>
                  <p:oleObj name="Equation" r:id="rId17" imgW="126720" imgH="177480" progId="Equation.DSMT4">
                    <p:embed/>
                    <p:pic>
                      <p:nvPicPr>
                        <p:cNvPr id="23" name="Object 28"/>
                        <p:cNvPicPr>
                          <a:picLocks noChangeAspect="1" noChangeArrowheads="1"/>
                        </p:cNvPicPr>
                        <p:nvPr/>
                      </p:nvPicPr>
                      <p:blipFill>
                        <a:blip r:embed="rId18"/>
                        <a:srcRect/>
                        <a:stretch>
                          <a:fillRect/>
                        </a:stretch>
                      </p:blipFill>
                      <p:spPr bwMode="auto">
                        <a:xfrm>
                          <a:off x="3542" y="2785"/>
                          <a:ext cx="259" cy="362"/>
                        </a:xfrm>
                        <a:prstGeom prst="rect">
                          <a:avLst/>
                        </a:prstGeom>
                        <a:noFill/>
                        <a:ln>
                          <a:noFill/>
                        </a:ln>
                        <a:effectLst/>
                        <a:extLst/>
                      </p:spPr>
                    </p:pic>
                  </p:oleObj>
                </mc:Fallback>
              </mc:AlternateContent>
            </a:graphicData>
          </a:graphic>
        </p:graphicFrame>
        <p:sp>
          <p:nvSpPr>
            <p:cNvPr id="23" name="Line 29"/>
            <p:cNvSpPr>
              <a:spLocks noChangeShapeType="1"/>
            </p:cNvSpPr>
            <p:nvPr/>
          </p:nvSpPr>
          <p:spPr bwMode="auto">
            <a:xfrm>
              <a:off x="2928" y="3168"/>
              <a:ext cx="336" cy="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4" name="Object 30"/>
            <p:cNvGraphicFramePr>
              <a:graphicFrameLocks noChangeAspect="1"/>
            </p:cNvGraphicFramePr>
            <p:nvPr>
              <p:extLst>
                <p:ext uri="{D42A27DB-BD31-4B8C-83A1-F6EECF244321}">
                  <p14:modId xmlns:p14="http://schemas.microsoft.com/office/powerpoint/2010/main" val="1423800725"/>
                </p:ext>
              </p:extLst>
            </p:nvPr>
          </p:nvGraphicFramePr>
          <p:xfrm>
            <a:off x="2979" y="3155"/>
            <a:ext cx="388" cy="540"/>
          </p:xfrm>
          <a:graphic>
            <a:graphicData uri="http://schemas.openxmlformats.org/presentationml/2006/ole">
              <mc:AlternateContent xmlns:mc="http://schemas.openxmlformats.org/markup-compatibility/2006">
                <mc:Choice xmlns:v="urn:schemas-microsoft-com:vml" Requires="v">
                  <p:oleObj spid="_x0000_s388435" name="Equation" r:id="rId19" imgW="164880" imgH="228600" progId="Equation.DSMT4">
                    <p:embed/>
                  </p:oleObj>
                </mc:Choice>
                <mc:Fallback>
                  <p:oleObj name="Equation" r:id="rId19" imgW="164880" imgH="228600" progId="Equation.DSMT4">
                    <p:embed/>
                    <p:pic>
                      <p:nvPicPr>
                        <p:cNvPr id="25" name="Object 30"/>
                        <p:cNvPicPr>
                          <a:picLocks noChangeAspect="1" noChangeArrowheads="1"/>
                        </p:cNvPicPr>
                        <p:nvPr/>
                      </p:nvPicPr>
                      <p:blipFill>
                        <a:blip r:embed="rId20"/>
                        <a:srcRect/>
                        <a:stretch>
                          <a:fillRect/>
                        </a:stretch>
                      </p:blipFill>
                      <p:spPr bwMode="auto">
                        <a:xfrm>
                          <a:off x="2979" y="3155"/>
                          <a:ext cx="388" cy="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Oval 31"/>
            <p:cNvSpPr>
              <a:spLocks noChangeArrowheads="1"/>
            </p:cNvSpPr>
            <p:nvPr/>
          </p:nvSpPr>
          <p:spPr bwMode="auto">
            <a:xfrm>
              <a:off x="3768" y="3120"/>
              <a:ext cx="144" cy="144"/>
            </a:xfrm>
            <a:prstGeom prst="ellipse">
              <a:avLst/>
            </a:prstGeom>
            <a:gradFill rotWithShape="0">
              <a:gsLst>
                <a:gs pos="0">
                  <a:srgbClr val="FFFFFF"/>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graphicFrame>
          <p:nvGraphicFramePr>
            <p:cNvPr id="26" name="Object 32"/>
            <p:cNvGraphicFramePr>
              <a:graphicFrameLocks noChangeAspect="1"/>
            </p:cNvGraphicFramePr>
            <p:nvPr>
              <p:extLst>
                <p:ext uri="{D42A27DB-BD31-4B8C-83A1-F6EECF244321}">
                  <p14:modId xmlns:p14="http://schemas.microsoft.com/office/powerpoint/2010/main" val="2724433054"/>
                </p:ext>
              </p:extLst>
            </p:nvPr>
          </p:nvGraphicFramePr>
          <p:xfrm>
            <a:off x="4313" y="2583"/>
            <a:ext cx="711" cy="605"/>
          </p:xfrm>
          <a:graphic>
            <a:graphicData uri="http://schemas.openxmlformats.org/presentationml/2006/ole">
              <mc:AlternateContent xmlns:mc="http://schemas.openxmlformats.org/markup-compatibility/2006">
                <mc:Choice xmlns:v="urn:schemas-microsoft-com:vml" Requires="v">
                  <p:oleObj spid="_x0000_s388436" name="公式" r:id="rId21" imgW="393480" imgH="393480" progId="Equation.3">
                    <p:embed/>
                  </p:oleObj>
                </mc:Choice>
                <mc:Fallback>
                  <p:oleObj name="公式" r:id="rId21" imgW="393480" imgH="393480" progId="Equation.3">
                    <p:embed/>
                    <p:pic>
                      <p:nvPicPr>
                        <p:cNvPr id="27" name="Object 32"/>
                        <p:cNvPicPr>
                          <a:picLocks noChangeAspect="1" noChangeArrowheads="1"/>
                        </p:cNvPicPr>
                        <p:nvPr/>
                      </p:nvPicPr>
                      <p:blipFill>
                        <a:blip r:embed="rId22"/>
                        <a:srcRect/>
                        <a:stretch>
                          <a:fillRect/>
                        </a:stretch>
                      </p:blipFill>
                      <p:spPr bwMode="auto">
                        <a:xfrm>
                          <a:off x="4313" y="2583"/>
                          <a:ext cx="711" cy="605"/>
                        </a:xfrm>
                        <a:prstGeom prst="rect">
                          <a:avLst/>
                        </a:prstGeom>
                        <a:noFill/>
                        <a:ln>
                          <a:noFill/>
                        </a:ln>
                        <a:effectLst/>
                        <a:extLst/>
                      </p:spPr>
                    </p:pic>
                  </p:oleObj>
                </mc:Fallback>
              </mc:AlternateContent>
            </a:graphicData>
          </a:graphic>
        </p:graphicFrame>
        <p:sp>
          <p:nvSpPr>
            <p:cNvPr id="27" name="Arc 33"/>
            <p:cNvSpPr>
              <a:spLocks/>
            </p:cNvSpPr>
            <p:nvPr/>
          </p:nvSpPr>
          <p:spPr bwMode="auto">
            <a:xfrm flipV="1">
              <a:off x="3970" y="3165"/>
              <a:ext cx="144" cy="185"/>
            </a:xfrm>
            <a:custGeom>
              <a:avLst/>
              <a:gdLst>
                <a:gd name="T0" fmla="*/ 0 w 21600"/>
                <a:gd name="T1" fmla="*/ 0 h 26139"/>
                <a:gd name="T2" fmla="*/ 0 w 21600"/>
                <a:gd name="T3" fmla="*/ 0 h 26139"/>
                <a:gd name="T4" fmla="*/ 0 w 21600"/>
                <a:gd name="T5" fmla="*/ 0 h 26139"/>
                <a:gd name="T6" fmla="*/ 0 60000 65536"/>
                <a:gd name="T7" fmla="*/ 0 60000 65536"/>
                <a:gd name="T8" fmla="*/ 0 60000 65536"/>
                <a:gd name="T9" fmla="*/ 0 w 21600"/>
                <a:gd name="T10" fmla="*/ 0 h 26139"/>
                <a:gd name="T11" fmla="*/ 21600 w 21600"/>
                <a:gd name="T12" fmla="*/ 26139 h 26139"/>
              </a:gdLst>
              <a:ahLst/>
              <a:cxnLst>
                <a:cxn ang="T6">
                  <a:pos x="T0" y="T1"/>
                </a:cxn>
                <a:cxn ang="T7">
                  <a:pos x="T2" y="T3"/>
                </a:cxn>
                <a:cxn ang="T8">
                  <a:pos x="T4" y="T5"/>
                </a:cxn>
              </a:cxnLst>
              <a:rect l="T9" t="T10" r="T11" b="T12"/>
              <a:pathLst>
                <a:path w="21600" h="26139" fill="none" extrusionOk="0">
                  <a:moveTo>
                    <a:pt x="4760" y="0"/>
                  </a:moveTo>
                  <a:cubicBezTo>
                    <a:pt x="14607" y="2225"/>
                    <a:pt x="21600" y="10973"/>
                    <a:pt x="21600" y="21069"/>
                  </a:cubicBezTo>
                  <a:cubicBezTo>
                    <a:pt x="21600" y="22776"/>
                    <a:pt x="21397" y="24478"/>
                    <a:pt x="20996" y="26138"/>
                  </a:cubicBezTo>
                </a:path>
                <a:path w="21600" h="26139" stroke="0" extrusionOk="0">
                  <a:moveTo>
                    <a:pt x="4760" y="0"/>
                  </a:moveTo>
                  <a:cubicBezTo>
                    <a:pt x="14607" y="2225"/>
                    <a:pt x="21600" y="10973"/>
                    <a:pt x="21600" y="21069"/>
                  </a:cubicBezTo>
                  <a:cubicBezTo>
                    <a:pt x="21600" y="22776"/>
                    <a:pt x="21397" y="24478"/>
                    <a:pt x="20996" y="26138"/>
                  </a:cubicBezTo>
                  <a:lnTo>
                    <a:pt x="0" y="21069"/>
                  </a:lnTo>
                  <a:lnTo>
                    <a:pt x="4760" y="0"/>
                  </a:lnTo>
                  <a:close/>
                </a:path>
              </a:pathLst>
            </a:custGeom>
            <a:noFill/>
            <a:ln w="38100">
              <a:solidFill>
                <a:srgbClr val="CC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8" name="Object 35"/>
            <p:cNvGraphicFramePr>
              <a:graphicFrameLocks noChangeAspect="1"/>
            </p:cNvGraphicFramePr>
            <p:nvPr>
              <p:extLst>
                <p:ext uri="{D42A27DB-BD31-4B8C-83A1-F6EECF244321}">
                  <p14:modId xmlns:p14="http://schemas.microsoft.com/office/powerpoint/2010/main" val="1024740594"/>
                </p:ext>
              </p:extLst>
            </p:nvPr>
          </p:nvGraphicFramePr>
          <p:xfrm>
            <a:off x="4132" y="3223"/>
            <a:ext cx="280" cy="336"/>
          </p:xfrm>
          <a:graphic>
            <a:graphicData uri="http://schemas.openxmlformats.org/presentationml/2006/ole">
              <mc:AlternateContent xmlns:mc="http://schemas.openxmlformats.org/markup-compatibility/2006">
                <mc:Choice xmlns:v="urn:schemas-microsoft-com:vml" Requires="v">
                  <p:oleObj spid="_x0000_s388437" name="公式" r:id="rId23" imgW="114185" imgH="152512" progId="Equation.3">
                    <p:embed/>
                  </p:oleObj>
                </mc:Choice>
                <mc:Fallback>
                  <p:oleObj name="公式" r:id="rId23" imgW="114185" imgH="152512" progId="Equation.3">
                    <p:embed/>
                    <p:pic>
                      <p:nvPicPr>
                        <p:cNvPr id="30" name="Object 3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32" y="3223"/>
                          <a:ext cx="28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0" name="Line 40"/>
          <p:cNvSpPr>
            <a:spLocks noChangeShapeType="1"/>
          </p:cNvSpPr>
          <p:nvPr/>
        </p:nvSpPr>
        <p:spPr bwMode="auto">
          <a:xfrm>
            <a:off x="8187416" y="3594641"/>
            <a:ext cx="231038" cy="4497"/>
          </a:xfrm>
          <a:prstGeom prst="line">
            <a:avLst/>
          </a:prstGeom>
          <a:noFill/>
          <a:ln w="28575">
            <a:solidFill>
              <a:srgbClr val="CC3300"/>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40"/>
          <p:cNvSpPr>
            <a:spLocks noChangeShapeType="1"/>
          </p:cNvSpPr>
          <p:nvPr/>
        </p:nvSpPr>
        <p:spPr bwMode="auto">
          <a:xfrm flipH="1" flipV="1">
            <a:off x="8386427" y="3582667"/>
            <a:ext cx="0" cy="215650"/>
          </a:xfrm>
          <a:prstGeom prst="line">
            <a:avLst/>
          </a:prstGeom>
          <a:noFill/>
          <a:ln w="28575">
            <a:solidFill>
              <a:srgbClr val="CC3300"/>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4" name="Object 13"/>
          <p:cNvGraphicFramePr>
            <a:graphicFrameLocks noChangeAspect="1"/>
          </p:cNvGraphicFramePr>
          <p:nvPr>
            <p:extLst>
              <p:ext uri="{D42A27DB-BD31-4B8C-83A1-F6EECF244321}">
                <p14:modId xmlns:p14="http://schemas.microsoft.com/office/powerpoint/2010/main" val="3569430847"/>
              </p:ext>
            </p:extLst>
          </p:nvPr>
        </p:nvGraphicFramePr>
        <p:xfrm>
          <a:off x="785359" y="4161021"/>
          <a:ext cx="3141662" cy="1181100"/>
        </p:xfrm>
        <a:graphic>
          <a:graphicData uri="http://schemas.openxmlformats.org/presentationml/2006/ole">
            <mc:AlternateContent xmlns:mc="http://schemas.openxmlformats.org/markup-compatibility/2006">
              <mc:Choice xmlns:v="urn:schemas-microsoft-com:vml" Requires="v">
                <p:oleObj spid="_x0000_s388438" name="公式" r:id="rId25" imgW="1054080" imgH="393480" progId="Equation.3">
                  <p:embed/>
                </p:oleObj>
              </mc:Choice>
              <mc:Fallback>
                <p:oleObj name="公式" r:id="rId25" imgW="1054080" imgH="393480" progId="Equation.3">
                  <p:embed/>
                  <p:pic>
                    <p:nvPicPr>
                      <p:cNvPr id="35" name="Object 13"/>
                      <p:cNvPicPr>
                        <a:picLocks noChangeAspect="1" noChangeArrowheads="1"/>
                      </p:cNvPicPr>
                      <p:nvPr/>
                    </p:nvPicPr>
                    <p:blipFill>
                      <a:blip r:embed="rId26"/>
                      <a:srcRect/>
                      <a:stretch>
                        <a:fillRect/>
                      </a:stretch>
                    </p:blipFill>
                    <p:spPr bwMode="auto">
                      <a:xfrm>
                        <a:off x="785359" y="4161021"/>
                        <a:ext cx="3141662" cy="1181100"/>
                      </a:xfrm>
                      <a:prstGeom prst="rect">
                        <a:avLst/>
                      </a:prstGeom>
                      <a:solidFill>
                        <a:srgbClr val="FFFF00"/>
                      </a:solidFill>
                      <a:ln>
                        <a:noFill/>
                      </a:ln>
                      <a:effectLst/>
                      <a:extLst/>
                    </p:spPr>
                  </p:pic>
                </p:oleObj>
              </mc:Fallback>
            </mc:AlternateContent>
          </a:graphicData>
        </a:graphic>
      </p:graphicFrame>
      <p:graphicFrame>
        <p:nvGraphicFramePr>
          <p:cNvPr id="35" name="Object 13"/>
          <p:cNvGraphicFramePr>
            <a:graphicFrameLocks noChangeAspect="1"/>
          </p:cNvGraphicFramePr>
          <p:nvPr>
            <p:extLst>
              <p:ext uri="{D42A27DB-BD31-4B8C-83A1-F6EECF244321}">
                <p14:modId xmlns:p14="http://schemas.microsoft.com/office/powerpoint/2010/main" val="3087801610"/>
              </p:ext>
            </p:extLst>
          </p:nvPr>
        </p:nvGraphicFramePr>
        <p:xfrm>
          <a:off x="1066771" y="5425413"/>
          <a:ext cx="3968750" cy="1295400"/>
        </p:xfrm>
        <a:graphic>
          <a:graphicData uri="http://schemas.openxmlformats.org/presentationml/2006/ole">
            <mc:AlternateContent xmlns:mc="http://schemas.openxmlformats.org/markup-compatibility/2006">
              <mc:Choice xmlns:v="urn:schemas-microsoft-com:vml" Requires="v">
                <p:oleObj spid="_x0000_s388439" name="Equation" r:id="rId27" imgW="1333440" imgH="431640" progId="Equation.DSMT4">
                  <p:embed/>
                </p:oleObj>
              </mc:Choice>
              <mc:Fallback>
                <p:oleObj name="Equation" r:id="rId27" imgW="1333440" imgH="431640" progId="Equation.DSMT4">
                  <p:embed/>
                  <p:pic>
                    <p:nvPicPr>
                      <p:cNvPr id="26" name="Object 13"/>
                      <p:cNvPicPr>
                        <a:picLocks noChangeAspect="1" noChangeArrowheads="1"/>
                      </p:cNvPicPr>
                      <p:nvPr/>
                    </p:nvPicPr>
                    <p:blipFill>
                      <a:blip r:embed="rId28"/>
                      <a:srcRect/>
                      <a:stretch>
                        <a:fillRect/>
                      </a:stretch>
                    </p:blipFill>
                    <p:spPr bwMode="auto">
                      <a:xfrm>
                        <a:off x="1066771" y="5425413"/>
                        <a:ext cx="3968750" cy="1295400"/>
                      </a:xfrm>
                      <a:prstGeom prst="rect">
                        <a:avLst/>
                      </a:prstGeom>
                      <a:noFill/>
                      <a:ln>
                        <a:noFill/>
                      </a:ln>
                      <a:effectLst/>
                      <a:extLst/>
                    </p:spPr>
                  </p:pic>
                </p:oleObj>
              </mc:Fallback>
            </mc:AlternateContent>
          </a:graphicData>
        </a:graphic>
      </p:graphicFrame>
      <p:graphicFrame>
        <p:nvGraphicFramePr>
          <p:cNvPr id="36" name="Object 13"/>
          <p:cNvGraphicFramePr>
            <a:graphicFrameLocks noChangeAspect="1"/>
          </p:cNvGraphicFramePr>
          <p:nvPr>
            <p:extLst>
              <p:ext uri="{D42A27DB-BD31-4B8C-83A1-F6EECF244321}">
                <p14:modId xmlns:p14="http://schemas.microsoft.com/office/powerpoint/2010/main" val="2743803162"/>
              </p:ext>
            </p:extLst>
          </p:nvPr>
        </p:nvGraphicFramePr>
        <p:xfrm>
          <a:off x="5067665" y="5529326"/>
          <a:ext cx="5345112" cy="1158875"/>
        </p:xfrm>
        <a:graphic>
          <a:graphicData uri="http://schemas.openxmlformats.org/presentationml/2006/ole">
            <mc:AlternateContent xmlns:mc="http://schemas.openxmlformats.org/markup-compatibility/2006">
              <mc:Choice xmlns:v="urn:schemas-microsoft-com:vml" Requires="v">
                <p:oleObj spid="_x0000_s388440" name="Equation" r:id="rId29" imgW="2006280" imgH="431640" progId="Equation.DSMT4">
                  <p:embed/>
                </p:oleObj>
              </mc:Choice>
              <mc:Fallback>
                <p:oleObj name="Equation" r:id="rId29" imgW="2006280" imgH="431640" progId="Equation.DSMT4">
                  <p:embed/>
                  <p:pic>
                    <p:nvPicPr>
                      <p:cNvPr id="26" name="Object 13"/>
                      <p:cNvPicPr>
                        <a:picLocks noChangeAspect="1" noChangeArrowheads="1"/>
                      </p:cNvPicPr>
                      <p:nvPr/>
                    </p:nvPicPr>
                    <p:blipFill>
                      <a:blip r:embed="rId30"/>
                      <a:srcRect/>
                      <a:stretch>
                        <a:fillRect/>
                      </a:stretch>
                    </p:blipFill>
                    <p:spPr bwMode="auto">
                      <a:xfrm>
                        <a:off x="5067665" y="5529326"/>
                        <a:ext cx="5345112" cy="1158875"/>
                      </a:xfrm>
                      <a:prstGeom prst="rect">
                        <a:avLst/>
                      </a:prstGeom>
                      <a:noFill/>
                      <a:ln>
                        <a:noFill/>
                      </a:ln>
                      <a:effectLst/>
                      <a:extLst/>
                    </p:spPr>
                  </p:pic>
                </p:oleObj>
              </mc:Fallback>
            </mc:AlternateContent>
          </a:graphicData>
        </a:graphic>
      </p:graphicFrame>
      <p:graphicFrame>
        <p:nvGraphicFramePr>
          <p:cNvPr id="37" name="Object 2073"/>
          <p:cNvGraphicFramePr>
            <a:graphicFrameLocks noChangeAspect="1"/>
          </p:cNvGraphicFramePr>
          <p:nvPr>
            <p:extLst>
              <p:ext uri="{D42A27DB-BD31-4B8C-83A1-F6EECF244321}">
                <p14:modId xmlns:p14="http://schemas.microsoft.com/office/powerpoint/2010/main" val="2749507592"/>
              </p:ext>
            </p:extLst>
          </p:nvPr>
        </p:nvGraphicFramePr>
        <p:xfrm>
          <a:off x="4318080" y="4380453"/>
          <a:ext cx="2190668" cy="744290"/>
        </p:xfrm>
        <a:graphic>
          <a:graphicData uri="http://schemas.openxmlformats.org/presentationml/2006/ole">
            <mc:AlternateContent xmlns:mc="http://schemas.openxmlformats.org/markup-compatibility/2006">
              <mc:Choice xmlns:v="urn:schemas-microsoft-com:vml" Requires="v">
                <p:oleObj spid="_x0000_s388441" name="公式" r:id="rId31" imgW="672840" imgH="228600" progId="Equation.3">
                  <p:embed/>
                </p:oleObj>
              </mc:Choice>
              <mc:Fallback>
                <p:oleObj name="公式" r:id="rId31" imgW="672840" imgH="228600" progId="Equation.3">
                  <p:embed/>
                  <p:pic>
                    <p:nvPicPr>
                      <p:cNvPr id="28" name="Object 2073"/>
                      <p:cNvPicPr>
                        <a:picLocks noChangeAspect="1" noChangeArrowheads="1"/>
                      </p:cNvPicPr>
                      <p:nvPr/>
                    </p:nvPicPr>
                    <p:blipFill>
                      <a:blip r:embed="rId32"/>
                      <a:srcRect/>
                      <a:stretch>
                        <a:fillRect/>
                      </a:stretch>
                    </p:blipFill>
                    <p:spPr bwMode="auto">
                      <a:xfrm>
                        <a:off x="4318080" y="4380453"/>
                        <a:ext cx="2190668" cy="744290"/>
                      </a:xfrm>
                      <a:prstGeom prst="rect">
                        <a:avLst/>
                      </a:prstGeom>
                      <a:solidFill>
                        <a:srgbClr val="00FF00"/>
                      </a:solidFill>
                      <a:ln>
                        <a:noFill/>
                      </a:ln>
                      <a:effectLst/>
                      <a:extLst/>
                    </p:spPr>
                  </p:pic>
                </p:oleObj>
              </mc:Fallback>
            </mc:AlternateContent>
          </a:graphicData>
        </a:graphic>
      </p:graphicFrame>
    </p:spTree>
    <p:extLst>
      <p:ext uri="{BB962C8B-B14F-4D97-AF65-F5344CB8AC3E}">
        <p14:creationId xmlns:p14="http://schemas.microsoft.com/office/powerpoint/2010/main" val="13557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45855" y="215400"/>
            <a:ext cx="8675743" cy="1384995"/>
          </a:xfrm>
          <a:prstGeom prst="rect">
            <a:avLst/>
          </a:prstGeom>
        </p:spPr>
        <p:txBody>
          <a:bodyPr wrap="square">
            <a:spAutoFit/>
          </a:bodyPr>
          <a:lstStyle/>
          <a:p>
            <a:r>
              <a:rPr lang="zh-CN" altLang="en-US" sz="2800" b="1" i="0" dirty="0">
                <a:solidFill>
                  <a:srgbClr val="FF0000"/>
                </a:solidFill>
              </a:rPr>
              <a:t>练习：</a:t>
            </a:r>
            <a:r>
              <a:rPr lang="zh-CN" altLang="en-US" sz="2800" b="1" i="0" dirty="0">
                <a:solidFill>
                  <a:srgbClr val="009900"/>
                </a:solidFill>
              </a:rPr>
              <a:t>康普顿散射中，</a:t>
            </a:r>
            <a:r>
              <a:rPr lang="zh-CN" altLang="en-US" sz="2800" b="1" i="0" dirty="0">
                <a:solidFill>
                  <a:srgbClr val="9900CC"/>
                </a:solidFill>
              </a:rPr>
              <a:t>波长为</a:t>
            </a:r>
            <a:r>
              <a:rPr lang="en-US" altLang="zh-CN" sz="2800" b="1" i="0" dirty="0">
                <a:solidFill>
                  <a:srgbClr val="FF0000"/>
                </a:solidFill>
              </a:rPr>
              <a:t>λ</a:t>
            </a:r>
            <a:r>
              <a:rPr lang="en-US" altLang="zh-CN" sz="2800" b="1" i="0" baseline="-25000" dirty="0">
                <a:solidFill>
                  <a:srgbClr val="FF0000"/>
                </a:solidFill>
                <a:cs typeface="Times New Roman" panose="02020603050405020304" pitchFamily="18" charset="0"/>
              </a:rPr>
              <a:t>0 </a:t>
            </a:r>
            <a:r>
              <a:rPr lang="zh-CN" altLang="en-US" sz="2800" b="1" i="0" dirty="0">
                <a:solidFill>
                  <a:srgbClr val="9900CC"/>
                </a:solidFill>
              </a:rPr>
              <a:t>的</a:t>
            </a:r>
            <a:r>
              <a:rPr lang="en-US" altLang="zh-CN" sz="2800" b="1" i="0" dirty="0">
                <a:solidFill>
                  <a:srgbClr val="9900CC"/>
                </a:solidFill>
              </a:rPr>
              <a:t>X</a:t>
            </a:r>
            <a:r>
              <a:rPr lang="zh-CN" altLang="en-US" sz="2800" b="1" i="0" dirty="0">
                <a:solidFill>
                  <a:srgbClr val="9900CC"/>
                </a:solidFill>
              </a:rPr>
              <a:t>射线经物体散射后沿与入射方向成</a:t>
            </a:r>
            <a:r>
              <a:rPr lang="en-US" altLang="zh-CN" sz="2800" b="1" i="0" dirty="0">
                <a:solidFill>
                  <a:srgbClr val="FF0000"/>
                </a:solidFill>
                <a:sym typeface="Symbol" panose="05050102010706020507" pitchFamily="18" charset="2"/>
              </a:rPr>
              <a:t>/2</a:t>
            </a:r>
            <a:r>
              <a:rPr lang="en-US" altLang="zh-CN" sz="2800" b="1" i="0" dirty="0">
                <a:solidFill>
                  <a:srgbClr val="FF0000"/>
                </a:solidFill>
              </a:rPr>
              <a:t> </a:t>
            </a:r>
            <a:r>
              <a:rPr lang="zh-CN" altLang="en-US" sz="2800" b="1" i="0" dirty="0">
                <a:solidFill>
                  <a:srgbClr val="9900CC"/>
                </a:solidFill>
              </a:rPr>
              <a:t>角方向散射。已知</a:t>
            </a:r>
            <a:r>
              <a:rPr kumimoji="0" lang="zh-CN" altLang="en-US" sz="2800" b="1" i="0" dirty="0">
                <a:solidFill>
                  <a:srgbClr val="009900"/>
                </a:solidFill>
              </a:rPr>
              <a:t>康普顿波长为</a:t>
            </a:r>
            <a:r>
              <a:rPr lang="en-US" altLang="zh-CN" sz="2800" b="1" i="0" dirty="0" err="1">
                <a:solidFill>
                  <a:srgbClr val="FF0000"/>
                </a:solidFill>
              </a:rPr>
              <a:t>λ</a:t>
            </a:r>
            <a:r>
              <a:rPr lang="en-US" altLang="zh-CN" sz="2800" b="1" i="0" baseline="-25000" dirty="0" err="1">
                <a:solidFill>
                  <a:srgbClr val="FF0000"/>
                </a:solidFill>
                <a:cs typeface="Times New Roman" panose="02020603050405020304" pitchFamily="18" charset="0"/>
              </a:rPr>
              <a:t>c</a:t>
            </a:r>
            <a:r>
              <a:rPr lang="en-US" altLang="zh-CN" sz="2800" b="1" i="0" baseline="-25000" dirty="0">
                <a:solidFill>
                  <a:srgbClr val="FF0000"/>
                </a:solidFill>
                <a:cs typeface="Times New Roman" panose="02020603050405020304" pitchFamily="18" charset="0"/>
              </a:rPr>
              <a:t> </a:t>
            </a:r>
            <a:r>
              <a:rPr lang="zh-CN" altLang="en-US" sz="2800" b="1" i="0" dirty="0">
                <a:solidFill>
                  <a:srgbClr val="9900CC"/>
                </a:solidFill>
              </a:rPr>
              <a:t>，</a:t>
            </a:r>
            <a:r>
              <a:rPr kumimoji="0" lang="zh-CN" altLang="en-US" sz="2800" b="1" i="0" dirty="0">
                <a:solidFill>
                  <a:srgbClr val="009900"/>
                </a:solidFill>
              </a:rPr>
              <a:t>那么</a:t>
            </a:r>
            <a:r>
              <a:rPr lang="zh-CN" altLang="en-US" sz="2800" b="1" i="0" dirty="0">
                <a:solidFill>
                  <a:srgbClr val="FF0000"/>
                </a:solidFill>
                <a:sym typeface="Symbol" panose="05050102010706020507" pitchFamily="18" charset="2"/>
              </a:rPr>
              <a:t></a:t>
            </a:r>
            <a:r>
              <a:rPr lang="en-US" altLang="zh-CN" sz="2800" b="1" i="0" dirty="0">
                <a:solidFill>
                  <a:srgbClr val="9900CC"/>
                </a:solidFill>
                <a:sym typeface="Symbol" panose="05050102010706020507" pitchFamily="18" charset="2"/>
              </a:rPr>
              <a:t>=_____</a:t>
            </a:r>
            <a:endParaRPr lang="zh-CN" altLang="en-US" sz="2800" b="1" i="0" dirty="0">
              <a:solidFill>
                <a:srgbClr val="9900CC"/>
              </a:solidFill>
            </a:endParaRPr>
          </a:p>
        </p:txBody>
      </p:sp>
      <p:grpSp>
        <p:nvGrpSpPr>
          <p:cNvPr id="7" name="Group 12"/>
          <p:cNvGrpSpPr>
            <a:grpSpLocks/>
          </p:cNvGrpSpPr>
          <p:nvPr/>
        </p:nvGrpSpPr>
        <p:grpSpPr bwMode="auto">
          <a:xfrm>
            <a:off x="7104112" y="2493357"/>
            <a:ext cx="3810000" cy="2933303"/>
            <a:chOff x="2784" y="2053"/>
            <a:chExt cx="2688" cy="1945"/>
          </a:xfrm>
        </p:grpSpPr>
        <p:sp>
          <p:nvSpPr>
            <p:cNvPr id="8" name="Rectangle 13"/>
            <p:cNvSpPr>
              <a:spLocks noChangeArrowheads="1"/>
            </p:cNvSpPr>
            <p:nvPr/>
          </p:nvSpPr>
          <p:spPr bwMode="auto">
            <a:xfrm>
              <a:off x="2784" y="2053"/>
              <a:ext cx="2688" cy="1920"/>
            </a:xfrm>
            <a:prstGeom prst="rect">
              <a:avLst/>
            </a:prstGeom>
            <a:solidFill>
              <a:schemeClr val="bg1"/>
            </a:solidFill>
            <a:ln w="9525">
              <a:solidFill>
                <a:srgbClr val="006666"/>
              </a:solidFill>
              <a:miter lim="800000"/>
              <a:headEnd/>
              <a:tailEnd type="none" w="sm" len="lg"/>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9" name="Line 14"/>
            <p:cNvSpPr>
              <a:spLocks noChangeShapeType="1"/>
            </p:cNvSpPr>
            <p:nvPr/>
          </p:nvSpPr>
          <p:spPr bwMode="auto">
            <a:xfrm>
              <a:off x="3858" y="3165"/>
              <a:ext cx="1566" cy="3"/>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5"/>
            <p:cNvSpPr>
              <a:spLocks noChangeShapeType="1"/>
            </p:cNvSpPr>
            <p:nvPr/>
          </p:nvSpPr>
          <p:spPr bwMode="auto">
            <a:xfrm flipV="1">
              <a:off x="3840" y="2256"/>
              <a:ext cx="0" cy="168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 name="Object 16"/>
            <p:cNvGraphicFramePr>
              <a:graphicFrameLocks noChangeAspect="1"/>
            </p:cNvGraphicFramePr>
            <p:nvPr/>
          </p:nvGraphicFramePr>
          <p:xfrm>
            <a:off x="5136" y="2894"/>
            <a:ext cx="208" cy="226"/>
          </p:xfrm>
          <a:graphic>
            <a:graphicData uri="http://schemas.openxmlformats.org/presentationml/2006/ole">
              <mc:AlternateContent xmlns:mc="http://schemas.openxmlformats.org/markup-compatibility/2006">
                <mc:Choice xmlns:v="urn:schemas-microsoft-com:vml" Requires="v">
                  <p:oleObj spid="_x0000_s352154" name="公式" r:id="rId3" imgW="177646" imgH="190335" progId="Equation.3">
                    <p:embed/>
                  </p:oleObj>
                </mc:Choice>
                <mc:Fallback>
                  <p:oleObj name="公式" r:id="rId3" imgW="177646" imgH="19033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 y="2894"/>
                          <a:ext cx="208"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7"/>
            <p:cNvGraphicFramePr>
              <a:graphicFrameLocks noChangeAspect="1"/>
            </p:cNvGraphicFramePr>
            <p:nvPr>
              <p:extLst>
                <p:ext uri="{D42A27DB-BD31-4B8C-83A1-F6EECF244321}">
                  <p14:modId xmlns:p14="http://schemas.microsoft.com/office/powerpoint/2010/main" val="712126831"/>
                </p:ext>
              </p:extLst>
            </p:nvPr>
          </p:nvGraphicFramePr>
          <p:xfrm>
            <a:off x="3513" y="2208"/>
            <a:ext cx="225" cy="285"/>
          </p:xfrm>
          <a:graphic>
            <a:graphicData uri="http://schemas.openxmlformats.org/presentationml/2006/ole">
              <mc:AlternateContent xmlns:mc="http://schemas.openxmlformats.org/markup-compatibility/2006">
                <mc:Choice xmlns:v="urn:schemas-microsoft-com:vml" Requires="v">
                  <p:oleObj spid="_x0000_s352155" name="公式" r:id="rId5" imgW="190417" imgH="241195" progId="Equation.3">
                    <p:embed/>
                  </p:oleObj>
                </mc:Choice>
                <mc:Fallback>
                  <p:oleObj name="公式" r:id="rId5" imgW="190417" imgH="2411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3" y="2208"/>
                          <a:ext cx="225"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Line 18"/>
            <p:cNvSpPr>
              <a:spLocks noChangeShapeType="1"/>
            </p:cNvSpPr>
            <p:nvPr/>
          </p:nvSpPr>
          <p:spPr bwMode="auto">
            <a:xfrm>
              <a:off x="3840" y="3168"/>
              <a:ext cx="600" cy="563"/>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9"/>
            <p:cNvSpPr>
              <a:spLocks noChangeShapeType="1"/>
            </p:cNvSpPr>
            <p:nvPr/>
          </p:nvSpPr>
          <p:spPr bwMode="auto">
            <a:xfrm flipH="1" flipV="1">
              <a:off x="3840" y="2610"/>
              <a:ext cx="0" cy="558"/>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20"/>
            <p:cNvSpPr>
              <a:spLocks noChangeShapeType="1"/>
            </p:cNvSpPr>
            <p:nvPr/>
          </p:nvSpPr>
          <p:spPr bwMode="auto">
            <a:xfrm>
              <a:off x="2976" y="3168"/>
              <a:ext cx="86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1"/>
            <p:cNvSpPr>
              <a:spLocks noChangeShapeType="1"/>
            </p:cNvSpPr>
            <p:nvPr/>
          </p:nvSpPr>
          <p:spPr bwMode="auto">
            <a:xfrm flipH="1" flipV="1">
              <a:off x="4408" y="3151"/>
              <a:ext cx="19" cy="525"/>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22"/>
            <p:cNvSpPr>
              <a:spLocks noChangeShapeType="1"/>
            </p:cNvSpPr>
            <p:nvPr/>
          </p:nvSpPr>
          <p:spPr bwMode="auto">
            <a:xfrm>
              <a:off x="3832" y="2575"/>
              <a:ext cx="585" cy="598"/>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23"/>
            <p:cNvSpPr>
              <a:spLocks noChangeShapeType="1"/>
            </p:cNvSpPr>
            <p:nvPr/>
          </p:nvSpPr>
          <p:spPr bwMode="auto">
            <a:xfrm>
              <a:off x="3840" y="3168"/>
              <a:ext cx="585" cy="3"/>
            </a:xfrm>
            <a:prstGeom prst="line">
              <a:avLst/>
            </a:prstGeom>
            <a:noFill/>
            <a:ln w="38100">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9" name="Object 24"/>
            <p:cNvGraphicFramePr>
              <a:graphicFrameLocks noChangeAspect="1"/>
            </p:cNvGraphicFramePr>
            <p:nvPr>
              <p:extLst>
                <p:ext uri="{D42A27DB-BD31-4B8C-83A1-F6EECF244321}">
                  <p14:modId xmlns:p14="http://schemas.microsoft.com/office/powerpoint/2010/main" val="3006390349"/>
                </p:ext>
              </p:extLst>
            </p:nvPr>
          </p:nvGraphicFramePr>
          <p:xfrm>
            <a:off x="2887" y="2478"/>
            <a:ext cx="611" cy="597"/>
          </p:xfrm>
          <a:graphic>
            <a:graphicData uri="http://schemas.openxmlformats.org/presentationml/2006/ole">
              <mc:AlternateContent xmlns:mc="http://schemas.openxmlformats.org/markup-compatibility/2006">
                <mc:Choice xmlns:v="urn:schemas-microsoft-com:vml" Requires="v">
                  <p:oleObj spid="_x0000_s352156" name="Equation" r:id="rId7" imgW="406080" imgH="393480" progId="Equation.DSMT4">
                    <p:embed/>
                  </p:oleObj>
                </mc:Choice>
                <mc:Fallback>
                  <p:oleObj name="Equation" r:id="rId7" imgW="406080" imgH="393480" progId="Equation.DSMT4">
                    <p:embed/>
                    <p:pic>
                      <p:nvPicPr>
                        <p:cNvPr id="0" name=""/>
                        <p:cNvPicPr>
                          <a:picLocks noChangeAspect="1" noChangeArrowheads="1"/>
                        </p:cNvPicPr>
                        <p:nvPr/>
                      </p:nvPicPr>
                      <p:blipFill>
                        <a:blip r:embed="rId8"/>
                        <a:srcRect/>
                        <a:stretch>
                          <a:fillRect/>
                        </a:stretch>
                      </p:blipFill>
                      <p:spPr bwMode="auto">
                        <a:xfrm>
                          <a:off x="2887" y="2478"/>
                          <a:ext cx="611" cy="597"/>
                        </a:xfrm>
                        <a:prstGeom prst="rect">
                          <a:avLst/>
                        </a:prstGeom>
                        <a:noFill/>
                        <a:ln>
                          <a:noFill/>
                        </a:ln>
                        <a:effectLst/>
                        <a:extLst/>
                      </p:spPr>
                    </p:pic>
                  </p:oleObj>
                </mc:Fallback>
              </mc:AlternateContent>
            </a:graphicData>
          </a:graphic>
        </p:graphicFrame>
        <p:graphicFrame>
          <p:nvGraphicFramePr>
            <p:cNvPr id="20" name="Object 25"/>
            <p:cNvGraphicFramePr>
              <a:graphicFrameLocks noChangeAspect="1"/>
            </p:cNvGraphicFramePr>
            <p:nvPr>
              <p:extLst>
                <p:ext uri="{D42A27DB-BD31-4B8C-83A1-F6EECF244321}">
                  <p14:modId xmlns:p14="http://schemas.microsoft.com/office/powerpoint/2010/main" val="1849747470"/>
                </p:ext>
              </p:extLst>
            </p:nvPr>
          </p:nvGraphicFramePr>
          <p:xfrm>
            <a:off x="3968" y="2108"/>
            <a:ext cx="507" cy="570"/>
          </p:xfrm>
          <a:graphic>
            <a:graphicData uri="http://schemas.openxmlformats.org/presentationml/2006/ole">
              <mc:AlternateContent xmlns:mc="http://schemas.openxmlformats.org/markup-compatibility/2006">
                <mc:Choice xmlns:v="urn:schemas-microsoft-com:vml" Requires="v">
                  <p:oleObj spid="_x0000_s352157" name="Equation" r:id="rId9" imgW="317160" imgH="393480" progId="Equation.DSMT4">
                    <p:embed/>
                  </p:oleObj>
                </mc:Choice>
                <mc:Fallback>
                  <p:oleObj name="Equation" r:id="rId9" imgW="317160" imgH="393480" progId="Equation.DSMT4">
                    <p:embed/>
                    <p:pic>
                      <p:nvPicPr>
                        <p:cNvPr id="0" name=""/>
                        <p:cNvPicPr>
                          <a:picLocks noChangeAspect="1" noChangeArrowheads="1"/>
                        </p:cNvPicPr>
                        <p:nvPr/>
                      </p:nvPicPr>
                      <p:blipFill>
                        <a:blip r:embed="rId10"/>
                        <a:srcRect/>
                        <a:stretch>
                          <a:fillRect/>
                        </a:stretch>
                      </p:blipFill>
                      <p:spPr bwMode="auto">
                        <a:xfrm>
                          <a:off x="3968" y="2108"/>
                          <a:ext cx="507" cy="570"/>
                        </a:xfrm>
                        <a:prstGeom prst="rect">
                          <a:avLst/>
                        </a:prstGeom>
                        <a:noFill/>
                        <a:ln>
                          <a:noFill/>
                        </a:ln>
                        <a:effectLst/>
                        <a:extLst/>
                      </p:spPr>
                    </p:pic>
                  </p:oleObj>
                </mc:Fallback>
              </mc:AlternateContent>
            </a:graphicData>
          </a:graphic>
        </p:graphicFrame>
        <p:graphicFrame>
          <p:nvGraphicFramePr>
            <p:cNvPr id="21" name="Object 26"/>
            <p:cNvGraphicFramePr>
              <a:graphicFrameLocks noChangeAspect="1"/>
            </p:cNvGraphicFramePr>
            <p:nvPr>
              <p:extLst>
                <p:ext uri="{D42A27DB-BD31-4B8C-83A1-F6EECF244321}">
                  <p14:modId xmlns:p14="http://schemas.microsoft.com/office/powerpoint/2010/main" val="1465594352"/>
                </p:ext>
              </p:extLst>
            </p:nvPr>
          </p:nvGraphicFramePr>
          <p:xfrm>
            <a:off x="4533" y="3569"/>
            <a:ext cx="603" cy="429"/>
          </p:xfrm>
          <a:graphic>
            <a:graphicData uri="http://schemas.openxmlformats.org/presentationml/2006/ole">
              <mc:AlternateContent xmlns:mc="http://schemas.openxmlformats.org/markup-compatibility/2006">
                <mc:Choice xmlns:v="urn:schemas-microsoft-com:vml" Requires="v">
                  <p:oleObj spid="_x0000_s352158" name="Equation" r:id="rId11" imgW="241200" imgH="177480" progId="Equation.DSMT4">
                    <p:embed/>
                  </p:oleObj>
                </mc:Choice>
                <mc:Fallback>
                  <p:oleObj name="Equation" r:id="rId11" imgW="241200" imgH="177480" progId="Equation.DSMT4">
                    <p:embed/>
                    <p:pic>
                      <p:nvPicPr>
                        <p:cNvPr id="0" name=""/>
                        <p:cNvPicPr>
                          <a:picLocks noChangeAspect="1" noChangeArrowheads="1"/>
                        </p:cNvPicPr>
                        <p:nvPr/>
                      </p:nvPicPr>
                      <p:blipFill>
                        <a:blip r:embed="rId12"/>
                        <a:srcRect/>
                        <a:stretch>
                          <a:fillRect/>
                        </a:stretch>
                      </p:blipFill>
                      <p:spPr bwMode="auto">
                        <a:xfrm>
                          <a:off x="4533" y="3569"/>
                          <a:ext cx="603" cy="429"/>
                        </a:xfrm>
                        <a:prstGeom prst="rect">
                          <a:avLst/>
                        </a:prstGeom>
                        <a:noFill/>
                        <a:ln>
                          <a:noFill/>
                        </a:ln>
                        <a:effectLst/>
                        <a:extLst/>
                      </p:spPr>
                    </p:pic>
                  </p:oleObj>
                </mc:Fallback>
              </mc:AlternateContent>
            </a:graphicData>
          </a:graphic>
        </p:graphicFrame>
        <p:sp>
          <p:nvSpPr>
            <p:cNvPr id="22" name="Line 27"/>
            <p:cNvSpPr>
              <a:spLocks noChangeShapeType="1"/>
            </p:cNvSpPr>
            <p:nvPr/>
          </p:nvSpPr>
          <p:spPr bwMode="auto">
            <a:xfrm flipV="1">
              <a:off x="3840" y="2892"/>
              <a:ext cx="8" cy="276"/>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3" name="Object 28"/>
            <p:cNvGraphicFramePr>
              <a:graphicFrameLocks noChangeAspect="1"/>
            </p:cNvGraphicFramePr>
            <p:nvPr>
              <p:extLst>
                <p:ext uri="{D42A27DB-BD31-4B8C-83A1-F6EECF244321}">
                  <p14:modId xmlns:p14="http://schemas.microsoft.com/office/powerpoint/2010/main" val="1374419531"/>
                </p:ext>
              </p:extLst>
            </p:nvPr>
          </p:nvGraphicFramePr>
          <p:xfrm>
            <a:off x="3521" y="2729"/>
            <a:ext cx="298" cy="417"/>
          </p:xfrm>
          <a:graphic>
            <a:graphicData uri="http://schemas.openxmlformats.org/presentationml/2006/ole">
              <mc:AlternateContent xmlns:mc="http://schemas.openxmlformats.org/markup-compatibility/2006">
                <mc:Choice xmlns:v="urn:schemas-microsoft-com:vml" Requires="v">
                  <p:oleObj spid="_x0000_s352159" name="Equation" r:id="rId13" imgW="126720" imgH="177480" progId="Equation.DSMT4">
                    <p:embed/>
                  </p:oleObj>
                </mc:Choice>
                <mc:Fallback>
                  <p:oleObj name="Equation" r:id="rId13" imgW="126720" imgH="177480" progId="Equation.DSMT4">
                    <p:embed/>
                    <p:pic>
                      <p:nvPicPr>
                        <p:cNvPr id="0" name=""/>
                        <p:cNvPicPr>
                          <a:picLocks noChangeAspect="1" noChangeArrowheads="1"/>
                        </p:cNvPicPr>
                        <p:nvPr/>
                      </p:nvPicPr>
                      <p:blipFill>
                        <a:blip r:embed="rId14"/>
                        <a:srcRect/>
                        <a:stretch>
                          <a:fillRect/>
                        </a:stretch>
                      </p:blipFill>
                      <p:spPr bwMode="auto">
                        <a:xfrm>
                          <a:off x="3521" y="2729"/>
                          <a:ext cx="298" cy="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Line 29"/>
            <p:cNvSpPr>
              <a:spLocks noChangeShapeType="1"/>
            </p:cNvSpPr>
            <p:nvPr/>
          </p:nvSpPr>
          <p:spPr bwMode="auto">
            <a:xfrm>
              <a:off x="2928" y="3168"/>
              <a:ext cx="336" cy="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5" name="Object 30"/>
            <p:cNvGraphicFramePr>
              <a:graphicFrameLocks noChangeAspect="1"/>
            </p:cNvGraphicFramePr>
            <p:nvPr>
              <p:extLst>
                <p:ext uri="{D42A27DB-BD31-4B8C-83A1-F6EECF244321}">
                  <p14:modId xmlns:p14="http://schemas.microsoft.com/office/powerpoint/2010/main" val="3202692564"/>
                </p:ext>
              </p:extLst>
            </p:nvPr>
          </p:nvGraphicFramePr>
          <p:xfrm>
            <a:off x="2979" y="3155"/>
            <a:ext cx="388" cy="540"/>
          </p:xfrm>
          <a:graphic>
            <a:graphicData uri="http://schemas.openxmlformats.org/presentationml/2006/ole">
              <mc:AlternateContent xmlns:mc="http://schemas.openxmlformats.org/markup-compatibility/2006">
                <mc:Choice xmlns:v="urn:schemas-microsoft-com:vml" Requires="v">
                  <p:oleObj spid="_x0000_s352160" name="Equation" r:id="rId15" imgW="164880" imgH="228600" progId="Equation.DSMT4">
                    <p:embed/>
                  </p:oleObj>
                </mc:Choice>
                <mc:Fallback>
                  <p:oleObj name="Equation" r:id="rId15" imgW="164880" imgH="228600" progId="Equation.DSMT4">
                    <p:embed/>
                    <p:pic>
                      <p:nvPicPr>
                        <p:cNvPr id="0" name=""/>
                        <p:cNvPicPr>
                          <a:picLocks noChangeAspect="1" noChangeArrowheads="1"/>
                        </p:cNvPicPr>
                        <p:nvPr/>
                      </p:nvPicPr>
                      <p:blipFill>
                        <a:blip r:embed="rId16"/>
                        <a:srcRect/>
                        <a:stretch>
                          <a:fillRect/>
                        </a:stretch>
                      </p:blipFill>
                      <p:spPr bwMode="auto">
                        <a:xfrm>
                          <a:off x="2979" y="3155"/>
                          <a:ext cx="388" cy="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Oval 31"/>
            <p:cNvSpPr>
              <a:spLocks noChangeArrowheads="1"/>
            </p:cNvSpPr>
            <p:nvPr/>
          </p:nvSpPr>
          <p:spPr bwMode="auto">
            <a:xfrm>
              <a:off x="3768" y="3120"/>
              <a:ext cx="144" cy="144"/>
            </a:xfrm>
            <a:prstGeom prst="ellipse">
              <a:avLst/>
            </a:prstGeom>
            <a:gradFill rotWithShape="0">
              <a:gsLst>
                <a:gs pos="0">
                  <a:srgbClr val="FFFFFF"/>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graphicFrame>
          <p:nvGraphicFramePr>
            <p:cNvPr id="27" name="Object 32"/>
            <p:cNvGraphicFramePr>
              <a:graphicFrameLocks noChangeAspect="1"/>
            </p:cNvGraphicFramePr>
            <p:nvPr>
              <p:extLst>
                <p:ext uri="{D42A27DB-BD31-4B8C-83A1-F6EECF244321}">
                  <p14:modId xmlns:p14="http://schemas.microsoft.com/office/powerpoint/2010/main" val="312593824"/>
                </p:ext>
              </p:extLst>
            </p:nvPr>
          </p:nvGraphicFramePr>
          <p:xfrm>
            <a:off x="4267" y="2575"/>
            <a:ext cx="711" cy="605"/>
          </p:xfrm>
          <a:graphic>
            <a:graphicData uri="http://schemas.openxmlformats.org/presentationml/2006/ole">
              <mc:AlternateContent xmlns:mc="http://schemas.openxmlformats.org/markup-compatibility/2006">
                <mc:Choice xmlns:v="urn:schemas-microsoft-com:vml" Requires="v">
                  <p:oleObj spid="_x0000_s352161" name="公式" r:id="rId17" imgW="393480" imgH="393480" progId="Equation.3">
                    <p:embed/>
                  </p:oleObj>
                </mc:Choice>
                <mc:Fallback>
                  <p:oleObj name="公式" r:id="rId17" imgW="393480" imgH="393480" progId="Equation.3">
                    <p:embed/>
                    <p:pic>
                      <p:nvPicPr>
                        <p:cNvPr id="0" name=""/>
                        <p:cNvPicPr>
                          <a:picLocks noChangeAspect="1" noChangeArrowheads="1"/>
                        </p:cNvPicPr>
                        <p:nvPr/>
                      </p:nvPicPr>
                      <p:blipFill>
                        <a:blip r:embed="rId18"/>
                        <a:srcRect/>
                        <a:stretch>
                          <a:fillRect/>
                        </a:stretch>
                      </p:blipFill>
                      <p:spPr bwMode="auto">
                        <a:xfrm>
                          <a:off x="4267" y="2575"/>
                          <a:ext cx="711" cy="605"/>
                        </a:xfrm>
                        <a:prstGeom prst="rect">
                          <a:avLst/>
                        </a:prstGeom>
                        <a:noFill/>
                        <a:ln>
                          <a:noFill/>
                        </a:ln>
                        <a:effectLst/>
                        <a:extLst/>
                      </p:spPr>
                    </p:pic>
                  </p:oleObj>
                </mc:Fallback>
              </mc:AlternateContent>
            </a:graphicData>
          </a:graphic>
        </p:graphicFrame>
        <p:sp>
          <p:nvSpPr>
            <p:cNvPr id="28" name="Arc 33"/>
            <p:cNvSpPr>
              <a:spLocks/>
            </p:cNvSpPr>
            <p:nvPr/>
          </p:nvSpPr>
          <p:spPr bwMode="auto">
            <a:xfrm flipV="1">
              <a:off x="3970" y="3165"/>
              <a:ext cx="144" cy="185"/>
            </a:xfrm>
            <a:custGeom>
              <a:avLst/>
              <a:gdLst>
                <a:gd name="T0" fmla="*/ 0 w 21600"/>
                <a:gd name="T1" fmla="*/ 0 h 26139"/>
                <a:gd name="T2" fmla="*/ 0 w 21600"/>
                <a:gd name="T3" fmla="*/ 0 h 26139"/>
                <a:gd name="T4" fmla="*/ 0 w 21600"/>
                <a:gd name="T5" fmla="*/ 0 h 26139"/>
                <a:gd name="T6" fmla="*/ 0 60000 65536"/>
                <a:gd name="T7" fmla="*/ 0 60000 65536"/>
                <a:gd name="T8" fmla="*/ 0 60000 65536"/>
                <a:gd name="T9" fmla="*/ 0 w 21600"/>
                <a:gd name="T10" fmla="*/ 0 h 26139"/>
                <a:gd name="T11" fmla="*/ 21600 w 21600"/>
                <a:gd name="T12" fmla="*/ 26139 h 26139"/>
              </a:gdLst>
              <a:ahLst/>
              <a:cxnLst>
                <a:cxn ang="T6">
                  <a:pos x="T0" y="T1"/>
                </a:cxn>
                <a:cxn ang="T7">
                  <a:pos x="T2" y="T3"/>
                </a:cxn>
                <a:cxn ang="T8">
                  <a:pos x="T4" y="T5"/>
                </a:cxn>
              </a:cxnLst>
              <a:rect l="T9" t="T10" r="T11" b="T12"/>
              <a:pathLst>
                <a:path w="21600" h="26139" fill="none" extrusionOk="0">
                  <a:moveTo>
                    <a:pt x="4760" y="0"/>
                  </a:moveTo>
                  <a:cubicBezTo>
                    <a:pt x="14607" y="2225"/>
                    <a:pt x="21600" y="10973"/>
                    <a:pt x="21600" y="21069"/>
                  </a:cubicBezTo>
                  <a:cubicBezTo>
                    <a:pt x="21600" y="22776"/>
                    <a:pt x="21397" y="24478"/>
                    <a:pt x="20996" y="26138"/>
                  </a:cubicBezTo>
                </a:path>
                <a:path w="21600" h="26139" stroke="0" extrusionOk="0">
                  <a:moveTo>
                    <a:pt x="4760" y="0"/>
                  </a:moveTo>
                  <a:cubicBezTo>
                    <a:pt x="14607" y="2225"/>
                    <a:pt x="21600" y="10973"/>
                    <a:pt x="21600" y="21069"/>
                  </a:cubicBezTo>
                  <a:cubicBezTo>
                    <a:pt x="21600" y="22776"/>
                    <a:pt x="21397" y="24478"/>
                    <a:pt x="20996" y="26138"/>
                  </a:cubicBezTo>
                  <a:lnTo>
                    <a:pt x="0" y="21069"/>
                  </a:lnTo>
                  <a:lnTo>
                    <a:pt x="4760" y="0"/>
                  </a:lnTo>
                  <a:close/>
                </a:path>
              </a:pathLst>
            </a:custGeom>
            <a:noFill/>
            <a:ln w="38100">
              <a:solidFill>
                <a:srgbClr val="CC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9" name="Object 35"/>
            <p:cNvGraphicFramePr>
              <a:graphicFrameLocks noChangeAspect="1"/>
            </p:cNvGraphicFramePr>
            <p:nvPr>
              <p:extLst>
                <p:ext uri="{D42A27DB-BD31-4B8C-83A1-F6EECF244321}">
                  <p14:modId xmlns:p14="http://schemas.microsoft.com/office/powerpoint/2010/main" val="3078435179"/>
                </p:ext>
              </p:extLst>
            </p:nvPr>
          </p:nvGraphicFramePr>
          <p:xfrm>
            <a:off x="4116" y="3156"/>
            <a:ext cx="280" cy="336"/>
          </p:xfrm>
          <a:graphic>
            <a:graphicData uri="http://schemas.openxmlformats.org/presentationml/2006/ole">
              <mc:AlternateContent xmlns:mc="http://schemas.openxmlformats.org/markup-compatibility/2006">
                <mc:Choice xmlns:v="urn:schemas-microsoft-com:vml" Requires="v">
                  <p:oleObj spid="_x0000_s352162" name="公式" r:id="rId19" imgW="114185" imgH="152512" progId="Equation.3">
                    <p:embed/>
                  </p:oleObj>
                </mc:Choice>
                <mc:Fallback>
                  <p:oleObj name="公式" r:id="rId19" imgW="114185" imgH="152512"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16" y="3156"/>
                          <a:ext cx="28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1" name="Line 40"/>
          <p:cNvSpPr>
            <a:spLocks noChangeShapeType="1"/>
          </p:cNvSpPr>
          <p:nvPr/>
        </p:nvSpPr>
        <p:spPr bwMode="auto">
          <a:xfrm>
            <a:off x="8625704" y="3978780"/>
            <a:ext cx="231038" cy="4497"/>
          </a:xfrm>
          <a:prstGeom prst="line">
            <a:avLst/>
          </a:prstGeom>
          <a:noFill/>
          <a:ln w="28575">
            <a:solidFill>
              <a:srgbClr val="CC3300"/>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40"/>
          <p:cNvSpPr>
            <a:spLocks noChangeShapeType="1"/>
          </p:cNvSpPr>
          <p:nvPr/>
        </p:nvSpPr>
        <p:spPr bwMode="auto">
          <a:xfrm flipH="1" flipV="1">
            <a:off x="8824715" y="3966806"/>
            <a:ext cx="0" cy="215650"/>
          </a:xfrm>
          <a:prstGeom prst="line">
            <a:avLst/>
          </a:prstGeom>
          <a:noFill/>
          <a:ln w="28575">
            <a:solidFill>
              <a:srgbClr val="CC3300"/>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1" name="Object 2074"/>
          <p:cNvGraphicFramePr>
            <a:graphicFrameLocks noChangeAspect="1"/>
          </p:cNvGraphicFramePr>
          <p:nvPr>
            <p:extLst>
              <p:ext uri="{D42A27DB-BD31-4B8C-83A1-F6EECF244321}">
                <p14:modId xmlns:p14="http://schemas.microsoft.com/office/powerpoint/2010/main" val="957233149"/>
              </p:ext>
            </p:extLst>
          </p:nvPr>
        </p:nvGraphicFramePr>
        <p:xfrm>
          <a:off x="2018076" y="1735690"/>
          <a:ext cx="4023124" cy="1094739"/>
        </p:xfrm>
        <a:graphic>
          <a:graphicData uri="http://schemas.openxmlformats.org/presentationml/2006/ole">
            <mc:AlternateContent xmlns:mc="http://schemas.openxmlformats.org/markup-compatibility/2006">
              <mc:Choice xmlns:v="urn:schemas-microsoft-com:vml" Requires="v">
                <p:oleObj spid="_x0000_s352163" name="公式" r:id="rId21" imgW="1447560" imgH="393480" progId="Equation.3">
                  <p:embed/>
                </p:oleObj>
              </mc:Choice>
              <mc:Fallback>
                <p:oleObj name="公式" r:id="rId21" imgW="1447560" imgH="393480" progId="Equation.3">
                  <p:embed/>
                  <p:pic>
                    <p:nvPicPr>
                      <p:cNvPr id="0" name=""/>
                      <p:cNvPicPr>
                        <a:picLocks noChangeAspect="1" noChangeArrowheads="1"/>
                      </p:cNvPicPr>
                      <p:nvPr/>
                    </p:nvPicPr>
                    <p:blipFill>
                      <a:blip r:embed="rId22"/>
                      <a:srcRect/>
                      <a:stretch>
                        <a:fillRect/>
                      </a:stretch>
                    </p:blipFill>
                    <p:spPr bwMode="auto">
                      <a:xfrm>
                        <a:off x="2018076" y="1735690"/>
                        <a:ext cx="4023124" cy="1094739"/>
                      </a:xfrm>
                      <a:prstGeom prst="rect">
                        <a:avLst/>
                      </a:prstGeom>
                      <a:solidFill>
                        <a:srgbClr val="00FFFF"/>
                      </a:solidFill>
                      <a:ln>
                        <a:noFill/>
                      </a:ln>
                      <a:effectLst/>
                      <a:extLst/>
                    </p:spPr>
                  </p:pic>
                </p:oleObj>
              </mc:Fallback>
            </mc:AlternateContent>
          </a:graphicData>
        </a:graphic>
      </p:graphicFrame>
      <p:sp>
        <p:nvSpPr>
          <p:cNvPr id="46" name="AutoShape 8"/>
          <p:cNvSpPr>
            <a:spLocks noChangeArrowheads="1"/>
          </p:cNvSpPr>
          <p:nvPr/>
        </p:nvSpPr>
        <p:spPr bwMode="auto">
          <a:xfrm>
            <a:off x="1089080" y="3477205"/>
            <a:ext cx="700143" cy="241182"/>
          </a:xfrm>
          <a:prstGeom prst="rightArrow">
            <a:avLst>
              <a:gd name="adj1" fmla="val 50000"/>
              <a:gd name="adj2" fmla="val 95879"/>
            </a:avLst>
          </a:prstGeom>
          <a:solidFill>
            <a:srgbClr val="33CC33"/>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47" name="Object 2074"/>
          <p:cNvGraphicFramePr>
            <a:graphicFrameLocks noChangeAspect="1"/>
          </p:cNvGraphicFramePr>
          <p:nvPr>
            <p:extLst>
              <p:ext uri="{D42A27DB-BD31-4B8C-83A1-F6EECF244321}">
                <p14:modId xmlns:p14="http://schemas.microsoft.com/office/powerpoint/2010/main" val="2954412644"/>
              </p:ext>
            </p:extLst>
          </p:nvPr>
        </p:nvGraphicFramePr>
        <p:xfrm>
          <a:off x="1850105" y="2999817"/>
          <a:ext cx="4657725" cy="1093787"/>
        </p:xfrm>
        <a:graphic>
          <a:graphicData uri="http://schemas.openxmlformats.org/presentationml/2006/ole">
            <mc:AlternateContent xmlns:mc="http://schemas.openxmlformats.org/markup-compatibility/2006">
              <mc:Choice xmlns:v="urn:schemas-microsoft-com:vml" Requires="v">
                <p:oleObj spid="_x0000_s352164" name="公式" r:id="rId23" imgW="1676160" imgH="393480" progId="Equation.3">
                  <p:embed/>
                </p:oleObj>
              </mc:Choice>
              <mc:Fallback>
                <p:oleObj name="公式" r:id="rId23" imgW="1676160" imgH="393480" progId="Equation.3">
                  <p:embed/>
                  <p:pic>
                    <p:nvPicPr>
                      <p:cNvPr id="0" name=""/>
                      <p:cNvPicPr>
                        <a:picLocks noChangeAspect="1" noChangeArrowheads="1"/>
                      </p:cNvPicPr>
                      <p:nvPr/>
                    </p:nvPicPr>
                    <p:blipFill>
                      <a:blip r:embed="rId24"/>
                      <a:srcRect/>
                      <a:stretch>
                        <a:fillRect/>
                      </a:stretch>
                    </p:blipFill>
                    <p:spPr bwMode="auto">
                      <a:xfrm>
                        <a:off x="1850105" y="2999817"/>
                        <a:ext cx="4657725" cy="1093787"/>
                      </a:xfrm>
                      <a:prstGeom prst="rect">
                        <a:avLst/>
                      </a:prstGeom>
                      <a:noFill/>
                      <a:ln>
                        <a:noFill/>
                      </a:ln>
                      <a:effectLst/>
                      <a:extLst/>
                    </p:spPr>
                  </p:pic>
                </p:oleObj>
              </mc:Fallback>
            </mc:AlternateContent>
          </a:graphicData>
        </a:graphic>
      </p:graphicFrame>
      <p:graphicFrame>
        <p:nvGraphicFramePr>
          <p:cNvPr id="49" name="Object 69"/>
          <p:cNvGraphicFramePr>
            <a:graphicFrameLocks noChangeAspect="1"/>
          </p:cNvGraphicFramePr>
          <p:nvPr>
            <p:extLst>
              <p:ext uri="{D42A27DB-BD31-4B8C-83A1-F6EECF244321}">
                <p14:modId xmlns:p14="http://schemas.microsoft.com/office/powerpoint/2010/main" val="3251848488"/>
              </p:ext>
            </p:extLst>
          </p:nvPr>
        </p:nvGraphicFramePr>
        <p:xfrm>
          <a:off x="2919842" y="4281354"/>
          <a:ext cx="2313977" cy="1113934"/>
        </p:xfrm>
        <a:graphic>
          <a:graphicData uri="http://schemas.openxmlformats.org/presentationml/2006/ole">
            <mc:AlternateContent xmlns:mc="http://schemas.openxmlformats.org/markup-compatibility/2006">
              <mc:Choice xmlns:v="urn:schemas-microsoft-com:vml" Requires="v">
                <p:oleObj spid="_x0000_s352165" name="Equation" r:id="rId25" imgW="850680" imgH="431640" progId="Equation.DSMT4">
                  <p:embed/>
                </p:oleObj>
              </mc:Choice>
              <mc:Fallback>
                <p:oleObj name="Equation" r:id="rId25" imgW="850680" imgH="431640" progId="Equation.DSMT4">
                  <p:embed/>
                  <p:pic>
                    <p:nvPicPr>
                      <p:cNvPr id="0" name=""/>
                      <p:cNvPicPr>
                        <a:picLocks noChangeAspect="1" noChangeArrowheads="1"/>
                      </p:cNvPicPr>
                      <p:nvPr/>
                    </p:nvPicPr>
                    <p:blipFill>
                      <a:blip r:embed="rId26"/>
                      <a:srcRect/>
                      <a:stretch>
                        <a:fillRect/>
                      </a:stretch>
                    </p:blipFill>
                    <p:spPr bwMode="auto">
                      <a:xfrm>
                        <a:off x="2919842" y="4281354"/>
                        <a:ext cx="2313977" cy="1113934"/>
                      </a:xfrm>
                      <a:prstGeom prst="rect">
                        <a:avLst/>
                      </a:prstGeom>
                      <a:noFill/>
                      <a:ln>
                        <a:noFill/>
                      </a:ln>
                      <a:effectLst/>
                      <a:extLst/>
                    </p:spPr>
                  </p:pic>
                </p:oleObj>
              </mc:Fallback>
            </mc:AlternateContent>
          </a:graphicData>
        </a:graphic>
      </p:graphicFrame>
      <p:graphicFrame>
        <p:nvGraphicFramePr>
          <p:cNvPr id="50" name="Object 69"/>
          <p:cNvGraphicFramePr>
            <a:graphicFrameLocks noChangeAspect="1"/>
          </p:cNvGraphicFramePr>
          <p:nvPr>
            <p:extLst>
              <p:ext uri="{D42A27DB-BD31-4B8C-83A1-F6EECF244321}">
                <p14:modId xmlns:p14="http://schemas.microsoft.com/office/powerpoint/2010/main" val="3123298531"/>
              </p:ext>
            </p:extLst>
          </p:nvPr>
        </p:nvGraphicFramePr>
        <p:xfrm>
          <a:off x="3027442" y="5517745"/>
          <a:ext cx="2303050" cy="1093406"/>
        </p:xfrm>
        <a:graphic>
          <a:graphicData uri="http://schemas.openxmlformats.org/presentationml/2006/ole">
            <mc:AlternateContent xmlns:mc="http://schemas.openxmlformats.org/markup-compatibility/2006">
              <mc:Choice xmlns:v="urn:schemas-microsoft-com:vml" Requires="v">
                <p:oleObj spid="_x0000_s352166" name="Equation" r:id="rId27" imgW="787320" imgH="393480" progId="Equation.DSMT4">
                  <p:embed/>
                </p:oleObj>
              </mc:Choice>
              <mc:Fallback>
                <p:oleObj name="Equation" r:id="rId27" imgW="787320" imgH="393480" progId="Equation.DSMT4">
                  <p:embed/>
                  <p:pic>
                    <p:nvPicPr>
                      <p:cNvPr id="0" name=""/>
                      <p:cNvPicPr>
                        <a:picLocks noChangeAspect="1" noChangeArrowheads="1"/>
                      </p:cNvPicPr>
                      <p:nvPr/>
                    </p:nvPicPr>
                    <p:blipFill>
                      <a:blip r:embed="rId28"/>
                      <a:srcRect/>
                      <a:stretch>
                        <a:fillRect/>
                      </a:stretch>
                    </p:blipFill>
                    <p:spPr bwMode="auto">
                      <a:xfrm>
                        <a:off x="3027442" y="5517745"/>
                        <a:ext cx="2303050" cy="1093406"/>
                      </a:xfrm>
                      <a:prstGeom prst="rect">
                        <a:avLst/>
                      </a:prstGeom>
                      <a:noFill/>
                      <a:ln>
                        <a:noFill/>
                      </a:ln>
                      <a:effectLst/>
                      <a:extLst/>
                    </p:spPr>
                  </p:pic>
                </p:oleObj>
              </mc:Fallback>
            </mc:AlternateContent>
          </a:graphicData>
        </a:graphic>
      </p:graphicFrame>
      <p:sp>
        <p:nvSpPr>
          <p:cNvPr id="51" name="AutoShape 8"/>
          <p:cNvSpPr>
            <a:spLocks noChangeArrowheads="1"/>
          </p:cNvSpPr>
          <p:nvPr/>
        </p:nvSpPr>
        <p:spPr bwMode="auto">
          <a:xfrm>
            <a:off x="5996444" y="5947153"/>
            <a:ext cx="700143" cy="241182"/>
          </a:xfrm>
          <a:prstGeom prst="rightArrow">
            <a:avLst>
              <a:gd name="adj1" fmla="val 50000"/>
              <a:gd name="adj2" fmla="val 95879"/>
            </a:avLst>
          </a:prstGeom>
          <a:solidFill>
            <a:srgbClr val="00FF00"/>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2" name="Object 69"/>
          <p:cNvGraphicFramePr>
            <a:graphicFrameLocks noChangeAspect="1"/>
          </p:cNvGraphicFramePr>
          <p:nvPr>
            <p:extLst>
              <p:ext uri="{D42A27DB-BD31-4B8C-83A1-F6EECF244321}">
                <p14:modId xmlns:p14="http://schemas.microsoft.com/office/powerpoint/2010/main" val="2390072005"/>
              </p:ext>
            </p:extLst>
          </p:nvPr>
        </p:nvGraphicFramePr>
        <p:xfrm>
          <a:off x="6900694" y="5564768"/>
          <a:ext cx="1741836" cy="1005952"/>
        </p:xfrm>
        <a:graphic>
          <a:graphicData uri="http://schemas.openxmlformats.org/presentationml/2006/ole">
            <mc:AlternateContent xmlns:mc="http://schemas.openxmlformats.org/markup-compatibility/2006">
              <mc:Choice xmlns:v="urn:schemas-microsoft-com:vml" Requires="v">
                <p:oleObj spid="_x0000_s352167" name="公式" r:id="rId29" imgW="647640" imgH="393480" progId="Equation.3">
                  <p:embed/>
                </p:oleObj>
              </mc:Choice>
              <mc:Fallback>
                <p:oleObj name="公式" r:id="rId29" imgW="647640" imgH="393480" progId="Equation.3">
                  <p:embed/>
                  <p:pic>
                    <p:nvPicPr>
                      <p:cNvPr id="0" name=""/>
                      <p:cNvPicPr>
                        <a:picLocks noChangeAspect="1" noChangeArrowheads="1"/>
                      </p:cNvPicPr>
                      <p:nvPr/>
                    </p:nvPicPr>
                    <p:blipFill>
                      <a:blip r:embed="rId30"/>
                      <a:srcRect/>
                      <a:stretch>
                        <a:fillRect/>
                      </a:stretch>
                    </p:blipFill>
                    <p:spPr bwMode="auto">
                      <a:xfrm>
                        <a:off x="6900694" y="5564768"/>
                        <a:ext cx="1741836" cy="1005952"/>
                      </a:xfrm>
                      <a:prstGeom prst="rect">
                        <a:avLst/>
                      </a:prstGeom>
                      <a:noFill/>
                      <a:ln>
                        <a:noFill/>
                      </a:ln>
                      <a:effectLst/>
                      <a:extLst/>
                    </p:spPr>
                  </p:pic>
                </p:oleObj>
              </mc:Fallback>
            </mc:AlternateContent>
          </a:graphicData>
        </a:graphic>
      </p:graphicFrame>
      <p:graphicFrame>
        <p:nvGraphicFramePr>
          <p:cNvPr id="53" name="Object 69"/>
          <p:cNvGraphicFramePr>
            <a:graphicFrameLocks noChangeAspect="1"/>
          </p:cNvGraphicFramePr>
          <p:nvPr>
            <p:extLst>
              <p:ext uri="{D42A27DB-BD31-4B8C-83A1-F6EECF244321}">
                <p14:modId xmlns:p14="http://schemas.microsoft.com/office/powerpoint/2010/main" val="2962181598"/>
              </p:ext>
            </p:extLst>
          </p:nvPr>
        </p:nvGraphicFramePr>
        <p:xfrm>
          <a:off x="8753533" y="5589252"/>
          <a:ext cx="1571625" cy="1103313"/>
        </p:xfrm>
        <a:graphic>
          <a:graphicData uri="http://schemas.openxmlformats.org/presentationml/2006/ole">
            <mc:AlternateContent xmlns:mc="http://schemas.openxmlformats.org/markup-compatibility/2006">
              <mc:Choice xmlns:v="urn:schemas-microsoft-com:vml" Requires="v">
                <p:oleObj spid="_x0000_s352168" name="公式" r:id="rId31" imgW="583920" imgH="431640" progId="Equation.3">
                  <p:embed/>
                </p:oleObj>
              </mc:Choice>
              <mc:Fallback>
                <p:oleObj name="公式" r:id="rId31" imgW="583920" imgH="431640" progId="Equation.3">
                  <p:embed/>
                  <p:pic>
                    <p:nvPicPr>
                      <p:cNvPr id="0" name=""/>
                      <p:cNvPicPr>
                        <a:picLocks noChangeAspect="1" noChangeArrowheads="1"/>
                      </p:cNvPicPr>
                      <p:nvPr/>
                    </p:nvPicPr>
                    <p:blipFill>
                      <a:blip r:embed="rId32"/>
                      <a:srcRect/>
                      <a:stretch>
                        <a:fillRect/>
                      </a:stretch>
                    </p:blipFill>
                    <p:spPr bwMode="auto">
                      <a:xfrm>
                        <a:off x="8753533" y="5589252"/>
                        <a:ext cx="1571625" cy="1103313"/>
                      </a:xfrm>
                      <a:prstGeom prst="rect">
                        <a:avLst/>
                      </a:prstGeom>
                      <a:noFill/>
                      <a:ln>
                        <a:noFill/>
                      </a:ln>
                      <a:effectLst/>
                      <a:extLst/>
                    </p:spPr>
                  </p:pic>
                </p:oleObj>
              </mc:Fallback>
            </mc:AlternateContent>
          </a:graphicData>
        </a:graphic>
      </p:graphicFrame>
      <p:sp>
        <p:nvSpPr>
          <p:cNvPr id="36" name="矩形 35"/>
          <p:cNvSpPr/>
          <p:nvPr/>
        </p:nvSpPr>
        <p:spPr>
          <a:xfrm>
            <a:off x="573768" y="4378241"/>
            <a:ext cx="1909012" cy="523220"/>
          </a:xfrm>
          <a:prstGeom prst="rect">
            <a:avLst/>
          </a:prstGeom>
        </p:spPr>
        <p:txBody>
          <a:bodyPr wrap="square">
            <a:spAutoFit/>
          </a:bodyPr>
          <a:lstStyle/>
          <a:p>
            <a:r>
              <a:rPr lang="zh-CN" altLang="en-US" sz="2800" b="1" i="0" dirty="0">
                <a:solidFill>
                  <a:srgbClr val="FF3300"/>
                </a:solidFill>
              </a:rPr>
              <a:t>动量守恒</a:t>
            </a:r>
            <a:endParaRPr lang="zh-CN" altLang="en-US" sz="2800" dirty="0">
              <a:solidFill>
                <a:srgbClr val="009900"/>
              </a:solidFill>
            </a:endParaRPr>
          </a:p>
        </p:txBody>
      </p:sp>
      <p:graphicFrame>
        <p:nvGraphicFramePr>
          <p:cNvPr id="37" name="Object 13"/>
          <p:cNvGraphicFramePr>
            <a:graphicFrameLocks noChangeAspect="1"/>
          </p:cNvGraphicFramePr>
          <p:nvPr>
            <p:extLst>
              <p:ext uri="{D42A27DB-BD31-4B8C-83A1-F6EECF244321}">
                <p14:modId xmlns:p14="http://schemas.microsoft.com/office/powerpoint/2010/main" val="3083464362"/>
              </p:ext>
            </p:extLst>
          </p:nvPr>
        </p:nvGraphicFramePr>
        <p:xfrm>
          <a:off x="6992713" y="1213091"/>
          <a:ext cx="3141662" cy="1181100"/>
        </p:xfrm>
        <a:graphic>
          <a:graphicData uri="http://schemas.openxmlformats.org/presentationml/2006/ole">
            <mc:AlternateContent xmlns:mc="http://schemas.openxmlformats.org/markup-compatibility/2006">
              <mc:Choice xmlns:v="urn:schemas-microsoft-com:vml" Requires="v">
                <p:oleObj spid="_x0000_s352169" name="公式" r:id="rId33" imgW="1054080" imgH="393480" progId="Equation.3">
                  <p:embed/>
                </p:oleObj>
              </mc:Choice>
              <mc:Fallback>
                <p:oleObj name="公式" r:id="rId33" imgW="1054080" imgH="393480" progId="Equation.3">
                  <p:embed/>
                  <p:pic>
                    <p:nvPicPr>
                      <p:cNvPr id="35" name="Object 13"/>
                      <p:cNvPicPr>
                        <a:picLocks noChangeAspect="1" noChangeArrowheads="1"/>
                      </p:cNvPicPr>
                      <p:nvPr/>
                    </p:nvPicPr>
                    <p:blipFill>
                      <a:blip r:embed="rId34"/>
                      <a:srcRect/>
                      <a:stretch>
                        <a:fillRect/>
                      </a:stretch>
                    </p:blipFill>
                    <p:spPr bwMode="auto">
                      <a:xfrm>
                        <a:off x="6992713" y="1213091"/>
                        <a:ext cx="3141662" cy="1181100"/>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14201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inVertical)">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fill="hold"/>
                                        <p:tgtEl>
                                          <p:spTgt spid="47"/>
                                        </p:tgtEl>
                                        <p:attrNameLst>
                                          <p:attrName>ppt_x</p:attrName>
                                        </p:attrNameLst>
                                      </p:cBhvr>
                                      <p:tavLst>
                                        <p:tav tm="0">
                                          <p:val>
                                            <p:strVal val="#ppt_x"/>
                                          </p:val>
                                        </p:tav>
                                        <p:tav tm="100000">
                                          <p:val>
                                            <p:strVal val="#ppt_x"/>
                                          </p:val>
                                        </p:tav>
                                      </p:tavLst>
                                    </p:anim>
                                    <p:anim calcmode="lin" valueType="num">
                                      <p:cBhvr additive="base">
                                        <p:cTn id="1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9"/>
                                        </p:tgtEl>
                                        <p:attrNameLst>
                                          <p:attrName>style.visibility</p:attrName>
                                        </p:attrNameLst>
                                      </p:cBhvr>
                                      <p:to>
                                        <p:strVal val="visible"/>
                                      </p:to>
                                    </p:set>
                                    <p:anim calcmode="lin" valueType="num">
                                      <p:cBhvr additive="base">
                                        <p:cTn id="18" dur="500" fill="hold"/>
                                        <p:tgtEl>
                                          <p:spTgt spid="49"/>
                                        </p:tgtEl>
                                        <p:attrNameLst>
                                          <p:attrName>ppt_x</p:attrName>
                                        </p:attrNameLst>
                                      </p:cBhvr>
                                      <p:tavLst>
                                        <p:tav tm="0">
                                          <p:val>
                                            <p:strVal val="#ppt_x"/>
                                          </p:val>
                                        </p:tav>
                                        <p:tav tm="100000">
                                          <p:val>
                                            <p:strVal val="#ppt_x"/>
                                          </p:val>
                                        </p:tav>
                                      </p:tavLst>
                                    </p:anim>
                                    <p:anim calcmode="lin" valueType="num">
                                      <p:cBhvr additive="base">
                                        <p:cTn id="19"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0"/>
                                        </p:tgtEl>
                                        <p:attrNameLst>
                                          <p:attrName>style.visibility</p:attrName>
                                        </p:attrNameLst>
                                      </p:cBhvr>
                                      <p:to>
                                        <p:strVal val="visible"/>
                                      </p:to>
                                    </p:set>
                                    <p:anim calcmode="lin" valueType="num">
                                      <p:cBhvr additive="base">
                                        <p:cTn id="24" dur="500" fill="hold"/>
                                        <p:tgtEl>
                                          <p:spTgt spid="50"/>
                                        </p:tgtEl>
                                        <p:attrNameLst>
                                          <p:attrName>ppt_x</p:attrName>
                                        </p:attrNameLst>
                                      </p:cBhvr>
                                      <p:tavLst>
                                        <p:tav tm="0">
                                          <p:val>
                                            <p:strVal val="#ppt_x"/>
                                          </p:val>
                                        </p:tav>
                                        <p:tav tm="100000">
                                          <p:val>
                                            <p:strVal val="#ppt_x"/>
                                          </p:val>
                                        </p:tav>
                                      </p:tavLst>
                                    </p:anim>
                                    <p:anim calcmode="lin" valueType="num">
                                      <p:cBhvr additive="base">
                                        <p:cTn id="25"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barn(inVertical)">
                                      <p:cBhvr>
                                        <p:cTn id="30" dur="500"/>
                                        <p:tgtEl>
                                          <p:spTgt spid="51"/>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additive="base">
                                        <p:cTn id="35" dur="500" fill="hold"/>
                                        <p:tgtEl>
                                          <p:spTgt spid="52"/>
                                        </p:tgtEl>
                                        <p:attrNameLst>
                                          <p:attrName>ppt_x</p:attrName>
                                        </p:attrNameLst>
                                      </p:cBhvr>
                                      <p:tavLst>
                                        <p:tav tm="0">
                                          <p:val>
                                            <p:strVal val="#ppt_x"/>
                                          </p:val>
                                        </p:tav>
                                        <p:tav tm="100000">
                                          <p:val>
                                            <p:strVal val="#ppt_x"/>
                                          </p:val>
                                        </p:tav>
                                      </p:tavLst>
                                    </p:anim>
                                    <p:anim calcmode="lin" valueType="num">
                                      <p:cBhvr additive="base">
                                        <p:cTn id="3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additive="base">
                                        <p:cTn id="41" dur="500" fill="hold"/>
                                        <p:tgtEl>
                                          <p:spTgt spid="53"/>
                                        </p:tgtEl>
                                        <p:attrNameLst>
                                          <p:attrName>ppt_x</p:attrName>
                                        </p:attrNameLst>
                                      </p:cBhvr>
                                      <p:tavLst>
                                        <p:tav tm="0">
                                          <p:val>
                                            <p:strVal val="#ppt_x"/>
                                          </p:val>
                                        </p:tav>
                                        <p:tav tm="100000">
                                          <p:val>
                                            <p:strVal val="#ppt_x"/>
                                          </p:val>
                                        </p:tav>
                                      </p:tavLst>
                                    </p:anim>
                                    <p:anim calcmode="lin" valueType="num">
                                      <p:cBhvr additive="base">
                                        <p:cTn id="42"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1"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11424" y="215400"/>
            <a:ext cx="9498632" cy="1384995"/>
          </a:xfrm>
          <a:prstGeom prst="rect">
            <a:avLst/>
          </a:prstGeom>
        </p:spPr>
        <p:txBody>
          <a:bodyPr wrap="square">
            <a:spAutoFit/>
          </a:bodyPr>
          <a:lstStyle/>
          <a:p>
            <a:r>
              <a:rPr lang="zh-CN" altLang="en-US" sz="2800" b="1" i="0" dirty="0">
                <a:solidFill>
                  <a:srgbClr val="FF0000"/>
                </a:solidFill>
              </a:rPr>
              <a:t>练习：</a:t>
            </a:r>
            <a:r>
              <a:rPr lang="zh-CN" altLang="en-US" sz="2800" b="1" i="0" dirty="0">
                <a:solidFill>
                  <a:srgbClr val="9900CC"/>
                </a:solidFill>
              </a:rPr>
              <a:t>已知</a:t>
            </a:r>
            <a:r>
              <a:rPr lang="en-US" altLang="zh-CN" sz="2800" b="1" i="0" dirty="0" err="1">
                <a:solidFill>
                  <a:srgbClr val="FF0000"/>
                </a:solidFill>
              </a:rPr>
              <a:t>c</a:t>
            </a:r>
            <a:r>
              <a:rPr lang="en-US" altLang="zh-CN" sz="2800" b="1" i="0" dirty="0" err="1">
                <a:solidFill>
                  <a:srgbClr val="9900CC"/>
                </a:solidFill>
              </a:rPr>
              <a:t>,</a:t>
            </a:r>
            <a:r>
              <a:rPr lang="en-US" altLang="zh-CN" sz="2800" b="1" i="0" dirty="0" err="1">
                <a:solidFill>
                  <a:srgbClr val="FF0000"/>
                </a:solidFill>
              </a:rPr>
              <a:t>h</a:t>
            </a:r>
            <a:r>
              <a:rPr lang="en-US" altLang="zh-CN" sz="2800" b="1" i="0" dirty="0">
                <a:solidFill>
                  <a:srgbClr val="9900CC"/>
                </a:solidFill>
              </a:rPr>
              <a:t>,</a:t>
            </a:r>
            <a:r>
              <a:rPr kumimoji="0" lang="zh-CN" altLang="en-US" sz="2800" b="1" i="0" dirty="0">
                <a:solidFill>
                  <a:srgbClr val="009900"/>
                </a:solidFill>
              </a:rPr>
              <a:t>康普顿波长为</a:t>
            </a:r>
            <a:r>
              <a:rPr lang="en-US" altLang="zh-CN" sz="2800" b="1" i="0" dirty="0" err="1">
                <a:solidFill>
                  <a:srgbClr val="FF0000"/>
                </a:solidFill>
              </a:rPr>
              <a:t>λ</a:t>
            </a:r>
            <a:r>
              <a:rPr lang="en-US" altLang="zh-CN" sz="2800" b="1" i="0" baseline="-25000" dirty="0" err="1">
                <a:solidFill>
                  <a:srgbClr val="FF0000"/>
                </a:solidFill>
                <a:cs typeface="Times New Roman" panose="02020603050405020304" pitchFamily="18" charset="0"/>
              </a:rPr>
              <a:t>c</a:t>
            </a:r>
            <a:r>
              <a:rPr lang="en-US" altLang="zh-CN" sz="2800" b="1" i="0" baseline="-25000" dirty="0">
                <a:solidFill>
                  <a:srgbClr val="FF0000"/>
                </a:solidFill>
                <a:cs typeface="Times New Roman" panose="02020603050405020304" pitchFamily="18" charset="0"/>
              </a:rPr>
              <a:t> </a:t>
            </a:r>
            <a:r>
              <a:rPr lang="zh-CN" altLang="en-US" sz="2800" b="1" i="0" dirty="0">
                <a:solidFill>
                  <a:srgbClr val="9900CC"/>
                </a:solidFill>
              </a:rPr>
              <a:t>。</a:t>
            </a:r>
            <a:r>
              <a:rPr lang="zh-CN" altLang="en-US" sz="2800" b="1" i="0" dirty="0">
                <a:solidFill>
                  <a:srgbClr val="009900"/>
                </a:solidFill>
              </a:rPr>
              <a:t>康普顿散射中，</a:t>
            </a:r>
            <a:r>
              <a:rPr lang="zh-CN" altLang="zh-CN" sz="2800" b="1" i="0" dirty="0">
                <a:solidFill>
                  <a:srgbClr val="9900CC"/>
                </a:solidFill>
              </a:rPr>
              <a:t>一个静止电子</a:t>
            </a:r>
            <a:r>
              <a:rPr lang="zh-CN" altLang="en-US" sz="2800" b="1" i="0" dirty="0">
                <a:solidFill>
                  <a:srgbClr val="9900CC"/>
                </a:solidFill>
              </a:rPr>
              <a:t>（静止质量为</a:t>
            </a:r>
            <a:r>
              <a:rPr lang="en-US" altLang="zh-CN" sz="2800" b="1" i="0" dirty="0">
                <a:solidFill>
                  <a:srgbClr val="FF0000"/>
                </a:solidFill>
              </a:rPr>
              <a:t>m</a:t>
            </a:r>
            <a:r>
              <a:rPr lang="en-US" altLang="zh-CN" sz="2800" b="1" i="0" baseline="-25000" dirty="0">
                <a:solidFill>
                  <a:srgbClr val="FF0000"/>
                </a:solidFill>
                <a:cs typeface="Times New Roman" panose="02020603050405020304" pitchFamily="18" charset="0"/>
              </a:rPr>
              <a:t>0 </a:t>
            </a:r>
            <a:r>
              <a:rPr lang="zh-CN" altLang="en-US" sz="2800" b="1" i="0" dirty="0">
                <a:solidFill>
                  <a:srgbClr val="9900CC"/>
                </a:solidFill>
              </a:rPr>
              <a:t>）</a:t>
            </a:r>
            <a:r>
              <a:rPr lang="zh-CN" altLang="zh-CN" sz="2800" b="1" i="0" dirty="0">
                <a:solidFill>
                  <a:srgbClr val="9900CC"/>
                </a:solidFill>
              </a:rPr>
              <a:t>与一</a:t>
            </a:r>
            <a:r>
              <a:rPr lang="zh-CN" altLang="en-US" sz="2800" b="1" i="0" dirty="0">
                <a:solidFill>
                  <a:srgbClr val="9900CC"/>
                </a:solidFill>
              </a:rPr>
              <a:t>波长为</a:t>
            </a:r>
            <a:r>
              <a:rPr lang="en-US" altLang="zh-CN" sz="2800" b="1" i="0" dirty="0">
                <a:solidFill>
                  <a:srgbClr val="FF0000"/>
                </a:solidFill>
              </a:rPr>
              <a:t>λ</a:t>
            </a:r>
            <a:r>
              <a:rPr lang="en-US" altLang="zh-CN" sz="2800" b="1" i="0" baseline="-25000" dirty="0">
                <a:solidFill>
                  <a:srgbClr val="FF0000"/>
                </a:solidFill>
                <a:cs typeface="Times New Roman" panose="02020603050405020304" pitchFamily="18" charset="0"/>
              </a:rPr>
              <a:t>0</a:t>
            </a:r>
            <a:r>
              <a:rPr lang="zh-CN" altLang="zh-CN" sz="2800" b="1" i="0" dirty="0">
                <a:solidFill>
                  <a:srgbClr val="9900CC"/>
                </a:solidFill>
              </a:rPr>
              <a:t>的光子碰撞后，它的最大能量</a:t>
            </a:r>
            <a:r>
              <a:rPr lang="zh-CN" altLang="en-US" sz="2800" b="1" i="0" dirty="0">
                <a:solidFill>
                  <a:srgbClr val="9900CC"/>
                </a:solidFill>
              </a:rPr>
              <a:t>为</a:t>
            </a:r>
            <a:r>
              <a:rPr lang="en-US" altLang="zh-CN" sz="2800" b="1" i="0" dirty="0">
                <a:solidFill>
                  <a:srgbClr val="9900CC"/>
                </a:solidFill>
                <a:sym typeface="Symbol" panose="05050102010706020507" pitchFamily="18" charset="2"/>
              </a:rPr>
              <a:t>_____</a:t>
            </a:r>
            <a:r>
              <a:rPr lang="zh-CN" altLang="en-US" sz="2800" b="1" i="0" dirty="0">
                <a:solidFill>
                  <a:srgbClr val="9900CC"/>
                </a:solidFill>
                <a:sym typeface="Symbol" panose="05050102010706020507" pitchFamily="18" charset="2"/>
              </a:rPr>
              <a:t>，此时</a:t>
            </a:r>
            <a:r>
              <a:rPr lang="el-GR" altLang="zh-CN" sz="2800" b="1" i="0" dirty="0">
                <a:solidFill>
                  <a:srgbClr val="FF0000"/>
                </a:solidFill>
              </a:rPr>
              <a:t> θ</a:t>
            </a:r>
            <a:r>
              <a:rPr lang="en-US" altLang="zh-CN" sz="2800" b="1" i="0" dirty="0">
                <a:solidFill>
                  <a:srgbClr val="009900"/>
                </a:solidFill>
              </a:rPr>
              <a:t>=</a:t>
            </a:r>
            <a:r>
              <a:rPr lang="en-US" altLang="zh-CN" sz="2800" b="1" i="0" dirty="0">
                <a:solidFill>
                  <a:srgbClr val="9900CC"/>
                </a:solidFill>
                <a:sym typeface="Symbol" panose="05050102010706020507" pitchFamily="18" charset="2"/>
              </a:rPr>
              <a:t> _____</a:t>
            </a:r>
            <a:r>
              <a:rPr lang="en-US" altLang="zh-CN" sz="2800" b="1" i="0" dirty="0">
                <a:solidFill>
                  <a:srgbClr val="009900"/>
                </a:solidFill>
              </a:rPr>
              <a:t> </a:t>
            </a:r>
            <a:r>
              <a:rPr lang="zh-CN" altLang="en-US" sz="2800" b="1" i="0" dirty="0">
                <a:solidFill>
                  <a:srgbClr val="009900"/>
                </a:solidFill>
              </a:rPr>
              <a:t>，</a:t>
            </a:r>
            <a:r>
              <a:rPr lang="zh-CN" altLang="zh-CN" sz="2800" b="1" i="0" dirty="0">
                <a:solidFill>
                  <a:srgbClr val="FF3300"/>
                </a:solidFill>
              </a:rPr>
              <a:t>光子</a:t>
            </a:r>
            <a:r>
              <a:rPr lang="zh-CN" altLang="en-US" sz="2800" b="1" i="0" dirty="0">
                <a:solidFill>
                  <a:srgbClr val="FF3300"/>
                </a:solidFill>
              </a:rPr>
              <a:t>波长为</a:t>
            </a:r>
            <a:r>
              <a:rPr lang="en-US" altLang="zh-CN" sz="2800" b="1" i="0" dirty="0">
                <a:solidFill>
                  <a:srgbClr val="FF3300"/>
                </a:solidFill>
                <a:sym typeface="Symbol" panose="05050102010706020507" pitchFamily="18" charset="2"/>
              </a:rPr>
              <a:t> _____ </a:t>
            </a:r>
            <a:r>
              <a:rPr lang="zh-CN" altLang="en-US" sz="2800" b="1" i="0" dirty="0">
                <a:solidFill>
                  <a:srgbClr val="FF3300"/>
                </a:solidFill>
                <a:sym typeface="Symbol" panose="05050102010706020507" pitchFamily="18" charset="2"/>
              </a:rPr>
              <a:t>。</a:t>
            </a:r>
            <a:endParaRPr lang="zh-CN" altLang="en-US" sz="2800" b="1" i="0" dirty="0">
              <a:solidFill>
                <a:srgbClr val="FF3300"/>
              </a:solidFill>
            </a:endParaRPr>
          </a:p>
        </p:txBody>
      </p:sp>
      <p:grpSp>
        <p:nvGrpSpPr>
          <p:cNvPr id="3" name="Group 12"/>
          <p:cNvGrpSpPr>
            <a:grpSpLocks/>
          </p:cNvGrpSpPr>
          <p:nvPr/>
        </p:nvGrpSpPr>
        <p:grpSpPr bwMode="auto">
          <a:xfrm>
            <a:off x="7521726" y="3573016"/>
            <a:ext cx="3810000" cy="2895600"/>
            <a:chOff x="2784" y="2053"/>
            <a:chExt cx="2688" cy="1920"/>
          </a:xfrm>
        </p:grpSpPr>
        <p:sp>
          <p:nvSpPr>
            <p:cNvPr id="4" name="Rectangle 13"/>
            <p:cNvSpPr>
              <a:spLocks noChangeArrowheads="1"/>
            </p:cNvSpPr>
            <p:nvPr/>
          </p:nvSpPr>
          <p:spPr bwMode="auto">
            <a:xfrm>
              <a:off x="2784" y="2053"/>
              <a:ext cx="2688" cy="1920"/>
            </a:xfrm>
            <a:prstGeom prst="rect">
              <a:avLst/>
            </a:prstGeom>
            <a:solidFill>
              <a:schemeClr val="bg1"/>
            </a:solidFill>
            <a:ln w="9525">
              <a:solidFill>
                <a:srgbClr val="006666"/>
              </a:solidFill>
              <a:miter lim="800000"/>
              <a:headEnd/>
              <a:tailEnd type="none" w="sm" len="lg"/>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5" name="Line 14"/>
            <p:cNvSpPr>
              <a:spLocks noChangeShapeType="1"/>
            </p:cNvSpPr>
            <p:nvPr/>
          </p:nvSpPr>
          <p:spPr bwMode="auto">
            <a:xfrm>
              <a:off x="3858" y="3165"/>
              <a:ext cx="1566" cy="3"/>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15"/>
            <p:cNvSpPr>
              <a:spLocks noChangeShapeType="1"/>
            </p:cNvSpPr>
            <p:nvPr/>
          </p:nvSpPr>
          <p:spPr bwMode="auto">
            <a:xfrm flipV="1">
              <a:off x="3840" y="2256"/>
              <a:ext cx="0" cy="168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 name="Object 16"/>
            <p:cNvGraphicFramePr>
              <a:graphicFrameLocks noChangeAspect="1"/>
            </p:cNvGraphicFramePr>
            <p:nvPr/>
          </p:nvGraphicFramePr>
          <p:xfrm>
            <a:off x="5136" y="2894"/>
            <a:ext cx="208" cy="226"/>
          </p:xfrm>
          <a:graphic>
            <a:graphicData uri="http://schemas.openxmlformats.org/presentationml/2006/ole">
              <mc:AlternateContent xmlns:mc="http://schemas.openxmlformats.org/markup-compatibility/2006">
                <mc:Choice xmlns:v="urn:schemas-microsoft-com:vml" Requires="v">
                  <p:oleObj spid="_x0000_s394390" name="公式" r:id="rId3" imgW="177646" imgH="190335" progId="Equation.3">
                    <p:embed/>
                  </p:oleObj>
                </mc:Choice>
                <mc:Fallback>
                  <p:oleObj name="公式" r:id="rId3" imgW="177646" imgH="190335" progId="Equation.3">
                    <p:embed/>
                    <p:pic>
                      <p:nvPicPr>
                        <p:cNvPr id="7"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 y="2894"/>
                          <a:ext cx="208"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7"/>
            <p:cNvGraphicFramePr>
              <a:graphicFrameLocks noChangeAspect="1"/>
            </p:cNvGraphicFramePr>
            <p:nvPr>
              <p:extLst>
                <p:ext uri="{D42A27DB-BD31-4B8C-83A1-F6EECF244321}">
                  <p14:modId xmlns:p14="http://schemas.microsoft.com/office/powerpoint/2010/main" val="125943613"/>
                </p:ext>
              </p:extLst>
            </p:nvPr>
          </p:nvGraphicFramePr>
          <p:xfrm>
            <a:off x="3395" y="2256"/>
            <a:ext cx="225" cy="285"/>
          </p:xfrm>
          <a:graphic>
            <a:graphicData uri="http://schemas.openxmlformats.org/presentationml/2006/ole">
              <mc:AlternateContent xmlns:mc="http://schemas.openxmlformats.org/markup-compatibility/2006">
                <mc:Choice xmlns:v="urn:schemas-microsoft-com:vml" Requires="v">
                  <p:oleObj spid="_x0000_s394391" name="公式" r:id="rId5" imgW="190417" imgH="241195" progId="Equation.3">
                    <p:embed/>
                  </p:oleObj>
                </mc:Choice>
                <mc:Fallback>
                  <p:oleObj name="公式" r:id="rId5" imgW="190417" imgH="241195" progId="Equation.3">
                    <p:embed/>
                    <p:pic>
                      <p:nvPicPr>
                        <p:cNvPr id="8"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 y="2256"/>
                          <a:ext cx="225"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Line 18"/>
            <p:cNvSpPr>
              <a:spLocks noChangeShapeType="1"/>
            </p:cNvSpPr>
            <p:nvPr/>
          </p:nvSpPr>
          <p:spPr bwMode="auto">
            <a:xfrm>
              <a:off x="3840" y="3168"/>
              <a:ext cx="887" cy="5"/>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9"/>
            <p:cNvSpPr>
              <a:spLocks noChangeShapeType="1"/>
            </p:cNvSpPr>
            <p:nvPr/>
          </p:nvSpPr>
          <p:spPr bwMode="auto">
            <a:xfrm flipH="1" flipV="1">
              <a:off x="3241" y="3151"/>
              <a:ext cx="599" cy="17"/>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20"/>
            <p:cNvSpPr>
              <a:spLocks noChangeShapeType="1"/>
            </p:cNvSpPr>
            <p:nvPr/>
          </p:nvSpPr>
          <p:spPr bwMode="auto">
            <a:xfrm>
              <a:off x="2953" y="3254"/>
              <a:ext cx="86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2" name="Object 24"/>
            <p:cNvGraphicFramePr>
              <a:graphicFrameLocks noChangeAspect="1"/>
            </p:cNvGraphicFramePr>
            <p:nvPr>
              <p:extLst>
                <p:ext uri="{D42A27DB-BD31-4B8C-83A1-F6EECF244321}">
                  <p14:modId xmlns:p14="http://schemas.microsoft.com/office/powerpoint/2010/main" val="789936340"/>
                </p:ext>
              </p:extLst>
            </p:nvPr>
          </p:nvGraphicFramePr>
          <p:xfrm>
            <a:off x="3262" y="3324"/>
            <a:ext cx="592" cy="578"/>
          </p:xfrm>
          <a:graphic>
            <a:graphicData uri="http://schemas.openxmlformats.org/presentationml/2006/ole">
              <mc:AlternateContent xmlns:mc="http://schemas.openxmlformats.org/markup-compatibility/2006">
                <mc:Choice xmlns:v="urn:schemas-microsoft-com:vml" Requires="v">
                  <p:oleObj spid="_x0000_s394392" name="Equation" r:id="rId7" imgW="406080" imgH="393480" progId="Equation.DSMT4">
                    <p:embed/>
                  </p:oleObj>
                </mc:Choice>
                <mc:Fallback>
                  <p:oleObj name="Equation" r:id="rId7" imgW="406080" imgH="393480" progId="Equation.DSMT4">
                    <p:embed/>
                    <p:pic>
                      <p:nvPicPr>
                        <p:cNvPr id="12" name="Object 24"/>
                        <p:cNvPicPr>
                          <a:picLocks noChangeAspect="1" noChangeArrowheads="1"/>
                        </p:cNvPicPr>
                        <p:nvPr/>
                      </p:nvPicPr>
                      <p:blipFill>
                        <a:blip r:embed="rId8"/>
                        <a:srcRect/>
                        <a:stretch>
                          <a:fillRect/>
                        </a:stretch>
                      </p:blipFill>
                      <p:spPr bwMode="auto">
                        <a:xfrm>
                          <a:off x="3262" y="3324"/>
                          <a:ext cx="592" cy="578"/>
                        </a:xfrm>
                        <a:prstGeom prst="rect">
                          <a:avLst/>
                        </a:prstGeom>
                        <a:noFill/>
                        <a:ln>
                          <a:noFill/>
                        </a:ln>
                        <a:effectLst/>
                        <a:extLst/>
                      </p:spPr>
                    </p:pic>
                  </p:oleObj>
                </mc:Fallback>
              </mc:AlternateContent>
            </a:graphicData>
          </a:graphic>
        </p:graphicFrame>
        <p:graphicFrame>
          <p:nvGraphicFramePr>
            <p:cNvPr id="13" name="Object 25"/>
            <p:cNvGraphicFramePr>
              <a:graphicFrameLocks noChangeAspect="1"/>
            </p:cNvGraphicFramePr>
            <p:nvPr>
              <p:extLst>
                <p:ext uri="{D42A27DB-BD31-4B8C-83A1-F6EECF244321}">
                  <p14:modId xmlns:p14="http://schemas.microsoft.com/office/powerpoint/2010/main" val="315113099"/>
                </p:ext>
              </p:extLst>
            </p:nvPr>
          </p:nvGraphicFramePr>
          <p:xfrm>
            <a:off x="2934" y="2404"/>
            <a:ext cx="567" cy="636"/>
          </p:xfrm>
          <a:graphic>
            <a:graphicData uri="http://schemas.openxmlformats.org/presentationml/2006/ole">
              <mc:AlternateContent xmlns:mc="http://schemas.openxmlformats.org/markup-compatibility/2006">
                <mc:Choice xmlns:v="urn:schemas-microsoft-com:vml" Requires="v">
                  <p:oleObj spid="_x0000_s394393" name="Equation" r:id="rId9" imgW="317160" imgH="393480" progId="Equation.DSMT4">
                    <p:embed/>
                  </p:oleObj>
                </mc:Choice>
                <mc:Fallback>
                  <p:oleObj name="Equation" r:id="rId9" imgW="317160" imgH="393480" progId="Equation.DSMT4">
                    <p:embed/>
                    <p:pic>
                      <p:nvPicPr>
                        <p:cNvPr id="13" name="Object 25"/>
                        <p:cNvPicPr>
                          <a:picLocks noChangeAspect="1" noChangeArrowheads="1"/>
                        </p:cNvPicPr>
                        <p:nvPr/>
                      </p:nvPicPr>
                      <p:blipFill>
                        <a:blip r:embed="rId10"/>
                        <a:srcRect/>
                        <a:stretch>
                          <a:fillRect/>
                        </a:stretch>
                      </p:blipFill>
                      <p:spPr bwMode="auto">
                        <a:xfrm>
                          <a:off x="2934" y="2404"/>
                          <a:ext cx="567" cy="636"/>
                        </a:xfrm>
                        <a:prstGeom prst="rect">
                          <a:avLst/>
                        </a:prstGeom>
                        <a:noFill/>
                        <a:ln>
                          <a:noFill/>
                        </a:ln>
                        <a:effectLst/>
                        <a:extLst/>
                      </p:spPr>
                    </p:pic>
                  </p:oleObj>
                </mc:Fallback>
              </mc:AlternateContent>
            </a:graphicData>
          </a:graphic>
        </p:graphicFrame>
        <p:graphicFrame>
          <p:nvGraphicFramePr>
            <p:cNvPr id="14" name="Object 26"/>
            <p:cNvGraphicFramePr>
              <a:graphicFrameLocks noChangeAspect="1"/>
            </p:cNvGraphicFramePr>
            <p:nvPr>
              <p:extLst>
                <p:ext uri="{D42A27DB-BD31-4B8C-83A1-F6EECF244321}">
                  <p14:modId xmlns:p14="http://schemas.microsoft.com/office/powerpoint/2010/main" val="3674307446"/>
                </p:ext>
              </p:extLst>
            </p:nvPr>
          </p:nvGraphicFramePr>
          <p:xfrm>
            <a:off x="4239" y="3211"/>
            <a:ext cx="668" cy="462"/>
          </p:xfrm>
          <a:graphic>
            <a:graphicData uri="http://schemas.openxmlformats.org/presentationml/2006/ole">
              <mc:AlternateContent xmlns:mc="http://schemas.openxmlformats.org/markup-compatibility/2006">
                <mc:Choice xmlns:v="urn:schemas-microsoft-com:vml" Requires="v">
                  <p:oleObj spid="_x0000_s394394" name="Equation" r:id="rId11" imgW="241200" imgH="177480" progId="Equation.DSMT4">
                    <p:embed/>
                  </p:oleObj>
                </mc:Choice>
                <mc:Fallback>
                  <p:oleObj name="Equation" r:id="rId11" imgW="241200" imgH="177480" progId="Equation.DSMT4">
                    <p:embed/>
                    <p:pic>
                      <p:nvPicPr>
                        <p:cNvPr id="14" name="Object 26"/>
                        <p:cNvPicPr>
                          <a:picLocks noChangeAspect="1" noChangeArrowheads="1"/>
                        </p:cNvPicPr>
                        <p:nvPr/>
                      </p:nvPicPr>
                      <p:blipFill>
                        <a:blip r:embed="rId12"/>
                        <a:srcRect/>
                        <a:stretch>
                          <a:fillRect/>
                        </a:stretch>
                      </p:blipFill>
                      <p:spPr bwMode="auto">
                        <a:xfrm>
                          <a:off x="4239" y="3211"/>
                          <a:ext cx="668" cy="462"/>
                        </a:xfrm>
                        <a:prstGeom prst="rect">
                          <a:avLst/>
                        </a:prstGeom>
                        <a:noFill/>
                        <a:ln>
                          <a:noFill/>
                        </a:ln>
                        <a:effectLst/>
                        <a:extLst/>
                      </p:spPr>
                    </p:pic>
                  </p:oleObj>
                </mc:Fallback>
              </mc:AlternateContent>
            </a:graphicData>
          </a:graphic>
        </p:graphicFrame>
        <p:sp>
          <p:nvSpPr>
            <p:cNvPr id="15" name="Line 27"/>
            <p:cNvSpPr>
              <a:spLocks noChangeShapeType="1"/>
            </p:cNvSpPr>
            <p:nvPr/>
          </p:nvSpPr>
          <p:spPr bwMode="auto">
            <a:xfrm flipH="1" flipV="1">
              <a:off x="3524" y="3146"/>
              <a:ext cx="316" cy="22"/>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6" name="Object 28"/>
            <p:cNvGraphicFramePr>
              <a:graphicFrameLocks noChangeAspect="1"/>
            </p:cNvGraphicFramePr>
            <p:nvPr>
              <p:extLst>
                <p:ext uri="{D42A27DB-BD31-4B8C-83A1-F6EECF244321}">
                  <p14:modId xmlns:p14="http://schemas.microsoft.com/office/powerpoint/2010/main" val="1480870417"/>
                </p:ext>
              </p:extLst>
            </p:nvPr>
          </p:nvGraphicFramePr>
          <p:xfrm>
            <a:off x="3515" y="2799"/>
            <a:ext cx="298" cy="417"/>
          </p:xfrm>
          <a:graphic>
            <a:graphicData uri="http://schemas.openxmlformats.org/presentationml/2006/ole">
              <mc:AlternateContent xmlns:mc="http://schemas.openxmlformats.org/markup-compatibility/2006">
                <mc:Choice xmlns:v="urn:schemas-microsoft-com:vml" Requires="v">
                  <p:oleObj spid="_x0000_s394395" name="Equation" r:id="rId13" imgW="126720" imgH="177480" progId="Equation.DSMT4">
                    <p:embed/>
                  </p:oleObj>
                </mc:Choice>
                <mc:Fallback>
                  <p:oleObj name="Equation" r:id="rId13" imgW="126720" imgH="177480" progId="Equation.DSMT4">
                    <p:embed/>
                    <p:pic>
                      <p:nvPicPr>
                        <p:cNvPr id="16" name="Object 28"/>
                        <p:cNvPicPr>
                          <a:picLocks noChangeAspect="1" noChangeArrowheads="1"/>
                        </p:cNvPicPr>
                        <p:nvPr/>
                      </p:nvPicPr>
                      <p:blipFill>
                        <a:blip r:embed="rId14"/>
                        <a:srcRect/>
                        <a:stretch>
                          <a:fillRect/>
                        </a:stretch>
                      </p:blipFill>
                      <p:spPr bwMode="auto">
                        <a:xfrm>
                          <a:off x="3515" y="2799"/>
                          <a:ext cx="298" cy="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Line 29"/>
            <p:cNvSpPr>
              <a:spLocks noChangeShapeType="1"/>
            </p:cNvSpPr>
            <p:nvPr/>
          </p:nvSpPr>
          <p:spPr bwMode="auto">
            <a:xfrm>
              <a:off x="3015" y="3254"/>
              <a:ext cx="336" cy="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8" name="Object 30"/>
            <p:cNvGraphicFramePr>
              <a:graphicFrameLocks noChangeAspect="1"/>
            </p:cNvGraphicFramePr>
            <p:nvPr>
              <p:extLst>
                <p:ext uri="{D42A27DB-BD31-4B8C-83A1-F6EECF244321}">
                  <p14:modId xmlns:p14="http://schemas.microsoft.com/office/powerpoint/2010/main" val="322390843"/>
                </p:ext>
              </p:extLst>
            </p:nvPr>
          </p:nvGraphicFramePr>
          <p:xfrm>
            <a:off x="2897" y="3236"/>
            <a:ext cx="314" cy="437"/>
          </p:xfrm>
          <a:graphic>
            <a:graphicData uri="http://schemas.openxmlformats.org/presentationml/2006/ole">
              <mc:AlternateContent xmlns:mc="http://schemas.openxmlformats.org/markup-compatibility/2006">
                <mc:Choice xmlns:v="urn:schemas-microsoft-com:vml" Requires="v">
                  <p:oleObj spid="_x0000_s394396" name="Equation" r:id="rId15" imgW="164880" imgH="228600" progId="Equation.DSMT4">
                    <p:embed/>
                  </p:oleObj>
                </mc:Choice>
                <mc:Fallback>
                  <p:oleObj name="Equation" r:id="rId15" imgW="164880" imgH="228600" progId="Equation.DSMT4">
                    <p:embed/>
                    <p:pic>
                      <p:nvPicPr>
                        <p:cNvPr id="18" name="Object 30"/>
                        <p:cNvPicPr>
                          <a:picLocks noChangeAspect="1" noChangeArrowheads="1"/>
                        </p:cNvPicPr>
                        <p:nvPr/>
                      </p:nvPicPr>
                      <p:blipFill>
                        <a:blip r:embed="rId16"/>
                        <a:srcRect/>
                        <a:stretch>
                          <a:fillRect/>
                        </a:stretch>
                      </p:blipFill>
                      <p:spPr bwMode="auto">
                        <a:xfrm>
                          <a:off x="2897" y="3236"/>
                          <a:ext cx="314" cy="437"/>
                        </a:xfrm>
                        <a:prstGeom prst="rect">
                          <a:avLst/>
                        </a:prstGeom>
                        <a:noFill/>
                        <a:ln>
                          <a:noFill/>
                        </a:ln>
                        <a:effectLst/>
                        <a:extLst/>
                      </p:spPr>
                    </p:pic>
                  </p:oleObj>
                </mc:Fallback>
              </mc:AlternateContent>
            </a:graphicData>
          </a:graphic>
        </p:graphicFrame>
        <p:sp>
          <p:nvSpPr>
            <p:cNvPr id="19" name="Oval 31"/>
            <p:cNvSpPr>
              <a:spLocks noChangeArrowheads="1"/>
            </p:cNvSpPr>
            <p:nvPr/>
          </p:nvSpPr>
          <p:spPr bwMode="auto">
            <a:xfrm>
              <a:off x="3768" y="3120"/>
              <a:ext cx="144" cy="144"/>
            </a:xfrm>
            <a:prstGeom prst="ellipse">
              <a:avLst/>
            </a:prstGeom>
            <a:gradFill rotWithShape="0">
              <a:gsLst>
                <a:gs pos="0">
                  <a:srgbClr val="FFFFFF"/>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grpSp>
      <p:graphicFrame>
        <p:nvGraphicFramePr>
          <p:cNvPr id="20" name="Object 2074"/>
          <p:cNvGraphicFramePr>
            <a:graphicFrameLocks noChangeAspect="1"/>
          </p:cNvGraphicFramePr>
          <p:nvPr>
            <p:extLst>
              <p:ext uri="{D42A27DB-BD31-4B8C-83A1-F6EECF244321}">
                <p14:modId xmlns:p14="http://schemas.microsoft.com/office/powerpoint/2010/main" val="3662187142"/>
              </p:ext>
            </p:extLst>
          </p:nvPr>
        </p:nvGraphicFramePr>
        <p:xfrm>
          <a:off x="1492278" y="1643586"/>
          <a:ext cx="3938906" cy="1071822"/>
        </p:xfrm>
        <a:graphic>
          <a:graphicData uri="http://schemas.openxmlformats.org/presentationml/2006/ole">
            <mc:AlternateContent xmlns:mc="http://schemas.openxmlformats.org/markup-compatibility/2006">
              <mc:Choice xmlns:v="urn:schemas-microsoft-com:vml" Requires="v">
                <p:oleObj spid="_x0000_s394397" name="公式" r:id="rId17" imgW="1447560" imgH="393480" progId="Equation.3">
                  <p:embed/>
                </p:oleObj>
              </mc:Choice>
              <mc:Fallback>
                <p:oleObj name="公式" r:id="rId17" imgW="1447560" imgH="393480" progId="Equation.3">
                  <p:embed/>
                  <p:pic>
                    <p:nvPicPr>
                      <p:cNvPr id="20" name="Object 2074"/>
                      <p:cNvPicPr>
                        <a:picLocks noChangeAspect="1" noChangeArrowheads="1"/>
                      </p:cNvPicPr>
                      <p:nvPr/>
                    </p:nvPicPr>
                    <p:blipFill>
                      <a:blip r:embed="rId18"/>
                      <a:srcRect/>
                      <a:stretch>
                        <a:fillRect/>
                      </a:stretch>
                    </p:blipFill>
                    <p:spPr bwMode="auto">
                      <a:xfrm>
                        <a:off x="1492278" y="1643586"/>
                        <a:ext cx="3938906" cy="1071822"/>
                      </a:xfrm>
                      <a:prstGeom prst="rect">
                        <a:avLst/>
                      </a:prstGeom>
                      <a:solidFill>
                        <a:srgbClr val="66FF33"/>
                      </a:solidFill>
                      <a:ln>
                        <a:noFill/>
                      </a:ln>
                      <a:effectLst/>
                      <a:extLst/>
                    </p:spPr>
                  </p:pic>
                </p:oleObj>
              </mc:Fallback>
            </mc:AlternateContent>
          </a:graphicData>
        </a:graphic>
      </p:graphicFrame>
      <p:graphicFrame>
        <p:nvGraphicFramePr>
          <p:cNvPr id="21" name="Object 69"/>
          <p:cNvGraphicFramePr>
            <a:graphicFrameLocks noChangeAspect="1"/>
          </p:cNvGraphicFramePr>
          <p:nvPr>
            <p:extLst>
              <p:ext uri="{D42A27DB-BD31-4B8C-83A1-F6EECF244321}">
                <p14:modId xmlns:p14="http://schemas.microsoft.com/office/powerpoint/2010/main" val="3881699048"/>
              </p:ext>
            </p:extLst>
          </p:nvPr>
        </p:nvGraphicFramePr>
        <p:xfrm>
          <a:off x="2027291" y="2753952"/>
          <a:ext cx="3520803" cy="1086349"/>
        </p:xfrm>
        <a:graphic>
          <a:graphicData uri="http://schemas.openxmlformats.org/presentationml/2006/ole">
            <mc:AlternateContent xmlns:mc="http://schemas.openxmlformats.org/markup-compatibility/2006">
              <mc:Choice xmlns:v="urn:schemas-microsoft-com:vml" Requires="v">
                <p:oleObj spid="_x0000_s394398" name="Equation" r:id="rId19" imgW="1320480" imgH="431640" progId="Equation.DSMT4">
                  <p:embed/>
                </p:oleObj>
              </mc:Choice>
              <mc:Fallback>
                <p:oleObj name="Equation" r:id="rId19" imgW="1320480" imgH="431640" progId="Equation.DSMT4">
                  <p:embed/>
                  <p:pic>
                    <p:nvPicPr>
                      <p:cNvPr id="21" name="Object 69"/>
                      <p:cNvPicPr>
                        <a:picLocks noChangeAspect="1" noChangeArrowheads="1"/>
                      </p:cNvPicPr>
                      <p:nvPr/>
                    </p:nvPicPr>
                    <p:blipFill>
                      <a:blip r:embed="rId20"/>
                      <a:srcRect/>
                      <a:stretch>
                        <a:fillRect/>
                      </a:stretch>
                    </p:blipFill>
                    <p:spPr bwMode="auto">
                      <a:xfrm>
                        <a:off x="2027291" y="2753952"/>
                        <a:ext cx="3520803" cy="1086349"/>
                      </a:xfrm>
                      <a:prstGeom prst="rect">
                        <a:avLst/>
                      </a:prstGeom>
                      <a:solidFill>
                        <a:srgbClr val="00FFFF"/>
                      </a:solidFill>
                      <a:ln>
                        <a:noFill/>
                      </a:ln>
                      <a:effectLst/>
                      <a:extLst/>
                    </p:spPr>
                  </p:pic>
                </p:oleObj>
              </mc:Fallback>
            </mc:AlternateContent>
          </a:graphicData>
        </a:graphic>
      </p:graphicFrame>
      <p:sp>
        <p:nvSpPr>
          <p:cNvPr id="22" name="矩形 21"/>
          <p:cNvSpPr/>
          <p:nvPr/>
        </p:nvSpPr>
        <p:spPr>
          <a:xfrm>
            <a:off x="2803084" y="3769127"/>
            <a:ext cx="2279791" cy="584775"/>
          </a:xfrm>
          <a:prstGeom prst="rect">
            <a:avLst/>
          </a:prstGeom>
        </p:spPr>
        <p:txBody>
          <a:bodyPr wrap="none">
            <a:spAutoFit/>
          </a:bodyPr>
          <a:lstStyle/>
          <a:p>
            <a:r>
              <a:rPr lang="en-US" altLang="zh-CN" sz="3200" b="1" i="0" dirty="0">
                <a:solidFill>
                  <a:srgbClr val="FF0000"/>
                </a:solidFill>
              </a:rPr>
              <a:t>λ</a:t>
            </a:r>
            <a:r>
              <a:rPr lang="zh-CN" altLang="en-US" sz="3200" b="1" i="0" dirty="0">
                <a:solidFill>
                  <a:srgbClr val="9900CC"/>
                </a:solidFill>
              </a:rPr>
              <a:t> ↑ ，</a:t>
            </a:r>
            <a:r>
              <a:rPr lang="en-US" altLang="zh-CN" sz="3200" b="1" i="0" dirty="0">
                <a:solidFill>
                  <a:srgbClr val="FF0000"/>
                </a:solidFill>
              </a:rPr>
              <a:t>mc</a:t>
            </a:r>
            <a:r>
              <a:rPr lang="en-US" altLang="zh-CN" sz="3200" b="1" i="0" baseline="30000" dirty="0">
                <a:solidFill>
                  <a:srgbClr val="FF0000"/>
                </a:solidFill>
              </a:rPr>
              <a:t>2</a:t>
            </a:r>
            <a:r>
              <a:rPr lang="zh-CN" altLang="en-US" sz="3200" b="1" i="0" dirty="0">
                <a:solidFill>
                  <a:srgbClr val="9900CC"/>
                </a:solidFill>
              </a:rPr>
              <a:t> ↑ </a:t>
            </a:r>
            <a:endParaRPr lang="zh-CN" altLang="en-US" sz="3200" dirty="0"/>
          </a:p>
        </p:txBody>
      </p:sp>
      <p:sp>
        <p:nvSpPr>
          <p:cNvPr id="23" name="矩形 22"/>
          <p:cNvSpPr/>
          <p:nvPr/>
        </p:nvSpPr>
        <p:spPr>
          <a:xfrm>
            <a:off x="1492278" y="4272587"/>
            <a:ext cx="4926349" cy="584775"/>
          </a:xfrm>
          <a:prstGeom prst="rect">
            <a:avLst/>
          </a:prstGeom>
        </p:spPr>
        <p:txBody>
          <a:bodyPr wrap="none">
            <a:spAutoFit/>
          </a:bodyPr>
          <a:lstStyle/>
          <a:p>
            <a:r>
              <a:rPr lang="el-GR" altLang="zh-CN" sz="3200" b="1" i="0" dirty="0">
                <a:solidFill>
                  <a:srgbClr val="FF0000"/>
                </a:solidFill>
              </a:rPr>
              <a:t>θ</a:t>
            </a:r>
            <a:r>
              <a:rPr lang="en-US" altLang="zh-CN" sz="3200" b="1" i="0" dirty="0">
                <a:solidFill>
                  <a:srgbClr val="009900"/>
                </a:solidFill>
              </a:rPr>
              <a:t>=</a:t>
            </a:r>
            <a:r>
              <a:rPr lang="el-GR" altLang="zh-CN" sz="3200" b="1" i="0" dirty="0">
                <a:solidFill>
                  <a:srgbClr val="009900"/>
                </a:solidFill>
              </a:rPr>
              <a:t>π</a:t>
            </a:r>
            <a:r>
              <a:rPr lang="zh-CN" altLang="en-US" sz="3200" b="1" i="0" dirty="0">
                <a:solidFill>
                  <a:srgbClr val="009900"/>
                </a:solidFill>
              </a:rPr>
              <a:t>，</a:t>
            </a:r>
            <a:r>
              <a:rPr lang="en-US" altLang="zh-CN" sz="3200" b="1" i="0" dirty="0">
                <a:solidFill>
                  <a:srgbClr val="FF0000"/>
                </a:solidFill>
              </a:rPr>
              <a:t>λ</a:t>
            </a:r>
            <a:r>
              <a:rPr lang="zh-CN" altLang="en-US" sz="3200" b="1" i="0" dirty="0">
                <a:solidFill>
                  <a:srgbClr val="9900CC"/>
                </a:solidFill>
              </a:rPr>
              <a:t> </a:t>
            </a:r>
            <a:r>
              <a:rPr lang="en-US" altLang="zh-CN" sz="3200" b="1" i="0" dirty="0">
                <a:solidFill>
                  <a:srgbClr val="0070C0"/>
                </a:solidFill>
              </a:rPr>
              <a:t>=max</a:t>
            </a:r>
            <a:r>
              <a:rPr lang="zh-CN" altLang="en-US" sz="3200" b="1" i="0" dirty="0">
                <a:solidFill>
                  <a:srgbClr val="0070C0"/>
                </a:solidFill>
              </a:rPr>
              <a:t> ，</a:t>
            </a:r>
            <a:r>
              <a:rPr lang="en-US" altLang="zh-CN" sz="3200" b="1" i="0" dirty="0">
                <a:solidFill>
                  <a:srgbClr val="FF0000"/>
                </a:solidFill>
              </a:rPr>
              <a:t>mc</a:t>
            </a:r>
            <a:r>
              <a:rPr lang="en-US" altLang="zh-CN" sz="3200" b="1" i="0" baseline="30000" dirty="0">
                <a:solidFill>
                  <a:srgbClr val="FF0000"/>
                </a:solidFill>
              </a:rPr>
              <a:t>2</a:t>
            </a:r>
            <a:r>
              <a:rPr lang="zh-CN" altLang="en-US" sz="3200" b="1" i="0" dirty="0">
                <a:solidFill>
                  <a:srgbClr val="9900CC"/>
                </a:solidFill>
              </a:rPr>
              <a:t> </a:t>
            </a:r>
            <a:r>
              <a:rPr lang="en-US" altLang="zh-CN" sz="3200" b="1" i="0" dirty="0">
                <a:solidFill>
                  <a:srgbClr val="9900CC"/>
                </a:solidFill>
              </a:rPr>
              <a:t>=max</a:t>
            </a:r>
            <a:r>
              <a:rPr lang="zh-CN" altLang="en-US" sz="3200" b="1" i="0" dirty="0">
                <a:solidFill>
                  <a:srgbClr val="9900CC"/>
                </a:solidFill>
              </a:rPr>
              <a:t> </a:t>
            </a:r>
            <a:endParaRPr lang="zh-CN" altLang="en-US" sz="3200" dirty="0"/>
          </a:p>
        </p:txBody>
      </p:sp>
      <p:sp>
        <p:nvSpPr>
          <p:cNvPr id="24" name="AutoShape 8"/>
          <p:cNvSpPr>
            <a:spLocks noChangeArrowheads="1"/>
          </p:cNvSpPr>
          <p:nvPr/>
        </p:nvSpPr>
        <p:spPr bwMode="auto">
          <a:xfrm>
            <a:off x="1622439" y="4012959"/>
            <a:ext cx="700143" cy="241182"/>
          </a:xfrm>
          <a:prstGeom prst="rightArrow">
            <a:avLst>
              <a:gd name="adj1" fmla="val 50000"/>
              <a:gd name="adj2" fmla="val 95879"/>
            </a:avLst>
          </a:prstGeom>
          <a:solidFill>
            <a:srgbClr val="FFFF00"/>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5" name="Object 2074"/>
          <p:cNvGraphicFramePr>
            <a:graphicFrameLocks noChangeAspect="1"/>
          </p:cNvGraphicFramePr>
          <p:nvPr>
            <p:extLst>
              <p:ext uri="{D42A27DB-BD31-4B8C-83A1-F6EECF244321}">
                <p14:modId xmlns:p14="http://schemas.microsoft.com/office/powerpoint/2010/main" val="1581039925"/>
              </p:ext>
            </p:extLst>
          </p:nvPr>
        </p:nvGraphicFramePr>
        <p:xfrm>
          <a:off x="2169889" y="4934451"/>
          <a:ext cx="2611438" cy="635000"/>
        </p:xfrm>
        <a:graphic>
          <a:graphicData uri="http://schemas.openxmlformats.org/presentationml/2006/ole">
            <mc:AlternateContent xmlns:mc="http://schemas.openxmlformats.org/markup-compatibility/2006">
              <mc:Choice xmlns:v="urn:schemas-microsoft-com:vml" Requires="v">
                <p:oleObj spid="_x0000_s394399" name="Equation" r:id="rId21" imgW="939600" imgH="228600" progId="Equation.DSMT4">
                  <p:embed/>
                </p:oleObj>
              </mc:Choice>
              <mc:Fallback>
                <p:oleObj name="Equation" r:id="rId21" imgW="939600" imgH="228600" progId="Equation.DSMT4">
                  <p:embed/>
                  <p:pic>
                    <p:nvPicPr>
                      <p:cNvPr id="25" name="Object 2074"/>
                      <p:cNvPicPr>
                        <a:picLocks noChangeAspect="1" noChangeArrowheads="1"/>
                      </p:cNvPicPr>
                      <p:nvPr/>
                    </p:nvPicPr>
                    <p:blipFill>
                      <a:blip r:embed="rId22"/>
                      <a:srcRect/>
                      <a:stretch>
                        <a:fillRect/>
                      </a:stretch>
                    </p:blipFill>
                    <p:spPr bwMode="auto">
                      <a:xfrm>
                        <a:off x="2169889" y="4934451"/>
                        <a:ext cx="2611438" cy="635000"/>
                      </a:xfrm>
                      <a:prstGeom prst="rect">
                        <a:avLst/>
                      </a:prstGeom>
                      <a:noFill/>
                      <a:ln>
                        <a:noFill/>
                      </a:ln>
                      <a:effectLst/>
                      <a:extLst/>
                    </p:spPr>
                  </p:pic>
                </p:oleObj>
              </mc:Fallback>
            </mc:AlternateContent>
          </a:graphicData>
        </a:graphic>
      </p:graphicFrame>
      <p:graphicFrame>
        <p:nvGraphicFramePr>
          <p:cNvPr id="26" name="Object 13"/>
          <p:cNvGraphicFramePr>
            <a:graphicFrameLocks noChangeAspect="1"/>
          </p:cNvGraphicFramePr>
          <p:nvPr>
            <p:extLst>
              <p:ext uri="{D42A27DB-BD31-4B8C-83A1-F6EECF244321}">
                <p14:modId xmlns:p14="http://schemas.microsoft.com/office/powerpoint/2010/main" val="710079921"/>
              </p:ext>
            </p:extLst>
          </p:nvPr>
        </p:nvGraphicFramePr>
        <p:xfrm>
          <a:off x="1628006" y="5620727"/>
          <a:ext cx="4951413" cy="1295400"/>
        </p:xfrm>
        <a:graphic>
          <a:graphicData uri="http://schemas.openxmlformats.org/presentationml/2006/ole">
            <mc:AlternateContent xmlns:mc="http://schemas.openxmlformats.org/markup-compatibility/2006">
              <mc:Choice xmlns:v="urn:schemas-microsoft-com:vml" Requires="v">
                <p:oleObj spid="_x0000_s394400" name="Equation" r:id="rId23" imgW="1663560" imgH="431640" progId="Equation.DSMT4">
                  <p:embed/>
                </p:oleObj>
              </mc:Choice>
              <mc:Fallback>
                <p:oleObj name="Equation" r:id="rId23" imgW="1663560" imgH="431640" progId="Equation.DSMT4">
                  <p:embed/>
                  <p:pic>
                    <p:nvPicPr>
                      <p:cNvPr id="26" name="Object 13"/>
                      <p:cNvPicPr>
                        <a:picLocks noChangeAspect="1" noChangeArrowheads="1"/>
                      </p:cNvPicPr>
                      <p:nvPr/>
                    </p:nvPicPr>
                    <p:blipFill>
                      <a:blip r:embed="rId24"/>
                      <a:srcRect/>
                      <a:stretch>
                        <a:fillRect/>
                      </a:stretch>
                    </p:blipFill>
                    <p:spPr bwMode="auto">
                      <a:xfrm>
                        <a:off x="1628006" y="5620727"/>
                        <a:ext cx="4951413" cy="1295400"/>
                      </a:xfrm>
                      <a:prstGeom prst="rect">
                        <a:avLst/>
                      </a:prstGeom>
                      <a:noFill/>
                      <a:ln>
                        <a:noFill/>
                      </a:ln>
                      <a:effectLst/>
                      <a:extLst/>
                    </p:spPr>
                  </p:pic>
                </p:oleObj>
              </mc:Fallback>
            </mc:AlternateContent>
          </a:graphicData>
        </a:graphic>
      </p:graphicFrame>
      <p:graphicFrame>
        <p:nvGraphicFramePr>
          <p:cNvPr id="27" name="Object 13"/>
          <p:cNvGraphicFramePr>
            <a:graphicFrameLocks noChangeAspect="1"/>
          </p:cNvGraphicFramePr>
          <p:nvPr>
            <p:extLst>
              <p:ext uri="{D42A27DB-BD31-4B8C-83A1-F6EECF244321}">
                <p14:modId xmlns:p14="http://schemas.microsoft.com/office/powerpoint/2010/main" val="2241431273"/>
              </p:ext>
            </p:extLst>
          </p:nvPr>
        </p:nvGraphicFramePr>
        <p:xfrm>
          <a:off x="7135850" y="1838230"/>
          <a:ext cx="3141662" cy="1181100"/>
        </p:xfrm>
        <a:graphic>
          <a:graphicData uri="http://schemas.openxmlformats.org/presentationml/2006/ole">
            <mc:AlternateContent xmlns:mc="http://schemas.openxmlformats.org/markup-compatibility/2006">
              <mc:Choice xmlns:v="urn:schemas-microsoft-com:vml" Requires="v">
                <p:oleObj spid="_x0000_s394401" name="公式" r:id="rId25" imgW="1054080" imgH="393480" progId="Equation.3">
                  <p:embed/>
                </p:oleObj>
              </mc:Choice>
              <mc:Fallback>
                <p:oleObj name="公式" r:id="rId25" imgW="1054080" imgH="393480" progId="Equation.3">
                  <p:embed/>
                  <p:pic>
                    <p:nvPicPr>
                      <p:cNvPr id="25" name="Object 13"/>
                      <p:cNvPicPr>
                        <a:picLocks noChangeAspect="1" noChangeArrowheads="1"/>
                      </p:cNvPicPr>
                      <p:nvPr/>
                    </p:nvPicPr>
                    <p:blipFill>
                      <a:blip r:embed="rId26"/>
                      <a:srcRect/>
                      <a:stretch>
                        <a:fillRect/>
                      </a:stretch>
                    </p:blipFill>
                    <p:spPr bwMode="auto">
                      <a:xfrm>
                        <a:off x="7135850" y="1838230"/>
                        <a:ext cx="3141662" cy="1181100"/>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149173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ircle(in)">
                                      <p:cBhvr>
                                        <p:cTn id="12" dur="20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heel(1)">
                                      <p:cBhvr>
                                        <p:cTn id="17" dur="20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fill="hold"/>
                                        <p:tgtEl>
                                          <p:spTgt spid="26"/>
                                        </p:tgtEl>
                                        <p:attrNameLst>
                                          <p:attrName>ppt_x</p:attrName>
                                        </p:attrNameLst>
                                      </p:cBhvr>
                                      <p:tavLst>
                                        <p:tav tm="0">
                                          <p:val>
                                            <p:strVal val="#ppt_x"/>
                                          </p:val>
                                        </p:tav>
                                        <p:tav tm="100000">
                                          <p:val>
                                            <p:strVal val="#ppt_x"/>
                                          </p:val>
                                        </p:tav>
                                      </p:tavLst>
                                    </p:anim>
                                    <p:anim calcmode="lin" valueType="num">
                                      <p:cBhvr additive="base">
                                        <p:cTn id="3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Line 2"/>
          <p:cNvSpPr>
            <a:spLocks noChangeShapeType="1"/>
          </p:cNvSpPr>
          <p:nvPr/>
        </p:nvSpPr>
        <p:spPr bwMode="auto">
          <a:xfrm>
            <a:off x="3200400" y="3352800"/>
            <a:ext cx="685800" cy="2362200"/>
          </a:xfrm>
          <a:prstGeom prst="line">
            <a:avLst/>
          </a:prstGeom>
          <a:noFill/>
          <a:ln w="9525">
            <a:solidFill>
              <a:srgbClr val="FF0000"/>
            </a:solidFill>
            <a:round/>
            <a:headEnd/>
            <a:tailEnd type="arrow" w="lg" len="med"/>
          </a:ln>
        </p:spPr>
        <p:txBody>
          <a:bodyPr/>
          <a:lstStyle/>
          <a:p>
            <a:pPr fontAlgn="auto">
              <a:spcBef>
                <a:spcPts val="0"/>
              </a:spcBef>
              <a:spcAft>
                <a:spcPts val="0"/>
              </a:spcAft>
              <a:defRPr/>
            </a:pPr>
            <a:endParaRPr kumimoji="0" lang="zh-CN" altLang="en-US" sz="1800" b="1" i="0" kern="0">
              <a:solidFill>
                <a:srgbClr val="000000"/>
              </a:solidFill>
            </a:endParaRPr>
          </a:p>
        </p:txBody>
      </p:sp>
      <p:grpSp>
        <p:nvGrpSpPr>
          <p:cNvPr id="3" name="Group 3"/>
          <p:cNvGrpSpPr>
            <a:grpSpLocks/>
          </p:cNvGrpSpPr>
          <p:nvPr/>
        </p:nvGrpSpPr>
        <p:grpSpPr bwMode="auto">
          <a:xfrm>
            <a:off x="5734050" y="2455864"/>
            <a:ext cx="3257550" cy="3387725"/>
            <a:chOff x="2652" y="1499"/>
            <a:chExt cx="2052" cy="2134"/>
          </a:xfrm>
        </p:grpSpPr>
        <p:sp>
          <p:nvSpPr>
            <p:cNvPr id="4" name="Line 4"/>
            <p:cNvSpPr>
              <a:spLocks noChangeShapeType="1"/>
            </p:cNvSpPr>
            <p:nvPr/>
          </p:nvSpPr>
          <p:spPr bwMode="auto">
            <a:xfrm rot="-988298">
              <a:off x="2652" y="2214"/>
              <a:ext cx="921" cy="1407"/>
            </a:xfrm>
            <a:prstGeom prst="line">
              <a:avLst/>
            </a:prstGeom>
            <a:noFill/>
            <a:ln w="9525">
              <a:solidFill>
                <a:srgbClr val="FF0000"/>
              </a:solidFill>
              <a:round/>
              <a:headEnd/>
              <a:tailEnd type="arrow" w="med" len="med"/>
            </a:ln>
          </p:spPr>
          <p:txBody>
            <a:bodyPr/>
            <a:lstStyle/>
            <a:p>
              <a:pPr fontAlgn="auto">
                <a:spcBef>
                  <a:spcPts val="0"/>
                </a:spcBef>
                <a:spcAft>
                  <a:spcPts val="0"/>
                </a:spcAft>
                <a:defRPr/>
              </a:pPr>
              <a:endParaRPr kumimoji="0" lang="zh-CN" altLang="en-US" sz="1800" b="1" i="0" kern="0">
                <a:solidFill>
                  <a:srgbClr val="000000"/>
                </a:solidFill>
              </a:endParaRPr>
            </a:p>
          </p:txBody>
        </p:sp>
        <p:sp>
          <p:nvSpPr>
            <p:cNvPr id="5" name="Line 5"/>
            <p:cNvSpPr>
              <a:spLocks noChangeShapeType="1"/>
            </p:cNvSpPr>
            <p:nvPr/>
          </p:nvSpPr>
          <p:spPr bwMode="auto">
            <a:xfrm rot="19624931" flipH="1">
              <a:off x="3382" y="1499"/>
              <a:ext cx="42" cy="2134"/>
            </a:xfrm>
            <a:prstGeom prst="line">
              <a:avLst/>
            </a:prstGeom>
            <a:noFill/>
            <a:ln w="9525">
              <a:solidFill>
                <a:srgbClr val="FF0000"/>
              </a:solidFill>
              <a:round/>
              <a:headEnd/>
              <a:tailEnd type="arrow" w="lg" len="med"/>
            </a:ln>
          </p:spPr>
          <p:txBody>
            <a:bodyPr/>
            <a:lstStyle/>
            <a:p>
              <a:pPr fontAlgn="auto">
                <a:spcBef>
                  <a:spcPts val="0"/>
                </a:spcBef>
                <a:spcAft>
                  <a:spcPts val="0"/>
                </a:spcAft>
                <a:defRPr/>
              </a:pPr>
              <a:endParaRPr kumimoji="0" lang="zh-CN" altLang="en-US" sz="1800" b="1" i="0" kern="0">
                <a:solidFill>
                  <a:srgbClr val="000000"/>
                </a:solidFill>
              </a:endParaRPr>
            </a:p>
          </p:txBody>
        </p:sp>
        <p:sp>
          <p:nvSpPr>
            <p:cNvPr id="6" name="Line 6"/>
            <p:cNvSpPr>
              <a:spLocks noChangeShapeType="1"/>
            </p:cNvSpPr>
            <p:nvPr/>
          </p:nvSpPr>
          <p:spPr bwMode="auto">
            <a:xfrm rot="17950236" flipH="1">
              <a:off x="3560" y="2510"/>
              <a:ext cx="864" cy="768"/>
            </a:xfrm>
            <a:prstGeom prst="line">
              <a:avLst/>
            </a:prstGeom>
            <a:noFill/>
            <a:ln w="9525">
              <a:solidFill>
                <a:srgbClr val="FF0000"/>
              </a:solidFill>
              <a:round/>
              <a:headEnd/>
              <a:tailEnd type="arrow" w="lg" len="med"/>
            </a:ln>
          </p:spPr>
          <p:txBody>
            <a:bodyPr/>
            <a:lstStyle/>
            <a:p>
              <a:pPr fontAlgn="auto">
                <a:spcBef>
                  <a:spcPts val="0"/>
                </a:spcBef>
                <a:spcAft>
                  <a:spcPts val="0"/>
                </a:spcAft>
                <a:defRPr/>
              </a:pPr>
              <a:endParaRPr kumimoji="0" lang="zh-CN" altLang="en-US" sz="1800" b="1" i="0" kern="0">
                <a:solidFill>
                  <a:srgbClr val="000000"/>
                </a:solidFill>
              </a:endParaRPr>
            </a:p>
          </p:txBody>
        </p:sp>
        <p:sp>
          <p:nvSpPr>
            <p:cNvPr id="7" name="Line 7"/>
            <p:cNvSpPr>
              <a:spLocks noChangeShapeType="1"/>
            </p:cNvSpPr>
            <p:nvPr/>
          </p:nvSpPr>
          <p:spPr bwMode="auto">
            <a:xfrm flipH="1">
              <a:off x="4320" y="1584"/>
              <a:ext cx="384" cy="1872"/>
            </a:xfrm>
            <a:prstGeom prst="line">
              <a:avLst/>
            </a:prstGeom>
            <a:noFill/>
            <a:ln w="9525">
              <a:solidFill>
                <a:srgbClr val="FF0000"/>
              </a:solidFill>
              <a:round/>
              <a:headEnd/>
              <a:tailEnd type="arrow" w="lg" len="med"/>
            </a:ln>
          </p:spPr>
          <p:txBody>
            <a:bodyPr/>
            <a:lstStyle/>
            <a:p>
              <a:pPr fontAlgn="auto">
                <a:spcBef>
                  <a:spcPts val="0"/>
                </a:spcBef>
                <a:spcAft>
                  <a:spcPts val="0"/>
                </a:spcAft>
                <a:defRPr/>
              </a:pPr>
              <a:endParaRPr kumimoji="0" lang="zh-CN" altLang="en-US" sz="1800" b="1" i="0" kern="0">
                <a:solidFill>
                  <a:srgbClr val="000000"/>
                </a:solidFill>
              </a:endParaRPr>
            </a:p>
          </p:txBody>
        </p:sp>
      </p:grpSp>
      <p:sp>
        <p:nvSpPr>
          <p:cNvPr id="8" name="Rectangle 8"/>
          <p:cNvSpPr>
            <a:spLocks noChangeArrowheads="1"/>
          </p:cNvSpPr>
          <p:nvPr/>
        </p:nvSpPr>
        <p:spPr bwMode="auto">
          <a:xfrm>
            <a:off x="1752600" y="457201"/>
            <a:ext cx="8534400" cy="1039813"/>
          </a:xfrm>
          <a:prstGeom prst="rect">
            <a:avLst/>
          </a:prstGeom>
          <a:noFill/>
          <a:ln w="9525">
            <a:noFill/>
            <a:miter lim="800000"/>
            <a:headEnd/>
            <a:tailEnd/>
          </a:ln>
        </p:spPr>
        <p:txBody>
          <a:bodyPr>
            <a:spAutoFit/>
          </a:bodyPr>
          <a:lstStyle/>
          <a:p>
            <a:pPr eaLnBrk="0" fontAlgn="auto" hangingPunct="0">
              <a:lnSpc>
                <a:spcPct val="110000"/>
              </a:lnSpc>
              <a:spcAft>
                <a:spcPts val="0"/>
              </a:spcAft>
              <a:defRPr/>
            </a:pPr>
            <a:r>
              <a:rPr kumimoji="0" lang="en-US" altLang="zh-CN" sz="1800" b="1" i="0" kern="0" dirty="0">
                <a:solidFill>
                  <a:srgbClr val="000000"/>
                </a:solidFill>
              </a:rPr>
              <a:t>    </a:t>
            </a:r>
            <a:r>
              <a:rPr kumimoji="0" lang="en-US" altLang="zh-CN" sz="2800" b="1" i="0" kern="0" dirty="0">
                <a:solidFill>
                  <a:srgbClr val="FF0066"/>
                </a:solidFill>
              </a:rPr>
              <a:t>1899</a:t>
            </a:r>
            <a:r>
              <a:rPr kumimoji="0" lang="zh-CN" altLang="en-US" sz="2800" b="1" i="0" kern="0" dirty="0">
                <a:solidFill>
                  <a:srgbClr val="FF0066"/>
                </a:solidFill>
              </a:rPr>
              <a:t>年开尔文在欧洲科学家新年聚会的贺词中说：</a:t>
            </a:r>
          </a:p>
          <a:p>
            <a:pPr algn="ctr" eaLnBrk="0" fontAlgn="auto" hangingPunct="0">
              <a:lnSpc>
                <a:spcPct val="110000"/>
              </a:lnSpc>
              <a:spcAft>
                <a:spcPts val="0"/>
              </a:spcAft>
              <a:defRPr/>
            </a:pPr>
            <a:r>
              <a:rPr kumimoji="0" lang="zh-CN" altLang="en-US" sz="2800" b="1" i="0" kern="0" dirty="0">
                <a:solidFill>
                  <a:srgbClr val="FF0066"/>
                </a:solidFill>
              </a:rPr>
              <a:t>物理学晴朗的天空上， 飘着几朵令人不安的乌云</a:t>
            </a:r>
          </a:p>
        </p:txBody>
      </p:sp>
      <p:sp>
        <p:nvSpPr>
          <p:cNvPr id="9" name="AutoShape 9"/>
          <p:cNvSpPr>
            <a:spLocks noChangeArrowheads="1"/>
          </p:cNvSpPr>
          <p:nvPr/>
        </p:nvSpPr>
        <p:spPr bwMode="auto">
          <a:xfrm>
            <a:off x="4495800" y="3124200"/>
            <a:ext cx="1447800" cy="914400"/>
          </a:xfrm>
          <a:prstGeom prst="cloud">
            <a:avLst/>
          </a:prstGeom>
          <a:solidFill>
            <a:srgbClr val="7030A0"/>
          </a:solidFill>
          <a:ln w="9525">
            <a:noFill/>
            <a:round/>
            <a:headEnd/>
            <a:tailEnd/>
          </a:ln>
          <a:effectLst/>
        </p:spPr>
        <p:txBody>
          <a:bodyPr wrap="none" anchor="ctr"/>
          <a:lstStyle/>
          <a:p>
            <a:pPr algn="ctr" eaLnBrk="0" fontAlgn="auto" hangingPunct="0">
              <a:spcAft>
                <a:spcPts val="0"/>
              </a:spcAft>
              <a:defRPr/>
            </a:pPr>
            <a:r>
              <a:rPr kumimoji="0" lang="en-US" altLang="zh-CN" sz="2000" b="1" i="0" kern="0" dirty="0">
                <a:solidFill>
                  <a:srgbClr val="000000"/>
                </a:solidFill>
              </a:rPr>
              <a:t> </a:t>
            </a:r>
            <a:r>
              <a:rPr kumimoji="0" lang="zh-CN" altLang="en-US" sz="2400" b="1" i="0" kern="0" dirty="0">
                <a:solidFill>
                  <a:srgbClr val="000000"/>
                </a:solidFill>
                <a:ea typeface="华文细黑" pitchFamily="2" charset="-122"/>
              </a:rPr>
              <a:t>黑体辐射</a:t>
            </a:r>
            <a:endParaRPr kumimoji="0" lang="zh-CN" altLang="en-US" sz="2400" b="1" i="0" kern="0" dirty="0">
              <a:solidFill>
                <a:srgbClr val="000000"/>
              </a:solidFill>
              <a:effectLst>
                <a:outerShdw blurRad="38100" dist="38100" dir="2700000" algn="tl">
                  <a:srgbClr val="000000"/>
                </a:outerShdw>
              </a:effectLst>
              <a:ea typeface="华文细黑" pitchFamily="2" charset="-122"/>
            </a:endParaRPr>
          </a:p>
        </p:txBody>
      </p:sp>
      <p:sp>
        <p:nvSpPr>
          <p:cNvPr id="10" name="AutoShape 10"/>
          <p:cNvSpPr>
            <a:spLocks noChangeArrowheads="1"/>
          </p:cNvSpPr>
          <p:nvPr/>
        </p:nvSpPr>
        <p:spPr bwMode="auto">
          <a:xfrm>
            <a:off x="2057400" y="1905000"/>
            <a:ext cx="2057400" cy="1676400"/>
          </a:xfrm>
          <a:prstGeom prst="cloud">
            <a:avLst/>
          </a:prstGeom>
          <a:solidFill>
            <a:schemeClr val="accent1"/>
          </a:solidFill>
          <a:ln w="9525">
            <a:noFill/>
            <a:round/>
            <a:headEnd/>
            <a:tailEnd/>
          </a:ln>
          <a:effectLst/>
        </p:spPr>
        <p:txBody>
          <a:bodyPr wrap="none" anchor="ctr"/>
          <a:lstStyle/>
          <a:p>
            <a:pPr eaLnBrk="0" fontAlgn="auto" hangingPunct="0">
              <a:lnSpc>
                <a:spcPct val="190000"/>
              </a:lnSpc>
              <a:spcAft>
                <a:spcPts val="0"/>
              </a:spcAft>
              <a:defRPr/>
            </a:pPr>
            <a:r>
              <a:rPr kumimoji="0" lang="zh-CN" altLang="en-US" sz="2400" b="1" i="0" kern="0" dirty="0">
                <a:solidFill>
                  <a:srgbClr val="000000"/>
                </a:solidFill>
                <a:latin typeface="华文细黑" pitchFamily="2" charset="-122"/>
                <a:ea typeface="华文细黑" pitchFamily="2" charset="-122"/>
              </a:rPr>
              <a:t>迈克尔逊</a:t>
            </a:r>
          </a:p>
          <a:p>
            <a:pPr eaLnBrk="0" fontAlgn="auto" hangingPunct="0">
              <a:lnSpc>
                <a:spcPct val="80000"/>
              </a:lnSpc>
              <a:spcAft>
                <a:spcPts val="0"/>
              </a:spcAft>
              <a:defRPr/>
            </a:pPr>
            <a:r>
              <a:rPr kumimoji="0" lang="en-US" altLang="zh-CN" sz="2400" b="1" i="0" kern="0" dirty="0">
                <a:solidFill>
                  <a:srgbClr val="000000"/>
                </a:solidFill>
                <a:latin typeface="Times New Roman"/>
                <a:ea typeface="华文细黑" pitchFamily="2" charset="-122"/>
              </a:rPr>
              <a:t>—</a:t>
            </a:r>
            <a:r>
              <a:rPr kumimoji="0" lang="zh-CN" altLang="en-US" sz="2400" b="1" i="0" kern="0" dirty="0">
                <a:solidFill>
                  <a:srgbClr val="000000"/>
                </a:solidFill>
                <a:latin typeface="华文细黑" pitchFamily="2" charset="-122"/>
                <a:ea typeface="华文细黑" pitchFamily="2" charset="-122"/>
              </a:rPr>
              <a:t>莫雷实验</a:t>
            </a:r>
          </a:p>
          <a:p>
            <a:pPr eaLnBrk="0" fontAlgn="auto" hangingPunct="0">
              <a:spcAft>
                <a:spcPts val="0"/>
              </a:spcAft>
              <a:defRPr/>
            </a:pPr>
            <a:endParaRPr kumimoji="0" lang="en-US" altLang="zh-CN" sz="2400" b="1" i="0" kern="0" dirty="0">
              <a:solidFill>
                <a:srgbClr val="000000"/>
              </a:solidFill>
              <a:effectLst>
                <a:outerShdw blurRad="38100" dist="38100" dir="2700000" algn="tl">
                  <a:srgbClr val="000000"/>
                </a:outerShdw>
              </a:effectLst>
              <a:latin typeface="华文细黑" pitchFamily="2" charset="-122"/>
              <a:ea typeface="华文细黑" pitchFamily="2" charset="-122"/>
            </a:endParaRPr>
          </a:p>
        </p:txBody>
      </p:sp>
      <p:sp>
        <p:nvSpPr>
          <p:cNvPr id="11" name="AutoShape 11"/>
          <p:cNvSpPr>
            <a:spLocks noChangeArrowheads="1"/>
          </p:cNvSpPr>
          <p:nvPr/>
        </p:nvSpPr>
        <p:spPr bwMode="auto">
          <a:xfrm>
            <a:off x="5257800" y="2057400"/>
            <a:ext cx="1447800" cy="914400"/>
          </a:xfrm>
          <a:prstGeom prst="cloud">
            <a:avLst/>
          </a:prstGeom>
          <a:solidFill>
            <a:srgbClr val="FF0000"/>
          </a:solidFill>
          <a:ln w="9525">
            <a:solidFill>
              <a:srgbClr val="FF0000"/>
            </a:solidFill>
            <a:round/>
            <a:headEnd/>
            <a:tailEnd/>
          </a:ln>
        </p:spPr>
        <p:txBody>
          <a:bodyPr wrap="none" anchor="ctr"/>
          <a:lstStyle/>
          <a:p>
            <a:pPr algn="ctr" eaLnBrk="0" fontAlgn="auto" hangingPunct="0">
              <a:spcAft>
                <a:spcPts val="0"/>
              </a:spcAft>
              <a:defRPr/>
            </a:pPr>
            <a:r>
              <a:rPr kumimoji="0" lang="zh-CN" altLang="en-US" sz="2400" b="1" i="0" kern="0" dirty="0">
                <a:solidFill>
                  <a:srgbClr val="000000"/>
                </a:solidFill>
                <a:ea typeface="华文细黑" pitchFamily="2" charset="-122"/>
              </a:rPr>
              <a:t>光电效应</a:t>
            </a:r>
          </a:p>
        </p:txBody>
      </p:sp>
      <p:sp>
        <p:nvSpPr>
          <p:cNvPr id="12" name="AutoShape 12"/>
          <p:cNvSpPr>
            <a:spLocks noChangeArrowheads="1"/>
          </p:cNvSpPr>
          <p:nvPr/>
        </p:nvSpPr>
        <p:spPr bwMode="auto">
          <a:xfrm>
            <a:off x="6629400" y="2895600"/>
            <a:ext cx="1828800" cy="1143000"/>
          </a:xfrm>
          <a:prstGeom prst="cloud">
            <a:avLst/>
          </a:prstGeom>
          <a:solidFill>
            <a:srgbClr val="00B050"/>
          </a:solidFill>
          <a:ln w="9525">
            <a:noFill/>
            <a:round/>
            <a:headEnd/>
            <a:tailEnd/>
          </a:ln>
        </p:spPr>
        <p:txBody>
          <a:bodyPr wrap="none" anchor="ctr"/>
          <a:lstStyle/>
          <a:p>
            <a:pPr algn="ctr" eaLnBrk="0" fontAlgn="auto" hangingPunct="0">
              <a:spcAft>
                <a:spcPts val="0"/>
              </a:spcAft>
              <a:defRPr/>
            </a:pPr>
            <a:r>
              <a:rPr kumimoji="0" lang="zh-CN" altLang="en-US" sz="2400" b="1" i="0" kern="0" dirty="0">
                <a:solidFill>
                  <a:srgbClr val="000000"/>
                </a:solidFill>
                <a:ea typeface="华文细黑" pitchFamily="2" charset="-122"/>
              </a:rPr>
              <a:t>氢原子光谱</a:t>
            </a:r>
          </a:p>
        </p:txBody>
      </p:sp>
      <p:sp>
        <p:nvSpPr>
          <p:cNvPr id="13" name="AutoShape 13"/>
          <p:cNvSpPr>
            <a:spLocks noChangeArrowheads="1"/>
          </p:cNvSpPr>
          <p:nvPr/>
        </p:nvSpPr>
        <p:spPr bwMode="auto">
          <a:xfrm>
            <a:off x="7620000" y="1828800"/>
            <a:ext cx="1981200" cy="990600"/>
          </a:xfrm>
          <a:prstGeom prst="cloud">
            <a:avLst/>
          </a:prstGeom>
          <a:solidFill>
            <a:srgbClr val="FF66FF"/>
          </a:solidFill>
          <a:ln w="9525">
            <a:noFill/>
            <a:round/>
            <a:headEnd/>
            <a:tailEnd/>
          </a:ln>
        </p:spPr>
        <p:txBody>
          <a:bodyPr wrap="none" anchor="ctr"/>
          <a:lstStyle/>
          <a:p>
            <a:pPr algn="ctr" eaLnBrk="0" fontAlgn="auto" hangingPunct="0">
              <a:spcAft>
                <a:spcPts val="0"/>
              </a:spcAft>
              <a:defRPr/>
            </a:pPr>
            <a:r>
              <a:rPr lang="en-US" altLang="zh-CN" sz="2400" b="1" i="0" kern="0" dirty="0">
                <a:solidFill>
                  <a:srgbClr val="000000"/>
                </a:solidFill>
                <a:latin typeface="宋体" pitchFamily="2" charset="-122"/>
                <a:ea typeface="华文细黑" pitchFamily="2" charset="-122"/>
              </a:rPr>
              <a:t> </a:t>
            </a:r>
            <a:r>
              <a:rPr lang="zh-CN" altLang="en-US" sz="2400" b="1" i="0" kern="0" dirty="0">
                <a:solidFill>
                  <a:srgbClr val="000000"/>
                </a:solidFill>
                <a:latin typeface="宋体" pitchFamily="2" charset="-122"/>
                <a:ea typeface="华文细黑" pitchFamily="2" charset="-122"/>
              </a:rPr>
              <a:t>固体比热</a:t>
            </a:r>
            <a:r>
              <a:rPr kumimoji="0" lang="zh-CN" altLang="en-US" sz="2400" b="1" i="0" kern="0" dirty="0">
                <a:solidFill>
                  <a:srgbClr val="000000"/>
                </a:solidFill>
                <a:ea typeface="华文细黑" pitchFamily="2" charset="-122"/>
              </a:rPr>
              <a:t>效应</a:t>
            </a:r>
          </a:p>
        </p:txBody>
      </p:sp>
      <p:sp>
        <p:nvSpPr>
          <p:cNvPr id="14" name="Text Box 14"/>
          <p:cNvSpPr txBox="1">
            <a:spLocks noChangeArrowheads="1"/>
          </p:cNvSpPr>
          <p:nvPr/>
        </p:nvSpPr>
        <p:spPr bwMode="auto">
          <a:xfrm>
            <a:off x="7032625" y="5661026"/>
            <a:ext cx="1905000" cy="588963"/>
          </a:xfrm>
          <a:prstGeom prst="rect">
            <a:avLst/>
          </a:prstGeom>
          <a:noFill/>
          <a:ln w="9525">
            <a:solidFill>
              <a:srgbClr val="333399"/>
            </a:solidFill>
            <a:miter lim="800000"/>
            <a:headEnd/>
            <a:tailEnd/>
          </a:ln>
        </p:spPr>
        <p:txBody>
          <a:bodyPr>
            <a:spAutoFit/>
          </a:bodyPr>
          <a:lstStyle/>
          <a:p>
            <a:pPr algn="just" fontAlgn="auto">
              <a:spcBef>
                <a:spcPts val="0"/>
              </a:spcBef>
              <a:spcAft>
                <a:spcPts val="0"/>
              </a:spcAft>
              <a:defRPr/>
            </a:pPr>
            <a:r>
              <a:rPr lang="zh-CN" altLang="en-US" sz="3200" b="1" i="0" kern="0" dirty="0">
                <a:solidFill>
                  <a:srgbClr val="FF0066"/>
                </a:solidFill>
                <a:latin typeface="华文细黑" pitchFamily="2" charset="-122"/>
                <a:ea typeface="华文细黑" pitchFamily="2" charset="-122"/>
              </a:rPr>
              <a:t>量子力学</a:t>
            </a:r>
          </a:p>
        </p:txBody>
      </p:sp>
      <p:sp>
        <p:nvSpPr>
          <p:cNvPr id="15" name="Text Box 15"/>
          <p:cNvSpPr txBox="1">
            <a:spLocks noChangeArrowheads="1"/>
          </p:cNvSpPr>
          <p:nvPr/>
        </p:nvSpPr>
        <p:spPr bwMode="auto">
          <a:xfrm>
            <a:off x="2667000" y="5715001"/>
            <a:ext cx="2362200" cy="588963"/>
          </a:xfrm>
          <a:prstGeom prst="rect">
            <a:avLst/>
          </a:prstGeom>
          <a:noFill/>
          <a:ln w="9525">
            <a:solidFill>
              <a:srgbClr val="333399"/>
            </a:solidFill>
            <a:miter lim="800000"/>
            <a:headEnd/>
            <a:tailEnd/>
          </a:ln>
        </p:spPr>
        <p:txBody>
          <a:bodyPr>
            <a:spAutoFit/>
          </a:bodyPr>
          <a:lstStyle/>
          <a:p>
            <a:pPr algn="just" fontAlgn="auto">
              <a:spcBef>
                <a:spcPts val="0"/>
              </a:spcBef>
              <a:spcAft>
                <a:spcPts val="0"/>
              </a:spcAft>
              <a:defRPr/>
            </a:pPr>
            <a:r>
              <a:rPr lang="zh-CN" altLang="en-US" sz="3200" b="1" i="0" kern="0" dirty="0">
                <a:solidFill>
                  <a:srgbClr val="FF0066"/>
                </a:solidFill>
                <a:latin typeface="华文细黑" pitchFamily="2" charset="-122"/>
                <a:ea typeface="华文细黑" pitchFamily="2" charset="-122"/>
              </a:rPr>
              <a:t>狭义相对论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up)">
                                      <p:cBhvr>
                                        <p:cTn id="37" dur="500"/>
                                        <p:tgtEl>
                                          <p:spTgt spid="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slide(fromBottom)">
                                      <p:cBhvr>
                                        <p:cTn id="42" dur="500"/>
                                        <p:tgtEl>
                                          <p:spTgt spid="1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up)">
                                      <p:cBhvr>
                                        <p:cTn id="47" dur="500"/>
                                        <p:tgtEl>
                                          <p:spTgt spid="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slide(fromBottom)">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nimBg="1" autoUpdateAnimBg="0"/>
      <p:bldP spid="10" grpId="0" animBg="1" autoUpdateAnimBg="0"/>
      <p:bldP spid="11" grpId="0" animBg="1" autoUpdateAnimBg="0"/>
      <p:bldP spid="12" grpId="0" animBg="1" autoUpdateAnimBg="0"/>
      <p:bldP spid="13" grpId="0" animBg="1" autoUpdateAnimBg="0"/>
      <p:bldP spid="14" grpId="0" animBg="1" autoUpdateAnimBg="0"/>
      <p:bldP spid="15" grpId="0" animBg="1"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11424" y="215400"/>
            <a:ext cx="10873208" cy="1384995"/>
          </a:xfrm>
          <a:prstGeom prst="rect">
            <a:avLst/>
          </a:prstGeom>
        </p:spPr>
        <p:txBody>
          <a:bodyPr wrap="square">
            <a:spAutoFit/>
          </a:bodyPr>
          <a:lstStyle/>
          <a:p>
            <a:r>
              <a:rPr lang="zh-CN" altLang="en-US" sz="2800" b="1" i="0" dirty="0">
                <a:solidFill>
                  <a:srgbClr val="FF0000"/>
                </a:solidFill>
              </a:rPr>
              <a:t>练习：</a:t>
            </a:r>
            <a:r>
              <a:rPr lang="zh-CN" altLang="en-US" sz="2800" b="1" i="0" dirty="0">
                <a:solidFill>
                  <a:srgbClr val="9900CC"/>
                </a:solidFill>
              </a:rPr>
              <a:t>已知</a:t>
            </a:r>
            <a:r>
              <a:rPr lang="en-US" altLang="zh-CN" sz="2800" b="1" i="0" dirty="0" err="1">
                <a:solidFill>
                  <a:srgbClr val="FF0000"/>
                </a:solidFill>
              </a:rPr>
              <a:t>c</a:t>
            </a:r>
            <a:r>
              <a:rPr lang="en-US" altLang="zh-CN" sz="2800" b="1" i="0" dirty="0" err="1">
                <a:solidFill>
                  <a:srgbClr val="9900CC"/>
                </a:solidFill>
              </a:rPr>
              <a:t>,</a:t>
            </a:r>
            <a:r>
              <a:rPr lang="en-US" altLang="zh-CN" sz="2800" b="1" i="0" dirty="0" err="1">
                <a:solidFill>
                  <a:srgbClr val="FF0000"/>
                </a:solidFill>
              </a:rPr>
              <a:t>h</a:t>
            </a:r>
            <a:r>
              <a:rPr lang="en-US" altLang="zh-CN" sz="2800" b="1" i="0" dirty="0">
                <a:solidFill>
                  <a:srgbClr val="9900CC"/>
                </a:solidFill>
              </a:rPr>
              <a:t>,</a:t>
            </a:r>
            <a:r>
              <a:rPr kumimoji="0" lang="zh-CN" altLang="en-US" sz="2800" b="1" i="0" dirty="0">
                <a:solidFill>
                  <a:srgbClr val="009900"/>
                </a:solidFill>
              </a:rPr>
              <a:t>康普顿波长为</a:t>
            </a:r>
            <a:r>
              <a:rPr lang="en-US" altLang="zh-CN" sz="2800" b="1" i="0" dirty="0" err="1">
                <a:solidFill>
                  <a:srgbClr val="FF0000"/>
                </a:solidFill>
              </a:rPr>
              <a:t>λ</a:t>
            </a:r>
            <a:r>
              <a:rPr lang="en-US" altLang="zh-CN" sz="2800" b="1" i="0" baseline="-25000" dirty="0" err="1">
                <a:solidFill>
                  <a:srgbClr val="FF0000"/>
                </a:solidFill>
                <a:cs typeface="Times New Roman" panose="02020603050405020304" pitchFamily="18" charset="0"/>
              </a:rPr>
              <a:t>c</a:t>
            </a:r>
            <a:r>
              <a:rPr lang="en-US" altLang="zh-CN" sz="2800" b="1" i="0" baseline="-25000" dirty="0">
                <a:solidFill>
                  <a:srgbClr val="FF0000"/>
                </a:solidFill>
                <a:cs typeface="Times New Roman" panose="02020603050405020304" pitchFamily="18" charset="0"/>
              </a:rPr>
              <a:t> </a:t>
            </a:r>
            <a:r>
              <a:rPr lang="zh-CN" altLang="en-US" sz="2800" b="1" i="0" dirty="0">
                <a:solidFill>
                  <a:srgbClr val="9900CC"/>
                </a:solidFill>
              </a:rPr>
              <a:t>。</a:t>
            </a:r>
            <a:r>
              <a:rPr lang="zh-CN" altLang="en-US" sz="2800" b="1" i="0" dirty="0">
                <a:solidFill>
                  <a:srgbClr val="009900"/>
                </a:solidFill>
              </a:rPr>
              <a:t>康普顿散射中，</a:t>
            </a:r>
            <a:r>
              <a:rPr lang="zh-CN" altLang="zh-CN" sz="2800" b="1" i="0" dirty="0">
                <a:solidFill>
                  <a:srgbClr val="9900CC"/>
                </a:solidFill>
              </a:rPr>
              <a:t>一个静止电子</a:t>
            </a:r>
            <a:r>
              <a:rPr lang="zh-CN" altLang="en-US" sz="2800" b="1" i="0" dirty="0">
                <a:solidFill>
                  <a:srgbClr val="9900CC"/>
                </a:solidFill>
              </a:rPr>
              <a:t>（静止质量为</a:t>
            </a:r>
            <a:r>
              <a:rPr lang="en-US" altLang="zh-CN" sz="2800" b="1" i="0" dirty="0">
                <a:solidFill>
                  <a:srgbClr val="FF0000"/>
                </a:solidFill>
              </a:rPr>
              <a:t>m</a:t>
            </a:r>
            <a:r>
              <a:rPr lang="en-US" altLang="zh-CN" sz="2800" b="1" i="0" baseline="-25000" dirty="0">
                <a:solidFill>
                  <a:srgbClr val="FF0000"/>
                </a:solidFill>
                <a:cs typeface="Times New Roman" panose="02020603050405020304" pitchFamily="18" charset="0"/>
              </a:rPr>
              <a:t>0 </a:t>
            </a:r>
            <a:r>
              <a:rPr lang="zh-CN" altLang="en-US" sz="2800" b="1" i="0" dirty="0">
                <a:solidFill>
                  <a:srgbClr val="9900CC"/>
                </a:solidFill>
              </a:rPr>
              <a:t>）</a:t>
            </a:r>
            <a:r>
              <a:rPr lang="zh-CN" altLang="zh-CN" sz="2800" b="1" i="0" dirty="0">
                <a:solidFill>
                  <a:srgbClr val="9900CC"/>
                </a:solidFill>
              </a:rPr>
              <a:t>与一</a:t>
            </a:r>
            <a:r>
              <a:rPr lang="zh-CN" altLang="en-US" sz="2800" b="1" i="0" dirty="0">
                <a:solidFill>
                  <a:srgbClr val="9900CC"/>
                </a:solidFill>
              </a:rPr>
              <a:t>波长为</a:t>
            </a:r>
            <a:r>
              <a:rPr lang="en-US" altLang="zh-CN" sz="2800" b="1" i="0" dirty="0" err="1">
                <a:solidFill>
                  <a:srgbClr val="FF0000"/>
                </a:solidFill>
              </a:rPr>
              <a:t>λ</a:t>
            </a:r>
            <a:r>
              <a:rPr lang="en-US" altLang="zh-CN" sz="2800" b="1" i="0" baseline="-25000" dirty="0" err="1">
                <a:solidFill>
                  <a:srgbClr val="FF0000"/>
                </a:solidFill>
                <a:cs typeface="Times New Roman" panose="02020603050405020304" pitchFamily="18" charset="0"/>
              </a:rPr>
              <a:t>c</a:t>
            </a:r>
            <a:r>
              <a:rPr lang="zh-CN" altLang="zh-CN" sz="2800" b="1" i="0" dirty="0">
                <a:solidFill>
                  <a:srgbClr val="9900CC"/>
                </a:solidFill>
              </a:rPr>
              <a:t>的光子碰撞后，它的最大能量</a:t>
            </a:r>
            <a:r>
              <a:rPr lang="zh-CN" altLang="en-US" sz="2800" b="1" i="0" dirty="0">
                <a:solidFill>
                  <a:srgbClr val="9900CC"/>
                </a:solidFill>
              </a:rPr>
              <a:t>为</a:t>
            </a:r>
            <a:r>
              <a:rPr lang="en-US" altLang="zh-CN" sz="2800" b="1" i="0" dirty="0">
                <a:solidFill>
                  <a:srgbClr val="9900CC"/>
                </a:solidFill>
                <a:sym typeface="Symbol" panose="05050102010706020507" pitchFamily="18" charset="2"/>
              </a:rPr>
              <a:t>_____</a:t>
            </a:r>
            <a:r>
              <a:rPr lang="zh-CN" altLang="en-US" sz="2800" b="1" i="0" dirty="0">
                <a:solidFill>
                  <a:srgbClr val="9900CC"/>
                </a:solidFill>
              </a:rPr>
              <a:t>，</a:t>
            </a:r>
            <a:r>
              <a:rPr lang="zh-CN" altLang="en-US" sz="2800" b="1" i="0" dirty="0">
                <a:solidFill>
                  <a:srgbClr val="9900CC"/>
                </a:solidFill>
                <a:sym typeface="Symbol" panose="05050102010706020507" pitchFamily="18" charset="2"/>
              </a:rPr>
              <a:t>此时</a:t>
            </a:r>
            <a:r>
              <a:rPr lang="el-GR" altLang="zh-CN" sz="2800" b="1" i="0" dirty="0">
                <a:solidFill>
                  <a:srgbClr val="FF0000"/>
                </a:solidFill>
              </a:rPr>
              <a:t>θ</a:t>
            </a:r>
            <a:r>
              <a:rPr lang="en-US" altLang="zh-CN" sz="2800" b="1" i="0" dirty="0">
                <a:solidFill>
                  <a:srgbClr val="009900"/>
                </a:solidFill>
              </a:rPr>
              <a:t>=</a:t>
            </a:r>
            <a:r>
              <a:rPr lang="en-US" altLang="zh-CN" sz="2800" b="1" i="0" dirty="0">
                <a:solidFill>
                  <a:srgbClr val="9900CC"/>
                </a:solidFill>
                <a:sym typeface="Symbol" panose="05050102010706020507" pitchFamily="18" charset="2"/>
              </a:rPr>
              <a:t> _____</a:t>
            </a:r>
            <a:r>
              <a:rPr lang="zh-CN" altLang="en-US" sz="2800" b="1" i="0" dirty="0">
                <a:solidFill>
                  <a:srgbClr val="9900CC"/>
                </a:solidFill>
                <a:sym typeface="Symbol" panose="05050102010706020507" pitchFamily="18" charset="2"/>
              </a:rPr>
              <a:t>，</a:t>
            </a:r>
            <a:r>
              <a:rPr lang="zh-CN" altLang="zh-CN" sz="2800" b="1" i="0" dirty="0">
                <a:solidFill>
                  <a:srgbClr val="FF3300"/>
                </a:solidFill>
              </a:rPr>
              <a:t>光子</a:t>
            </a:r>
            <a:r>
              <a:rPr lang="zh-CN" altLang="en-US" sz="2800" b="1" i="0" dirty="0">
                <a:solidFill>
                  <a:srgbClr val="FF3300"/>
                </a:solidFill>
              </a:rPr>
              <a:t>波长为</a:t>
            </a:r>
            <a:r>
              <a:rPr lang="en-US" altLang="zh-CN" sz="2800" b="1" i="0" dirty="0">
                <a:solidFill>
                  <a:srgbClr val="FF3300"/>
                </a:solidFill>
                <a:sym typeface="Symbol" panose="05050102010706020507" pitchFamily="18" charset="2"/>
              </a:rPr>
              <a:t> _____ </a:t>
            </a:r>
            <a:r>
              <a:rPr lang="zh-CN" altLang="en-US" sz="2800" b="1" i="0" dirty="0">
                <a:solidFill>
                  <a:srgbClr val="FF3300"/>
                </a:solidFill>
                <a:sym typeface="Symbol" panose="05050102010706020507" pitchFamily="18" charset="2"/>
              </a:rPr>
              <a:t>。</a:t>
            </a:r>
            <a:endParaRPr lang="zh-CN" altLang="en-US" sz="2800" b="1" i="0" dirty="0">
              <a:solidFill>
                <a:srgbClr val="FF3300"/>
              </a:solidFill>
            </a:endParaRPr>
          </a:p>
        </p:txBody>
      </p:sp>
      <p:grpSp>
        <p:nvGrpSpPr>
          <p:cNvPr id="3" name="Group 12"/>
          <p:cNvGrpSpPr>
            <a:grpSpLocks/>
          </p:cNvGrpSpPr>
          <p:nvPr/>
        </p:nvGrpSpPr>
        <p:grpSpPr bwMode="auto">
          <a:xfrm>
            <a:off x="7521726" y="3573016"/>
            <a:ext cx="3810000" cy="2895600"/>
            <a:chOff x="2784" y="2053"/>
            <a:chExt cx="2688" cy="1920"/>
          </a:xfrm>
        </p:grpSpPr>
        <p:sp>
          <p:nvSpPr>
            <p:cNvPr id="4" name="Rectangle 13"/>
            <p:cNvSpPr>
              <a:spLocks noChangeArrowheads="1"/>
            </p:cNvSpPr>
            <p:nvPr/>
          </p:nvSpPr>
          <p:spPr bwMode="auto">
            <a:xfrm>
              <a:off x="2784" y="2053"/>
              <a:ext cx="2688" cy="1920"/>
            </a:xfrm>
            <a:prstGeom prst="rect">
              <a:avLst/>
            </a:prstGeom>
            <a:solidFill>
              <a:schemeClr val="bg1"/>
            </a:solidFill>
            <a:ln w="9525">
              <a:solidFill>
                <a:srgbClr val="006666"/>
              </a:solidFill>
              <a:miter lim="800000"/>
              <a:headEnd/>
              <a:tailEnd type="none" w="sm" len="lg"/>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5" name="Line 14"/>
            <p:cNvSpPr>
              <a:spLocks noChangeShapeType="1"/>
            </p:cNvSpPr>
            <p:nvPr/>
          </p:nvSpPr>
          <p:spPr bwMode="auto">
            <a:xfrm>
              <a:off x="3858" y="3165"/>
              <a:ext cx="1566" cy="3"/>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15"/>
            <p:cNvSpPr>
              <a:spLocks noChangeShapeType="1"/>
            </p:cNvSpPr>
            <p:nvPr/>
          </p:nvSpPr>
          <p:spPr bwMode="auto">
            <a:xfrm flipV="1">
              <a:off x="3840" y="2256"/>
              <a:ext cx="0" cy="168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 name="Object 16"/>
            <p:cNvGraphicFramePr>
              <a:graphicFrameLocks noChangeAspect="1"/>
            </p:cNvGraphicFramePr>
            <p:nvPr/>
          </p:nvGraphicFramePr>
          <p:xfrm>
            <a:off x="5136" y="2894"/>
            <a:ext cx="208" cy="226"/>
          </p:xfrm>
          <a:graphic>
            <a:graphicData uri="http://schemas.openxmlformats.org/presentationml/2006/ole">
              <mc:AlternateContent xmlns:mc="http://schemas.openxmlformats.org/markup-compatibility/2006">
                <mc:Choice xmlns:v="urn:schemas-microsoft-com:vml" Requires="v">
                  <p:oleObj spid="_x0000_s386349" name="公式" r:id="rId3" imgW="177646" imgH="190335" progId="Equation.3">
                    <p:embed/>
                  </p:oleObj>
                </mc:Choice>
                <mc:Fallback>
                  <p:oleObj name="公式" r:id="rId3" imgW="177646" imgH="190335" progId="Equation.3">
                    <p:embed/>
                    <p:pic>
                      <p:nvPicPr>
                        <p:cNvPr id="7"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 y="2894"/>
                          <a:ext cx="208"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7"/>
            <p:cNvGraphicFramePr>
              <a:graphicFrameLocks noChangeAspect="1"/>
            </p:cNvGraphicFramePr>
            <p:nvPr>
              <p:extLst>
                <p:ext uri="{D42A27DB-BD31-4B8C-83A1-F6EECF244321}">
                  <p14:modId xmlns:p14="http://schemas.microsoft.com/office/powerpoint/2010/main" val="804407291"/>
                </p:ext>
              </p:extLst>
            </p:nvPr>
          </p:nvGraphicFramePr>
          <p:xfrm>
            <a:off x="3395" y="2256"/>
            <a:ext cx="225" cy="285"/>
          </p:xfrm>
          <a:graphic>
            <a:graphicData uri="http://schemas.openxmlformats.org/presentationml/2006/ole">
              <mc:AlternateContent xmlns:mc="http://schemas.openxmlformats.org/markup-compatibility/2006">
                <mc:Choice xmlns:v="urn:schemas-microsoft-com:vml" Requires="v">
                  <p:oleObj spid="_x0000_s386350" name="公式" r:id="rId5" imgW="190417" imgH="241195" progId="Equation.3">
                    <p:embed/>
                  </p:oleObj>
                </mc:Choice>
                <mc:Fallback>
                  <p:oleObj name="公式" r:id="rId5" imgW="190417" imgH="241195" progId="Equation.3">
                    <p:embed/>
                    <p:pic>
                      <p:nvPicPr>
                        <p:cNvPr id="8"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 y="2256"/>
                          <a:ext cx="225"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Line 18"/>
            <p:cNvSpPr>
              <a:spLocks noChangeShapeType="1"/>
            </p:cNvSpPr>
            <p:nvPr/>
          </p:nvSpPr>
          <p:spPr bwMode="auto">
            <a:xfrm>
              <a:off x="3840" y="3168"/>
              <a:ext cx="887" cy="5"/>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9"/>
            <p:cNvSpPr>
              <a:spLocks noChangeShapeType="1"/>
            </p:cNvSpPr>
            <p:nvPr/>
          </p:nvSpPr>
          <p:spPr bwMode="auto">
            <a:xfrm flipH="1" flipV="1">
              <a:off x="3241" y="3151"/>
              <a:ext cx="599" cy="17"/>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20"/>
            <p:cNvSpPr>
              <a:spLocks noChangeShapeType="1"/>
            </p:cNvSpPr>
            <p:nvPr/>
          </p:nvSpPr>
          <p:spPr bwMode="auto">
            <a:xfrm>
              <a:off x="2953" y="3254"/>
              <a:ext cx="86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2" name="Object 24"/>
            <p:cNvGraphicFramePr>
              <a:graphicFrameLocks noChangeAspect="1"/>
            </p:cNvGraphicFramePr>
            <p:nvPr>
              <p:extLst>
                <p:ext uri="{D42A27DB-BD31-4B8C-83A1-F6EECF244321}">
                  <p14:modId xmlns:p14="http://schemas.microsoft.com/office/powerpoint/2010/main" val="815360082"/>
                </p:ext>
              </p:extLst>
            </p:nvPr>
          </p:nvGraphicFramePr>
          <p:xfrm>
            <a:off x="3262" y="3324"/>
            <a:ext cx="592" cy="578"/>
          </p:xfrm>
          <a:graphic>
            <a:graphicData uri="http://schemas.openxmlformats.org/presentationml/2006/ole">
              <mc:AlternateContent xmlns:mc="http://schemas.openxmlformats.org/markup-compatibility/2006">
                <mc:Choice xmlns:v="urn:schemas-microsoft-com:vml" Requires="v">
                  <p:oleObj spid="_x0000_s386351" name="Equation" r:id="rId7" imgW="406080" imgH="393480" progId="Equation.DSMT4">
                    <p:embed/>
                  </p:oleObj>
                </mc:Choice>
                <mc:Fallback>
                  <p:oleObj name="Equation" r:id="rId7" imgW="406080" imgH="393480" progId="Equation.DSMT4">
                    <p:embed/>
                    <p:pic>
                      <p:nvPicPr>
                        <p:cNvPr id="12" name="Object 24"/>
                        <p:cNvPicPr>
                          <a:picLocks noChangeAspect="1" noChangeArrowheads="1"/>
                        </p:cNvPicPr>
                        <p:nvPr/>
                      </p:nvPicPr>
                      <p:blipFill>
                        <a:blip r:embed="rId8"/>
                        <a:srcRect/>
                        <a:stretch>
                          <a:fillRect/>
                        </a:stretch>
                      </p:blipFill>
                      <p:spPr bwMode="auto">
                        <a:xfrm>
                          <a:off x="3262" y="3324"/>
                          <a:ext cx="592" cy="578"/>
                        </a:xfrm>
                        <a:prstGeom prst="rect">
                          <a:avLst/>
                        </a:prstGeom>
                        <a:noFill/>
                        <a:ln>
                          <a:noFill/>
                        </a:ln>
                        <a:effectLst/>
                        <a:extLst/>
                      </p:spPr>
                    </p:pic>
                  </p:oleObj>
                </mc:Fallback>
              </mc:AlternateContent>
            </a:graphicData>
          </a:graphic>
        </p:graphicFrame>
        <p:graphicFrame>
          <p:nvGraphicFramePr>
            <p:cNvPr id="13" name="Object 25"/>
            <p:cNvGraphicFramePr>
              <a:graphicFrameLocks noChangeAspect="1"/>
            </p:cNvGraphicFramePr>
            <p:nvPr>
              <p:extLst>
                <p:ext uri="{D42A27DB-BD31-4B8C-83A1-F6EECF244321}">
                  <p14:modId xmlns:p14="http://schemas.microsoft.com/office/powerpoint/2010/main" val="471145286"/>
                </p:ext>
              </p:extLst>
            </p:nvPr>
          </p:nvGraphicFramePr>
          <p:xfrm>
            <a:off x="2934" y="2404"/>
            <a:ext cx="567" cy="636"/>
          </p:xfrm>
          <a:graphic>
            <a:graphicData uri="http://schemas.openxmlformats.org/presentationml/2006/ole">
              <mc:AlternateContent xmlns:mc="http://schemas.openxmlformats.org/markup-compatibility/2006">
                <mc:Choice xmlns:v="urn:schemas-microsoft-com:vml" Requires="v">
                  <p:oleObj spid="_x0000_s386352" name="Equation" r:id="rId9" imgW="317160" imgH="393480" progId="Equation.DSMT4">
                    <p:embed/>
                  </p:oleObj>
                </mc:Choice>
                <mc:Fallback>
                  <p:oleObj name="Equation" r:id="rId9" imgW="317160" imgH="393480" progId="Equation.DSMT4">
                    <p:embed/>
                    <p:pic>
                      <p:nvPicPr>
                        <p:cNvPr id="13" name="Object 25"/>
                        <p:cNvPicPr>
                          <a:picLocks noChangeAspect="1" noChangeArrowheads="1"/>
                        </p:cNvPicPr>
                        <p:nvPr/>
                      </p:nvPicPr>
                      <p:blipFill>
                        <a:blip r:embed="rId10"/>
                        <a:srcRect/>
                        <a:stretch>
                          <a:fillRect/>
                        </a:stretch>
                      </p:blipFill>
                      <p:spPr bwMode="auto">
                        <a:xfrm>
                          <a:off x="2934" y="2404"/>
                          <a:ext cx="567" cy="636"/>
                        </a:xfrm>
                        <a:prstGeom prst="rect">
                          <a:avLst/>
                        </a:prstGeom>
                        <a:noFill/>
                        <a:ln>
                          <a:noFill/>
                        </a:ln>
                        <a:effectLst/>
                        <a:extLst/>
                      </p:spPr>
                    </p:pic>
                  </p:oleObj>
                </mc:Fallback>
              </mc:AlternateContent>
            </a:graphicData>
          </a:graphic>
        </p:graphicFrame>
        <p:graphicFrame>
          <p:nvGraphicFramePr>
            <p:cNvPr id="14" name="Object 26"/>
            <p:cNvGraphicFramePr>
              <a:graphicFrameLocks noChangeAspect="1"/>
            </p:cNvGraphicFramePr>
            <p:nvPr>
              <p:extLst>
                <p:ext uri="{D42A27DB-BD31-4B8C-83A1-F6EECF244321}">
                  <p14:modId xmlns:p14="http://schemas.microsoft.com/office/powerpoint/2010/main" val="3957665627"/>
                </p:ext>
              </p:extLst>
            </p:nvPr>
          </p:nvGraphicFramePr>
          <p:xfrm>
            <a:off x="4239" y="3211"/>
            <a:ext cx="668" cy="462"/>
          </p:xfrm>
          <a:graphic>
            <a:graphicData uri="http://schemas.openxmlformats.org/presentationml/2006/ole">
              <mc:AlternateContent xmlns:mc="http://schemas.openxmlformats.org/markup-compatibility/2006">
                <mc:Choice xmlns:v="urn:schemas-microsoft-com:vml" Requires="v">
                  <p:oleObj spid="_x0000_s386353" name="Equation" r:id="rId11" imgW="241200" imgH="177480" progId="Equation.DSMT4">
                    <p:embed/>
                  </p:oleObj>
                </mc:Choice>
                <mc:Fallback>
                  <p:oleObj name="Equation" r:id="rId11" imgW="241200" imgH="177480" progId="Equation.DSMT4">
                    <p:embed/>
                    <p:pic>
                      <p:nvPicPr>
                        <p:cNvPr id="14" name="Object 26"/>
                        <p:cNvPicPr>
                          <a:picLocks noChangeAspect="1" noChangeArrowheads="1"/>
                        </p:cNvPicPr>
                        <p:nvPr/>
                      </p:nvPicPr>
                      <p:blipFill>
                        <a:blip r:embed="rId12"/>
                        <a:srcRect/>
                        <a:stretch>
                          <a:fillRect/>
                        </a:stretch>
                      </p:blipFill>
                      <p:spPr bwMode="auto">
                        <a:xfrm>
                          <a:off x="4239" y="3211"/>
                          <a:ext cx="668" cy="462"/>
                        </a:xfrm>
                        <a:prstGeom prst="rect">
                          <a:avLst/>
                        </a:prstGeom>
                        <a:noFill/>
                        <a:ln>
                          <a:noFill/>
                        </a:ln>
                        <a:effectLst/>
                        <a:extLst/>
                      </p:spPr>
                    </p:pic>
                  </p:oleObj>
                </mc:Fallback>
              </mc:AlternateContent>
            </a:graphicData>
          </a:graphic>
        </p:graphicFrame>
        <p:sp>
          <p:nvSpPr>
            <p:cNvPr id="15" name="Line 27"/>
            <p:cNvSpPr>
              <a:spLocks noChangeShapeType="1"/>
            </p:cNvSpPr>
            <p:nvPr/>
          </p:nvSpPr>
          <p:spPr bwMode="auto">
            <a:xfrm flipH="1" flipV="1">
              <a:off x="3524" y="3146"/>
              <a:ext cx="316" cy="22"/>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6" name="Object 28"/>
            <p:cNvGraphicFramePr>
              <a:graphicFrameLocks noChangeAspect="1"/>
            </p:cNvGraphicFramePr>
            <p:nvPr>
              <p:extLst>
                <p:ext uri="{D42A27DB-BD31-4B8C-83A1-F6EECF244321}">
                  <p14:modId xmlns:p14="http://schemas.microsoft.com/office/powerpoint/2010/main" val="3815769382"/>
                </p:ext>
              </p:extLst>
            </p:nvPr>
          </p:nvGraphicFramePr>
          <p:xfrm>
            <a:off x="3515" y="2799"/>
            <a:ext cx="298" cy="417"/>
          </p:xfrm>
          <a:graphic>
            <a:graphicData uri="http://schemas.openxmlformats.org/presentationml/2006/ole">
              <mc:AlternateContent xmlns:mc="http://schemas.openxmlformats.org/markup-compatibility/2006">
                <mc:Choice xmlns:v="urn:schemas-microsoft-com:vml" Requires="v">
                  <p:oleObj spid="_x0000_s386354" name="Equation" r:id="rId13" imgW="126720" imgH="177480" progId="Equation.DSMT4">
                    <p:embed/>
                  </p:oleObj>
                </mc:Choice>
                <mc:Fallback>
                  <p:oleObj name="Equation" r:id="rId13" imgW="126720" imgH="177480" progId="Equation.DSMT4">
                    <p:embed/>
                    <p:pic>
                      <p:nvPicPr>
                        <p:cNvPr id="16" name="Object 28"/>
                        <p:cNvPicPr>
                          <a:picLocks noChangeAspect="1" noChangeArrowheads="1"/>
                        </p:cNvPicPr>
                        <p:nvPr/>
                      </p:nvPicPr>
                      <p:blipFill>
                        <a:blip r:embed="rId14"/>
                        <a:srcRect/>
                        <a:stretch>
                          <a:fillRect/>
                        </a:stretch>
                      </p:blipFill>
                      <p:spPr bwMode="auto">
                        <a:xfrm>
                          <a:off x="3515" y="2799"/>
                          <a:ext cx="298" cy="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Line 29"/>
            <p:cNvSpPr>
              <a:spLocks noChangeShapeType="1"/>
            </p:cNvSpPr>
            <p:nvPr/>
          </p:nvSpPr>
          <p:spPr bwMode="auto">
            <a:xfrm>
              <a:off x="3015" y="3254"/>
              <a:ext cx="336" cy="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8" name="Object 30"/>
            <p:cNvGraphicFramePr>
              <a:graphicFrameLocks noChangeAspect="1"/>
            </p:cNvGraphicFramePr>
            <p:nvPr>
              <p:extLst>
                <p:ext uri="{D42A27DB-BD31-4B8C-83A1-F6EECF244321}">
                  <p14:modId xmlns:p14="http://schemas.microsoft.com/office/powerpoint/2010/main" val="403621610"/>
                </p:ext>
              </p:extLst>
            </p:nvPr>
          </p:nvGraphicFramePr>
          <p:xfrm>
            <a:off x="2897" y="3236"/>
            <a:ext cx="314" cy="437"/>
          </p:xfrm>
          <a:graphic>
            <a:graphicData uri="http://schemas.openxmlformats.org/presentationml/2006/ole">
              <mc:AlternateContent xmlns:mc="http://schemas.openxmlformats.org/markup-compatibility/2006">
                <mc:Choice xmlns:v="urn:schemas-microsoft-com:vml" Requires="v">
                  <p:oleObj spid="_x0000_s386355" name="Equation" r:id="rId15" imgW="164880" imgH="228600" progId="Equation.DSMT4">
                    <p:embed/>
                  </p:oleObj>
                </mc:Choice>
                <mc:Fallback>
                  <p:oleObj name="Equation" r:id="rId15" imgW="164880" imgH="228600" progId="Equation.DSMT4">
                    <p:embed/>
                    <p:pic>
                      <p:nvPicPr>
                        <p:cNvPr id="18" name="Object 30"/>
                        <p:cNvPicPr>
                          <a:picLocks noChangeAspect="1" noChangeArrowheads="1"/>
                        </p:cNvPicPr>
                        <p:nvPr/>
                      </p:nvPicPr>
                      <p:blipFill>
                        <a:blip r:embed="rId16"/>
                        <a:srcRect/>
                        <a:stretch>
                          <a:fillRect/>
                        </a:stretch>
                      </p:blipFill>
                      <p:spPr bwMode="auto">
                        <a:xfrm>
                          <a:off x="2897" y="3236"/>
                          <a:ext cx="314" cy="437"/>
                        </a:xfrm>
                        <a:prstGeom prst="rect">
                          <a:avLst/>
                        </a:prstGeom>
                        <a:noFill/>
                        <a:ln>
                          <a:noFill/>
                        </a:ln>
                        <a:effectLst/>
                        <a:extLst/>
                      </p:spPr>
                    </p:pic>
                  </p:oleObj>
                </mc:Fallback>
              </mc:AlternateContent>
            </a:graphicData>
          </a:graphic>
        </p:graphicFrame>
        <p:sp>
          <p:nvSpPr>
            <p:cNvPr id="19" name="Oval 31"/>
            <p:cNvSpPr>
              <a:spLocks noChangeArrowheads="1"/>
            </p:cNvSpPr>
            <p:nvPr/>
          </p:nvSpPr>
          <p:spPr bwMode="auto">
            <a:xfrm>
              <a:off x="3768" y="3120"/>
              <a:ext cx="144" cy="144"/>
            </a:xfrm>
            <a:prstGeom prst="ellipse">
              <a:avLst/>
            </a:prstGeom>
            <a:gradFill rotWithShape="0">
              <a:gsLst>
                <a:gs pos="0">
                  <a:srgbClr val="FFFFFF"/>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grpSp>
      <p:graphicFrame>
        <p:nvGraphicFramePr>
          <p:cNvPr id="20" name="Object 2074"/>
          <p:cNvGraphicFramePr>
            <a:graphicFrameLocks noChangeAspect="1"/>
          </p:cNvGraphicFramePr>
          <p:nvPr>
            <p:extLst>
              <p:ext uri="{D42A27DB-BD31-4B8C-83A1-F6EECF244321}">
                <p14:modId xmlns:p14="http://schemas.microsoft.com/office/powerpoint/2010/main" val="2829442620"/>
              </p:ext>
            </p:extLst>
          </p:nvPr>
        </p:nvGraphicFramePr>
        <p:xfrm>
          <a:off x="4368236" y="1628213"/>
          <a:ext cx="3938906" cy="1071822"/>
        </p:xfrm>
        <a:graphic>
          <a:graphicData uri="http://schemas.openxmlformats.org/presentationml/2006/ole">
            <mc:AlternateContent xmlns:mc="http://schemas.openxmlformats.org/markup-compatibility/2006">
              <mc:Choice xmlns:v="urn:schemas-microsoft-com:vml" Requires="v">
                <p:oleObj spid="_x0000_s386356" name="公式" r:id="rId17" imgW="1447560" imgH="393480" progId="Equation.3">
                  <p:embed/>
                </p:oleObj>
              </mc:Choice>
              <mc:Fallback>
                <p:oleObj name="公式" r:id="rId17" imgW="1447560" imgH="393480" progId="Equation.3">
                  <p:embed/>
                  <p:pic>
                    <p:nvPicPr>
                      <p:cNvPr id="20" name="Object 2074"/>
                      <p:cNvPicPr>
                        <a:picLocks noChangeAspect="1" noChangeArrowheads="1"/>
                      </p:cNvPicPr>
                      <p:nvPr/>
                    </p:nvPicPr>
                    <p:blipFill>
                      <a:blip r:embed="rId18"/>
                      <a:srcRect/>
                      <a:stretch>
                        <a:fillRect/>
                      </a:stretch>
                    </p:blipFill>
                    <p:spPr bwMode="auto">
                      <a:xfrm>
                        <a:off x="4368236" y="1628213"/>
                        <a:ext cx="3938906" cy="1071822"/>
                      </a:xfrm>
                      <a:prstGeom prst="rect">
                        <a:avLst/>
                      </a:prstGeom>
                      <a:solidFill>
                        <a:srgbClr val="66FF33"/>
                      </a:solidFill>
                      <a:ln>
                        <a:noFill/>
                      </a:ln>
                      <a:effectLst/>
                      <a:extLst/>
                    </p:spPr>
                  </p:pic>
                </p:oleObj>
              </mc:Fallback>
            </mc:AlternateContent>
          </a:graphicData>
        </a:graphic>
      </p:graphicFrame>
      <p:graphicFrame>
        <p:nvGraphicFramePr>
          <p:cNvPr id="21" name="Object 69"/>
          <p:cNvGraphicFramePr>
            <a:graphicFrameLocks noChangeAspect="1"/>
          </p:cNvGraphicFramePr>
          <p:nvPr>
            <p:extLst>
              <p:ext uri="{D42A27DB-BD31-4B8C-83A1-F6EECF244321}">
                <p14:modId xmlns:p14="http://schemas.microsoft.com/office/powerpoint/2010/main" val="1866394416"/>
              </p:ext>
            </p:extLst>
          </p:nvPr>
        </p:nvGraphicFramePr>
        <p:xfrm>
          <a:off x="653055" y="2349775"/>
          <a:ext cx="3520803" cy="1086349"/>
        </p:xfrm>
        <a:graphic>
          <a:graphicData uri="http://schemas.openxmlformats.org/presentationml/2006/ole">
            <mc:AlternateContent xmlns:mc="http://schemas.openxmlformats.org/markup-compatibility/2006">
              <mc:Choice xmlns:v="urn:schemas-microsoft-com:vml" Requires="v">
                <p:oleObj spid="_x0000_s386357" name="Equation" r:id="rId19" imgW="1320480" imgH="431640" progId="Equation.DSMT4">
                  <p:embed/>
                </p:oleObj>
              </mc:Choice>
              <mc:Fallback>
                <p:oleObj name="Equation" r:id="rId19" imgW="1320480" imgH="431640" progId="Equation.DSMT4">
                  <p:embed/>
                  <p:pic>
                    <p:nvPicPr>
                      <p:cNvPr id="21" name="Object 69"/>
                      <p:cNvPicPr>
                        <a:picLocks noChangeAspect="1" noChangeArrowheads="1"/>
                      </p:cNvPicPr>
                      <p:nvPr/>
                    </p:nvPicPr>
                    <p:blipFill>
                      <a:blip r:embed="rId20"/>
                      <a:srcRect/>
                      <a:stretch>
                        <a:fillRect/>
                      </a:stretch>
                    </p:blipFill>
                    <p:spPr bwMode="auto">
                      <a:xfrm>
                        <a:off x="653055" y="2349775"/>
                        <a:ext cx="3520803" cy="1086349"/>
                      </a:xfrm>
                      <a:prstGeom prst="rect">
                        <a:avLst/>
                      </a:prstGeom>
                      <a:solidFill>
                        <a:srgbClr val="00FFFF"/>
                      </a:solidFill>
                      <a:ln>
                        <a:noFill/>
                      </a:ln>
                      <a:effectLst/>
                      <a:extLst/>
                    </p:spPr>
                  </p:pic>
                </p:oleObj>
              </mc:Fallback>
            </mc:AlternateContent>
          </a:graphicData>
        </a:graphic>
      </p:graphicFrame>
      <p:sp>
        <p:nvSpPr>
          <p:cNvPr id="22" name="矩形 21"/>
          <p:cNvSpPr/>
          <p:nvPr/>
        </p:nvSpPr>
        <p:spPr>
          <a:xfrm>
            <a:off x="2803084" y="3961753"/>
            <a:ext cx="2279791" cy="584775"/>
          </a:xfrm>
          <a:prstGeom prst="rect">
            <a:avLst/>
          </a:prstGeom>
        </p:spPr>
        <p:txBody>
          <a:bodyPr wrap="none">
            <a:spAutoFit/>
          </a:bodyPr>
          <a:lstStyle/>
          <a:p>
            <a:r>
              <a:rPr lang="en-US" altLang="zh-CN" sz="3200" b="1" i="0" dirty="0">
                <a:solidFill>
                  <a:srgbClr val="FF0000"/>
                </a:solidFill>
              </a:rPr>
              <a:t>λ</a:t>
            </a:r>
            <a:r>
              <a:rPr lang="zh-CN" altLang="en-US" sz="3200" b="1" i="0" dirty="0">
                <a:solidFill>
                  <a:srgbClr val="9900CC"/>
                </a:solidFill>
              </a:rPr>
              <a:t> ↑ ，</a:t>
            </a:r>
            <a:r>
              <a:rPr lang="en-US" altLang="zh-CN" sz="3200" b="1" i="0" dirty="0">
                <a:solidFill>
                  <a:srgbClr val="FF0000"/>
                </a:solidFill>
              </a:rPr>
              <a:t>mc</a:t>
            </a:r>
            <a:r>
              <a:rPr lang="en-US" altLang="zh-CN" sz="3200" b="1" i="0" baseline="30000" dirty="0">
                <a:solidFill>
                  <a:srgbClr val="FF0000"/>
                </a:solidFill>
              </a:rPr>
              <a:t>2</a:t>
            </a:r>
            <a:r>
              <a:rPr lang="zh-CN" altLang="en-US" sz="3200" b="1" i="0" dirty="0">
                <a:solidFill>
                  <a:srgbClr val="9900CC"/>
                </a:solidFill>
              </a:rPr>
              <a:t> ↑ </a:t>
            </a:r>
            <a:endParaRPr lang="zh-CN" altLang="en-US" sz="3200" dirty="0"/>
          </a:p>
        </p:txBody>
      </p:sp>
      <p:sp>
        <p:nvSpPr>
          <p:cNvPr id="23" name="矩形 22"/>
          <p:cNvSpPr/>
          <p:nvPr/>
        </p:nvSpPr>
        <p:spPr>
          <a:xfrm>
            <a:off x="1479804" y="4425068"/>
            <a:ext cx="4926349" cy="584775"/>
          </a:xfrm>
          <a:prstGeom prst="rect">
            <a:avLst/>
          </a:prstGeom>
        </p:spPr>
        <p:txBody>
          <a:bodyPr wrap="none">
            <a:spAutoFit/>
          </a:bodyPr>
          <a:lstStyle/>
          <a:p>
            <a:r>
              <a:rPr lang="el-GR" altLang="zh-CN" sz="3200" b="1" i="0" dirty="0">
                <a:solidFill>
                  <a:srgbClr val="FF0000"/>
                </a:solidFill>
              </a:rPr>
              <a:t>θ</a:t>
            </a:r>
            <a:r>
              <a:rPr lang="en-US" altLang="zh-CN" sz="3200" b="1" i="0" dirty="0">
                <a:solidFill>
                  <a:srgbClr val="009900"/>
                </a:solidFill>
              </a:rPr>
              <a:t>=</a:t>
            </a:r>
            <a:r>
              <a:rPr lang="el-GR" altLang="zh-CN" sz="3200" b="1" i="0" dirty="0">
                <a:solidFill>
                  <a:srgbClr val="009900"/>
                </a:solidFill>
              </a:rPr>
              <a:t>π</a:t>
            </a:r>
            <a:r>
              <a:rPr lang="zh-CN" altLang="en-US" sz="3200" b="1" i="0" dirty="0">
                <a:solidFill>
                  <a:srgbClr val="009900"/>
                </a:solidFill>
              </a:rPr>
              <a:t>，</a:t>
            </a:r>
            <a:r>
              <a:rPr lang="en-US" altLang="zh-CN" sz="3200" b="1" i="0" dirty="0">
                <a:solidFill>
                  <a:srgbClr val="FF0000"/>
                </a:solidFill>
              </a:rPr>
              <a:t>λ</a:t>
            </a:r>
            <a:r>
              <a:rPr lang="zh-CN" altLang="en-US" sz="3200" b="1" i="0" dirty="0">
                <a:solidFill>
                  <a:srgbClr val="9900CC"/>
                </a:solidFill>
              </a:rPr>
              <a:t> </a:t>
            </a:r>
            <a:r>
              <a:rPr lang="en-US" altLang="zh-CN" sz="3200" b="1" i="0" dirty="0">
                <a:solidFill>
                  <a:srgbClr val="0070C0"/>
                </a:solidFill>
              </a:rPr>
              <a:t>=max</a:t>
            </a:r>
            <a:r>
              <a:rPr lang="zh-CN" altLang="en-US" sz="3200" b="1" i="0" dirty="0">
                <a:solidFill>
                  <a:srgbClr val="0070C0"/>
                </a:solidFill>
              </a:rPr>
              <a:t> ，</a:t>
            </a:r>
            <a:r>
              <a:rPr lang="en-US" altLang="zh-CN" sz="3200" b="1" i="0" dirty="0">
                <a:solidFill>
                  <a:srgbClr val="FF0000"/>
                </a:solidFill>
              </a:rPr>
              <a:t>mc</a:t>
            </a:r>
            <a:r>
              <a:rPr lang="en-US" altLang="zh-CN" sz="3200" b="1" i="0" baseline="30000" dirty="0">
                <a:solidFill>
                  <a:srgbClr val="FF0000"/>
                </a:solidFill>
              </a:rPr>
              <a:t>2</a:t>
            </a:r>
            <a:r>
              <a:rPr lang="zh-CN" altLang="en-US" sz="3200" b="1" i="0" dirty="0">
                <a:solidFill>
                  <a:srgbClr val="9900CC"/>
                </a:solidFill>
              </a:rPr>
              <a:t> </a:t>
            </a:r>
            <a:r>
              <a:rPr lang="en-US" altLang="zh-CN" sz="3200" b="1" i="0" dirty="0">
                <a:solidFill>
                  <a:srgbClr val="9900CC"/>
                </a:solidFill>
              </a:rPr>
              <a:t>=max</a:t>
            </a:r>
            <a:r>
              <a:rPr lang="zh-CN" altLang="en-US" sz="3200" b="1" i="0" dirty="0">
                <a:solidFill>
                  <a:srgbClr val="9900CC"/>
                </a:solidFill>
              </a:rPr>
              <a:t> </a:t>
            </a:r>
            <a:endParaRPr lang="zh-CN" altLang="en-US" sz="3200" dirty="0"/>
          </a:p>
        </p:txBody>
      </p:sp>
      <p:sp>
        <p:nvSpPr>
          <p:cNvPr id="24" name="AutoShape 8"/>
          <p:cNvSpPr>
            <a:spLocks noChangeArrowheads="1"/>
          </p:cNvSpPr>
          <p:nvPr/>
        </p:nvSpPr>
        <p:spPr bwMode="auto">
          <a:xfrm>
            <a:off x="1622439" y="4012959"/>
            <a:ext cx="700143" cy="241182"/>
          </a:xfrm>
          <a:prstGeom prst="rightArrow">
            <a:avLst>
              <a:gd name="adj1" fmla="val 50000"/>
              <a:gd name="adj2" fmla="val 95879"/>
            </a:avLst>
          </a:prstGeom>
          <a:solidFill>
            <a:srgbClr val="FFFF00"/>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5" name="Object 2074"/>
          <p:cNvGraphicFramePr>
            <a:graphicFrameLocks noChangeAspect="1"/>
          </p:cNvGraphicFramePr>
          <p:nvPr>
            <p:extLst>
              <p:ext uri="{D42A27DB-BD31-4B8C-83A1-F6EECF244321}">
                <p14:modId xmlns:p14="http://schemas.microsoft.com/office/powerpoint/2010/main" val="2838019442"/>
              </p:ext>
            </p:extLst>
          </p:nvPr>
        </p:nvGraphicFramePr>
        <p:xfrm>
          <a:off x="1820788" y="5009843"/>
          <a:ext cx="3387725" cy="635000"/>
        </p:xfrm>
        <a:graphic>
          <a:graphicData uri="http://schemas.openxmlformats.org/presentationml/2006/ole">
            <mc:AlternateContent xmlns:mc="http://schemas.openxmlformats.org/markup-compatibility/2006">
              <mc:Choice xmlns:v="urn:schemas-microsoft-com:vml" Requires="v">
                <p:oleObj spid="_x0000_s386358" name="Equation" r:id="rId21" imgW="1218960" imgH="228600" progId="Equation.DSMT4">
                  <p:embed/>
                </p:oleObj>
              </mc:Choice>
              <mc:Fallback>
                <p:oleObj name="Equation" r:id="rId21" imgW="1218960" imgH="228600" progId="Equation.DSMT4">
                  <p:embed/>
                  <p:pic>
                    <p:nvPicPr>
                      <p:cNvPr id="25" name="Object 2074"/>
                      <p:cNvPicPr>
                        <a:picLocks noChangeAspect="1" noChangeArrowheads="1"/>
                      </p:cNvPicPr>
                      <p:nvPr/>
                    </p:nvPicPr>
                    <p:blipFill>
                      <a:blip r:embed="rId22"/>
                      <a:srcRect/>
                      <a:stretch>
                        <a:fillRect/>
                      </a:stretch>
                    </p:blipFill>
                    <p:spPr bwMode="auto">
                      <a:xfrm>
                        <a:off x="1820788" y="5009843"/>
                        <a:ext cx="3387725" cy="635000"/>
                      </a:xfrm>
                      <a:prstGeom prst="rect">
                        <a:avLst/>
                      </a:prstGeom>
                      <a:noFill/>
                      <a:ln>
                        <a:noFill/>
                      </a:ln>
                      <a:effectLst/>
                      <a:extLst/>
                    </p:spPr>
                  </p:pic>
                </p:oleObj>
              </mc:Fallback>
            </mc:AlternateContent>
          </a:graphicData>
        </a:graphic>
      </p:graphicFrame>
      <p:graphicFrame>
        <p:nvGraphicFramePr>
          <p:cNvPr id="26" name="Object 13"/>
          <p:cNvGraphicFramePr>
            <a:graphicFrameLocks noChangeAspect="1"/>
          </p:cNvGraphicFramePr>
          <p:nvPr>
            <p:extLst>
              <p:ext uri="{D42A27DB-BD31-4B8C-83A1-F6EECF244321}">
                <p14:modId xmlns:p14="http://schemas.microsoft.com/office/powerpoint/2010/main" val="2399726651"/>
              </p:ext>
            </p:extLst>
          </p:nvPr>
        </p:nvGraphicFramePr>
        <p:xfrm>
          <a:off x="1127447" y="5661361"/>
          <a:ext cx="6055517" cy="1158842"/>
        </p:xfrm>
        <a:graphic>
          <a:graphicData uri="http://schemas.openxmlformats.org/presentationml/2006/ole">
            <mc:AlternateContent xmlns:mc="http://schemas.openxmlformats.org/markup-compatibility/2006">
              <mc:Choice xmlns:v="urn:schemas-microsoft-com:vml" Requires="v">
                <p:oleObj spid="_x0000_s386359" name="Equation" r:id="rId23" imgW="2273040" imgH="431640" progId="Equation.DSMT4">
                  <p:embed/>
                </p:oleObj>
              </mc:Choice>
              <mc:Fallback>
                <p:oleObj name="Equation" r:id="rId23" imgW="2273040" imgH="431640" progId="Equation.DSMT4">
                  <p:embed/>
                  <p:pic>
                    <p:nvPicPr>
                      <p:cNvPr id="26" name="Object 13"/>
                      <p:cNvPicPr>
                        <a:picLocks noChangeAspect="1" noChangeArrowheads="1"/>
                      </p:cNvPicPr>
                      <p:nvPr/>
                    </p:nvPicPr>
                    <p:blipFill>
                      <a:blip r:embed="rId24"/>
                      <a:srcRect/>
                      <a:stretch>
                        <a:fillRect/>
                      </a:stretch>
                    </p:blipFill>
                    <p:spPr bwMode="auto">
                      <a:xfrm>
                        <a:off x="1127447" y="5661361"/>
                        <a:ext cx="6055517" cy="1158842"/>
                      </a:xfrm>
                      <a:prstGeom prst="rect">
                        <a:avLst/>
                      </a:prstGeom>
                      <a:noFill/>
                      <a:ln>
                        <a:noFill/>
                      </a:ln>
                      <a:effectLst/>
                      <a:extLst/>
                    </p:spPr>
                  </p:pic>
                </p:oleObj>
              </mc:Fallback>
            </mc:AlternateContent>
          </a:graphicData>
        </a:graphic>
      </p:graphicFrame>
      <p:graphicFrame>
        <p:nvGraphicFramePr>
          <p:cNvPr id="27" name="Object 13"/>
          <p:cNvGraphicFramePr>
            <a:graphicFrameLocks noChangeAspect="1"/>
          </p:cNvGraphicFramePr>
          <p:nvPr>
            <p:extLst>
              <p:ext uri="{D42A27DB-BD31-4B8C-83A1-F6EECF244321}">
                <p14:modId xmlns:p14="http://schemas.microsoft.com/office/powerpoint/2010/main" val="569413726"/>
              </p:ext>
            </p:extLst>
          </p:nvPr>
        </p:nvGraphicFramePr>
        <p:xfrm>
          <a:off x="4276961" y="2781385"/>
          <a:ext cx="3141662" cy="1181100"/>
        </p:xfrm>
        <a:graphic>
          <a:graphicData uri="http://schemas.openxmlformats.org/presentationml/2006/ole">
            <mc:AlternateContent xmlns:mc="http://schemas.openxmlformats.org/markup-compatibility/2006">
              <mc:Choice xmlns:v="urn:schemas-microsoft-com:vml" Requires="v">
                <p:oleObj spid="_x0000_s386360" name="公式" r:id="rId25" imgW="1054080" imgH="393480" progId="Equation.3">
                  <p:embed/>
                </p:oleObj>
              </mc:Choice>
              <mc:Fallback>
                <p:oleObj name="公式" r:id="rId25" imgW="1054080" imgH="393480" progId="Equation.3">
                  <p:embed/>
                  <p:pic>
                    <p:nvPicPr>
                      <p:cNvPr id="27" name="Object 13"/>
                      <p:cNvPicPr>
                        <a:picLocks noChangeAspect="1" noChangeArrowheads="1"/>
                      </p:cNvPicPr>
                      <p:nvPr/>
                    </p:nvPicPr>
                    <p:blipFill>
                      <a:blip r:embed="rId26"/>
                      <a:srcRect/>
                      <a:stretch>
                        <a:fillRect/>
                      </a:stretch>
                    </p:blipFill>
                    <p:spPr bwMode="auto">
                      <a:xfrm>
                        <a:off x="4276961" y="2781385"/>
                        <a:ext cx="3141662" cy="1181100"/>
                      </a:xfrm>
                      <a:prstGeom prst="rect">
                        <a:avLst/>
                      </a:prstGeom>
                      <a:solidFill>
                        <a:srgbClr val="FFFF00"/>
                      </a:solidFill>
                      <a:ln>
                        <a:noFill/>
                      </a:ln>
                      <a:effectLst/>
                      <a:extLst/>
                    </p:spPr>
                  </p:pic>
                </p:oleObj>
              </mc:Fallback>
            </mc:AlternateContent>
          </a:graphicData>
        </a:graphic>
      </p:graphicFrame>
      <p:graphicFrame>
        <p:nvGraphicFramePr>
          <p:cNvPr id="28" name="Object 2073"/>
          <p:cNvGraphicFramePr>
            <a:graphicFrameLocks noChangeAspect="1"/>
          </p:cNvGraphicFramePr>
          <p:nvPr>
            <p:extLst>
              <p:ext uri="{D42A27DB-BD31-4B8C-83A1-F6EECF244321}">
                <p14:modId xmlns:p14="http://schemas.microsoft.com/office/powerpoint/2010/main" val="3131255682"/>
              </p:ext>
            </p:extLst>
          </p:nvPr>
        </p:nvGraphicFramePr>
        <p:xfrm>
          <a:off x="9092557" y="1605485"/>
          <a:ext cx="2190668" cy="744290"/>
        </p:xfrm>
        <a:graphic>
          <a:graphicData uri="http://schemas.openxmlformats.org/presentationml/2006/ole">
            <mc:AlternateContent xmlns:mc="http://schemas.openxmlformats.org/markup-compatibility/2006">
              <mc:Choice xmlns:v="urn:schemas-microsoft-com:vml" Requires="v">
                <p:oleObj spid="_x0000_s386361" name="公式" r:id="rId27" imgW="672840" imgH="228600" progId="Equation.3">
                  <p:embed/>
                </p:oleObj>
              </mc:Choice>
              <mc:Fallback>
                <p:oleObj name="公式" r:id="rId27" imgW="672840" imgH="228600" progId="Equation.3">
                  <p:embed/>
                  <p:pic>
                    <p:nvPicPr>
                      <p:cNvPr id="72" name="Object 2073"/>
                      <p:cNvPicPr>
                        <a:picLocks noChangeAspect="1" noChangeArrowheads="1"/>
                      </p:cNvPicPr>
                      <p:nvPr/>
                    </p:nvPicPr>
                    <p:blipFill>
                      <a:blip r:embed="rId28"/>
                      <a:srcRect/>
                      <a:stretch>
                        <a:fillRect/>
                      </a:stretch>
                    </p:blipFill>
                    <p:spPr bwMode="auto">
                      <a:xfrm>
                        <a:off x="9092557" y="1605485"/>
                        <a:ext cx="2190668" cy="744290"/>
                      </a:xfrm>
                      <a:prstGeom prst="rect">
                        <a:avLst/>
                      </a:prstGeom>
                      <a:solidFill>
                        <a:srgbClr val="00FF00"/>
                      </a:solidFill>
                      <a:ln>
                        <a:noFill/>
                      </a:ln>
                      <a:effectLst/>
                      <a:extLst/>
                    </p:spPr>
                  </p:pic>
                </p:oleObj>
              </mc:Fallback>
            </mc:AlternateContent>
          </a:graphicData>
        </a:graphic>
      </p:graphicFrame>
    </p:spTree>
    <p:extLst>
      <p:ext uri="{BB962C8B-B14F-4D97-AF65-F5344CB8AC3E}">
        <p14:creationId xmlns:p14="http://schemas.microsoft.com/office/powerpoint/2010/main" val="148827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ircle(in)">
                                      <p:cBhvr>
                                        <p:cTn id="12" dur="20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heel(1)">
                                      <p:cBhvr>
                                        <p:cTn id="17" dur="20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fill="hold"/>
                                        <p:tgtEl>
                                          <p:spTgt spid="26"/>
                                        </p:tgtEl>
                                        <p:attrNameLst>
                                          <p:attrName>ppt_x</p:attrName>
                                        </p:attrNameLst>
                                      </p:cBhvr>
                                      <p:tavLst>
                                        <p:tav tm="0">
                                          <p:val>
                                            <p:strVal val="#ppt_x"/>
                                          </p:val>
                                        </p:tav>
                                        <p:tav tm="100000">
                                          <p:val>
                                            <p:strVal val="#ppt_x"/>
                                          </p:val>
                                        </p:tav>
                                      </p:tavLst>
                                    </p:anim>
                                    <p:anim calcmode="lin" valueType="num">
                                      <p:cBhvr additive="base">
                                        <p:cTn id="3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3138" y="228229"/>
            <a:ext cx="7562514" cy="1815882"/>
          </a:xfrm>
          <a:prstGeom prst="rect">
            <a:avLst/>
          </a:prstGeom>
        </p:spPr>
        <p:txBody>
          <a:bodyPr wrap="square">
            <a:spAutoFit/>
          </a:bodyPr>
          <a:lstStyle/>
          <a:p>
            <a:r>
              <a:rPr lang="zh-CN" altLang="en-US" sz="2800" b="1" i="0" dirty="0">
                <a:solidFill>
                  <a:srgbClr val="FF0000"/>
                </a:solidFill>
              </a:rPr>
              <a:t>练习：</a:t>
            </a:r>
            <a:r>
              <a:rPr lang="zh-CN" altLang="en-US" sz="2800" b="1" i="0" dirty="0">
                <a:solidFill>
                  <a:srgbClr val="9900CC"/>
                </a:solidFill>
              </a:rPr>
              <a:t>已知</a:t>
            </a:r>
            <a:r>
              <a:rPr lang="en-US" altLang="zh-CN" sz="2800" b="1" i="0" dirty="0" err="1">
                <a:solidFill>
                  <a:srgbClr val="FF0000"/>
                </a:solidFill>
              </a:rPr>
              <a:t>c</a:t>
            </a:r>
            <a:r>
              <a:rPr lang="en-US" altLang="zh-CN" sz="2800" b="1" i="0" dirty="0" err="1">
                <a:solidFill>
                  <a:srgbClr val="9900CC"/>
                </a:solidFill>
              </a:rPr>
              <a:t>,</a:t>
            </a:r>
            <a:r>
              <a:rPr lang="en-US" altLang="zh-CN" sz="2800" b="1" i="0" dirty="0" err="1">
                <a:solidFill>
                  <a:srgbClr val="FF0000"/>
                </a:solidFill>
              </a:rPr>
              <a:t>h</a:t>
            </a:r>
            <a:r>
              <a:rPr lang="en-US" altLang="zh-CN" sz="2800" b="1" i="0" dirty="0">
                <a:solidFill>
                  <a:srgbClr val="9900CC"/>
                </a:solidFill>
              </a:rPr>
              <a:t>,</a:t>
            </a:r>
            <a:r>
              <a:rPr kumimoji="0" lang="zh-CN" altLang="en-US" sz="2800" b="1" i="0" dirty="0">
                <a:solidFill>
                  <a:srgbClr val="009900"/>
                </a:solidFill>
              </a:rPr>
              <a:t>康普顿波长为</a:t>
            </a:r>
            <a:r>
              <a:rPr lang="en-US" altLang="zh-CN" sz="2800" b="1" i="0" dirty="0" err="1">
                <a:solidFill>
                  <a:srgbClr val="FF0000"/>
                </a:solidFill>
              </a:rPr>
              <a:t>λ</a:t>
            </a:r>
            <a:r>
              <a:rPr lang="en-US" altLang="zh-CN" sz="2800" b="1" i="0" baseline="-25000" dirty="0" err="1">
                <a:solidFill>
                  <a:srgbClr val="FF0000"/>
                </a:solidFill>
                <a:cs typeface="Times New Roman" panose="02020603050405020304" pitchFamily="18" charset="0"/>
              </a:rPr>
              <a:t>c</a:t>
            </a:r>
            <a:r>
              <a:rPr lang="en-US" altLang="zh-CN" sz="2800" b="1" i="0" baseline="-25000" dirty="0">
                <a:solidFill>
                  <a:srgbClr val="FF0000"/>
                </a:solidFill>
                <a:cs typeface="Times New Roman" panose="02020603050405020304" pitchFamily="18" charset="0"/>
              </a:rPr>
              <a:t> </a:t>
            </a:r>
            <a:r>
              <a:rPr lang="zh-CN" altLang="en-US" sz="2800" b="1" i="0" dirty="0">
                <a:solidFill>
                  <a:srgbClr val="9900CC"/>
                </a:solidFill>
              </a:rPr>
              <a:t>。</a:t>
            </a:r>
            <a:r>
              <a:rPr lang="zh-CN" altLang="en-US" sz="2800" b="1" i="0" dirty="0">
                <a:solidFill>
                  <a:srgbClr val="009900"/>
                </a:solidFill>
              </a:rPr>
              <a:t>康普顿散射中，</a:t>
            </a:r>
            <a:r>
              <a:rPr lang="zh-CN" altLang="zh-CN" sz="2800" b="1" i="0" dirty="0">
                <a:solidFill>
                  <a:srgbClr val="9900CC"/>
                </a:solidFill>
              </a:rPr>
              <a:t>一个静止电子</a:t>
            </a:r>
            <a:r>
              <a:rPr lang="zh-CN" altLang="en-US" sz="2800" b="1" i="0" dirty="0">
                <a:solidFill>
                  <a:srgbClr val="9900CC"/>
                </a:solidFill>
              </a:rPr>
              <a:t>（静止质量为</a:t>
            </a:r>
            <a:r>
              <a:rPr lang="en-US" altLang="zh-CN" sz="2800" b="1" i="0" dirty="0">
                <a:solidFill>
                  <a:srgbClr val="FF0000"/>
                </a:solidFill>
              </a:rPr>
              <a:t>m</a:t>
            </a:r>
            <a:r>
              <a:rPr lang="en-US" altLang="zh-CN" sz="2800" b="1" i="0" baseline="-25000" dirty="0">
                <a:solidFill>
                  <a:srgbClr val="FF0000"/>
                </a:solidFill>
                <a:cs typeface="Times New Roman" panose="02020603050405020304" pitchFamily="18" charset="0"/>
              </a:rPr>
              <a:t>0 </a:t>
            </a:r>
            <a:r>
              <a:rPr lang="zh-CN" altLang="en-US" sz="2800" b="1" i="0" dirty="0">
                <a:solidFill>
                  <a:srgbClr val="9900CC"/>
                </a:solidFill>
              </a:rPr>
              <a:t>）</a:t>
            </a:r>
            <a:r>
              <a:rPr lang="zh-CN" altLang="zh-CN" sz="2800" b="1" i="0" dirty="0">
                <a:solidFill>
                  <a:srgbClr val="9900CC"/>
                </a:solidFill>
              </a:rPr>
              <a:t>与一</a:t>
            </a:r>
            <a:r>
              <a:rPr lang="zh-CN" altLang="en-US" sz="2800" b="1" i="0" dirty="0">
                <a:solidFill>
                  <a:srgbClr val="9900CC"/>
                </a:solidFill>
              </a:rPr>
              <a:t>波长为</a:t>
            </a:r>
            <a:r>
              <a:rPr lang="en-US" altLang="zh-CN" sz="2800" b="1" i="0" dirty="0">
                <a:solidFill>
                  <a:srgbClr val="FF0000"/>
                </a:solidFill>
              </a:rPr>
              <a:t>λ</a:t>
            </a:r>
            <a:r>
              <a:rPr lang="en-US" altLang="zh-CN" sz="2800" b="1" i="0" baseline="-25000" dirty="0">
                <a:solidFill>
                  <a:srgbClr val="FF0000"/>
                </a:solidFill>
                <a:cs typeface="Times New Roman" panose="02020603050405020304" pitchFamily="18" charset="0"/>
              </a:rPr>
              <a:t>0</a:t>
            </a:r>
            <a:r>
              <a:rPr lang="zh-CN" altLang="zh-CN" sz="2800" b="1" i="0" dirty="0">
                <a:solidFill>
                  <a:srgbClr val="9900CC"/>
                </a:solidFill>
              </a:rPr>
              <a:t>的光子碰撞后，它的最大</a:t>
            </a:r>
            <a:r>
              <a:rPr lang="zh-CN" altLang="zh-CN" sz="2800" b="1" i="0" kern="100" dirty="0">
                <a:solidFill>
                  <a:srgbClr val="C00000"/>
                </a:solidFill>
                <a:cs typeface="Times New Roman" panose="02020603050405020304" pitchFamily="18" charset="0"/>
              </a:rPr>
              <a:t>反冲</a:t>
            </a:r>
            <a:r>
              <a:rPr lang="zh-CN" altLang="en-US" sz="2800" b="1" i="0" dirty="0">
                <a:solidFill>
                  <a:srgbClr val="C00000"/>
                </a:solidFill>
              </a:rPr>
              <a:t>动量</a:t>
            </a:r>
            <a:r>
              <a:rPr lang="zh-CN" altLang="en-US" sz="2800" b="1" i="0" dirty="0">
                <a:solidFill>
                  <a:srgbClr val="9900CC"/>
                </a:solidFill>
              </a:rPr>
              <a:t>为</a:t>
            </a:r>
            <a:r>
              <a:rPr lang="en-US" altLang="zh-CN" sz="2800" b="1" i="0" dirty="0">
                <a:solidFill>
                  <a:srgbClr val="9900CC"/>
                </a:solidFill>
                <a:sym typeface="Symbol" panose="05050102010706020507" pitchFamily="18" charset="2"/>
              </a:rPr>
              <a:t>_____</a:t>
            </a:r>
            <a:r>
              <a:rPr lang="zh-CN" altLang="en-US" sz="2800" b="1" i="0" dirty="0">
                <a:solidFill>
                  <a:srgbClr val="9900CC"/>
                </a:solidFill>
                <a:sym typeface="Symbol" panose="05050102010706020507" pitchFamily="18" charset="2"/>
              </a:rPr>
              <a:t>，此时</a:t>
            </a:r>
            <a:r>
              <a:rPr lang="el-GR" altLang="zh-CN" sz="2800" b="1" i="0" dirty="0">
                <a:solidFill>
                  <a:srgbClr val="FF0000"/>
                </a:solidFill>
              </a:rPr>
              <a:t> θ</a:t>
            </a:r>
            <a:r>
              <a:rPr lang="en-US" altLang="zh-CN" sz="2800" b="1" i="0" dirty="0">
                <a:solidFill>
                  <a:srgbClr val="009900"/>
                </a:solidFill>
              </a:rPr>
              <a:t>=</a:t>
            </a:r>
            <a:r>
              <a:rPr lang="en-US" altLang="zh-CN" sz="2800" b="1" i="0" dirty="0">
                <a:solidFill>
                  <a:srgbClr val="9900CC"/>
                </a:solidFill>
                <a:sym typeface="Symbol" panose="05050102010706020507" pitchFamily="18" charset="2"/>
              </a:rPr>
              <a:t> _____</a:t>
            </a:r>
            <a:r>
              <a:rPr lang="en-US" altLang="zh-CN" sz="2800" b="1" i="0" dirty="0">
                <a:solidFill>
                  <a:srgbClr val="009900"/>
                </a:solidFill>
              </a:rPr>
              <a:t> </a:t>
            </a:r>
            <a:r>
              <a:rPr lang="zh-CN" altLang="en-US" sz="2800" b="1" i="0" dirty="0">
                <a:solidFill>
                  <a:srgbClr val="9900CC"/>
                </a:solidFill>
                <a:sym typeface="Symbol" panose="05050102010706020507" pitchFamily="18" charset="2"/>
              </a:rPr>
              <a:t>。</a:t>
            </a:r>
            <a:endParaRPr lang="zh-CN" altLang="en-US" sz="2800" b="1" i="0" dirty="0">
              <a:solidFill>
                <a:srgbClr val="9900CC"/>
              </a:solidFill>
            </a:endParaRPr>
          </a:p>
        </p:txBody>
      </p:sp>
      <p:sp>
        <p:nvSpPr>
          <p:cNvPr id="36" name="矩形 35"/>
          <p:cNvSpPr/>
          <p:nvPr/>
        </p:nvSpPr>
        <p:spPr>
          <a:xfrm>
            <a:off x="3667156" y="1654155"/>
            <a:ext cx="2608406" cy="584775"/>
          </a:xfrm>
          <a:prstGeom prst="rect">
            <a:avLst/>
          </a:prstGeom>
        </p:spPr>
        <p:txBody>
          <a:bodyPr wrap="none">
            <a:spAutoFit/>
          </a:bodyPr>
          <a:lstStyle/>
          <a:p>
            <a:r>
              <a:rPr lang="en-US" altLang="zh-CN" sz="3200" b="1" i="0" dirty="0">
                <a:solidFill>
                  <a:srgbClr val="9900CC"/>
                </a:solidFill>
              </a:rPr>
              <a:t>E=</a:t>
            </a:r>
            <a:r>
              <a:rPr lang="en-US" altLang="zh-CN" sz="3200" b="1" i="0" dirty="0">
                <a:solidFill>
                  <a:srgbClr val="FF0000"/>
                </a:solidFill>
              </a:rPr>
              <a:t>mc</a:t>
            </a:r>
            <a:r>
              <a:rPr lang="en-US" altLang="zh-CN" sz="3200" b="1" i="0" baseline="30000" dirty="0">
                <a:solidFill>
                  <a:srgbClr val="FF0000"/>
                </a:solidFill>
              </a:rPr>
              <a:t>2</a:t>
            </a:r>
            <a:r>
              <a:rPr lang="zh-CN" altLang="en-US" sz="3200" b="1" i="0" dirty="0">
                <a:solidFill>
                  <a:srgbClr val="9900CC"/>
                </a:solidFill>
              </a:rPr>
              <a:t> ↑ ，</a:t>
            </a:r>
            <a:r>
              <a:rPr lang="en-US" altLang="zh-CN" sz="3200" b="1" i="0" dirty="0">
                <a:solidFill>
                  <a:srgbClr val="9900CC"/>
                </a:solidFill>
              </a:rPr>
              <a:t>p</a:t>
            </a:r>
            <a:r>
              <a:rPr lang="zh-CN" altLang="en-US" sz="3200" b="1" i="0" dirty="0">
                <a:solidFill>
                  <a:srgbClr val="9900CC"/>
                </a:solidFill>
              </a:rPr>
              <a:t>↑</a:t>
            </a:r>
            <a:endParaRPr lang="zh-CN" altLang="en-US" sz="3200" dirty="0"/>
          </a:p>
        </p:txBody>
      </p:sp>
      <p:sp>
        <p:nvSpPr>
          <p:cNvPr id="37" name="矩形 36"/>
          <p:cNvSpPr/>
          <p:nvPr/>
        </p:nvSpPr>
        <p:spPr>
          <a:xfrm>
            <a:off x="6453161" y="1912696"/>
            <a:ext cx="4169731" cy="584775"/>
          </a:xfrm>
          <a:prstGeom prst="rect">
            <a:avLst/>
          </a:prstGeom>
        </p:spPr>
        <p:txBody>
          <a:bodyPr wrap="none">
            <a:spAutoFit/>
          </a:bodyPr>
          <a:lstStyle/>
          <a:p>
            <a:r>
              <a:rPr lang="en-US" altLang="zh-CN" sz="3200" b="1" i="0" dirty="0">
                <a:solidFill>
                  <a:srgbClr val="FF3300"/>
                </a:solidFill>
              </a:rPr>
              <a:t>E=mc</a:t>
            </a:r>
            <a:r>
              <a:rPr lang="en-US" altLang="zh-CN" sz="3200" b="1" i="0" baseline="30000" dirty="0">
                <a:solidFill>
                  <a:srgbClr val="FF3300"/>
                </a:solidFill>
              </a:rPr>
              <a:t>2</a:t>
            </a:r>
            <a:r>
              <a:rPr lang="zh-CN" altLang="en-US" sz="3200" b="1" i="0" dirty="0">
                <a:solidFill>
                  <a:srgbClr val="FF3300"/>
                </a:solidFill>
              </a:rPr>
              <a:t> </a:t>
            </a:r>
            <a:r>
              <a:rPr lang="en-US" altLang="zh-CN" sz="3200" b="1" i="0" dirty="0">
                <a:solidFill>
                  <a:srgbClr val="FF3300"/>
                </a:solidFill>
              </a:rPr>
              <a:t>=max</a:t>
            </a:r>
            <a:r>
              <a:rPr lang="zh-CN" altLang="en-US" sz="3200" b="1" i="0" dirty="0">
                <a:solidFill>
                  <a:srgbClr val="FF3300"/>
                </a:solidFill>
              </a:rPr>
              <a:t> </a:t>
            </a:r>
            <a:r>
              <a:rPr lang="zh-CN" altLang="en-US" sz="3200" b="1" i="0" dirty="0">
                <a:solidFill>
                  <a:srgbClr val="9900CC"/>
                </a:solidFill>
              </a:rPr>
              <a:t>，</a:t>
            </a:r>
            <a:r>
              <a:rPr lang="en-US" altLang="zh-CN" sz="3200" b="1" i="0" dirty="0">
                <a:solidFill>
                  <a:srgbClr val="0070C0"/>
                </a:solidFill>
              </a:rPr>
              <a:t>p=max</a:t>
            </a:r>
            <a:endParaRPr lang="zh-CN" altLang="en-US" sz="3200" dirty="0">
              <a:solidFill>
                <a:srgbClr val="0070C0"/>
              </a:solidFill>
            </a:endParaRPr>
          </a:p>
        </p:txBody>
      </p:sp>
      <p:grpSp>
        <p:nvGrpSpPr>
          <p:cNvPr id="39" name="Group 12"/>
          <p:cNvGrpSpPr>
            <a:grpSpLocks/>
          </p:cNvGrpSpPr>
          <p:nvPr/>
        </p:nvGrpSpPr>
        <p:grpSpPr bwMode="auto">
          <a:xfrm>
            <a:off x="7041242" y="3664799"/>
            <a:ext cx="3810000" cy="2895600"/>
            <a:chOff x="2784" y="2053"/>
            <a:chExt cx="2688" cy="1920"/>
          </a:xfrm>
        </p:grpSpPr>
        <p:sp>
          <p:nvSpPr>
            <p:cNvPr id="40" name="Rectangle 13"/>
            <p:cNvSpPr>
              <a:spLocks noChangeArrowheads="1"/>
            </p:cNvSpPr>
            <p:nvPr/>
          </p:nvSpPr>
          <p:spPr bwMode="auto">
            <a:xfrm>
              <a:off x="2784" y="2053"/>
              <a:ext cx="2688" cy="1920"/>
            </a:xfrm>
            <a:prstGeom prst="rect">
              <a:avLst/>
            </a:prstGeom>
            <a:solidFill>
              <a:schemeClr val="bg1"/>
            </a:solidFill>
            <a:ln w="9525">
              <a:solidFill>
                <a:srgbClr val="006666"/>
              </a:solidFill>
              <a:miter lim="800000"/>
              <a:headEnd/>
              <a:tailEnd type="none" w="sm" len="lg"/>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41" name="Line 14"/>
            <p:cNvSpPr>
              <a:spLocks noChangeShapeType="1"/>
            </p:cNvSpPr>
            <p:nvPr/>
          </p:nvSpPr>
          <p:spPr bwMode="auto">
            <a:xfrm>
              <a:off x="3858" y="3165"/>
              <a:ext cx="1566" cy="3"/>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15"/>
            <p:cNvSpPr>
              <a:spLocks noChangeShapeType="1"/>
            </p:cNvSpPr>
            <p:nvPr/>
          </p:nvSpPr>
          <p:spPr bwMode="auto">
            <a:xfrm flipV="1">
              <a:off x="3840" y="2256"/>
              <a:ext cx="0" cy="168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3" name="Object 16"/>
            <p:cNvGraphicFramePr>
              <a:graphicFrameLocks noChangeAspect="1"/>
            </p:cNvGraphicFramePr>
            <p:nvPr/>
          </p:nvGraphicFramePr>
          <p:xfrm>
            <a:off x="5136" y="2894"/>
            <a:ext cx="208" cy="226"/>
          </p:xfrm>
          <a:graphic>
            <a:graphicData uri="http://schemas.openxmlformats.org/presentationml/2006/ole">
              <mc:AlternateContent xmlns:mc="http://schemas.openxmlformats.org/markup-compatibility/2006">
                <mc:Choice xmlns:v="urn:schemas-microsoft-com:vml" Requires="v">
                  <p:oleObj spid="_x0000_s387360" name="公式" r:id="rId3" imgW="177646" imgH="190335" progId="Equation.3">
                    <p:embed/>
                  </p:oleObj>
                </mc:Choice>
                <mc:Fallback>
                  <p:oleObj name="公式" r:id="rId3" imgW="177646" imgH="190335" progId="Equation.3">
                    <p:embed/>
                    <p:pic>
                      <p:nvPicPr>
                        <p:cNvPr id="7"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 y="2894"/>
                          <a:ext cx="208"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17"/>
            <p:cNvGraphicFramePr>
              <a:graphicFrameLocks noChangeAspect="1"/>
            </p:cNvGraphicFramePr>
            <p:nvPr>
              <p:extLst>
                <p:ext uri="{D42A27DB-BD31-4B8C-83A1-F6EECF244321}">
                  <p14:modId xmlns:p14="http://schemas.microsoft.com/office/powerpoint/2010/main" val="462073981"/>
                </p:ext>
              </p:extLst>
            </p:nvPr>
          </p:nvGraphicFramePr>
          <p:xfrm>
            <a:off x="3395" y="2256"/>
            <a:ext cx="225" cy="285"/>
          </p:xfrm>
          <a:graphic>
            <a:graphicData uri="http://schemas.openxmlformats.org/presentationml/2006/ole">
              <mc:AlternateContent xmlns:mc="http://schemas.openxmlformats.org/markup-compatibility/2006">
                <mc:Choice xmlns:v="urn:schemas-microsoft-com:vml" Requires="v">
                  <p:oleObj spid="_x0000_s387361" name="公式" r:id="rId5" imgW="190417" imgH="241195" progId="Equation.3">
                    <p:embed/>
                  </p:oleObj>
                </mc:Choice>
                <mc:Fallback>
                  <p:oleObj name="公式" r:id="rId5" imgW="190417" imgH="241195" progId="Equation.3">
                    <p:embed/>
                    <p:pic>
                      <p:nvPicPr>
                        <p:cNvPr id="8"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 y="2256"/>
                          <a:ext cx="225"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Line 18"/>
            <p:cNvSpPr>
              <a:spLocks noChangeShapeType="1"/>
            </p:cNvSpPr>
            <p:nvPr/>
          </p:nvSpPr>
          <p:spPr bwMode="auto">
            <a:xfrm>
              <a:off x="3840" y="3168"/>
              <a:ext cx="887" cy="5"/>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19"/>
            <p:cNvSpPr>
              <a:spLocks noChangeShapeType="1"/>
            </p:cNvSpPr>
            <p:nvPr/>
          </p:nvSpPr>
          <p:spPr bwMode="auto">
            <a:xfrm flipH="1" flipV="1">
              <a:off x="3241" y="3151"/>
              <a:ext cx="599" cy="17"/>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20"/>
            <p:cNvSpPr>
              <a:spLocks noChangeShapeType="1"/>
            </p:cNvSpPr>
            <p:nvPr/>
          </p:nvSpPr>
          <p:spPr bwMode="auto">
            <a:xfrm>
              <a:off x="2953" y="3254"/>
              <a:ext cx="86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8" name="Object 24"/>
            <p:cNvGraphicFramePr>
              <a:graphicFrameLocks noChangeAspect="1"/>
            </p:cNvGraphicFramePr>
            <p:nvPr>
              <p:extLst>
                <p:ext uri="{D42A27DB-BD31-4B8C-83A1-F6EECF244321}">
                  <p14:modId xmlns:p14="http://schemas.microsoft.com/office/powerpoint/2010/main" val="792413644"/>
                </p:ext>
              </p:extLst>
            </p:nvPr>
          </p:nvGraphicFramePr>
          <p:xfrm>
            <a:off x="3266" y="3334"/>
            <a:ext cx="592" cy="578"/>
          </p:xfrm>
          <a:graphic>
            <a:graphicData uri="http://schemas.openxmlformats.org/presentationml/2006/ole">
              <mc:AlternateContent xmlns:mc="http://schemas.openxmlformats.org/markup-compatibility/2006">
                <mc:Choice xmlns:v="urn:schemas-microsoft-com:vml" Requires="v">
                  <p:oleObj spid="_x0000_s387362" name="Equation" r:id="rId7" imgW="406080" imgH="393480" progId="Equation.DSMT4">
                    <p:embed/>
                  </p:oleObj>
                </mc:Choice>
                <mc:Fallback>
                  <p:oleObj name="Equation" r:id="rId7" imgW="406080" imgH="393480" progId="Equation.DSMT4">
                    <p:embed/>
                    <p:pic>
                      <p:nvPicPr>
                        <p:cNvPr id="12" name="Object 24"/>
                        <p:cNvPicPr>
                          <a:picLocks noChangeAspect="1" noChangeArrowheads="1"/>
                        </p:cNvPicPr>
                        <p:nvPr/>
                      </p:nvPicPr>
                      <p:blipFill>
                        <a:blip r:embed="rId8"/>
                        <a:srcRect/>
                        <a:stretch>
                          <a:fillRect/>
                        </a:stretch>
                      </p:blipFill>
                      <p:spPr bwMode="auto">
                        <a:xfrm>
                          <a:off x="3266" y="3334"/>
                          <a:ext cx="592" cy="578"/>
                        </a:xfrm>
                        <a:prstGeom prst="rect">
                          <a:avLst/>
                        </a:prstGeom>
                        <a:noFill/>
                        <a:ln>
                          <a:noFill/>
                        </a:ln>
                        <a:effectLst/>
                        <a:extLst/>
                      </p:spPr>
                    </p:pic>
                  </p:oleObj>
                </mc:Fallback>
              </mc:AlternateContent>
            </a:graphicData>
          </a:graphic>
        </p:graphicFrame>
        <p:graphicFrame>
          <p:nvGraphicFramePr>
            <p:cNvPr id="49" name="Object 25"/>
            <p:cNvGraphicFramePr>
              <a:graphicFrameLocks noChangeAspect="1"/>
            </p:cNvGraphicFramePr>
            <p:nvPr>
              <p:extLst>
                <p:ext uri="{D42A27DB-BD31-4B8C-83A1-F6EECF244321}">
                  <p14:modId xmlns:p14="http://schemas.microsoft.com/office/powerpoint/2010/main" val="3729266974"/>
                </p:ext>
              </p:extLst>
            </p:nvPr>
          </p:nvGraphicFramePr>
          <p:xfrm>
            <a:off x="2898" y="2446"/>
            <a:ext cx="567" cy="636"/>
          </p:xfrm>
          <a:graphic>
            <a:graphicData uri="http://schemas.openxmlformats.org/presentationml/2006/ole">
              <mc:AlternateContent xmlns:mc="http://schemas.openxmlformats.org/markup-compatibility/2006">
                <mc:Choice xmlns:v="urn:schemas-microsoft-com:vml" Requires="v">
                  <p:oleObj spid="_x0000_s387363" name="Equation" r:id="rId9" imgW="317160" imgH="393480" progId="Equation.DSMT4">
                    <p:embed/>
                  </p:oleObj>
                </mc:Choice>
                <mc:Fallback>
                  <p:oleObj name="Equation" r:id="rId9" imgW="317160" imgH="393480" progId="Equation.DSMT4">
                    <p:embed/>
                    <p:pic>
                      <p:nvPicPr>
                        <p:cNvPr id="13" name="Object 25"/>
                        <p:cNvPicPr>
                          <a:picLocks noChangeAspect="1" noChangeArrowheads="1"/>
                        </p:cNvPicPr>
                        <p:nvPr/>
                      </p:nvPicPr>
                      <p:blipFill>
                        <a:blip r:embed="rId10"/>
                        <a:srcRect/>
                        <a:stretch>
                          <a:fillRect/>
                        </a:stretch>
                      </p:blipFill>
                      <p:spPr bwMode="auto">
                        <a:xfrm>
                          <a:off x="2898" y="2446"/>
                          <a:ext cx="567" cy="636"/>
                        </a:xfrm>
                        <a:prstGeom prst="rect">
                          <a:avLst/>
                        </a:prstGeom>
                        <a:noFill/>
                        <a:ln>
                          <a:noFill/>
                        </a:ln>
                        <a:effectLst/>
                        <a:extLst/>
                      </p:spPr>
                    </p:pic>
                  </p:oleObj>
                </mc:Fallback>
              </mc:AlternateContent>
            </a:graphicData>
          </a:graphic>
        </p:graphicFrame>
        <p:graphicFrame>
          <p:nvGraphicFramePr>
            <p:cNvPr id="50" name="Object 26"/>
            <p:cNvGraphicFramePr>
              <a:graphicFrameLocks noChangeAspect="1"/>
            </p:cNvGraphicFramePr>
            <p:nvPr>
              <p:extLst>
                <p:ext uri="{D42A27DB-BD31-4B8C-83A1-F6EECF244321}">
                  <p14:modId xmlns:p14="http://schemas.microsoft.com/office/powerpoint/2010/main" val="3822398444"/>
                </p:ext>
              </p:extLst>
            </p:nvPr>
          </p:nvGraphicFramePr>
          <p:xfrm>
            <a:off x="4179" y="3190"/>
            <a:ext cx="645" cy="457"/>
          </p:xfrm>
          <a:graphic>
            <a:graphicData uri="http://schemas.openxmlformats.org/presentationml/2006/ole">
              <mc:AlternateContent xmlns:mc="http://schemas.openxmlformats.org/markup-compatibility/2006">
                <mc:Choice xmlns:v="urn:schemas-microsoft-com:vml" Requires="v">
                  <p:oleObj spid="_x0000_s387364" name="Equation" r:id="rId11" imgW="241200" imgH="177480" progId="Equation.DSMT4">
                    <p:embed/>
                  </p:oleObj>
                </mc:Choice>
                <mc:Fallback>
                  <p:oleObj name="Equation" r:id="rId11" imgW="241200" imgH="177480" progId="Equation.DSMT4">
                    <p:embed/>
                    <p:pic>
                      <p:nvPicPr>
                        <p:cNvPr id="14" name="Object 26"/>
                        <p:cNvPicPr>
                          <a:picLocks noChangeAspect="1" noChangeArrowheads="1"/>
                        </p:cNvPicPr>
                        <p:nvPr/>
                      </p:nvPicPr>
                      <p:blipFill>
                        <a:blip r:embed="rId12"/>
                        <a:srcRect/>
                        <a:stretch>
                          <a:fillRect/>
                        </a:stretch>
                      </p:blipFill>
                      <p:spPr bwMode="auto">
                        <a:xfrm>
                          <a:off x="4179" y="3190"/>
                          <a:ext cx="645" cy="457"/>
                        </a:xfrm>
                        <a:prstGeom prst="rect">
                          <a:avLst/>
                        </a:prstGeom>
                        <a:noFill/>
                        <a:ln>
                          <a:noFill/>
                        </a:ln>
                        <a:effectLst/>
                        <a:extLst/>
                      </p:spPr>
                    </p:pic>
                  </p:oleObj>
                </mc:Fallback>
              </mc:AlternateContent>
            </a:graphicData>
          </a:graphic>
        </p:graphicFrame>
        <p:sp>
          <p:nvSpPr>
            <p:cNvPr id="51" name="Line 27"/>
            <p:cNvSpPr>
              <a:spLocks noChangeShapeType="1"/>
            </p:cNvSpPr>
            <p:nvPr/>
          </p:nvSpPr>
          <p:spPr bwMode="auto">
            <a:xfrm flipH="1" flipV="1">
              <a:off x="3524" y="3146"/>
              <a:ext cx="316" cy="22"/>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2" name="Object 28"/>
            <p:cNvGraphicFramePr>
              <a:graphicFrameLocks noChangeAspect="1"/>
            </p:cNvGraphicFramePr>
            <p:nvPr>
              <p:extLst>
                <p:ext uri="{D42A27DB-BD31-4B8C-83A1-F6EECF244321}">
                  <p14:modId xmlns:p14="http://schemas.microsoft.com/office/powerpoint/2010/main" val="1305791959"/>
                </p:ext>
              </p:extLst>
            </p:nvPr>
          </p:nvGraphicFramePr>
          <p:xfrm>
            <a:off x="3488" y="2721"/>
            <a:ext cx="298" cy="417"/>
          </p:xfrm>
          <a:graphic>
            <a:graphicData uri="http://schemas.openxmlformats.org/presentationml/2006/ole">
              <mc:AlternateContent xmlns:mc="http://schemas.openxmlformats.org/markup-compatibility/2006">
                <mc:Choice xmlns:v="urn:schemas-microsoft-com:vml" Requires="v">
                  <p:oleObj spid="_x0000_s387365" name="Equation" r:id="rId13" imgW="126720" imgH="177480" progId="Equation.DSMT4">
                    <p:embed/>
                  </p:oleObj>
                </mc:Choice>
                <mc:Fallback>
                  <p:oleObj name="Equation" r:id="rId13" imgW="126720" imgH="177480" progId="Equation.DSMT4">
                    <p:embed/>
                    <p:pic>
                      <p:nvPicPr>
                        <p:cNvPr id="16" name="Object 28"/>
                        <p:cNvPicPr>
                          <a:picLocks noChangeAspect="1" noChangeArrowheads="1"/>
                        </p:cNvPicPr>
                        <p:nvPr/>
                      </p:nvPicPr>
                      <p:blipFill>
                        <a:blip r:embed="rId14"/>
                        <a:srcRect/>
                        <a:stretch>
                          <a:fillRect/>
                        </a:stretch>
                      </p:blipFill>
                      <p:spPr bwMode="auto">
                        <a:xfrm>
                          <a:off x="3488" y="2721"/>
                          <a:ext cx="298" cy="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 name="Line 29"/>
            <p:cNvSpPr>
              <a:spLocks noChangeShapeType="1"/>
            </p:cNvSpPr>
            <p:nvPr/>
          </p:nvSpPr>
          <p:spPr bwMode="auto">
            <a:xfrm>
              <a:off x="3015" y="3254"/>
              <a:ext cx="336" cy="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4" name="Object 30"/>
            <p:cNvGraphicFramePr>
              <a:graphicFrameLocks noChangeAspect="1"/>
            </p:cNvGraphicFramePr>
            <p:nvPr>
              <p:extLst>
                <p:ext uri="{D42A27DB-BD31-4B8C-83A1-F6EECF244321}">
                  <p14:modId xmlns:p14="http://schemas.microsoft.com/office/powerpoint/2010/main" val="1471055432"/>
                </p:ext>
              </p:extLst>
            </p:nvPr>
          </p:nvGraphicFramePr>
          <p:xfrm>
            <a:off x="2822" y="3236"/>
            <a:ext cx="389" cy="541"/>
          </p:xfrm>
          <a:graphic>
            <a:graphicData uri="http://schemas.openxmlformats.org/presentationml/2006/ole">
              <mc:AlternateContent xmlns:mc="http://schemas.openxmlformats.org/markup-compatibility/2006">
                <mc:Choice xmlns:v="urn:schemas-microsoft-com:vml" Requires="v">
                  <p:oleObj spid="_x0000_s387366" name="Equation" r:id="rId15" imgW="164880" imgH="228600" progId="Equation.DSMT4">
                    <p:embed/>
                  </p:oleObj>
                </mc:Choice>
                <mc:Fallback>
                  <p:oleObj name="Equation" r:id="rId15" imgW="164880" imgH="228600" progId="Equation.DSMT4">
                    <p:embed/>
                    <p:pic>
                      <p:nvPicPr>
                        <p:cNvPr id="18" name="Object 30"/>
                        <p:cNvPicPr>
                          <a:picLocks noChangeAspect="1" noChangeArrowheads="1"/>
                        </p:cNvPicPr>
                        <p:nvPr/>
                      </p:nvPicPr>
                      <p:blipFill>
                        <a:blip r:embed="rId16"/>
                        <a:srcRect/>
                        <a:stretch>
                          <a:fillRect/>
                        </a:stretch>
                      </p:blipFill>
                      <p:spPr bwMode="auto">
                        <a:xfrm>
                          <a:off x="2822" y="3236"/>
                          <a:ext cx="389" cy="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 name="Oval 31"/>
            <p:cNvSpPr>
              <a:spLocks noChangeArrowheads="1"/>
            </p:cNvSpPr>
            <p:nvPr/>
          </p:nvSpPr>
          <p:spPr bwMode="auto">
            <a:xfrm>
              <a:off x="3768" y="3120"/>
              <a:ext cx="144" cy="144"/>
            </a:xfrm>
            <a:prstGeom prst="ellipse">
              <a:avLst/>
            </a:prstGeom>
            <a:gradFill rotWithShape="0">
              <a:gsLst>
                <a:gs pos="0">
                  <a:srgbClr val="FFFFFF"/>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grpSp>
      <p:graphicFrame>
        <p:nvGraphicFramePr>
          <p:cNvPr id="56" name="Object 2074"/>
          <p:cNvGraphicFramePr>
            <a:graphicFrameLocks noChangeAspect="1"/>
          </p:cNvGraphicFramePr>
          <p:nvPr>
            <p:extLst>
              <p:ext uri="{D42A27DB-BD31-4B8C-83A1-F6EECF244321}">
                <p14:modId xmlns:p14="http://schemas.microsoft.com/office/powerpoint/2010/main" val="3766003448"/>
              </p:ext>
            </p:extLst>
          </p:nvPr>
        </p:nvGraphicFramePr>
        <p:xfrm>
          <a:off x="1709443" y="2363628"/>
          <a:ext cx="3938906" cy="1071822"/>
        </p:xfrm>
        <a:graphic>
          <a:graphicData uri="http://schemas.openxmlformats.org/presentationml/2006/ole">
            <mc:AlternateContent xmlns:mc="http://schemas.openxmlformats.org/markup-compatibility/2006">
              <mc:Choice xmlns:v="urn:schemas-microsoft-com:vml" Requires="v">
                <p:oleObj spid="_x0000_s387367" name="公式" r:id="rId17" imgW="1447560" imgH="393480" progId="Equation.3">
                  <p:embed/>
                </p:oleObj>
              </mc:Choice>
              <mc:Fallback>
                <p:oleObj name="公式" r:id="rId17" imgW="1447560" imgH="393480" progId="Equation.3">
                  <p:embed/>
                  <p:pic>
                    <p:nvPicPr>
                      <p:cNvPr id="20" name="Object 2074"/>
                      <p:cNvPicPr>
                        <a:picLocks noChangeAspect="1" noChangeArrowheads="1"/>
                      </p:cNvPicPr>
                      <p:nvPr/>
                    </p:nvPicPr>
                    <p:blipFill>
                      <a:blip r:embed="rId18"/>
                      <a:srcRect/>
                      <a:stretch>
                        <a:fillRect/>
                      </a:stretch>
                    </p:blipFill>
                    <p:spPr bwMode="auto">
                      <a:xfrm>
                        <a:off x="1709443" y="2363628"/>
                        <a:ext cx="3938906" cy="1071822"/>
                      </a:xfrm>
                      <a:prstGeom prst="rect">
                        <a:avLst/>
                      </a:prstGeom>
                      <a:solidFill>
                        <a:srgbClr val="FFFF00"/>
                      </a:solidFill>
                      <a:ln>
                        <a:noFill/>
                      </a:ln>
                      <a:effectLst/>
                      <a:extLst/>
                    </p:spPr>
                  </p:pic>
                </p:oleObj>
              </mc:Fallback>
            </mc:AlternateContent>
          </a:graphicData>
        </a:graphic>
      </p:graphicFrame>
      <p:graphicFrame>
        <p:nvGraphicFramePr>
          <p:cNvPr id="57" name="Object 69"/>
          <p:cNvGraphicFramePr>
            <a:graphicFrameLocks noChangeAspect="1"/>
          </p:cNvGraphicFramePr>
          <p:nvPr>
            <p:extLst>
              <p:ext uri="{D42A27DB-BD31-4B8C-83A1-F6EECF244321}">
                <p14:modId xmlns:p14="http://schemas.microsoft.com/office/powerpoint/2010/main" val="3821420918"/>
              </p:ext>
            </p:extLst>
          </p:nvPr>
        </p:nvGraphicFramePr>
        <p:xfrm>
          <a:off x="6695274" y="2505012"/>
          <a:ext cx="3818812" cy="1178300"/>
        </p:xfrm>
        <a:graphic>
          <a:graphicData uri="http://schemas.openxmlformats.org/presentationml/2006/ole">
            <mc:AlternateContent xmlns:mc="http://schemas.openxmlformats.org/markup-compatibility/2006">
              <mc:Choice xmlns:v="urn:schemas-microsoft-com:vml" Requires="v">
                <p:oleObj spid="_x0000_s387368" name="Equation" r:id="rId19" imgW="1320480" imgH="431640" progId="Equation.DSMT4">
                  <p:embed/>
                </p:oleObj>
              </mc:Choice>
              <mc:Fallback>
                <p:oleObj name="Equation" r:id="rId19" imgW="1320480" imgH="431640" progId="Equation.DSMT4">
                  <p:embed/>
                  <p:pic>
                    <p:nvPicPr>
                      <p:cNvPr id="25" name="Object 69"/>
                      <p:cNvPicPr>
                        <a:picLocks noChangeAspect="1" noChangeArrowheads="1"/>
                      </p:cNvPicPr>
                      <p:nvPr/>
                    </p:nvPicPr>
                    <p:blipFill>
                      <a:blip r:embed="rId20"/>
                      <a:srcRect/>
                      <a:stretch>
                        <a:fillRect/>
                      </a:stretch>
                    </p:blipFill>
                    <p:spPr bwMode="auto">
                      <a:xfrm>
                        <a:off x="6695274" y="2505012"/>
                        <a:ext cx="3818812" cy="1178300"/>
                      </a:xfrm>
                      <a:prstGeom prst="rect">
                        <a:avLst/>
                      </a:prstGeom>
                      <a:solidFill>
                        <a:srgbClr val="66FF33"/>
                      </a:solidFill>
                      <a:ln>
                        <a:noFill/>
                      </a:ln>
                      <a:effectLst/>
                      <a:extLst/>
                    </p:spPr>
                  </p:pic>
                </p:oleObj>
              </mc:Fallback>
            </mc:AlternateContent>
          </a:graphicData>
        </a:graphic>
      </p:graphicFrame>
      <p:sp>
        <p:nvSpPr>
          <p:cNvPr id="58" name="矩形 57"/>
          <p:cNvSpPr/>
          <p:nvPr/>
        </p:nvSpPr>
        <p:spPr>
          <a:xfrm>
            <a:off x="3334500" y="3370146"/>
            <a:ext cx="2279791" cy="584775"/>
          </a:xfrm>
          <a:prstGeom prst="rect">
            <a:avLst/>
          </a:prstGeom>
        </p:spPr>
        <p:txBody>
          <a:bodyPr wrap="none">
            <a:spAutoFit/>
          </a:bodyPr>
          <a:lstStyle/>
          <a:p>
            <a:r>
              <a:rPr lang="en-US" altLang="zh-CN" sz="3200" b="1" i="0" dirty="0">
                <a:solidFill>
                  <a:srgbClr val="FF0000"/>
                </a:solidFill>
              </a:rPr>
              <a:t>λ</a:t>
            </a:r>
            <a:r>
              <a:rPr lang="zh-CN" altLang="en-US" sz="3200" b="1" i="0" dirty="0">
                <a:solidFill>
                  <a:srgbClr val="9900CC"/>
                </a:solidFill>
              </a:rPr>
              <a:t> ↑ ，</a:t>
            </a:r>
            <a:r>
              <a:rPr lang="en-US" altLang="zh-CN" sz="3200" b="1" i="0" dirty="0">
                <a:solidFill>
                  <a:srgbClr val="FF0000"/>
                </a:solidFill>
              </a:rPr>
              <a:t>mc</a:t>
            </a:r>
            <a:r>
              <a:rPr lang="en-US" altLang="zh-CN" sz="3200" b="1" i="0" baseline="30000" dirty="0">
                <a:solidFill>
                  <a:srgbClr val="FF0000"/>
                </a:solidFill>
              </a:rPr>
              <a:t>2</a:t>
            </a:r>
            <a:r>
              <a:rPr lang="zh-CN" altLang="en-US" sz="3200" b="1" i="0" dirty="0">
                <a:solidFill>
                  <a:srgbClr val="9900CC"/>
                </a:solidFill>
              </a:rPr>
              <a:t> ↑ </a:t>
            </a:r>
            <a:endParaRPr lang="zh-CN" altLang="en-US" sz="3200" dirty="0"/>
          </a:p>
        </p:txBody>
      </p:sp>
      <p:sp>
        <p:nvSpPr>
          <p:cNvPr id="59" name="矩形 58"/>
          <p:cNvSpPr/>
          <p:nvPr/>
        </p:nvSpPr>
        <p:spPr>
          <a:xfrm>
            <a:off x="1828014" y="4050727"/>
            <a:ext cx="4926349" cy="584775"/>
          </a:xfrm>
          <a:prstGeom prst="rect">
            <a:avLst/>
          </a:prstGeom>
        </p:spPr>
        <p:txBody>
          <a:bodyPr wrap="none">
            <a:spAutoFit/>
          </a:bodyPr>
          <a:lstStyle/>
          <a:p>
            <a:r>
              <a:rPr lang="el-GR" altLang="zh-CN" sz="3200" b="1" i="0" dirty="0">
                <a:solidFill>
                  <a:srgbClr val="FF0000"/>
                </a:solidFill>
              </a:rPr>
              <a:t>θ</a:t>
            </a:r>
            <a:r>
              <a:rPr lang="en-US" altLang="zh-CN" sz="3200" b="1" i="0" dirty="0">
                <a:solidFill>
                  <a:srgbClr val="009900"/>
                </a:solidFill>
              </a:rPr>
              <a:t>=</a:t>
            </a:r>
            <a:r>
              <a:rPr lang="el-GR" altLang="zh-CN" sz="3200" b="1" i="0" dirty="0">
                <a:solidFill>
                  <a:srgbClr val="009900"/>
                </a:solidFill>
              </a:rPr>
              <a:t>π</a:t>
            </a:r>
            <a:r>
              <a:rPr lang="zh-CN" altLang="en-US" sz="3200" b="1" i="0" dirty="0">
                <a:solidFill>
                  <a:srgbClr val="009900"/>
                </a:solidFill>
              </a:rPr>
              <a:t>，</a:t>
            </a:r>
            <a:r>
              <a:rPr lang="en-US" altLang="zh-CN" sz="3200" b="1" i="0" dirty="0">
                <a:solidFill>
                  <a:srgbClr val="FF0000"/>
                </a:solidFill>
              </a:rPr>
              <a:t>λ</a:t>
            </a:r>
            <a:r>
              <a:rPr lang="zh-CN" altLang="en-US" sz="3200" b="1" i="0" dirty="0">
                <a:solidFill>
                  <a:srgbClr val="9900CC"/>
                </a:solidFill>
              </a:rPr>
              <a:t> </a:t>
            </a:r>
            <a:r>
              <a:rPr lang="en-US" altLang="zh-CN" sz="3200" b="1" i="0" dirty="0">
                <a:solidFill>
                  <a:srgbClr val="0070C0"/>
                </a:solidFill>
              </a:rPr>
              <a:t>=max</a:t>
            </a:r>
            <a:r>
              <a:rPr lang="zh-CN" altLang="en-US" sz="3200" b="1" i="0" dirty="0">
                <a:solidFill>
                  <a:srgbClr val="0070C0"/>
                </a:solidFill>
              </a:rPr>
              <a:t> ，</a:t>
            </a:r>
            <a:r>
              <a:rPr lang="en-US" altLang="zh-CN" sz="3200" b="1" i="0" dirty="0">
                <a:solidFill>
                  <a:srgbClr val="FF0000"/>
                </a:solidFill>
              </a:rPr>
              <a:t>mc</a:t>
            </a:r>
            <a:r>
              <a:rPr lang="en-US" altLang="zh-CN" sz="3200" b="1" i="0" baseline="30000" dirty="0">
                <a:solidFill>
                  <a:srgbClr val="FF0000"/>
                </a:solidFill>
              </a:rPr>
              <a:t>2</a:t>
            </a:r>
            <a:r>
              <a:rPr lang="zh-CN" altLang="en-US" sz="3200" b="1" i="0" dirty="0">
                <a:solidFill>
                  <a:srgbClr val="9900CC"/>
                </a:solidFill>
              </a:rPr>
              <a:t> </a:t>
            </a:r>
            <a:r>
              <a:rPr lang="en-US" altLang="zh-CN" sz="3200" b="1" i="0" dirty="0">
                <a:solidFill>
                  <a:srgbClr val="9900CC"/>
                </a:solidFill>
              </a:rPr>
              <a:t>=max</a:t>
            </a:r>
            <a:r>
              <a:rPr lang="zh-CN" altLang="en-US" sz="3200" b="1" i="0" dirty="0">
                <a:solidFill>
                  <a:srgbClr val="9900CC"/>
                </a:solidFill>
              </a:rPr>
              <a:t> </a:t>
            </a:r>
            <a:endParaRPr lang="zh-CN" altLang="en-US" sz="3200" dirty="0"/>
          </a:p>
        </p:txBody>
      </p:sp>
      <p:sp>
        <p:nvSpPr>
          <p:cNvPr id="60" name="AutoShape 8"/>
          <p:cNvSpPr>
            <a:spLocks noChangeArrowheads="1"/>
          </p:cNvSpPr>
          <p:nvPr/>
        </p:nvSpPr>
        <p:spPr bwMode="auto">
          <a:xfrm>
            <a:off x="1869803" y="3560148"/>
            <a:ext cx="700143" cy="241182"/>
          </a:xfrm>
          <a:prstGeom prst="rightArrow">
            <a:avLst>
              <a:gd name="adj1" fmla="val 50000"/>
              <a:gd name="adj2" fmla="val 95879"/>
            </a:avLst>
          </a:prstGeom>
          <a:solidFill>
            <a:srgbClr val="00FFFF"/>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1" name="Object 2074"/>
          <p:cNvGraphicFramePr>
            <a:graphicFrameLocks noChangeAspect="1"/>
          </p:cNvGraphicFramePr>
          <p:nvPr>
            <p:extLst>
              <p:ext uri="{D42A27DB-BD31-4B8C-83A1-F6EECF244321}">
                <p14:modId xmlns:p14="http://schemas.microsoft.com/office/powerpoint/2010/main" val="2035494408"/>
              </p:ext>
            </p:extLst>
          </p:nvPr>
        </p:nvGraphicFramePr>
        <p:xfrm>
          <a:off x="2361437" y="4857719"/>
          <a:ext cx="2611438" cy="635000"/>
        </p:xfrm>
        <a:graphic>
          <a:graphicData uri="http://schemas.openxmlformats.org/presentationml/2006/ole">
            <mc:AlternateContent xmlns:mc="http://schemas.openxmlformats.org/markup-compatibility/2006">
              <mc:Choice xmlns:v="urn:schemas-microsoft-com:vml" Requires="v">
                <p:oleObj spid="_x0000_s387369" name="Equation" r:id="rId21" imgW="939600" imgH="228600" progId="Equation.DSMT4">
                  <p:embed/>
                </p:oleObj>
              </mc:Choice>
              <mc:Fallback>
                <p:oleObj name="Equation" r:id="rId21" imgW="939600" imgH="228600" progId="Equation.DSMT4">
                  <p:embed/>
                  <p:pic>
                    <p:nvPicPr>
                      <p:cNvPr id="31" name="Object 2074"/>
                      <p:cNvPicPr>
                        <a:picLocks noChangeAspect="1" noChangeArrowheads="1"/>
                      </p:cNvPicPr>
                      <p:nvPr/>
                    </p:nvPicPr>
                    <p:blipFill>
                      <a:blip r:embed="rId22"/>
                      <a:srcRect/>
                      <a:stretch>
                        <a:fillRect/>
                      </a:stretch>
                    </p:blipFill>
                    <p:spPr bwMode="auto">
                      <a:xfrm>
                        <a:off x="2361437" y="4857719"/>
                        <a:ext cx="2611438" cy="635000"/>
                      </a:xfrm>
                      <a:prstGeom prst="rect">
                        <a:avLst/>
                      </a:prstGeom>
                      <a:noFill/>
                      <a:ln>
                        <a:noFill/>
                      </a:ln>
                      <a:effectLst/>
                      <a:extLst/>
                    </p:spPr>
                  </p:pic>
                </p:oleObj>
              </mc:Fallback>
            </mc:AlternateContent>
          </a:graphicData>
        </a:graphic>
      </p:graphicFrame>
      <p:graphicFrame>
        <p:nvGraphicFramePr>
          <p:cNvPr id="62" name="Object 13"/>
          <p:cNvGraphicFramePr>
            <a:graphicFrameLocks noChangeAspect="1"/>
          </p:cNvGraphicFramePr>
          <p:nvPr>
            <p:extLst>
              <p:ext uri="{D42A27DB-BD31-4B8C-83A1-F6EECF244321}">
                <p14:modId xmlns:p14="http://schemas.microsoft.com/office/powerpoint/2010/main" val="1564164973"/>
              </p:ext>
            </p:extLst>
          </p:nvPr>
        </p:nvGraphicFramePr>
        <p:xfrm>
          <a:off x="2070812" y="5491138"/>
          <a:ext cx="3479800" cy="1295400"/>
        </p:xfrm>
        <a:graphic>
          <a:graphicData uri="http://schemas.openxmlformats.org/presentationml/2006/ole">
            <mc:AlternateContent xmlns:mc="http://schemas.openxmlformats.org/markup-compatibility/2006">
              <mc:Choice xmlns:v="urn:schemas-microsoft-com:vml" Requires="v">
                <p:oleObj spid="_x0000_s387370" name="公式" r:id="rId23" imgW="1168200" imgH="431640" progId="Equation.3">
                  <p:embed/>
                </p:oleObj>
              </mc:Choice>
              <mc:Fallback>
                <p:oleObj name="公式" r:id="rId23" imgW="1168200" imgH="431640" progId="Equation.3">
                  <p:embed/>
                  <p:pic>
                    <p:nvPicPr>
                      <p:cNvPr id="38" name="Object 13"/>
                      <p:cNvPicPr>
                        <a:picLocks noChangeAspect="1" noChangeArrowheads="1"/>
                      </p:cNvPicPr>
                      <p:nvPr/>
                    </p:nvPicPr>
                    <p:blipFill>
                      <a:blip r:embed="rId24"/>
                      <a:srcRect/>
                      <a:stretch>
                        <a:fillRect/>
                      </a:stretch>
                    </p:blipFill>
                    <p:spPr bwMode="auto">
                      <a:xfrm>
                        <a:off x="2070812" y="5491138"/>
                        <a:ext cx="3479800" cy="1295400"/>
                      </a:xfrm>
                      <a:prstGeom prst="rect">
                        <a:avLst/>
                      </a:prstGeom>
                      <a:noFill/>
                      <a:ln>
                        <a:noFill/>
                      </a:ln>
                      <a:effectLst/>
                      <a:extLst/>
                    </p:spPr>
                  </p:pic>
                </p:oleObj>
              </mc:Fallback>
            </mc:AlternateContent>
          </a:graphicData>
        </a:graphic>
      </p:graphicFrame>
      <p:graphicFrame>
        <p:nvGraphicFramePr>
          <p:cNvPr id="30" name="Object 13"/>
          <p:cNvGraphicFramePr>
            <a:graphicFrameLocks noChangeAspect="1"/>
          </p:cNvGraphicFramePr>
          <p:nvPr>
            <p:extLst>
              <p:ext uri="{D42A27DB-BD31-4B8C-83A1-F6EECF244321}">
                <p14:modId xmlns:p14="http://schemas.microsoft.com/office/powerpoint/2010/main" val="2101162043"/>
              </p:ext>
            </p:extLst>
          </p:nvPr>
        </p:nvGraphicFramePr>
        <p:xfrm>
          <a:off x="8284053" y="40372"/>
          <a:ext cx="3141662" cy="1181100"/>
        </p:xfrm>
        <a:graphic>
          <a:graphicData uri="http://schemas.openxmlformats.org/presentationml/2006/ole">
            <mc:AlternateContent xmlns:mc="http://schemas.openxmlformats.org/markup-compatibility/2006">
              <mc:Choice xmlns:v="urn:schemas-microsoft-com:vml" Requires="v">
                <p:oleObj spid="_x0000_s387371" name="公式" r:id="rId25" imgW="1054080" imgH="393480" progId="Equation.3">
                  <p:embed/>
                </p:oleObj>
              </mc:Choice>
              <mc:Fallback>
                <p:oleObj name="公式" r:id="rId25" imgW="1054080" imgH="393480" progId="Equation.3">
                  <p:embed/>
                  <p:pic>
                    <p:nvPicPr>
                      <p:cNvPr id="27" name="Object 13"/>
                      <p:cNvPicPr>
                        <a:picLocks noChangeAspect="1" noChangeArrowheads="1"/>
                      </p:cNvPicPr>
                      <p:nvPr/>
                    </p:nvPicPr>
                    <p:blipFill>
                      <a:blip r:embed="rId26"/>
                      <a:srcRect/>
                      <a:stretch>
                        <a:fillRect/>
                      </a:stretch>
                    </p:blipFill>
                    <p:spPr bwMode="auto">
                      <a:xfrm>
                        <a:off x="8284053" y="40372"/>
                        <a:ext cx="3141662" cy="1181100"/>
                      </a:xfrm>
                      <a:prstGeom prst="rect">
                        <a:avLst/>
                      </a:prstGeom>
                      <a:solidFill>
                        <a:srgbClr val="FFFF00"/>
                      </a:solidFill>
                      <a:ln>
                        <a:noFill/>
                      </a:ln>
                      <a:effectLst/>
                      <a:extLst/>
                    </p:spPr>
                  </p:pic>
                </p:oleObj>
              </mc:Fallback>
            </mc:AlternateContent>
          </a:graphicData>
        </a:graphic>
      </p:graphicFrame>
      <p:graphicFrame>
        <p:nvGraphicFramePr>
          <p:cNvPr id="31" name="Object 10"/>
          <p:cNvGraphicFramePr>
            <a:graphicFrameLocks noChangeAspect="1"/>
          </p:cNvGraphicFramePr>
          <p:nvPr>
            <p:extLst>
              <p:ext uri="{D42A27DB-BD31-4B8C-83A1-F6EECF244321}">
                <p14:modId xmlns:p14="http://schemas.microsoft.com/office/powerpoint/2010/main" val="1644365331"/>
              </p:ext>
            </p:extLst>
          </p:nvPr>
        </p:nvGraphicFramePr>
        <p:xfrm>
          <a:off x="8314077" y="1213710"/>
          <a:ext cx="3027362" cy="874712"/>
        </p:xfrm>
        <a:graphic>
          <a:graphicData uri="http://schemas.openxmlformats.org/presentationml/2006/ole">
            <mc:AlternateContent xmlns:mc="http://schemas.openxmlformats.org/markup-compatibility/2006">
              <mc:Choice xmlns:v="urn:schemas-microsoft-com:vml" Requires="v">
                <p:oleObj spid="_x0000_s387372" name="Equation" r:id="rId27" imgW="1155700" imgH="292100" progId="Equation.3">
                  <p:embed/>
                </p:oleObj>
              </mc:Choice>
              <mc:Fallback>
                <p:oleObj name="Equation" r:id="rId27" imgW="1155700" imgH="292100" progId="Equation.3">
                  <p:embed/>
                  <p:pic>
                    <p:nvPicPr>
                      <p:cNvPr id="14" name="Object 1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314077" y="1213710"/>
                        <a:ext cx="3027362" cy="874712"/>
                      </a:xfrm>
                      <a:prstGeom prst="rect">
                        <a:avLst/>
                      </a:prstGeom>
                      <a:solidFill>
                        <a:srgbClr val="00FFFF"/>
                      </a:solidFill>
                      <a:ln w="9525">
                        <a:noFill/>
                        <a:miter lim="800000"/>
                        <a:headEnd/>
                        <a:tailEnd/>
                      </a:ln>
                      <a:extLst/>
                    </p:spPr>
                  </p:pic>
                </p:oleObj>
              </mc:Fallback>
            </mc:AlternateContent>
          </a:graphicData>
        </a:graphic>
      </p:graphicFrame>
    </p:spTree>
    <p:extLst>
      <p:ext uri="{BB962C8B-B14F-4D97-AF65-F5344CB8AC3E}">
        <p14:creationId xmlns:p14="http://schemas.microsoft.com/office/powerpoint/2010/main" val="386852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circle(in)">
                                      <p:cBhvr>
                                        <p:cTn id="7" dur="20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circle(in)">
                                      <p:cBhvr>
                                        <p:cTn id="12" dur="20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barn(inVertical)">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circle(in)">
                                      <p:cBhvr>
                                        <p:cTn id="22" dur="20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wheel(1)">
                                      <p:cBhvr>
                                        <p:cTn id="27" dur="20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500" fill="hold"/>
                                        <p:tgtEl>
                                          <p:spTgt spid="39"/>
                                        </p:tgtEl>
                                        <p:attrNameLst>
                                          <p:attrName>ppt_x</p:attrName>
                                        </p:attrNameLst>
                                      </p:cBhvr>
                                      <p:tavLst>
                                        <p:tav tm="0">
                                          <p:val>
                                            <p:strVal val="#ppt_x"/>
                                          </p:val>
                                        </p:tav>
                                        <p:tav tm="100000">
                                          <p:val>
                                            <p:strVal val="#ppt_x"/>
                                          </p:val>
                                        </p:tav>
                                      </p:tavLst>
                                    </p:anim>
                                    <p:anim calcmode="lin" valueType="num">
                                      <p:cBhvr additive="base">
                                        <p:cTn id="3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61"/>
                                        </p:tgtEl>
                                        <p:attrNameLst>
                                          <p:attrName>style.visibility</p:attrName>
                                        </p:attrNameLst>
                                      </p:cBhvr>
                                      <p:to>
                                        <p:strVal val="visible"/>
                                      </p:to>
                                    </p:set>
                                    <p:anim calcmode="lin" valueType="num">
                                      <p:cBhvr additive="base">
                                        <p:cTn id="38" dur="500" fill="hold"/>
                                        <p:tgtEl>
                                          <p:spTgt spid="61"/>
                                        </p:tgtEl>
                                        <p:attrNameLst>
                                          <p:attrName>ppt_x</p:attrName>
                                        </p:attrNameLst>
                                      </p:cBhvr>
                                      <p:tavLst>
                                        <p:tav tm="0">
                                          <p:val>
                                            <p:strVal val="#ppt_x"/>
                                          </p:val>
                                        </p:tav>
                                        <p:tav tm="100000">
                                          <p:val>
                                            <p:strVal val="#ppt_x"/>
                                          </p:val>
                                        </p:tav>
                                      </p:tavLst>
                                    </p:anim>
                                    <p:anim calcmode="lin" valueType="num">
                                      <p:cBhvr additive="base">
                                        <p:cTn id="39"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62"/>
                                        </p:tgtEl>
                                        <p:attrNameLst>
                                          <p:attrName>style.visibility</p:attrName>
                                        </p:attrNameLst>
                                      </p:cBhvr>
                                      <p:to>
                                        <p:strVal val="visible"/>
                                      </p:to>
                                    </p:set>
                                    <p:anim calcmode="lin" valueType="num">
                                      <p:cBhvr additive="base">
                                        <p:cTn id="44" dur="500" fill="hold"/>
                                        <p:tgtEl>
                                          <p:spTgt spid="62"/>
                                        </p:tgtEl>
                                        <p:attrNameLst>
                                          <p:attrName>ppt_x</p:attrName>
                                        </p:attrNameLst>
                                      </p:cBhvr>
                                      <p:tavLst>
                                        <p:tav tm="0">
                                          <p:val>
                                            <p:strVal val="#ppt_x"/>
                                          </p:val>
                                        </p:tav>
                                        <p:tav tm="100000">
                                          <p:val>
                                            <p:strVal val="#ppt_x"/>
                                          </p:val>
                                        </p:tav>
                                      </p:tavLst>
                                    </p:anim>
                                    <p:anim calcmode="lin" valueType="num">
                                      <p:cBhvr additive="base">
                                        <p:cTn id="45"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58" grpId="0"/>
      <p:bldP spid="59" grpId="0"/>
      <p:bldP spid="60"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45854" y="215400"/>
            <a:ext cx="8930666" cy="1384995"/>
          </a:xfrm>
          <a:prstGeom prst="rect">
            <a:avLst/>
          </a:prstGeom>
        </p:spPr>
        <p:txBody>
          <a:bodyPr wrap="square">
            <a:spAutoFit/>
          </a:bodyPr>
          <a:lstStyle/>
          <a:p>
            <a:r>
              <a:rPr lang="zh-CN" altLang="en-US" sz="2800" b="1" i="0" dirty="0">
                <a:solidFill>
                  <a:srgbClr val="FF0000"/>
                </a:solidFill>
              </a:rPr>
              <a:t>练习：</a:t>
            </a:r>
            <a:r>
              <a:rPr lang="zh-CN" altLang="en-US" sz="2800" b="1" i="0" dirty="0">
                <a:solidFill>
                  <a:srgbClr val="009900"/>
                </a:solidFill>
              </a:rPr>
              <a:t>康普顿散射中，</a:t>
            </a:r>
            <a:r>
              <a:rPr lang="zh-CN" altLang="en-US" sz="2800" b="1" i="0" dirty="0">
                <a:solidFill>
                  <a:srgbClr val="9900CC"/>
                </a:solidFill>
              </a:rPr>
              <a:t>波长为</a:t>
            </a:r>
            <a:r>
              <a:rPr lang="en-US" altLang="zh-CN" sz="2800" b="1" i="0" dirty="0">
                <a:solidFill>
                  <a:srgbClr val="FF0000"/>
                </a:solidFill>
              </a:rPr>
              <a:t>λ</a:t>
            </a:r>
            <a:r>
              <a:rPr lang="en-US" altLang="zh-CN" sz="2800" b="1" i="0" baseline="-25000" dirty="0">
                <a:solidFill>
                  <a:srgbClr val="FF0000"/>
                </a:solidFill>
                <a:cs typeface="Times New Roman" panose="02020603050405020304" pitchFamily="18" charset="0"/>
              </a:rPr>
              <a:t>0</a:t>
            </a:r>
            <a:r>
              <a:rPr lang="zh-CN" altLang="en-US" sz="2800" b="1" i="0" dirty="0">
                <a:solidFill>
                  <a:srgbClr val="9900CC"/>
                </a:solidFill>
              </a:rPr>
              <a:t>的</a:t>
            </a:r>
            <a:r>
              <a:rPr lang="en-US" altLang="zh-CN" sz="2800" b="1" i="0" dirty="0">
                <a:solidFill>
                  <a:srgbClr val="9900CC"/>
                </a:solidFill>
              </a:rPr>
              <a:t>X</a:t>
            </a:r>
            <a:r>
              <a:rPr lang="zh-CN" altLang="en-US" sz="2800" b="1" i="0" dirty="0">
                <a:solidFill>
                  <a:srgbClr val="9900CC"/>
                </a:solidFill>
              </a:rPr>
              <a:t>射线经物体散射后沿与入射方向相反方向散射。已知</a:t>
            </a:r>
            <a:r>
              <a:rPr kumimoji="0" lang="zh-CN" altLang="en-US" sz="2800" b="1" i="0" dirty="0">
                <a:solidFill>
                  <a:srgbClr val="009900"/>
                </a:solidFill>
              </a:rPr>
              <a:t>康普顿波长为</a:t>
            </a:r>
            <a:r>
              <a:rPr lang="en-US" altLang="zh-CN" sz="2800" b="1" i="0" dirty="0" err="1">
                <a:solidFill>
                  <a:srgbClr val="FF0000"/>
                </a:solidFill>
              </a:rPr>
              <a:t>λ</a:t>
            </a:r>
            <a:r>
              <a:rPr lang="en-US" altLang="zh-CN" sz="2800" b="1" i="0" baseline="-25000" dirty="0" err="1">
                <a:solidFill>
                  <a:srgbClr val="FF0000"/>
                </a:solidFill>
                <a:cs typeface="Times New Roman" panose="02020603050405020304" pitchFamily="18" charset="0"/>
              </a:rPr>
              <a:t>c</a:t>
            </a:r>
            <a:r>
              <a:rPr lang="en-US" altLang="zh-CN" sz="2800" b="1" i="0" dirty="0">
                <a:solidFill>
                  <a:srgbClr val="FF0000"/>
                </a:solidFill>
              </a:rPr>
              <a:t> </a:t>
            </a:r>
            <a:r>
              <a:rPr lang="zh-CN" altLang="en-US" sz="2800" b="1" i="0" dirty="0">
                <a:solidFill>
                  <a:srgbClr val="9900CC"/>
                </a:solidFill>
              </a:rPr>
              <a:t>，</a:t>
            </a:r>
            <a:r>
              <a:rPr kumimoji="0" lang="zh-CN" altLang="en-US" sz="2800" b="1" i="0" dirty="0">
                <a:solidFill>
                  <a:srgbClr val="009900"/>
                </a:solidFill>
              </a:rPr>
              <a:t>那么</a:t>
            </a:r>
            <a:r>
              <a:rPr lang="zh-CN" altLang="en-US" sz="2800" b="1" i="0" dirty="0">
                <a:solidFill>
                  <a:srgbClr val="0000FF"/>
                </a:solidFill>
              </a:rPr>
              <a:t>电子</a:t>
            </a:r>
            <a:r>
              <a:rPr lang="zh-CN" altLang="zh-CN" sz="2800" b="1" i="0" kern="100" dirty="0">
                <a:solidFill>
                  <a:srgbClr val="0000FF"/>
                </a:solidFill>
                <a:cs typeface="Times New Roman" panose="02020603050405020304" pitchFamily="18" charset="0"/>
              </a:rPr>
              <a:t>反冲</a:t>
            </a:r>
            <a:r>
              <a:rPr lang="zh-CN" altLang="en-US" sz="2800" b="1" i="0" dirty="0">
                <a:solidFill>
                  <a:srgbClr val="0000FF"/>
                </a:solidFill>
              </a:rPr>
              <a:t>动能</a:t>
            </a:r>
            <a:r>
              <a:rPr lang="en-US" altLang="zh-CN" sz="2800" b="1" i="0" dirty="0">
                <a:solidFill>
                  <a:srgbClr val="0000FF"/>
                </a:solidFill>
              </a:rPr>
              <a:t> </a:t>
            </a:r>
            <a:r>
              <a:rPr lang="en-US" altLang="zh-CN" sz="2800" b="1" i="0" dirty="0">
                <a:solidFill>
                  <a:srgbClr val="0000FF"/>
                </a:solidFill>
                <a:sym typeface="Symbol" panose="05050102010706020507" pitchFamily="18" charset="2"/>
              </a:rPr>
              <a:t>=_____</a:t>
            </a:r>
            <a:r>
              <a:rPr lang="zh-CN" altLang="en-US" sz="2800" b="1" i="0" dirty="0">
                <a:solidFill>
                  <a:srgbClr val="0000FF"/>
                </a:solidFill>
                <a:sym typeface="Symbol" panose="05050102010706020507" pitchFamily="18" charset="2"/>
              </a:rPr>
              <a:t>，</a:t>
            </a:r>
            <a:r>
              <a:rPr lang="zh-CN" altLang="en-US" sz="2800" b="1" i="0" dirty="0">
                <a:solidFill>
                  <a:srgbClr val="C00000"/>
                </a:solidFill>
              </a:rPr>
              <a:t>电子</a:t>
            </a:r>
            <a:r>
              <a:rPr lang="zh-CN" altLang="zh-CN" sz="2800" b="1" i="0" kern="100" dirty="0">
                <a:solidFill>
                  <a:srgbClr val="C00000"/>
                </a:solidFill>
                <a:cs typeface="Times New Roman" panose="02020603050405020304" pitchFamily="18" charset="0"/>
              </a:rPr>
              <a:t>反冲</a:t>
            </a:r>
            <a:r>
              <a:rPr lang="zh-CN" altLang="en-US" sz="2800" b="1" i="0" dirty="0">
                <a:solidFill>
                  <a:srgbClr val="C00000"/>
                </a:solidFill>
              </a:rPr>
              <a:t>动量</a:t>
            </a:r>
            <a:r>
              <a:rPr lang="en-US" altLang="zh-CN" sz="2800" b="1" i="0" dirty="0">
                <a:solidFill>
                  <a:srgbClr val="C00000"/>
                </a:solidFill>
              </a:rPr>
              <a:t> </a:t>
            </a:r>
            <a:r>
              <a:rPr lang="en-US" altLang="zh-CN" sz="2800" b="1" i="0" dirty="0">
                <a:solidFill>
                  <a:srgbClr val="C00000"/>
                </a:solidFill>
                <a:sym typeface="Symbol" panose="05050102010706020507" pitchFamily="18" charset="2"/>
              </a:rPr>
              <a:t>=_____</a:t>
            </a:r>
            <a:endParaRPr lang="zh-CN" altLang="en-US" sz="2800" b="1" i="0" dirty="0">
              <a:solidFill>
                <a:srgbClr val="C00000"/>
              </a:solidFill>
            </a:endParaRPr>
          </a:p>
        </p:txBody>
      </p:sp>
      <p:grpSp>
        <p:nvGrpSpPr>
          <p:cNvPr id="3" name="Group 12"/>
          <p:cNvGrpSpPr>
            <a:grpSpLocks/>
          </p:cNvGrpSpPr>
          <p:nvPr/>
        </p:nvGrpSpPr>
        <p:grpSpPr bwMode="auto">
          <a:xfrm>
            <a:off x="6665824" y="2109217"/>
            <a:ext cx="3810000" cy="3016250"/>
            <a:chOff x="2784" y="2053"/>
            <a:chExt cx="2688" cy="2000"/>
          </a:xfrm>
        </p:grpSpPr>
        <p:sp>
          <p:nvSpPr>
            <p:cNvPr id="4" name="Rectangle 13"/>
            <p:cNvSpPr>
              <a:spLocks noChangeArrowheads="1"/>
            </p:cNvSpPr>
            <p:nvPr/>
          </p:nvSpPr>
          <p:spPr bwMode="auto">
            <a:xfrm>
              <a:off x="2784" y="2053"/>
              <a:ext cx="2688" cy="1920"/>
            </a:xfrm>
            <a:prstGeom prst="rect">
              <a:avLst/>
            </a:prstGeom>
            <a:solidFill>
              <a:schemeClr val="bg1"/>
            </a:solidFill>
            <a:ln w="9525">
              <a:solidFill>
                <a:srgbClr val="006666"/>
              </a:solidFill>
              <a:miter lim="800000"/>
              <a:headEnd/>
              <a:tailEnd type="none" w="sm" len="lg"/>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5" name="Line 14"/>
            <p:cNvSpPr>
              <a:spLocks noChangeShapeType="1"/>
            </p:cNvSpPr>
            <p:nvPr/>
          </p:nvSpPr>
          <p:spPr bwMode="auto">
            <a:xfrm>
              <a:off x="3858" y="3165"/>
              <a:ext cx="1566" cy="3"/>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15"/>
            <p:cNvSpPr>
              <a:spLocks noChangeShapeType="1"/>
            </p:cNvSpPr>
            <p:nvPr/>
          </p:nvSpPr>
          <p:spPr bwMode="auto">
            <a:xfrm flipV="1">
              <a:off x="3840" y="2256"/>
              <a:ext cx="0" cy="168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 name="Object 16"/>
            <p:cNvGraphicFramePr>
              <a:graphicFrameLocks noChangeAspect="1"/>
            </p:cNvGraphicFramePr>
            <p:nvPr/>
          </p:nvGraphicFramePr>
          <p:xfrm>
            <a:off x="5136" y="2894"/>
            <a:ext cx="208" cy="226"/>
          </p:xfrm>
          <a:graphic>
            <a:graphicData uri="http://schemas.openxmlformats.org/presentationml/2006/ole">
              <mc:AlternateContent xmlns:mc="http://schemas.openxmlformats.org/markup-compatibility/2006">
                <mc:Choice xmlns:v="urn:schemas-microsoft-com:vml" Requires="v">
                  <p:oleObj spid="_x0000_s383326" name="公式" r:id="rId3" imgW="177646" imgH="190335" progId="Equation.3">
                    <p:embed/>
                  </p:oleObj>
                </mc:Choice>
                <mc:Fallback>
                  <p:oleObj name="公式" r:id="rId3" imgW="177646" imgH="190335" progId="Equation.3">
                    <p:embed/>
                    <p:pic>
                      <p:nvPicPr>
                        <p:cNvPr id="7"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 y="2894"/>
                          <a:ext cx="208"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7"/>
            <p:cNvGraphicFramePr>
              <a:graphicFrameLocks noChangeAspect="1"/>
            </p:cNvGraphicFramePr>
            <p:nvPr>
              <p:extLst>
                <p:ext uri="{D42A27DB-BD31-4B8C-83A1-F6EECF244321}">
                  <p14:modId xmlns:p14="http://schemas.microsoft.com/office/powerpoint/2010/main" val="1415125670"/>
                </p:ext>
              </p:extLst>
            </p:nvPr>
          </p:nvGraphicFramePr>
          <p:xfrm>
            <a:off x="3395" y="2256"/>
            <a:ext cx="225" cy="285"/>
          </p:xfrm>
          <a:graphic>
            <a:graphicData uri="http://schemas.openxmlformats.org/presentationml/2006/ole">
              <mc:AlternateContent xmlns:mc="http://schemas.openxmlformats.org/markup-compatibility/2006">
                <mc:Choice xmlns:v="urn:schemas-microsoft-com:vml" Requires="v">
                  <p:oleObj spid="_x0000_s383327" name="公式" r:id="rId5" imgW="190417" imgH="241195" progId="Equation.3">
                    <p:embed/>
                  </p:oleObj>
                </mc:Choice>
                <mc:Fallback>
                  <p:oleObj name="公式" r:id="rId5" imgW="190417" imgH="241195" progId="Equation.3">
                    <p:embed/>
                    <p:pic>
                      <p:nvPicPr>
                        <p:cNvPr id="8"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 y="2256"/>
                          <a:ext cx="225"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Line 18"/>
            <p:cNvSpPr>
              <a:spLocks noChangeShapeType="1"/>
            </p:cNvSpPr>
            <p:nvPr/>
          </p:nvSpPr>
          <p:spPr bwMode="auto">
            <a:xfrm>
              <a:off x="3840" y="3168"/>
              <a:ext cx="887" cy="5"/>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9"/>
            <p:cNvSpPr>
              <a:spLocks noChangeShapeType="1"/>
            </p:cNvSpPr>
            <p:nvPr/>
          </p:nvSpPr>
          <p:spPr bwMode="auto">
            <a:xfrm flipH="1" flipV="1">
              <a:off x="3241" y="3151"/>
              <a:ext cx="599" cy="17"/>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20"/>
            <p:cNvSpPr>
              <a:spLocks noChangeShapeType="1"/>
            </p:cNvSpPr>
            <p:nvPr/>
          </p:nvSpPr>
          <p:spPr bwMode="auto">
            <a:xfrm>
              <a:off x="2953" y="3254"/>
              <a:ext cx="86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2" name="Object 24"/>
            <p:cNvGraphicFramePr>
              <a:graphicFrameLocks noChangeAspect="1"/>
            </p:cNvGraphicFramePr>
            <p:nvPr>
              <p:extLst>
                <p:ext uri="{D42A27DB-BD31-4B8C-83A1-F6EECF244321}">
                  <p14:modId xmlns:p14="http://schemas.microsoft.com/office/powerpoint/2010/main" val="2911575575"/>
                </p:ext>
              </p:extLst>
            </p:nvPr>
          </p:nvGraphicFramePr>
          <p:xfrm>
            <a:off x="3219" y="3337"/>
            <a:ext cx="733" cy="716"/>
          </p:xfrm>
          <a:graphic>
            <a:graphicData uri="http://schemas.openxmlformats.org/presentationml/2006/ole">
              <mc:AlternateContent xmlns:mc="http://schemas.openxmlformats.org/markup-compatibility/2006">
                <mc:Choice xmlns:v="urn:schemas-microsoft-com:vml" Requires="v">
                  <p:oleObj spid="_x0000_s383328" name="Equation" r:id="rId7" imgW="406080" imgH="393480" progId="Equation.DSMT4">
                    <p:embed/>
                  </p:oleObj>
                </mc:Choice>
                <mc:Fallback>
                  <p:oleObj name="Equation" r:id="rId7" imgW="406080" imgH="393480" progId="Equation.DSMT4">
                    <p:embed/>
                    <p:pic>
                      <p:nvPicPr>
                        <p:cNvPr id="15" name="Object 24"/>
                        <p:cNvPicPr>
                          <a:picLocks noChangeAspect="1" noChangeArrowheads="1"/>
                        </p:cNvPicPr>
                        <p:nvPr/>
                      </p:nvPicPr>
                      <p:blipFill>
                        <a:blip r:embed="rId8"/>
                        <a:srcRect/>
                        <a:stretch>
                          <a:fillRect/>
                        </a:stretch>
                      </p:blipFill>
                      <p:spPr bwMode="auto">
                        <a:xfrm>
                          <a:off x="3219" y="3337"/>
                          <a:ext cx="733" cy="716"/>
                        </a:xfrm>
                        <a:prstGeom prst="rect">
                          <a:avLst/>
                        </a:prstGeom>
                        <a:noFill/>
                        <a:ln>
                          <a:noFill/>
                        </a:ln>
                        <a:effectLst/>
                        <a:extLst/>
                      </p:spPr>
                    </p:pic>
                  </p:oleObj>
                </mc:Fallback>
              </mc:AlternateContent>
            </a:graphicData>
          </a:graphic>
        </p:graphicFrame>
        <p:graphicFrame>
          <p:nvGraphicFramePr>
            <p:cNvPr id="13" name="Object 25"/>
            <p:cNvGraphicFramePr>
              <a:graphicFrameLocks noChangeAspect="1"/>
            </p:cNvGraphicFramePr>
            <p:nvPr>
              <p:extLst>
                <p:ext uri="{D42A27DB-BD31-4B8C-83A1-F6EECF244321}">
                  <p14:modId xmlns:p14="http://schemas.microsoft.com/office/powerpoint/2010/main" val="2374362405"/>
                </p:ext>
              </p:extLst>
            </p:nvPr>
          </p:nvGraphicFramePr>
          <p:xfrm>
            <a:off x="2840" y="2349"/>
            <a:ext cx="636" cy="712"/>
          </p:xfrm>
          <a:graphic>
            <a:graphicData uri="http://schemas.openxmlformats.org/presentationml/2006/ole">
              <mc:AlternateContent xmlns:mc="http://schemas.openxmlformats.org/markup-compatibility/2006">
                <mc:Choice xmlns:v="urn:schemas-microsoft-com:vml" Requires="v">
                  <p:oleObj spid="_x0000_s383329" name="Equation" r:id="rId9" imgW="317160" imgH="393480" progId="Equation.DSMT4">
                    <p:embed/>
                  </p:oleObj>
                </mc:Choice>
                <mc:Fallback>
                  <p:oleObj name="Equation" r:id="rId9" imgW="317160" imgH="393480" progId="Equation.DSMT4">
                    <p:embed/>
                    <p:pic>
                      <p:nvPicPr>
                        <p:cNvPr id="16" name="Object 25"/>
                        <p:cNvPicPr>
                          <a:picLocks noChangeAspect="1" noChangeArrowheads="1"/>
                        </p:cNvPicPr>
                        <p:nvPr/>
                      </p:nvPicPr>
                      <p:blipFill>
                        <a:blip r:embed="rId10"/>
                        <a:srcRect/>
                        <a:stretch>
                          <a:fillRect/>
                        </a:stretch>
                      </p:blipFill>
                      <p:spPr bwMode="auto">
                        <a:xfrm>
                          <a:off x="2840" y="2349"/>
                          <a:ext cx="636" cy="712"/>
                        </a:xfrm>
                        <a:prstGeom prst="rect">
                          <a:avLst/>
                        </a:prstGeom>
                        <a:noFill/>
                        <a:ln>
                          <a:noFill/>
                        </a:ln>
                        <a:effectLst/>
                        <a:extLst/>
                      </p:spPr>
                    </p:pic>
                  </p:oleObj>
                </mc:Fallback>
              </mc:AlternateContent>
            </a:graphicData>
          </a:graphic>
        </p:graphicFrame>
        <p:graphicFrame>
          <p:nvGraphicFramePr>
            <p:cNvPr id="14" name="Object 26"/>
            <p:cNvGraphicFramePr>
              <a:graphicFrameLocks noChangeAspect="1"/>
            </p:cNvGraphicFramePr>
            <p:nvPr>
              <p:extLst>
                <p:ext uri="{D42A27DB-BD31-4B8C-83A1-F6EECF244321}">
                  <p14:modId xmlns:p14="http://schemas.microsoft.com/office/powerpoint/2010/main" val="3487676056"/>
                </p:ext>
              </p:extLst>
            </p:nvPr>
          </p:nvGraphicFramePr>
          <p:xfrm>
            <a:off x="4128" y="3254"/>
            <a:ext cx="673" cy="448"/>
          </p:xfrm>
          <a:graphic>
            <a:graphicData uri="http://schemas.openxmlformats.org/presentationml/2006/ole">
              <mc:AlternateContent xmlns:mc="http://schemas.openxmlformats.org/markup-compatibility/2006">
                <mc:Choice xmlns:v="urn:schemas-microsoft-com:vml" Requires="v">
                  <p:oleObj spid="_x0000_s383330" name="Equation" r:id="rId11" imgW="241200" imgH="177480" progId="Equation.DSMT4">
                    <p:embed/>
                  </p:oleObj>
                </mc:Choice>
                <mc:Fallback>
                  <p:oleObj name="Equation" r:id="rId11" imgW="241200" imgH="177480" progId="Equation.DSMT4">
                    <p:embed/>
                    <p:pic>
                      <p:nvPicPr>
                        <p:cNvPr id="17" name="Object 26"/>
                        <p:cNvPicPr>
                          <a:picLocks noChangeAspect="1" noChangeArrowheads="1"/>
                        </p:cNvPicPr>
                        <p:nvPr/>
                      </p:nvPicPr>
                      <p:blipFill>
                        <a:blip r:embed="rId12"/>
                        <a:srcRect/>
                        <a:stretch>
                          <a:fillRect/>
                        </a:stretch>
                      </p:blipFill>
                      <p:spPr bwMode="auto">
                        <a:xfrm>
                          <a:off x="4128" y="3254"/>
                          <a:ext cx="673" cy="448"/>
                        </a:xfrm>
                        <a:prstGeom prst="rect">
                          <a:avLst/>
                        </a:prstGeom>
                        <a:noFill/>
                        <a:ln>
                          <a:noFill/>
                        </a:ln>
                        <a:effectLst/>
                        <a:extLst/>
                      </p:spPr>
                    </p:pic>
                  </p:oleObj>
                </mc:Fallback>
              </mc:AlternateContent>
            </a:graphicData>
          </a:graphic>
        </p:graphicFrame>
        <p:sp>
          <p:nvSpPr>
            <p:cNvPr id="15" name="Line 27"/>
            <p:cNvSpPr>
              <a:spLocks noChangeShapeType="1"/>
            </p:cNvSpPr>
            <p:nvPr/>
          </p:nvSpPr>
          <p:spPr bwMode="auto">
            <a:xfrm flipH="1" flipV="1">
              <a:off x="3524" y="3146"/>
              <a:ext cx="316" cy="22"/>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6" name="Object 28"/>
            <p:cNvGraphicFramePr>
              <a:graphicFrameLocks noChangeAspect="1"/>
            </p:cNvGraphicFramePr>
            <p:nvPr>
              <p:extLst>
                <p:ext uri="{D42A27DB-BD31-4B8C-83A1-F6EECF244321}">
                  <p14:modId xmlns:p14="http://schemas.microsoft.com/office/powerpoint/2010/main" val="5647653"/>
                </p:ext>
              </p:extLst>
            </p:nvPr>
          </p:nvGraphicFramePr>
          <p:xfrm>
            <a:off x="3497" y="2741"/>
            <a:ext cx="298" cy="416"/>
          </p:xfrm>
          <a:graphic>
            <a:graphicData uri="http://schemas.openxmlformats.org/presentationml/2006/ole">
              <mc:AlternateContent xmlns:mc="http://schemas.openxmlformats.org/markup-compatibility/2006">
                <mc:Choice xmlns:v="urn:schemas-microsoft-com:vml" Requires="v">
                  <p:oleObj spid="_x0000_s383331" name="Equation" r:id="rId13" imgW="126720" imgH="177480" progId="Equation.DSMT4">
                    <p:embed/>
                  </p:oleObj>
                </mc:Choice>
                <mc:Fallback>
                  <p:oleObj name="Equation" r:id="rId13" imgW="126720" imgH="177480" progId="Equation.DSMT4">
                    <p:embed/>
                    <p:pic>
                      <p:nvPicPr>
                        <p:cNvPr id="19" name="Object 28"/>
                        <p:cNvPicPr>
                          <a:picLocks noChangeAspect="1" noChangeArrowheads="1"/>
                        </p:cNvPicPr>
                        <p:nvPr/>
                      </p:nvPicPr>
                      <p:blipFill>
                        <a:blip r:embed="rId14"/>
                        <a:srcRect/>
                        <a:stretch>
                          <a:fillRect/>
                        </a:stretch>
                      </p:blipFill>
                      <p:spPr bwMode="auto">
                        <a:xfrm>
                          <a:off x="3497" y="2741"/>
                          <a:ext cx="298" cy="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Line 29"/>
            <p:cNvSpPr>
              <a:spLocks noChangeShapeType="1"/>
            </p:cNvSpPr>
            <p:nvPr/>
          </p:nvSpPr>
          <p:spPr bwMode="auto">
            <a:xfrm>
              <a:off x="3015" y="3254"/>
              <a:ext cx="336" cy="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8" name="Object 30"/>
            <p:cNvGraphicFramePr>
              <a:graphicFrameLocks noChangeAspect="1"/>
            </p:cNvGraphicFramePr>
            <p:nvPr>
              <p:extLst>
                <p:ext uri="{D42A27DB-BD31-4B8C-83A1-F6EECF244321}">
                  <p14:modId xmlns:p14="http://schemas.microsoft.com/office/powerpoint/2010/main" val="2531681746"/>
                </p:ext>
              </p:extLst>
            </p:nvPr>
          </p:nvGraphicFramePr>
          <p:xfrm>
            <a:off x="2821" y="3235"/>
            <a:ext cx="388" cy="541"/>
          </p:xfrm>
          <a:graphic>
            <a:graphicData uri="http://schemas.openxmlformats.org/presentationml/2006/ole">
              <mc:AlternateContent xmlns:mc="http://schemas.openxmlformats.org/markup-compatibility/2006">
                <mc:Choice xmlns:v="urn:schemas-microsoft-com:vml" Requires="v">
                  <p:oleObj spid="_x0000_s383332" name="Equation" r:id="rId15" imgW="164880" imgH="228600" progId="Equation.DSMT4">
                    <p:embed/>
                  </p:oleObj>
                </mc:Choice>
                <mc:Fallback>
                  <p:oleObj name="Equation" r:id="rId15" imgW="164880" imgH="228600" progId="Equation.DSMT4">
                    <p:embed/>
                    <p:pic>
                      <p:nvPicPr>
                        <p:cNvPr id="21" name="Object 30"/>
                        <p:cNvPicPr>
                          <a:picLocks noChangeAspect="1" noChangeArrowheads="1"/>
                        </p:cNvPicPr>
                        <p:nvPr/>
                      </p:nvPicPr>
                      <p:blipFill>
                        <a:blip r:embed="rId16"/>
                        <a:srcRect/>
                        <a:stretch>
                          <a:fillRect/>
                        </a:stretch>
                      </p:blipFill>
                      <p:spPr bwMode="auto">
                        <a:xfrm>
                          <a:off x="2821" y="3235"/>
                          <a:ext cx="388" cy="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Oval 31"/>
            <p:cNvSpPr>
              <a:spLocks noChangeArrowheads="1"/>
            </p:cNvSpPr>
            <p:nvPr/>
          </p:nvSpPr>
          <p:spPr bwMode="auto">
            <a:xfrm>
              <a:off x="3768" y="3120"/>
              <a:ext cx="144" cy="144"/>
            </a:xfrm>
            <a:prstGeom prst="ellipse">
              <a:avLst/>
            </a:prstGeom>
            <a:gradFill rotWithShape="0">
              <a:gsLst>
                <a:gs pos="0">
                  <a:srgbClr val="FFFFFF"/>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grpSp>
      <p:graphicFrame>
        <p:nvGraphicFramePr>
          <p:cNvPr id="20" name="Object 2074"/>
          <p:cNvGraphicFramePr>
            <a:graphicFrameLocks noChangeAspect="1"/>
          </p:cNvGraphicFramePr>
          <p:nvPr>
            <p:extLst>
              <p:ext uri="{D42A27DB-BD31-4B8C-83A1-F6EECF244321}">
                <p14:modId xmlns:p14="http://schemas.microsoft.com/office/powerpoint/2010/main" val="3588309365"/>
              </p:ext>
            </p:extLst>
          </p:nvPr>
        </p:nvGraphicFramePr>
        <p:xfrm>
          <a:off x="1234956" y="3000598"/>
          <a:ext cx="4023124" cy="1094739"/>
        </p:xfrm>
        <a:graphic>
          <a:graphicData uri="http://schemas.openxmlformats.org/presentationml/2006/ole">
            <mc:AlternateContent xmlns:mc="http://schemas.openxmlformats.org/markup-compatibility/2006">
              <mc:Choice xmlns:v="urn:schemas-microsoft-com:vml" Requires="v">
                <p:oleObj spid="_x0000_s383333" name="公式" r:id="rId17" imgW="1447560" imgH="393480" progId="Equation.3">
                  <p:embed/>
                </p:oleObj>
              </mc:Choice>
              <mc:Fallback>
                <p:oleObj name="公式" r:id="rId17" imgW="1447560" imgH="393480" progId="Equation.3">
                  <p:embed/>
                  <p:pic>
                    <p:nvPicPr>
                      <p:cNvPr id="28" name="Object 2074"/>
                      <p:cNvPicPr>
                        <a:picLocks noChangeAspect="1" noChangeArrowheads="1"/>
                      </p:cNvPicPr>
                      <p:nvPr/>
                    </p:nvPicPr>
                    <p:blipFill>
                      <a:blip r:embed="rId18"/>
                      <a:srcRect/>
                      <a:stretch>
                        <a:fillRect/>
                      </a:stretch>
                    </p:blipFill>
                    <p:spPr bwMode="auto">
                      <a:xfrm>
                        <a:off x="1234956" y="3000598"/>
                        <a:ext cx="4023124" cy="1094739"/>
                      </a:xfrm>
                      <a:prstGeom prst="rect">
                        <a:avLst/>
                      </a:prstGeom>
                      <a:solidFill>
                        <a:srgbClr val="66FF33"/>
                      </a:solidFill>
                      <a:ln>
                        <a:noFill/>
                      </a:ln>
                      <a:effectLst/>
                      <a:extLst/>
                    </p:spPr>
                  </p:pic>
                </p:oleObj>
              </mc:Fallback>
            </mc:AlternateContent>
          </a:graphicData>
        </a:graphic>
      </p:graphicFrame>
      <p:sp>
        <p:nvSpPr>
          <p:cNvPr id="21" name="AutoShape 8"/>
          <p:cNvSpPr>
            <a:spLocks noChangeArrowheads="1"/>
          </p:cNvSpPr>
          <p:nvPr/>
        </p:nvSpPr>
        <p:spPr bwMode="auto">
          <a:xfrm>
            <a:off x="437554" y="4475524"/>
            <a:ext cx="700143" cy="241182"/>
          </a:xfrm>
          <a:prstGeom prst="rightArrow">
            <a:avLst>
              <a:gd name="adj1" fmla="val 50000"/>
              <a:gd name="adj2" fmla="val 95879"/>
            </a:avLst>
          </a:prstGeom>
          <a:solidFill>
            <a:srgbClr val="00FFFF"/>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2" name="Object 2074"/>
          <p:cNvGraphicFramePr>
            <a:graphicFrameLocks noChangeAspect="1"/>
          </p:cNvGraphicFramePr>
          <p:nvPr>
            <p:extLst>
              <p:ext uri="{D42A27DB-BD31-4B8C-83A1-F6EECF244321}">
                <p14:modId xmlns:p14="http://schemas.microsoft.com/office/powerpoint/2010/main" val="2215907977"/>
              </p:ext>
            </p:extLst>
          </p:nvPr>
        </p:nvGraphicFramePr>
        <p:xfrm>
          <a:off x="1387161" y="4078461"/>
          <a:ext cx="4870450" cy="1093788"/>
        </p:xfrm>
        <a:graphic>
          <a:graphicData uri="http://schemas.openxmlformats.org/presentationml/2006/ole">
            <mc:AlternateContent xmlns:mc="http://schemas.openxmlformats.org/markup-compatibility/2006">
              <mc:Choice xmlns:v="urn:schemas-microsoft-com:vml" Requires="v">
                <p:oleObj spid="_x0000_s383334" name="公式" r:id="rId19" imgW="1752480" imgH="393480" progId="Equation.3">
                  <p:embed/>
                </p:oleObj>
              </mc:Choice>
              <mc:Fallback>
                <p:oleObj name="公式" r:id="rId19" imgW="1752480" imgH="393480" progId="Equation.3">
                  <p:embed/>
                  <p:pic>
                    <p:nvPicPr>
                      <p:cNvPr id="30" name="Object 2074"/>
                      <p:cNvPicPr>
                        <a:picLocks noChangeAspect="1" noChangeArrowheads="1"/>
                      </p:cNvPicPr>
                      <p:nvPr/>
                    </p:nvPicPr>
                    <p:blipFill>
                      <a:blip r:embed="rId20"/>
                      <a:srcRect/>
                      <a:stretch>
                        <a:fillRect/>
                      </a:stretch>
                    </p:blipFill>
                    <p:spPr bwMode="auto">
                      <a:xfrm>
                        <a:off x="1387161" y="4078461"/>
                        <a:ext cx="4870450" cy="1093788"/>
                      </a:xfrm>
                      <a:prstGeom prst="rect">
                        <a:avLst/>
                      </a:prstGeom>
                      <a:noFill/>
                      <a:ln>
                        <a:noFill/>
                      </a:ln>
                      <a:effectLst/>
                      <a:extLst/>
                    </p:spPr>
                  </p:pic>
                </p:oleObj>
              </mc:Fallback>
            </mc:AlternateContent>
          </a:graphicData>
        </a:graphic>
      </p:graphicFrame>
      <p:graphicFrame>
        <p:nvGraphicFramePr>
          <p:cNvPr id="23" name="Object 13"/>
          <p:cNvGraphicFramePr>
            <a:graphicFrameLocks noChangeAspect="1"/>
          </p:cNvGraphicFramePr>
          <p:nvPr>
            <p:extLst>
              <p:ext uri="{D42A27DB-BD31-4B8C-83A1-F6EECF244321}">
                <p14:modId xmlns:p14="http://schemas.microsoft.com/office/powerpoint/2010/main" val="226131891"/>
              </p:ext>
            </p:extLst>
          </p:nvPr>
        </p:nvGraphicFramePr>
        <p:xfrm>
          <a:off x="3576918" y="5294740"/>
          <a:ext cx="3440113" cy="1295400"/>
        </p:xfrm>
        <a:graphic>
          <a:graphicData uri="http://schemas.openxmlformats.org/presentationml/2006/ole">
            <mc:AlternateContent xmlns:mc="http://schemas.openxmlformats.org/markup-compatibility/2006">
              <mc:Choice xmlns:v="urn:schemas-microsoft-com:vml" Requires="v">
                <p:oleObj spid="_x0000_s383335" name="Equation" r:id="rId21" imgW="1155600" imgH="431640" progId="Equation.DSMT4">
                  <p:embed/>
                </p:oleObj>
              </mc:Choice>
              <mc:Fallback>
                <p:oleObj name="Equation" r:id="rId21" imgW="1155600" imgH="431640" progId="Equation.DSMT4">
                  <p:embed/>
                  <p:pic>
                    <p:nvPicPr>
                      <p:cNvPr id="36" name="Object 13"/>
                      <p:cNvPicPr>
                        <a:picLocks noChangeAspect="1" noChangeArrowheads="1"/>
                      </p:cNvPicPr>
                      <p:nvPr/>
                    </p:nvPicPr>
                    <p:blipFill>
                      <a:blip r:embed="rId22"/>
                      <a:srcRect/>
                      <a:stretch>
                        <a:fillRect/>
                      </a:stretch>
                    </p:blipFill>
                    <p:spPr bwMode="auto">
                      <a:xfrm>
                        <a:off x="3576918" y="5294740"/>
                        <a:ext cx="3440113" cy="1295400"/>
                      </a:xfrm>
                      <a:prstGeom prst="rect">
                        <a:avLst/>
                      </a:prstGeom>
                      <a:noFill/>
                      <a:ln>
                        <a:noFill/>
                      </a:ln>
                      <a:effectLst/>
                      <a:extLst/>
                    </p:spPr>
                  </p:pic>
                </p:oleObj>
              </mc:Fallback>
            </mc:AlternateContent>
          </a:graphicData>
        </a:graphic>
      </p:graphicFrame>
      <p:graphicFrame>
        <p:nvGraphicFramePr>
          <p:cNvPr id="24" name="Object 13"/>
          <p:cNvGraphicFramePr>
            <a:graphicFrameLocks noChangeAspect="1"/>
          </p:cNvGraphicFramePr>
          <p:nvPr>
            <p:extLst>
              <p:ext uri="{D42A27DB-BD31-4B8C-83A1-F6EECF244321}">
                <p14:modId xmlns:p14="http://schemas.microsoft.com/office/powerpoint/2010/main" val="1833817924"/>
              </p:ext>
            </p:extLst>
          </p:nvPr>
        </p:nvGraphicFramePr>
        <p:xfrm>
          <a:off x="8244474" y="5430381"/>
          <a:ext cx="3441700" cy="1295400"/>
        </p:xfrm>
        <a:graphic>
          <a:graphicData uri="http://schemas.openxmlformats.org/presentationml/2006/ole">
            <mc:AlternateContent xmlns:mc="http://schemas.openxmlformats.org/markup-compatibility/2006">
              <mc:Choice xmlns:v="urn:schemas-microsoft-com:vml" Requires="v">
                <p:oleObj spid="_x0000_s383336" name="Equation" r:id="rId23" imgW="1155600" imgH="431640" progId="Equation.DSMT4">
                  <p:embed/>
                </p:oleObj>
              </mc:Choice>
              <mc:Fallback>
                <p:oleObj name="Equation" r:id="rId23" imgW="1155600" imgH="431640" progId="Equation.DSMT4">
                  <p:embed/>
                  <p:pic>
                    <p:nvPicPr>
                      <p:cNvPr id="37" name="Object 13"/>
                      <p:cNvPicPr>
                        <a:picLocks noChangeAspect="1" noChangeArrowheads="1"/>
                      </p:cNvPicPr>
                      <p:nvPr/>
                    </p:nvPicPr>
                    <p:blipFill>
                      <a:blip r:embed="rId24"/>
                      <a:srcRect/>
                      <a:stretch>
                        <a:fillRect/>
                      </a:stretch>
                    </p:blipFill>
                    <p:spPr bwMode="auto">
                      <a:xfrm>
                        <a:off x="8244474" y="5430381"/>
                        <a:ext cx="3441700" cy="1295400"/>
                      </a:xfrm>
                      <a:prstGeom prst="rect">
                        <a:avLst/>
                      </a:prstGeom>
                      <a:noFill/>
                      <a:ln>
                        <a:noFill/>
                      </a:ln>
                      <a:effectLst/>
                      <a:extLst/>
                    </p:spPr>
                  </p:pic>
                </p:oleObj>
              </mc:Fallback>
            </mc:AlternateContent>
          </a:graphicData>
        </a:graphic>
      </p:graphicFrame>
      <p:graphicFrame>
        <p:nvGraphicFramePr>
          <p:cNvPr id="25" name="Object 13"/>
          <p:cNvGraphicFramePr>
            <a:graphicFrameLocks noChangeAspect="1"/>
          </p:cNvGraphicFramePr>
          <p:nvPr>
            <p:extLst>
              <p:ext uri="{D42A27DB-BD31-4B8C-83A1-F6EECF244321}">
                <p14:modId xmlns:p14="http://schemas.microsoft.com/office/powerpoint/2010/main" val="2176190029"/>
              </p:ext>
            </p:extLst>
          </p:nvPr>
        </p:nvGraphicFramePr>
        <p:xfrm>
          <a:off x="1506138" y="1605098"/>
          <a:ext cx="3141662" cy="1181100"/>
        </p:xfrm>
        <a:graphic>
          <a:graphicData uri="http://schemas.openxmlformats.org/presentationml/2006/ole">
            <mc:AlternateContent xmlns:mc="http://schemas.openxmlformats.org/markup-compatibility/2006">
              <mc:Choice xmlns:v="urn:schemas-microsoft-com:vml" Requires="v">
                <p:oleObj spid="_x0000_s383337" name="公式" r:id="rId25" imgW="1054080" imgH="393480" progId="Equation.3">
                  <p:embed/>
                </p:oleObj>
              </mc:Choice>
              <mc:Fallback>
                <p:oleObj name="公式" r:id="rId25" imgW="1054080" imgH="393480" progId="Equation.3">
                  <p:embed/>
                  <p:pic>
                    <p:nvPicPr>
                      <p:cNvPr id="25" name="Object 13"/>
                      <p:cNvPicPr>
                        <a:picLocks noChangeAspect="1" noChangeArrowheads="1"/>
                      </p:cNvPicPr>
                      <p:nvPr/>
                    </p:nvPicPr>
                    <p:blipFill>
                      <a:blip r:embed="rId26"/>
                      <a:srcRect/>
                      <a:stretch>
                        <a:fillRect/>
                      </a:stretch>
                    </p:blipFill>
                    <p:spPr bwMode="auto">
                      <a:xfrm>
                        <a:off x="1506138" y="1605098"/>
                        <a:ext cx="3141662" cy="1181100"/>
                      </a:xfrm>
                      <a:prstGeom prst="rect">
                        <a:avLst/>
                      </a:prstGeom>
                      <a:solidFill>
                        <a:srgbClr val="FFFF00"/>
                      </a:solidFill>
                      <a:ln>
                        <a:noFill/>
                      </a:ln>
                      <a:effectLst/>
                      <a:extLst/>
                    </p:spPr>
                  </p:pic>
                </p:oleObj>
              </mc:Fallback>
            </mc:AlternateContent>
          </a:graphicData>
        </a:graphic>
      </p:graphicFrame>
      <p:sp>
        <p:nvSpPr>
          <p:cNvPr id="26" name="矩形 25"/>
          <p:cNvSpPr/>
          <p:nvPr/>
        </p:nvSpPr>
        <p:spPr>
          <a:xfrm>
            <a:off x="668731" y="5125468"/>
            <a:ext cx="3211008" cy="1384995"/>
          </a:xfrm>
          <a:prstGeom prst="rect">
            <a:avLst/>
          </a:prstGeom>
        </p:spPr>
        <p:txBody>
          <a:bodyPr wrap="square">
            <a:spAutoFit/>
          </a:bodyPr>
          <a:lstStyle/>
          <a:p>
            <a:r>
              <a:rPr lang="zh-CN" altLang="en-US" sz="2800" b="1" i="0" dirty="0">
                <a:solidFill>
                  <a:srgbClr val="FF3300"/>
                </a:solidFill>
              </a:rPr>
              <a:t>能量守恒：</a:t>
            </a:r>
            <a:r>
              <a:rPr lang="zh-CN" altLang="en-US" sz="2800" b="1" i="0" dirty="0">
                <a:solidFill>
                  <a:srgbClr val="009900"/>
                </a:solidFill>
              </a:rPr>
              <a:t>电子</a:t>
            </a:r>
            <a:r>
              <a:rPr lang="zh-CN" altLang="zh-CN" sz="2800" b="1" i="0" kern="100" dirty="0">
                <a:solidFill>
                  <a:srgbClr val="009900"/>
                </a:solidFill>
                <a:cs typeface="Times New Roman" panose="02020603050405020304" pitchFamily="18" charset="0"/>
              </a:rPr>
              <a:t>反冲</a:t>
            </a:r>
            <a:r>
              <a:rPr lang="zh-CN" altLang="en-US" sz="2800" b="1" i="0" dirty="0">
                <a:solidFill>
                  <a:srgbClr val="009900"/>
                </a:solidFill>
              </a:rPr>
              <a:t>动能等于光子散射前后的能量之差</a:t>
            </a:r>
            <a:endParaRPr lang="zh-CN" altLang="en-US" sz="2800" dirty="0">
              <a:solidFill>
                <a:srgbClr val="009900"/>
              </a:solidFill>
            </a:endParaRPr>
          </a:p>
        </p:txBody>
      </p:sp>
      <p:sp>
        <p:nvSpPr>
          <p:cNvPr id="27" name="矩形 26"/>
          <p:cNvSpPr/>
          <p:nvPr/>
        </p:nvSpPr>
        <p:spPr>
          <a:xfrm>
            <a:off x="7022304" y="5395421"/>
            <a:ext cx="1909012" cy="523220"/>
          </a:xfrm>
          <a:prstGeom prst="rect">
            <a:avLst/>
          </a:prstGeom>
        </p:spPr>
        <p:txBody>
          <a:bodyPr wrap="square">
            <a:spAutoFit/>
          </a:bodyPr>
          <a:lstStyle/>
          <a:p>
            <a:r>
              <a:rPr lang="zh-CN" altLang="en-US" sz="2800" b="1" i="0" dirty="0">
                <a:solidFill>
                  <a:srgbClr val="FF3300"/>
                </a:solidFill>
              </a:rPr>
              <a:t>动量守恒</a:t>
            </a:r>
            <a:endParaRPr lang="zh-CN" altLang="en-US" sz="2800" dirty="0">
              <a:solidFill>
                <a:srgbClr val="009900"/>
              </a:solidFill>
            </a:endParaRPr>
          </a:p>
        </p:txBody>
      </p:sp>
    </p:spTree>
    <p:extLst>
      <p:ext uri="{BB962C8B-B14F-4D97-AF65-F5344CB8AC3E}">
        <p14:creationId xmlns:p14="http://schemas.microsoft.com/office/powerpoint/2010/main" val="292937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ppt_x"/>
                                          </p:val>
                                        </p:tav>
                                        <p:tav tm="100000">
                                          <p:val>
                                            <p:strVal val="#ppt_x"/>
                                          </p:val>
                                        </p:tav>
                                      </p:tavLst>
                                    </p:anim>
                                    <p:anim calcmode="lin" valueType="num">
                                      <p:cBhvr additive="base">
                                        <p:cTn id="1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45854" y="215400"/>
            <a:ext cx="8930666" cy="1384995"/>
          </a:xfrm>
          <a:prstGeom prst="rect">
            <a:avLst/>
          </a:prstGeom>
        </p:spPr>
        <p:txBody>
          <a:bodyPr wrap="square">
            <a:spAutoFit/>
          </a:bodyPr>
          <a:lstStyle/>
          <a:p>
            <a:r>
              <a:rPr lang="zh-CN" altLang="en-US" sz="2800" b="1" i="0" dirty="0">
                <a:solidFill>
                  <a:srgbClr val="FF0000"/>
                </a:solidFill>
              </a:rPr>
              <a:t>练习：</a:t>
            </a:r>
            <a:r>
              <a:rPr lang="zh-CN" altLang="en-US" sz="2800" b="1" i="0" dirty="0">
                <a:solidFill>
                  <a:srgbClr val="9900CC"/>
                </a:solidFill>
              </a:rPr>
              <a:t>已知</a:t>
            </a:r>
            <a:r>
              <a:rPr kumimoji="0" lang="zh-CN" altLang="en-US" sz="2800" b="1" i="0" dirty="0">
                <a:solidFill>
                  <a:srgbClr val="009900"/>
                </a:solidFill>
              </a:rPr>
              <a:t>康普顿波长为</a:t>
            </a:r>
            <a:r>
              <a:rPr lang="en-US" altLang="zh-CN" sz="2800" b="1" i="0" dirty="0" err="1">
                <a:solidFill>
                  <a:srgbClr val="FF0000"/>
                </a:solidFill>
              </a:rPr>
              <a:t>λ</a:t>
            </a:r>
            <a:r>
              <a:rPr lang="en-US" altLang="zh-CN" sz="2800" b="1" i="0" baseline="-25000" dirty="0" err="1">
                <a:solidFill>
                  <a:srgbClr val="FF0000"/>
                </a:solidFill>
                <a:cs typeface="Times New Roman" panose="02020603050405020304" pitchFamily="18" charset="0"/>
              </a:rPr>
              <a:t>c</a:t>
            </a:r>
            <a:r>
              <a:rPr lang="en-US" altLang="zh-CN" sz="2800" b="1" i="0" dirty="0">
                <a:solidFill>
                  <a:srgbClr val="FF0000"/>
                </a:solidFill>
              </a:rPr>
              <a:t> </a:t>
            </a:r>
            <a:r>
              <a:rPr lang="zh-CN" altLang="en-US" sz="2800" b="1" i="0" dirty="0">
                <a:solidFill>
                  <a:srgbClr val="9900CC"/>
                </a:solidFill>
              </a:rPr>
              <a:t>。</a:t>
            </a:r>
            <a:r>
              <a:rPr lang="zh-CN" altLang="en-US" sz="2800" b="1" i="0" dirty="0">
                <a:solidFill>
                  <a:srgbClr val="009900"/>
                </a:solidFill>
              </a:rPr>
              <a:t>康普顿散射中，</a:t>
            </a:r>
            <a:r>
              <a:rPr lang="zh-CN" altLang="en-US" sz="2800" b="1" i="0" dirty="0">
                <a:solidFill>
                  <a:srgbClr val="9900CC"/>
                </a:solidFill>
              </a:rPr>
              <a:t>波长为</a:t>
            </a:r>
            <a:r>
              <a:rPr lang="en-US" altLang="zh-CN" sz="2800" b="1" i="0" dirty="0">
                <a:solidFill>
                  <a:srgbClr val="FF0000"/>
                </a:solidFill>
              </a:rPr>
              <a:t>2λ</a:t>
            </a:r>
            <a:r>
              <a:rPr lang="en-US" altLang="zh-CN" sz="2800" b="1" i="0" baseline="-25000" dirty="0">
                <a:solidFill>
                  <a:srgbClr val="FF0000"/>
                </a:solidFill>
                <a:cs typeface="Times New Roman" panose="02020603050405020304" pitchFamily="18" charset="0"/>
              </a:rPr>
              <a:t>c</a:t>
            </a:r>
            <a:r>
              <a:rPr lang="zh-CN" altLang="en-US" sz="2800" b="1" i="0" dirty="0">
                <a:solidFill>
                  <a:srgbClr val="9900CC"/>
                </a:solidFill>
              </a:rPr>
              <a:t>的</a:t>
            </a:r>
            <a:r>
              <a:rPr lang="en-US" altLang="zh-CN" sz="2800" b="1" i="0" dirty="0">
                <a:solidFill>
                  <a:srgbClr val="9900CC"/>
                </a:solidFill>
              </a:rPr>
              <a:t>X</a:t>
            </a:r>
            <a:r>
              <a:rPr lang="zh-CN" altLang="en-US" sz="2800" b="1" i="0" dirty="0">
                <a:solidFill>
                  <a:srgbClr val="9900CC"/>
                </a:solidFill>
              </a:rPr>
              <a:t>射线经物体散射后沿与入射方向相反方向散射。</a:t>
            </a:r>
            <a:r>
              <a:rPr kumimoji="0" lang="zh-CN" altLang="en-US" sz="2800" b="1" i="0" dirty="0">
                <a:solidFill>
                  <a:srgbClr val="009900"/>
                </a:solidFill>
              </a:rPr>
              <a:t>那么</a:t>
            </a:r>
            <a:r>
              <a:rPr lang="zh-CN" altLang="zh-CN" sz="2800" b="1" i="0" kern="100" dirty="0">
                <a:solidFill>
                  <a:srgbClr val="0000FF"/>
                </a:solidFill>
                <a:cs typeface="Times New Roman" panose="02020603050405020304" pitchFamily="18" charset="0"/>
              </a:rPr>
              <a:t>反冲</a:t>
            </a:r>
            <a:r>
              <a:rPr lang="zh-CN" altLang="en-US" sz="2800" b="1" i="0" dirty="0">
                <a:solidFill>
                  <a:srgbClr val="0000FF"/>
                </a:solidFill>
              </a:rPr>
              <a:t>电子的质量是其静止质量的几倍？</a:t>
            </a:r>
            <a:endParaRPr lang="zh-CN" altLang="en-US" sz="2800" b="1" i="0" dirty="0">
              <a:solidFill>
                <a:srgbClr val="C00000"/>
              </a:solidFill>
            </a:endParaRPr>
          </a:p>
        </p:txBody>
      </p:sp>
      <p:grpSp>
        <p:nvGrpSpPr>
          <p:cNvPr id="3" name="Group 12"/>
          <p:cNvGrpSpPr>
            <a:grpSpLocks/>
          </p:cNvGrpSpPr>
          <p:nvPr/>
        </p:nvGrpSpPr>
        <p:grpSpPr bwMode="auto">
          <a:xfrm>
            <a:off x="6956307" y="1633207"/>
            <a:ext cx="3810000" cy="3016250"/>
            <a:chOff x="2784" y="2053"/>
            <a:chExt cx="2688" cy="2000"/>
          </a:xfrm>
        </p:grpSpPr>
        <p:sp>
          <p:nvSpPr>
            <p:cNvPr id="4" name="Rectangle 13"/>
            <p:cNvSpPr>
              <a:spLocks noChangeArrowheads="1"/>
            </p:cNvSpPr>
            <p:nvPr/>
          </p:nvSpPr>
          <p:spPr bwMode="auto">
            <a:xfrm>
              <a:off x="2784" y="2053"/>
              <a:ext cx="2688" cy="1920"/>
            </a:xfrm>
            <a:prstGeom prst="rect">
              <a:avLst/>
            </a:prstGeom>
            <a:solidFill>
              <a:schemeClr val="bg1"/>
            </a:solidFill>
            <a:ln w="9525">
              <a:solidFill>
                <a:srgbClr val="006666"/>
              </a:solidFill>
              <a:miter lim="800000"/>
              <a:headEnd/>
              <a:tailEnd type="none" w="sm" len="lg"/>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5" name="Line 14"/>
            <p:cNvSpPr>
              <a:spLocks noChangeShapeType="1"/>
            </p:cNvSpPr>
            <p:nvPr/>
          </p:nvSpPr>
          <p:spPr bwMode="auto">
            <a:xfrm>
              <a:off x="3858" y="3165"/>
              <a:ext cx="1566" cy="3"/>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15"/>
            <p:cNvSpPr>
              <a:spLocks noChangeShapeType="1"/>
            </p:cNvSpPr>
            <p:nvPr/>
          </p:nvSpPr>
          <p:spPr bwMode="auto">
            <a:xfrm flipV="1">
              <a:off x="3840" y="2256"/>
              <a:ext cx="0" cy="168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 name="Object 16"/>
            <p:cNvGraphicFramePr>
              <a:graphicFrameLocks noChangeAspect="1"/>
            </p:cNvGraphicFramePr>
            <p:nvPr/>
          </p:nvGraphicFramePr>
          <p:xfrm>
            <a:off x="5136" y="2894"/>
            <a:ext cx="208" cy="226"/>
          </p:xfrm>
          <a:graphic>
            <a:graphicData uri="http://schemas.openxmlformats.org/presentationml/2006/ole">
              <mc:AlternateContent xmlns:mc="http://schemas.openxmlformats.org/markup-compatibility/2006">
                <mc:Choice xmlns:v="urn:schemas-microsoft-com:vml" Requires="v">
                  <p:oleObj spid="_x0000_s393422" name="公式" r:id="rId3" imgW="177646" imgH="190335" progId="Equation.3">
                    <p:embed/>
                  </p:oleObj>
                </mc:Choice>
                <mc:Fallback>
                  <p:oleObj name="公式" r:id="rId3" imgW="177646" imgH="190335" progId="Equation.3">
                    <p:embed/>
                    <p:pic>
                      <p:nvPicPr>
                        <p:cNvPr id="7"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 y="2894"/>
                          <a:ext cx="208"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7"/>
            <p:cNvGraphicFramePr>
              <a:graphicFrameLocks noChangeAspect="1"/>
            </p:cNvGraphicFramePr>
            <p:nvPr>
              <p:extLst>
                <p:ext uri="{D42A27DB-BD31-4B8C-83A1-F6EECF244321}">
                  <p14:modId xmlns:p14="http://schemas.microsoft.com/office/powerpoint/2010/main" val="1357573558"/>
                </p:ext>
              </p:extLst>
            </p:nvPr>
          </p:nvGraphicFramePr>
          <p:xfrm>
            <a:off x="3395" y="2256"/>
            <a:ext cx="225" cy="285"/>
          </p:xfrm>
          <a:graphic>
            <a:graphicData uri="http://schemas.openxmlformats.org/presentationml/2006/ole">
              <mc:AlternateContent xmlns:mc="http://schemas.openxmlformats.org/markup-compatibility/2006">
                <mc:Choice xmlns:v="urn:schemas-microsoft-com:vml" Requires="v">
                  <p:oleObj spid="_x0000_s393423" name="公式" r:id="rId5" imgW="190417" imgH="241195" progId="Equation.3">
                    <p:embed/>
                  </p:oleObj>
                </mc:Choice>
                <mc:Fallback>
                  <p:oleObj name="公式" r:id="rId5" imgW="190417" imgH="241195" progId="Equation.3">
                    <p:embed/>
                    <p:pic>
                      <p:nvPicPr>
                        <p:cNvPr id="8"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 y="2256"/>
                          <a:ext cx="225"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Line 18"/>
            <p:cNvSpPr>
              <a:spLocks noChangeShapeType="1"/>
            </p:cNvSpPr>
            <p:nvPr/>
          </p:nvSpPr>
          <p:spPr bwMode="auto">
            <a:xfrm>
              <a:off x="3840" y="3168"/>
              <a:ext cx="887" cy="5"/>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9"/>
            <p:cNvSpPr>
              <a:spLocks noChangeShapeType="1"/>
            </p:cNvSpPr>
            <p:nvPr/>
          </p:nvSpPr>
          <p:spPr bwMode="auto">
            <a:xfrm flipH="1" flipV="1">
              <a:off x="3241" y="3151"/>
              <a:ext cx="599" cy="17"/>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20"/>
            <p:cNvSpPr>
              <a:spLocks noChangeShapeType="1"/>
            </p:cNvSpPr>
            <p:nvPr/>
          </p:nvSpPr>
          <p:spPr bwMode="auto">
            <a:xfrm>
              <a:off x="2953" y="3254"/>
              <a:ext cx="86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2" name="Object 24"/>
            <p:cNvGraphicFramePr>
              <a:graphicFrameLocks noChangeAspect="1"/>
            </p:cNvGraphicFramePr>
            <p:nvPr>
              <p:extLst>
                <p:ext uri="{D42A27DB-BD31-4B8C-83A1-F6EECF244321}">
                  <p14:modId xmlns:p14="http://schemas.microsoft.com/office/powerpoint/2010/main" val="1112858663"/>
                </p:ext>
              </p:extLst>
            </p:nvPr>
          </p:nvGraphicFramePr>
          <p:xfrm>
            <a:off x="3219" y="3337"/>
            <a:ext cx="733" cy="716"/>
          </p:xfrm>
          <a:graphic>
            <a:graphicData uri="http://schemas.openxmlformats.org/presentationml/2006/ole">
              <mc:AlternateContent xmlns:mc="http://schemas.openxmlformats.org/markup-compatibility/2006">
                <mc:Choice xmlns:v="urn:schemas-microsoft-com:vml" Requires="v">
                  <p:oleObj spid="_x0000_s393424" name="Equation" r:id="rId7" imgW="406080" imgH="393480" progId="Equation.DSMT4">
                    <p:embed/>
                  </p:oleObj>
                </mc:Choice>
                <mc:Fallback>
                  <p:oleObj name="Equation" r:id="rId7" imgW="406080" imgH="393480" progId="Equation.DSMT4">
                    <p:embed/>
                    <p:pic>
                      <p:nvPicPr>
                        <p:cNvPr id="12" name="Object 24"/>
                        <p:cNvPicPr>
                          <a:picLocks noChangeAspect="1" noChangeArrowheads="1"/>
                        </p:cNvPicPr>
                        <p:nvPr/>
                      </p:nvPicPr>
                      <p:blipFill>
                        <a:blip r:embed="rId8"/>
                        <a:srcRect/>
                        <a:stretch>
                          <a:fillRect/>
                        </a:stretch>
                      </p:blipFill>
                      <p:spPr bwMode="auto">
                        <a:xfrm>
                          <a:off x="3219" y="3337"/>
                          <a:ext cx="733" cy="716"/>
                        </a:xfrm>
                        <a:prstGeom prst="rect">
                          <a:avLst/>
                        </a:prstGeom>
                        <a:noFill/>
                        <a:ln>
                          <a:noFill/>
                        </a:ln>
                        <a:effectLst/>
                        <a:extLst/>
                      </p:spPr>
                    </p:pic>
                  </p:oleObj>
                </mc:Fallback>
              </mc:AlternateContent>
            </a:graphicData>
          </a:graphic>
        </p:graphicFrame>
        <p:graphicFrame>
          <p:nvGraphicFramePr>
            <p:cNvPr id="13" name="Object 25"/>
            <p:cNvGraphicFramePr>
              <a:graphicFrameLocks noChangeAspect="1"/>
            </p:cNvGraphicFramePr>
            <p:nvPr>
              <p:extLst>
                <p:ext uri="{D42A27DB-BD31-4B8C-83A1-F6EECF244321}">
                  <p14:modId xmlns:p14="http://schemas.microsoft.com/office/powerpoint/2010/main" val="3029376188"/>
                </p:ext>
              </p:extLst>
            </p:nvPr>
          </p:nvGraphicFramePr>
          <p:xfrm>
            <a:off x="2840" y="2349"/>
            <a:ext cx="636" cy="712"/>
          </p:xfrm>
          <a:graphic>
            <a:graphicData uri="http://schemas.openxmlformats.org/presentationml/2006/ole">
              <mc:AlternateContent xmlns:mc="http://schemas.openxmlformats.org/markup-compatibility/2006">
                <mc:Choice xmlns:v="urn:schemas-microsoft-com:vml" Requires="v">
                  <p:oleObj spid="_x0000_s393425" name="Equation" r:id="rId9" imgW="317160" imgH="393480" progId="Equation.DSMT4">
                    <p:embed/>
                  </p:oleObj>
                </mc:Choice>
                <mc:Fallback>
                  <p:oleObj name="Equation" r:id="rId9" imgW="317160" imgH="393480" progId="Equation.DSMT4">
                    <p:embed/>
                    <p:pic>
                      <p:nvPicPr>
                        <p:cNvPr id="13" name="Object 25"/>
                        <p:cNvPicPr>
                          <a:picLocks noChangeAspect="1" noChangeArrowheads="1"/>
                        </p:cNvPicPr>
                        <p:nvPr/>
                      </p:nvPicPr>
                      <p:blipFill>
                        <a:blip r:embed="rId10"/>
                        <a:srcRect/>
                        <a:stretch>
                          <a:fillRect/>
                        </a:stretch>
                      </p:blipFill>
                      <p:spPr bwMode="auto">
                        <a:xfrm>
                          <a:off x="2840" y="2349"/>
                          <a:ext cx="636" cy="712"/>
                        </a:xfrm>
                        <a:prstGeom prst="rect">
                          <a:avLst/>
                        </a:prstGeom>
                        <a:noFill/>
                        <a:ln>
                          <a:noFill/>
                        </a:ln>
                        <a:effectLst/>
                        <a:extLst/>
                      </p:spPr>
                    </p:pic>
                  </p:oleObj>
                </mc:Fallback>
              </mc:AlternateContent>
            </a:graphicData>
          </a:graphic>
        </p:graphicFrame>
        <p:graphicFrame>
          <p:nvGraphicFramePr>
            <p:cNvPr id="14" name="Object 26"/>
            <p:cNvGraphicFramePr>
              <a:graphicFrameLocks noChangeAspect="1"/>
            </p:cNvGraphicFramePr>
            <p:nvPr>
              <p:extLst>
                <p:ext uri="{D42A27DB-BD31-4B8C-83A1-F6EECF244321}">
                  <p14:modId xmlns:p14="http://schemas.microsoft.com/office/powerpoint/2010/main" val="1726747375"/>
                </p:ext>
              </p:extLst>
            </p:nvPr>
          </p:nvGraphicFramePr>
          <p:xfrm>
            <a:off x="4128" y="3254"/>
            <a:ext cx="673" cy="448"/>
          </p:xfrm>
          <a:graphic>
            <a:graphicData uri="http://schemas.openxmlformats.org/presentationml/2006/ole">
              <mc:AlternateContent xmlns:mc="http://schemas.openxmlformats.org/markup-compatibility/2006">
                <mc:Choice xmlns:v="urn:schemas-microsoft-com:vml" Requires="v">
                  <p:oleObj spid="_x0000_s393426" name="Equation" r:id="rId11" imgW="241200" imgH="177480" progId="Equation.DSMT4">
                    <p:embed/>
                  </p:oleObj>
                </mc:Choice>
                <mc:Fallback>
                  <p:oleObj name="Equation" r:id="rId11" imgW="241200" imgH="177480" progId="Equation.DSMT4">
                    <p:embed/>
                    <p:pic>
                      <p:nvPicPr>
                        <p:cNvPr id="14" name="Object 26"/>
                        <p:cNvPicPr>
                          <a:picLocks noChangeAspect="1" noChangeArrowheads="1"/>
                        </p:cNvPicPr>
                        <p:nvPr/>
                      </p:nvPicPr>
                      <p:blipFill>
                        <a:blip r:embed="rId12"/>
                        <a:srcRect/>
                        <a:stretch>
                          <a:fillRect/>
                        </a:stretch>
                      </p:blipFill>
                      <p:spPr bwMode="auto">
                        <a:xfrm>
                          <a:off x="4128" y="3254"/>
                          <a:ext cx="673" cy="448"/>
                        </a:xfrm>
                        <a:prstGeom prst="rect">
                          <a:avLst/>
                        </a:prstGeom>
                        <a:noFill/>
                        <a:ln>
                          <a:noFill/>
                        </a:ln>
                        <a:effectLst/>
                        <a:extLst/>
                      </p:spPr>
                    </p:pic>
                  </p:oleObj>
                </mc:Fallback>
              </mc:AlternateContent>
            </a:graphicData>
          </a:graphic>
        </p:graphicFrame>
        <p:sp>
          <p:nvSpPr>
            <p:cNvPr id="15" name="Line 27"/>
            <p:cNvSpPr>
              <a:spLocks noChangeShapeType="1"/>
            </p:cNvSpPr>
            <p:nvPr/>
          </p:nvSpPr>
          <p:spPr bwMode="auto">
            <a:xfrm flipH="1" flipV="1">
              <a:off x="3524" y="3146"/>
              <a:ext cx="316" cy="22"/>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6" name="Object 28"/>
            <p:cNvGraphicFramePr>
              <a:graphicFrameLocks noChangeAspect="1"/>
            </p:cNvGraphicFramePr>
            <p:nvPr>
              <p:extLst>
                <p:ext uri="{D42A27DB-BD31-4B8C-83A1-F6EECF244321}">
                  <p14:modId xmlns:p14="http://schemas.microsoft.com/office/powerpoint/2010/main" val="3319411737"/>
                </p:ext>
              </p:extLst>
            </p:nvPr>
          </p:nvGraphicFramePr>
          <p:xfrm>
            <a:off x="3497" y="2741"/>
            <a:ext cx="298" cy="416"/>
          </p:xfrm>
          <a:graphic>
            <a:graphicData uri="http://schemas.openxmlformats.org/presentationml/2006/ole">
              <mc:AlternateContent xmlns:mc="http://schemas.openxmlformats.org/markup-compatibility/2006">
                <mc:Choice xmlns:v="urn:schemas-microsoft-com:vml" Requires="v">
                  <p:oleObj spid="_x0000_s393427" name="Equation" r:id="rId13" imgW="126720" imgH="177480" progId="Equation.DSMT4">
                    <p:embed/>
                  </p:oleObj>
                </mc:Choice>
                <mc:Fallback>
                  <p:oleObj name="Equation" r:id="rId13" imgW="126720" imgH="177480" progId="Equation.DSMT4">
                    <p:embed/>
                    <p:pic>
                      <p:nvPicPr>
                        <p:cNvPr id="16" name="Object 28"/>
                        <p:cNvPicPr>
                          <a:picLocks noChangeAspect="1" noChangeArrowheads="1"/>
                        </p:cNvPicPr>
                        <p:nvPr/>
                      </p:nvPicPr>
                      <p:blipFill>
                        <a:blip r:embed="rId14"/>
                        <a:srcRect/>
                        <a:stretch>
                          <a:fillRect/>
                        </a:stretch>
                      </p:blipFill>
                      <p:spPr bwMode="auto">
                        <a:xfrm>
                          <a:off x="3497" y="2741"/>
                          <a:ext cx="298" cy="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Line 29"/>
            <p:cNvSpPr>
              <a:spLocks noChangeShapeType="1"/>
            </p:cNvSpPr>
            <p:nvPr/>
          </p:nvSpPr>
          <p:spPr bwMode="auto">
            <a:xfrm>
              <a:off x="3015" y="3254"/>
              <a:ext cx="336" cy="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8" name="Object 30"/>
            <p:cNvGraphicFramePr>
              <a:graphicFrameLocks noChangeAspect="1"/>
            </p:cNvGraphicFramePr>
            <p:nvPr>
              <p:extLst>
                <p:ext uri="{D42A27DB-BD31-4B8C-83A1-F6EECF244321}">
                  <p14:modId xmlns:p14="http://schemas.microsoft.com/office/powerpoint/2010/main" val="4282034733"/>
                </p:ext>
              </p:extLst>
            </p:nvPr>
          </p:nvGraphicFramePr>
          <p:xfrm>
            <a:off x="2821" y="3235"/>
            <a:ext cx="388" cy="541"/>
          </p:xfrm>
          <a:graphic>
            <a:graphicData uri="http://schemas.openxmlformats.org/presentationml/2006/ole">
              <mc:AlternateContent xmlns:mc="http://schemas.openxmlformats.org/markup-compatibility/2006">
                <mc:Choice xmlns:v="urn:schemas-microsoft-com:vml" Requires="v">
                  <p:oleObj spid="_x0000_s393428" name="Equation" r:id="rId15" imgW="164880" imgH="228600" progId="Equation.DSMT4">
                    <p:embed/>
                  </p:oleObj>
                </mc:Choice>
                <mc:Fallback>
                  <p:oleObj name="Equation" r:id="rId15" imgW="164880" imgH="228600" progId="Equation.DSMT4">
                    <p:embed/>
                    <p:pic>
                      <p:nvPicPr>
                        <p:cNvPr id="18" name="Object 30"/>
                        <p:cNvPicPr>
                          <a:picLocks noChangeAspect="1" noChangeArrowheads="1"/>
                        </p:cNvPicPr>
                        <p:nvPr/>
                      </p:nvPicPr>
                      <p:blipFill>
                        <a:blip r:embed="rId16"/>
                        <a:srcRect/>
                        <a:stretch>
                          <a:fillRect/>
                        </a:stretch>
                      </p:blipFill>
                      <p:spPr bwMode="auto">
                        <a:xfrm>
                          <a:off x="2821" y="3235"/>
                          <a:ext cx="388" cy="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Oval 31"/>
            <p:cNvSpPr>
              <a:spLocks noChangeArrowheads="1"/>
            </p:cNvSpPr>
            <p:nvPr/>
          </p:nvSpPr>
          <p:spPr bwMode="auto">
            <a:xfrm>
              <a:off x="3768" y="3120"/>
              <a:ext cx="144" cy="144"/>
            </a:xfrm>
            <a:prstGeom prst="ellipse">
              <a:avLst/>
            </a:prstGeom>
            <a:gradFill rotWithShape="0">
              <a:gsLst>
                <a:gs pos="0">
                  <a:srgbClr val="FFFFFF"/>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grpSp>
      <p:graphicFrame>
        <p:nvGraphicFramePr>
          <p:cNvPr id="20" name="Object 2074"/>
          <p:cNvGraphicFramePr>
            <a:graphicFrameLocks noChangeAspect="1"/>
          </p:cNvGraphicFramePr>
          <p:nvPr>
            <p:extLst>
              <p:ext uri="{D42A27DB-BD31-4B8C-83A1-F6EECF244321}">
                <p14:modId xmlns:p14="http://schemas.microsoft.com/office/powerpoint/2010/main" val="1280038624"/>
              </p:ext>
            </p:extLst>
          </p:nvPr>
        </p:nvGraphicFramePr>
        <p:xfrm>
          <a:off x="1347016" y="2803591"/>
          <a:ext cx="4023124" cy="1094739"/>
        </p:xfrm>
        <a:graphic>
          <a:graphicData uri="http://schemas.openxmlformats.org/presentationml/2006/ole">
            <mc:AlternateContent xmlns:mc="http://schemas.openxmlformats.org/markup-compatibility/2006">
              <mc:Choice xmlns:v="urn:schemas-microsoft-com:vml" Requires="v">
                <p:oleObj spid="_x0000_s393429" name="公式" r:id="rId17" imgW="1447560" imgH="393480" progId="Equation.3">
                  <p:embed/>
                </p:oleObj>
              </mc:Choice>
              <mc:Fallback>
                <p:oleObj name="公式" r:id="rId17" imgW="1447560" imgH="393480" progId="Equation.3">
                  <p:embed/>
                  <p:pic>
                    <p:nvPicPr>
                      <p:cNvPr id="20" name="Object 2074"/>
                      <p:cNvPicPr>
                        <a:picLocks noChangeAspect="1" noChangeArrowheads="1"/>
                      </p:cNvPicPr>
                      <p:nvPr/>
                    </p:nvPicPr>
                    <p:blipFill>
                      <a:blip r:embed="rId18"/>
                      <a:srcRect/>
                      <a:stretch>
                        <a:fillRect/>
                      </a:stretch>
                    </p:blipFill>
                    <p:spPr bwMode="auto">
                      <a:xfrm>
                        <a:off x="1347016" y="2803591"/>
                        <a:ext cx="4023124" cy="1094739"/>
                      </a:xfrm>
                      <a:prstGeom prst="rect">
                        <a:avLst/>
                      </a:prstGeom>
                      <a:solidFill>
                        <a:srgbClr val="66FF33"/>
                      </a:solidFill>
                      <a:ln>
                        <a:noFill/>
                      </a:ln>
                      <a:effectLst/>
                      <a:extLst/>
                    </p:spPr>
                  </p:pic>
                </p:oleObj>
              </mc:Fallback>
            </mc:AlternateContent>
          </a:graphicData>
        </a:graphic>
      </p:graphicFrame>
      <p:sp>
        <p:nvSpPr>
          <p:cNvPr id="21" name="AutoShape 8"/>
          <p:cNvSpPr>
            <a:spLocks noChangeArrowheads="1"/>
          </p:cNvSpPr>
          <p:nvPr/>
        </p:nvSpPr>
        <p:spPr bwMode="auto">
          <a:xfrm>
            <a:off x="643586" y="4282926"/>
            <a:ext cx="700143" cy="241182"/>
          </a:xfrm>
          <a:prstGeom prst="rightArrow">
            <a:avLst>
              <a:gd name="adj1" fmla="val 50000"/>
              <a:gd name="adj2" fmla="val 95879"/>
            </a:avLst>
          </a:prstGeom>
          <a:solidFill>
            <a:srgbClr val="00FFFF"/>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2" name="Object 2074"/>
          <p:cNvGraphicFramePr>
            <a:graphicFrameLocks noChangeAspect="1"/>
          </p:cNvGraphicFramePr>
          <p:nvPr>
            <p:extLst>
              <p:ext uri="{D42A27DB-BD31-4B8C-83A1-F6EECF244321}">
                <p14:modId xmlns:p14="http://schemas.microsoft.com/office/powerpoint/2010/main" val="1162414849"/>
              </p:ext>
            </p:extLst>
          </p:nvPr>
        </p:nvGraphicFramePr>
        <p:xfrm>
          <a:off x="1601698" y="3814917"/>
          <a:ext cx="4235450" cy="1093787"/>
        </p:xfrm>
        <a:graphic>
          <a:graphicData uri="http://schemas.openxmlformats.org/presentationml/2006/ole">
            <mc:AlternateContent xmlns:mc="http://schemas.openxmlformats.org/markup-compatibility/2006">
              <mc:Choice xmlns:v="urn:schemas-microsoft-com:vml" Requires="v">
                <p:oleObj spid="_x0000_s393430" name="Equation" r:id="rId19" imgW="1523880" imgH="393480" progId="Equation.DSMT4">
                  <p:embed/>
                </p:oleObj>
              </mc:Choice>
              <mc:Fallback>
                <p:oleObj name="Equation" r:id="rId19" imgW="1523880" imgH="393480" progId="Equation.DSMT4">
                  <p:embed/>
                  <p:pic>
                    <p:nvPicPr>
                      <p:cNvPr id="22" name="Object 2074"/>
                      <p:cNvPicPr>
                        <a:picLocks noChangeAspect="1" noChangeArrowheads="1"/>
                      </p:cNvPicPr>
                      <p:nvPr/>
                    </p:nvPicPr>
                    <p:blipFill>
                      <a:blip r:embed="rId20"/>
                      <a:srcRect/>
                      <a:stretch>
                        <a:fillRect/>
                      </a:stretch>
                    </p:blipFill>
                    <p:spPr bwMode="auto">
                      <a:xfrm>
                        <a:off x="1601698" y="3814917"/>
                        <a:ext cx="4235450" cy="1093787"/>
                      </a:xfrm>
                      <a:prstGeom prst="rect">
                        <a:avLst/>
                      </a:prstGeom>
                      <a:noFill/>
                      <a:ln>
                        <a:noFill/>
                      </a:ln>
                      <a:effectLst/>
                      <a:extLst/>
                    </p:spPr>
                  </p:pic>
                </p:oleObj>
              </mc:Fallback>
            </mc:AlternateContent>
          </a:graphicData>
        </a:graphic>
      </p:graphicFrame>
      <p:graphicFrame>
        <p:nvGraphicFramePr>
          <p:cNvPr id="24" name="Object 13"/>
          <p:cNvGraphicFramePr>
            <a:graphicFrameLocks noChangeAspect="1"/>
          </p:cNvGraphicFramePr>
          <p:nvPr>
            <p:extLst>
              <p:ext uri="{D42A27DB-BD31-4B8C-83A1-F6EECF244321}">
                <p14:modId xmlns:p14="http://schemas.microsoft.com/office/powerpoint/2010/main" val="2993341520"/>
              </p:ext>
            </p:extLst>
          </p:nvPr>
        </p:nvGraphicFramePr>
        <p:xfrm>
          <a:off x="1971675" y="4745038"/>
          <a:ext cx="9569450" cy="1295400"/>
        </p:xfrm>
        <a:graphic>
          <a:graphicData uri="http://schemas.openxmlformats.org/presentationml/2006/ole">
            <mc:AlternateContent xmlns:mc="http://schemas.openxmlformats.org/markup-compatibility/2006">
              <mc:Choice xmlns:v="urn:schemas-microsoft-com:vml" Requires="v">
                <p:oleObj spid="_x0000_s393431" name="Equation" r:id="rId21" imgW="3213000" imgH="431640" progId="Equation.DSMT4">
                  <p:embed/>
                </p:oleObj>
              </mc:Choice>
              <mc:Fallback>
                <p:oleObj name="Equation" r:id="rId21" imgW="3213000" imgH="431640" progId="Equation.DSMT4">
                  <p:embed/>
                  <p:pic>
                    <p:nvPicPr>
                      <p:cNvPr id="24" name="Object 13"/>
                      <p:cNvPicPr>
                        <a:picLocks noChangeAspect="1" noChangeArrowheads="1"/>
                      </p:cNvPicPr>
                      <p:nvPr/>
                    </p:nvPicPr>
                    <p:blipFill>
                      <a:blip r:embed="rId22"/>
                      <a:srcRect/>
                      <a:stretch>
                        <a:fillRect/>
                      </a:stretch>
                    </p:blipFill>
                    <p:spPr bwMode="auto">
                      <a:xfrm>
                        <a:off x="1971675" y="4745038"/>
                        <a:ext cx="9569450" cy="1295400"/>
                      </a:xfrm>
                      <a:prstGeom prst="rect">
                        <a:avLst/>
                      </a:prstGeom>
                      <a:noFill/>
                      <a:ln>
                        <a:noFill/>
                      </a:ln>
                      <a:effectLst/>
                      <a:extLst/>
                    </p:spPr>
                  </p:pic>
                </p:oleObj>
              </mc:Fallback>
            </mc:AlternateContent>
          </a:graphicData>
        </a:graphic>
      </p:graphicFrame>
      <p:graphicFrame>
        <p:nvGraphicFramePr>
          <p:cNvPr id="25" name="Object 13"/>
          <p:cNvGraphicFramePr>
            <a:graphicFrameLocks noChangeAspect="1"/>
          </p:cNvGraphicFramePr>
          <p:nvPr>
            <p:extLst>
              <p:ext uri="{D42A27DB-BD31-4B8C-83A1-F6EECF244321}">
                <p14:modId xmlns:p14="http://schemas.microsoft.com/office/powerpoint/2010/main" val="1134733632"/>
              </p:ext>
            </p:extLst>
          </p:nvPr>
        </p:nvGraphicFramePr>
        <p:xfrm>
          <a:off x="1506138" y="1605098"/>
          <a:ext cx="3141662" cy="1181100"/>
        </p:xfrm>
        <a:graphic>
          <a:graphicData uri="http://schemas.openxmlformats.org/presentationml/2006/ole">
            <mc:AlternateContent xmlns:mc="http://schemas.openxmlformats.org/markup-compatibility/2006">
              <mc:Choice xmlns:v="urn:schemas-microsoft-com:vml" Requires="v">
                <p:oleObj spid="_x0000_s393432" name="公式" r:id="rId23" imgW="1054080" imgH="393480" progId="Equation.3">
                  <p:embed/>
                </p:oleObj>
              </mc:Choice>
              <mc:Fallback>
                <p:oleObj name="公式" r:id="rId23" imgW="1054080" imgH="393480" progId="Equation.3">
                  <p:embed/>
                  <p:pic>
                    <p:nvPicPr>
                      <p:cNvPr id="25" name="Object 13"/>
                      <p:cNvPicPr>
                        <a:picLocks noChangeAspect="1" noChangeArrowheads="1"/>
                      </p:cNvPicPr>
                      <p:nvPr/>
                    </p:nvPicPr>
                    <p:blipFill>
                      <a:blip r:embed="rId24"/>
                      <a:srcRect/>
                      <a:stretch>
                        <a:fillRect/>
                      </a:stretch>
                    </p:blipFill>
                    <p:spPr bwMode="auto">
                      <a:xfrm>
                        <a:off x="1506138" y="1605098"/>
                        <a:ext cx="3141662" cy="1181100"/>
                      </a:xfrm>
                      <a:prstGeom prst="rect">
                        <a:avLst/>
                      </a:prstGeom>
                      <a:solidFill>
                        <a:srgbClr val="FFFF00"/>
                      </a:solidFill>
                      <a:ln>
                        <a:noFill/>
                      </a:ln>
                      <a:effectLst/>
                      <a:extLst/>
                    </p:spPr>
                  </p:pic>
                </p:oleObj>
              </mc:Fallback>
            </mc:AlternateContent>
          </a:graphicData>
        </a:graphic>
      </p:graphicFrame>
      <p:sp>
        <p:nvSpPr>
          <p:cNvPr id="27" name="矩形 26"/>
          <p:cNvSpPr/>
          <p:nvPr/>
        </p:nvSpPr>
        <p:spPr>
          <a:xfrm>
            <a:off x="280450" y="5016936"/>
            <a:ext cx="1909012" cy="523220"/>
          </a:xfrm>
          <a:prstGeom prst="rect">
            <a:avLst/>
          </a:prstGeom>
        </p:spPr>
        <p:txBody>
          <a:bodyPr wrap="square">
            <a:spAutoFit/>
          </a:bodyPr>
          <a:lstStyle/>
          <a:p>
            <a:r>
              <a:rPr lang="zh-CN" altLang="en-US" sz="2800" b="1" i="0" dirty="0">
                <a:solidFill>
                  <a:srgbClr val="FF3300"/>
                </a:solidFill>
              </a:rPr>
              <a:t>动量守恒</a:t>
            </a:r>
            <a:endParaRPr lang="zh-CN" altLang="en-US" sz="2800" dirty="0">
              <a:solidFill>
                <a:srgbClr val="009900"/>
              </a:solidFill>
            </a:endParaRPr>
          </a:p>
        </p:txBody>
      </p:sp>
      <p:graphicFrame>
        <p:nvGraphicFramePr>
          <p:cNvPr id="26" name="Object 1029"/>
          <p:cNvGraphicFramePr>
            <a:graphicFrameLocks noChangeAspect="1"/>
          </p:cNvGraphicFramePr>
          <p:nvPr>
            <p:extLst>
              <p:ext uri="{D42A27DB-BD31-4B8C-83A1-F6EECF244321}">
                <p14:modId xmlns:p14="http://schemas.microsoft.com/office/powerpoint/2010/main" val="2914599518"/>
              </p:ext>
            </p:extLst>
          </p:nvPr>
        </p:nvGraphicFramePr>
        <p:xfrm>
          <a:off x="1727594" y="5648388"/>
          <a:ext cx="1349375" cy="1231900"/>
        </p:xfrm>
        <a:graphic>
          <a:graphicData uri="http://schemas.openxmlformats.org/presentationml/2006/ole">
            <mc:AlternateContent xmlns:mc="http://schemas.openxmlformats.org/markup-compatibility/2006">
              <mc:Choice xmlns:v="urn:schemas-microsoft-com:vml" Requires="v">
                <p:oleObj spid="_x0000_s393433" name="Equation" r:id="rId25" imgW="431640" imgH="393480" progId="Equation.DSMT4">
                  <p:embed/>
                </p:oleObj>
              </mc:Choice>
              <mc:Fallback>
                <p:oleObj name="Equation" r:id="rId25" imgW="431640" imgH="393480" progId="Equation.DSMT4">
                  <p:embed/>
                  <p:pic>
                    <p:nvPicPr>
                      <p:cNvPr id="28" name="Object 1029"/>
                      <p:cNvPicPr>
                        <a:picLocks noChangeAspect="1" noChangeArrowheads="1"/>
                      </p:cNvPicPr>
                      <p:nvPr/>
                    </p:nvPicPr>
                    <p:blipFill>
                      <a:blip r:embed="rId26"/>
                      <a:srcRect/>
                      <a:stretch>
                        <a:fillRect/>
                      </a:stretch>
                    </p:blipFill>
                    <p:spPr bwMode="auto">
                      <a:xfrm>
                        <a:off x="1727594" y="5648388"/>
                        <a:ext cx="1349375" cy="1231900"/>
                      </a:xfrm>
                      <a:prstGeom prst="rect">
                        <a:avLst/>
                      </a:prstGeom>
                      <a:noFill/>
                      <a:ln>
                        <a:noFill/>
                      </a:ln>
                      <a:effectLst/>
                      <a:extLst/>
                    </p:spPr>
                  </p:pic>
                </p:oleObj>
              </mc:Fallback>
            </mc:AlternateContent>
          </a:graphicData>
        </a:graphic>
      </p:graphicFrame>
      <p:graphicFrame>
        <p:nvGraphicFramePr>
          <p:cNvPr id="28" name="Object 1029"/>
          <p:cNvGraphicFramePr>
            <a:graphicFrameLocks noChangeAspect="1"/>
          </p:cNvGraphicFramePr>
          <p:nvPr>
            <p:extLst>
              <p:ext uri="{D42A27DB-BD31-4B8C-83A1-F6EECF244321}">
                <p14:modId xmlns:p14="http://schemas.microsoft.com/office/powerpoint/2010/main" val="412515538"/>
              </p:ext>
            </p:extLst>
          </p:nvPr>
        </p:nvGraphicFramePr>
        <p:xfrm>
          <a:off x="5483421" y="5705303"/>
          <a:ext cx="1825625" cy="1231900"/>
        </p:xfrm>
        <a:graphic>
          <a:graphicData uri="http://schemas.openxmlformats.org/presentationml/2006/ole">
            <mc:AlternateContent xmlns:mc="http://schemas.openxmlformats.org/markup-compatibility/2006">
              <mc:Choice xmlns:v="urn:schemas-microsoft-com:vml" Requires="v">
                <p:oleObj spid="_x0000_s393434" name="Equation" r:id="rId27" imgW="583920" imgH="393480" progId="Equation.DSMT4">
                  <p:embed/>
                </p:oleObj>
              </mc:Choice>
              <mc:Fallback>
                <p:oleObj name="Equation" r:id="rId27" imgW="583920" imgH="393480" progId="Equation.DSMT4">
                  <p:embed/>
                  <p:pic>
                    <p:nvPicPr>
                      <p:cNvPr id="26" name="Object 1029"/>
                      <p:cNvPicPr>
                        <a:picLocks noChangeAspect="1" noChangeArrowheads="1"/>
                      </p:cNvPicPr>
                      <p:nvPr/>
                    </p:nvPicPr>
                    <p:blipFill>
                      <a:blip r:embed="rId28"/>
                      <a:srcRect/>
                      <a:stretch>
                        <a:fillRect/>
                      </a:stretch>
                    </p:blipFill>
                    <p:spPr bwMode="auto">
                      <a:xfrm>
                        <a:off x="5483421" y="5705303"/>
                        <a:ext cx="1825625" cy="12319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06746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additive="base">
                                        <p:cTn id="24" dur="500" fill="hold"/>
                                        <p:tgtEl>
                                          <p:spTgt spid="26"/>
                                        </p:tgtEl>
                                        <p:attrNameLst>
                                          <p:attrName>ppt_x</p:attrName>
                                        </p:attrNameLst>
                                      </p:cBhvr>
                                      <p:tavLst>
                                        <p:tav tm="0">
                                          <p:val>
                                            <p:strVal val="#ppt_x"/>
                                          </p:val>
                                        </p:tav>
                                        <p:tav tm="100000">
                                          <p:val>
                                            <p:strVal val="#ppt_x"/>
                                          </p:val>
                                        </p:tav>
                                      </p:tavLst>
                                    </p:anim>
                                    <p:anim calcmode="lin" valueType="num">
                                      <p:cBhvr additive="base">
                                        <p:cTn id="2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500" fill="hold"/>
                                        <p:tgtEl>
                                          <p:spTgt spid="28"/>
                                        </p:tgtEl>
                                        <p:attrNameLst>
                                          <p:attrName>ppt_x</p:attrName>
                                        </p:attrNameLst>
                                      </p:cBhvr>
                                      <p:tavLst>
                                        <p:tav tm="0">
                                          <p:val>
                                            <p:strVal val="#ppt_x"/>
                                          </p:val>
                                        </p:tav>
                                        <p:tav tm="100000">
                                          <p:val>
                                            <p:strVal val="#ppt_x"/>
                                          </p:val>
                                        </p:tav>
                                      </p:tavLst>
                                    </p:anim>
                                    <p:anim calcmode="lin" valueType="num">
                                      <p:cBhvr additive="base">
                                        <p:cTn id="3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62014" y="199012"/>
            <a:ext cx="10718562" cy="1384995"/>
          </a:xfrm>
          <a:prstGeom prst="rect">
            <a:avLst/>
          </a:prstGeom>
        </p:spPr>
        <p:txBody>
          <a:bodyPr wrap="square">
            <a:spAutoFit/>
          </a:bodyPr>
          <a:lstStyle/>
          <a:p>
            <a:r>
              <a:rPr kumimoji="1" lang="zh-CN" altLang="en-US" sz="2800" b="1" i="0" dirty="0">
                <a:solidFill>
                  <a:srgbClr val="FF0000"/>
                </a:solidFill>
              </a:rPr>
              <a:t>练习：</a:t>
            </a:r>
            <a:r>
              <a:rPr kumimoji="1" lang="zh-CN" altLang="en-US" sz="2800" b="1" i="0" dirty="0">
                <a:solidFill>
                  <a:srgbClr val="009900"/>
                </a:solidFill>
              </a:rPr>
              <a:t>康普顿散射中，</a:t>
            </a:r>
            <a:r>
              <a:rPr kumimoji="1" lang="en-US" altLang="zh-CN" sz="2800" b="1" i="0" dirty="0">
                <a:solidFill>
                  <a:srgbClr val="9900CC"/>
                </a:solidFill>
              </a:rPr>
              <a:t>X</a:t>
            </a:r>
            <a:r>
              <a:rPr kumimoji="1" lang="zh-CN" altLang="en-US" sz="2800" b="1" i="0" dirty="0">
                <a:solidFill>
                  <a:srgbClr val="9900CC"/>
                </a:solidFill>
              </a:rPr>
              <a:t>射线经物体散射后沿与入射方向相反方向散射。已知</a:t>
            </a:r>
            <a:r>
              <a:rPr lang="zh-CN" altLang="en-US" sz="2800" b="1" i="0" dirty="0">
                <a:solidFill>
                  <a:srgbClr val="009900"/>
                </a:solidFill>
              </a:rPr>
              <a:t>康普顿波长为</a:t>
            </a:r>
            <a:r>
              <a:rPr kumimoji="1" lang="en-US" altLang="zh-CN" sz="2800" b="1" i="0" dirty="0" err="1">
                <a:solidFill>
                  <a:srgbClr val="FF0000"/>
                </a:solidFill>
              </a:rPr>
              <a:t>λ</a:t>
            </a:r>
            <a:r>
              <a:rPr kumimoji="1" lang="en-US" altLang="zh-CN" sz="2800" b="1" i="0" baseline="-25000" dirty="0" err="1">
                <a:solidFill>
                  <a:srgbClr val="FF0000"/>
                </a:solidFill>
                <a:cs typeface="Times New Roman" panose="02020603050405020304" pitchFamily="18" charset="0"/>
              </a:rPr>
              <a:t>c</a:t>
            </a:r>
            <a:r>
              <a:rPr kumimoji="1" lang="en-US" altLang="zh-CN" sz="2800" b="1" i="0" dirty="0">
                <a:solidFill>
                  <a:srgbClr val="FF0000"/>
                </a:solidFill>
              </a:rPr>
              <a:t> </a:t>
            </a:r>
            <a:r>
              <a:rPr kumimoji="1" lang="zh-CN" altLang="en-US" sz="2800" b="1" i="0" dirty="0">
                <a:solidFill>
                  <a:srgbClr val="9900CC"/>
                </a:solidFill>
              </a:rPr>
              <a:t>，</a:t>
            </a:r>
            <a:r>
              <a:rPr kumimoji="1" lang="zh-CN" altLang="zh-CN" sz="2800" b="1" i="0" kern="100" dirty="0">
                <a:solidFill>
                  <a:srgbClr val="9900CC"/>
                </a:solidFill>
                <a:cs typeface="Times New Roman" panose="02020603050405020304" pitchFamily="18" charset="0"/>
              </a:rPr>
              <a:t>反冲</a:t>
            </a:r>
            <a:r>
              <a:rPr kumimoji="1" lang="zh-CN" altLang="en-US" sz="2800" b="1" i="0" dirty="0">
                <a:solidFill>
                  <a:srgbClr val="0000FF"/>
                </a:solidFill>
              </a:rPr>
              <a:t>电子的质量为其静止质量的</a:t>
            </a:r>
            <a:r>
              <a:rPr lang="en-US" altLang="zh-CN" sz="2800" b="1" i="0" dirty="0">
                <a:solidFill>
                  <a:srgbClr val="0000FF"/>
                </a:solidFill>
              </a:rPr>
              <a:t>     </a:t>
            </a:r>
            <a:r>
              <a:rPr kumimoji="1" lang="zh-CN" altLang="en-US" sz="2800" b="1" i="0" dirty="0">
                <a:solidFill>
                  <a:srgbClr val="0000FF"/>
                </a:solidFill>
              </a:rPr>
              <a:t>倍</a:t>
            </a:r>
            <a:r>
              <a:rPr lang="zh-CN" altLang="en-US" sz="2800" b="1" i="0" dirty="0">
                <a:solidFill>
                  <a:srgbClr val="009900"/>
                </a:solidFill>
              </a:rPr>
              <a:t>。那么</a:t>
            </a:r>
            <a:r>
              <a:rPr kumimoji="1" lang="zh-CN" altLang="en-US" sz="2800" b="1" i="0" dirty="0">
                <a:solidFill>
                  <a:srgbClr val="9900CC"/>
                </a:solidFill>
              </a:rPr>
              <a:t>入射</a:t>
            </a:r>
            <a:r>
              <a:rPr kumimoji="1" lang="en-US" altLang="zh-CN" sz="2800" b="1" i="0" dirty="0">
                <a:solidFill>
                  <a:srgbClr val="9900CC"/>
                </a:solidFill>
              </a:rPr>
              <a:t>X</a:t>
            </a:r>
            <a:r>
              <a:rPr kumimoji="1" lang="zh-CN" altLang="en-US" sz="2800" b="1" i="0" dirty="0">
                <a:solidFill>
                  <a:srgbClr val="9900CC"/>
                </a:solidFill>
              </a:rPr>
              <a:t>射线的波长为</a:t>
            </a:r>
            <a:r>
              <a:rPr kumimoji="1" lang="en-US" altLang="zh-CN" sz="2800" b="1" i="0" dirty="0">
                <a:solidFill>
                  <a:srgbClr val="FF0000"/>
                </a:solidFill>
              </a:rPr>
              <a:t>λ</a:t>
            </a:r>
            <a:r>
              <a:rPr kumimoji="1" lang="en-US" altLang="zh-CN" sz="2800" b="1" i="0" baseline="-25000" dirty="0">
                <a:solidFill>
                  <a:srgbClr val="FF0000"/>
                </a:solidFill>
                <a:cs typeface="Times New Roman" panose="02020603050405020304" pitchFamily="18" charset="0"/>
              </a:rPr>
              <a:t>0 </a:t>
            </a:r>
            <a:r>
              <a:rPr lang="en-US" altLang="zh-CN" sz="2800" b="1" i="0" dirty="0">
                <a:solidFill>
                  <a:srgbClr val="0000FF"/>
                </a:solidFill>
              </a:rPr>
              <a:t>=_____</a:t>
            </a:r>
            <a:r>
              <a:rPr kumimoji="1" lang="zh-CN" altLang="en-US" sz="2800" b="1" i="0" dirty="0">
                <a:solidFill>
                  <a:srgbClr val="009900"/>
                </a:solidFill>
              </a:rPr>
              <a:t>。</a:t>
            </a:r>
          </a:p>
        </p:txBody>
      </p:sp>
      <p:grpSp>
        <p:nvGrpSpPr>
          <p:cNvPr id="3" name="Group 12"/>
          <p:cNvGrpSpPr>
            <a:grpSpLocks/>
          </p:cNvGrpSpPr>
          <p:nvPr/>
        </p:nvGrpSpPr>
        <p:grpSpPr bwMode="auto">
          <a:xfrm>
            <a:off x="6665824" y="2109217"/>
            <a:ext cx="3810000" cy="3016250"/>
            <a:chOff x="2784" y="2053"/>
            <a:chExt cx="2688" cy="2000"/>
          </a:xfrm>
        </p:grpSpPr>
        <p:sp>
          <p:nvSpPr>
            <p:cNvPr id="4" name="Rectangle 13"/>
            <p:cNvSpPr>
              <a:spLocks noChangeArrowheads="1"/>
            </p:cNvSpPr>
            <p:nvPr/>
          </p:nvSpPr>
          <p:spPr bwMode="auto">
            <a:xfrm>
              <a:off x="2784" y="2053"/>
              <a:ext cx="2688" cy="1920"/>
            </a:xfrm>
            <a:prstGeom prst="rect">
              <a:avLst/>
            </a:prstGeom>
            <a:solidFill>
              <a:srgbClr val="FFFFFF"/>
            </a:solidFill>
            <a:ln w="9525">
              <a:solidFill>
                <a:srgbClr val="006666"/>
              </a:solidFill>
              <a:miter lim="800000"/>
              <a:headEnd/>
              <a:tailEnd type="none" w="sm" len="lg"/>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5" name="Line 14"/>
            <p:cNvSpPr>
              <a:spLocks noChangeShapeType="1"/>
            </p:cNvSpPr>
            <p:nvPr/>
          </p:nvSpPr>
          <p:spPr bwMode="auto">
            <a:xfrm>
              <a:off x="3858" y="3165"/>
              <a:ext cx="1566" cy="3"/>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600" b="0" i="0" u="none" strike="noStrike" kern="0" cap="none" spc="0" normalizeH="0" baseline="0" noProof="0">
                <a:ln>
                  <a:noFill/>
                </a:ln>
                <a:solidFill>
                  <a:srgbClr val="000000"/>
                </a:solidFill>
                <a:effectLst/>
                <a:uLnTx/>
                <a:uFillTx/>
                <a:latin typeface="Times New Roman" panose="02020603050405020304" pitchFamily="18" charset="0"/>
              </a:endParaRPr>
            </a:p>
          </p:txBody>
        </p:sp>
        <p:sp>
          <p:nvSpPr>
            <p:cNvPr id="6" name="Line 15"/>
            <p:cNvSpPr>
              <a:spLocks noChangeShapeType="1"/>
            </p:cNvSpPr>
            <p:nvPr/>
          </p:nvSpPr>
          <p:spPr bwMode="auto">
            <a:xfrm flipV="1">
              <a:off x="3840" y="2256"/>
              <a:ext cx="0" cy="1680"/>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600" b="0" i="0" u="none" strike="noStrike" kern="0" cap="none" spc="0" normalizeH="0" baseline="0" noProof="0">
                <a:ln>
                  <a:noFill/>
                </a:ln>
                <a:solidFill>
                  <a:srgbClr val="000000"/>
                </a:solidFill>
                <a:effectLst/>
                <a:uLnTx/>
                <a:uFillTx/>
                <a:latin typeface="Times New Roman" panose="02020603050405020304" pitchFamily="18" charset="0"/>
              </a:endParaRPr>
            </a:p>
          </p:txBody>
        </p:sp>
        <p:graphicFrame>
          <p:nvGraphicFramePr>
            <p:cNvPr id="7" name="Object 16"/>
            <p:cNvGraphicFramePr>
              <a:graphicFrameLocks noChangeAspect="1"/>
            </p:cNvGraphicFramePr>
            <p:nvPr/>
          </p:nvGraphicFramePr>
          <p:xfrm>
            <a:off x="5136" y="2894"/>
            <a:ext cx="208" cy="226"/>
          </p:xfrm>
          <a:graphic>
            <a:graphicData uri="http://schemas.openxmlformats.org/presentationml/2006/ole">
              <mc:AlternateContent xmlns:mc="http://schemas.openxmlformats.org/markup-compatibility/2006">
                <mc:Choice xmlns:v="urn:schemas-microsoft-com:vml" Requires="v">
                  <p:oleObj spid="_x0000_s392499" name="公式" r:id="rId3" imgW="177646" imgH="190335" progId="Equation.3">
                    <p:embed/>
                  </p:oleObj>
                </mc:Choice>
                <mc:Fallback>
                  <p:oleObj name="公式" r:id="rId3" imgW="177646" imgH="190335" progId="Equation.3">
                    <p:embed/>
                    <p:pic>
                      <p:nvPicPr>
                        <p:cNvPr id="7"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 y="2894"/>
                          <a:ext cx="208"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7"/>
            <p:cNvGraphicFramePr>
              <a:graphicFrameLocks noChangeAspect="1"/>
            </p:cNvGraphicFramePr>
            <p:nvPr>
              <p:extLst>
                <p:ext uri="{D42A27DB-BD31-4B8C-83A1-F6EECF244321}">
                  <p14:modId xmlns:p14="http://schemas.microsoft.com/office/powerpoint/2010/main" val="1391506958"/>
                </p:ext>
              </p:extLst>
            </p:nvPr>
          </p:nvGraphicFramePr>
          <p:xfrm>
            <a:off x="3395" y="2256"/>
            <a:ext cx="225" cy="285"/>
          </p:xfrm>
          <a:graphic>
            <a:graphicData uri="http://schemas.openxmlformats.org/presentationml/2006/ole">
              <mc:AlternateContent xmlns:mc="http://schemas.openxmlformats.org/markup-compatibility/2006">
                <mc:Choice xmlns:v="urn:schemas-microsoft-com:vml" Requires="v">
                  <p:oleObj spid="_x0000_s392500" name="公式" r:id="rId5" imgW="190417" imgH="241195" progId="Equation.3">
                    <p:embed/>
                  </p:oleObj>
                </mc:Choice>
                <mc:Fallback>
                  <p:oleObj name="公式" r:id="rId5" imgW="190417" imgH="241195" progId="Equation.3">
                    <p:embed/>
                    <p:pic>
                      <p:nvPicPr>
                        <p:cNvPr id="8"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 y="2256"/>
                          <a:ext cx="225"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Line 18"/>
            <p:cNvSpPr>
              <a:spLocks noChangeShapeType="1"/>
            </p:cNvSpPr>
            <p:nvPr/>
          </p:nvSpPr>
          <p:spPr bwMode="auto">
            <a:xfrm>
              <a:off x="3840" y="3168"/>
              <a:ext cx="887" cy="5"/>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600" b="0" i="0" u="none" strike="noStrike" kern="0" cap="none" spc="0" normalizeH="0" baseline="0" noProof="0">
                <a:ln>
                  <a:noFill/>
                </a:ln>
                <a:solidFill>
                  <a:srgbClr val="000000"/>
                </a:solidFill>
                <a:effectLst/>
                <a:uLnTx/>
                <a:uFillTx/>
                <a:latin typeface="Times New Roman" panose="02020603050405020304" pitchFamily="18" charset="0"/>
              </a:endParaRPr>
            </a:p>
          </p:txBody>
        </p:sp>
        <p:sp>
          <p:nvSpPr>
            <p:cNvPr id="10" name="Line 19"/>
            <p:cNvSpPr>
              <a:spLocks noChangeShapeType="1"/>
            </p:cNvSpPr>
            <p:nvPr/>
          </p:nvSpPr>
          <p:spPr bwMode="auto">
            <a:xfrm flipH="1" flipV="1">
              <a:off x="3241" y="3151"/>
              <a:ext cx="599" cy="17"/>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600" b="0" i="0" u="none" strike="noStrike" kern="0" cap="none" spc="0" normalizeH="0" baseline="0" noProof="0">
                <a:ln>
                  <a:noFill/>
                </a:ln>
                <a:solidFill>
                  <a:srgbClr val="000000"/>
                </a:solidFill>
                <a:effectLst/>
                <a:uLnTx/>
                <a:uFillTx/>
                <a:latin typeface="Times New Roman" panose="02020603050405020304" pitchFamily="18" charset="0"/>
              </a:endParaRPr>
            </a:p>
          </p:txBody>
        </p:sp>
        <p:sp>
          <p:nvSpPr>
            <p:cNvPr id="11" name="Line 20"/>
            <p:cNvSpPr>
              <a:spLocks noChangeShapeType="1"/>
            </p:cNvSpPr>
            <p:nvPr/>
          </p:nvSpPr>
          <p:spPr bwMode="auto">
            <a:xfrm>
              <a:off x="2953" y="3254"/>
              <a:ext cx="86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600" b="0" i="0" u="none" strike="noStrike" kern="0" cap="none" spc="0" normalizeH="0" baseline="0" noProof="0">
                <a:ln>
                  <a:noFill/>
                </a:ln>
                <a:solidFill>
                  <a:srgbClr val="000000"/>
                </a:solidFill>
                <a:effectLst/>
                <a:uLnTx/>
                <a:uFillTx/>
                <a:latin typeface="Times New Roman" panose="02020603050405020304" pitchFamily="18" charset="0"/>
              </a:endParaRPr>
            </a:p>
          </p:txBody>
        </p:sp>
        <p:graphicFrame>
          <p:nvGraphicFramePr>
            <p:cNvPr id="12" name="Object 24"/>
            <p:cNvGraphicFramePr>
              <a:graphicFrameLocks noChangeAspect="1"/>
            </p:cNvGraphicFramePr>
            <p:nvPr>
              <p:extLst>
                <p:ext uri="{D42A27DB-BD31-4B8C-83A1-F6EECF244321}">
                  <p14:modId xmlns:p14="http://schemas.microsoft.com/office/powerpoint/2010/main" val="2486594426"/>
                </p:ext>
              </p:extLst>
            </p:nvPr>
          </p:nvGraphicFramePr>
          <p:xfrm>
            <a:off x="3219" y="3337"/>
            <a:ext cx="733" cy="716"/>
          </p:xfrm>
          <a:graphic>
            <a:graphicData uri="http://schemas.openxmlformats.org/presentationml/2006/ole">
              <mc:AlternateContent xmlns:mc="http://schemas.openxmlformats.org/markup-compatibility/2006">
                <mc:Choice xmlns:v="urn:schemas-microsoft-com:vml" Requires="v">
                  <p:oleObj spid="_x0000_s392501" name="Equation" r:id="rId7" imgW="406080" imgH="393480" progId="Equation.DSMT4">
                    <p:embed/>
                  </p:oleObj>
                </mc:Choice>
                <mc:Fallback>
                  <p:oleObj name="Equation" r:id="rId7" imgW="406080" imgH="393480" progId="Equation.DSMT4">
                    <p:embed/>
                    <p:pic>
                      <p:nvPicPr>
                        <p:cNvPr id="12" name="Object 24"/>
                        <p:cNvPicPr>
                          <a:picLocks noChangeAspect="1" noChangeArrowheads="1"/>
                        </p:cNvPicPr>
                        <p:nvPr/>
                      </p:nvPicPr>
                      <p:blipFill>
                        <a:blip r:embed="rId8"/>
                        <a:srcRect/>
                        <a:stretch>
                          <a:fillRect/>
                        </a:stretch>
                      </p:blipFill>
                      <p:spPr bwMode="auto">
                        <a:xfrm>
                          <a:off x="3219" y="3337"/>
                          <a:ext cx="733" cy="716"/>
                        </a:xfrm>
                        <a:prstGeom prst="rect">
                          <a:avLst/>
                        </a:prstGeom>
                        <a:noFill/>
                        <a:ln>
                          <a:noFill/>
                        </a:ln>
                        <a:effectLst/>
                        <a:extLst/>
                      </p:spPr>
                    </p:pic>
                  </p:oleObj>
                </mc:Fallback>
              </mc:AlternateContent>
            </a:graphicData>
          </a:graphic>
        </p:graphicFrame>
        <p:graphicFrame>
          <p:nvGraphicFramePr>
            <p:cNvPr id="13" name="Object 25"/>
            <p:cNvGraphicFramePr>
              <a:graphicFrameLocks noChangeAspect="1"/>
            </p:cNvGraphicFramePr>
            <p:nvPr>
              <p:extLst>
                <p:ext uri="{D42A27DB-BD31-4B8C-83A1-F6EECF244321}">
                  <p14:modId xmlns:p14="http://schemas.microsoft.com/office/powerpoint/2010/main" val="3650829"/>
                </p:ext>
              </p:extLst>
            </p:nvPr>
          </p:nvGraphicFramePr>
          <p:xfrm>
            <a:off x="2840" y="2349"/>
            <a:ext cx="636" cy="712"/>
          </p:xfrm>
          <a:graphic>
            <a:graphicData uri="http://schemas.openxmlformats.org/presentationml/2006/ole">
              <mc:AlternateContent xmlns:mc="http://schemas.openxmlformats.org/markup-compatibility/2006">
                <mc:Choice xmlns:v="urn:schemas-microsoft-com:vml" Requires="v">
                  <p:oleObj spid="_x0000_s392502" name="Equation" r:id="rId9" imgW="317160" imgH="393480" progId="Equation.DSMT4">
                    <p:embed/>
                  </p:oleObj>
                </mc:Choice>
                <mc:Fallback>
                  <p:oleObj name="Equation" r:id="rId9" imgW="317160" imgH="393480" progId="Equation.DSMT4">
                    <p:embed/>
                    <p:pic>
                      <p:nvPicPr>
                        <p:cNvPr id="13" name="Object 25"/>
                        <p:cNvPicPr>
                          <a:picLocks noChangeAspect="1" noChangeArrowheads="1"/>
                        </p:cNvPicPr>
                        <p:nvPr/>
                      </p:nvPicPr>
                      <p:blipFill>
                        <a:blip r:embed="rId10"/>
                        <a:srcRect/>
                        <a:stretch>
                          <a:fillRect/>
                        </a:stretch>
                      </p:blipFill>
                      <p:spPr bwMode="auto">
                        <a:xfrm>
                          <a:off x="2840" y="2349"/>
                          <a:ext cx="636" cy="712"/>
                        </a:xfrm>
                        <a:prstGeom prst="rect">
                          <a:avLst/>
                        </a:prstGeom>
                        <a:noFill/>
                        <a:ln>
                          <a:noFill/>
                        </a:ln>
                        <a:effectLst/>
                        <a:extLst/>
                      </p:spPr>
                    </p:pic>
                  </p:oleObj>
                </mc:Fallback>
              </mc:AlternateContent>
            </a:graphicData>
          </a:graphic>
        </p:graphicFrame>
        <p:graphicFrame>
          <p:nvGraphicFramePr>
            <p:cNvPr id="14" name="Object 26"/>
            <p:cNvGraphicFramePr>
              <a:graphicFrameLocks noChangeAspect="1"/>
            </p:cNvGraphicFramePr>
            <p:nvPr>
              <p:extLst>
                <p:ext uri="{D42A27DB-BD31-4B8C-83A1-F6EECF244321}">
                  <p14:modId xmlns:p14="http://schemas.microsoft.com/office/powerpoint/2010/main" val="3687914938"/>
                </p:ext>
              </p:extLst>
            </p:nvPr>
          </p:nvGraphicFramePr>
          <p:xfrm>
            <a:off x="4128" y="3254"/>
            <a:ext cx="673" cy="448"/>
          </p:xfrm>
          <a:graphic>
            <a:graphicData uri="http://schemas.openxmlformats.org/presentationml/2006/ole">
              <mc:AlternateContent xmlns:mc="http://schemas.openxmlformats.org/markup-compatibility/2006">
                <mc:Choice xmlns:v="urn:schemas-microsoft-com:vml" Requires="v">
                  <p:oleObj spid="_x0000_s392503" name="Equation" r:id="rId11" imgW="241200" imgH="177480" progId="Equation.DSMT4">
                    <p:embed/>
                  </p:oleObj>
                </mc:Choice>
                <mc:Fallback>
                  <p:oleObj name="Equation" r:id="rId11" imgW="241200" imgH="177480" progId="Equation.DSMT4">
                    <p:embed/>
                    <p:pic>
                      <p:nvPicPr>
                        <p:cNvPr id="14" name="Object 26"/>
                        <p:cNvPicPr>
                          <a:picLocks noChangeAspect="1" noChangeArrowheads="1"/>
                        </p:cNvPicPr>
                        <p:nvPr/>
                      </p:nvPicPr>
                      <p:blipFill>
                        <a:blip r:embed="rId12"/>
                        <a:srcRect/>
                        <a:stretch>
                          <a:fillRect/>
                        </a:stretch>
                      </p:blipFill>
                      <p:spPr bwMode="auto">
                        <a:xfrm>
                          <a:off x="4128" y="3254"/>
                          <a:ext cx="673" cy="448"/>
                        </a:xfrm>
                        <a:prstGeom prst="rect">
                          <a:avLst/>
                        </a:prstGeom>
                        <a:noFill/>
                        <a:ln>
                          <a:noFill/>
                        </a:ln>
                        <a:effectLst/>
                        <a:extLst/>
                      </p:spPr>
                    </p:pic>
                  </p:oleObj>
                </mc:Fallback>
              </mc:AlternateContent>
            </a:graphicData>
          </a:graphic>
        </p:graphicFrame>
        <p:sp>
          <p:nvSpPr>
            <p:cNvPr id="15" name="Line 27"/>
            <p:cNvSpPr>
              <a:spLocks noChangeShapeType="1"/>
            </p:cNvSpPr>
            <p:nvPr/>
          </p:nvSpPr>
          <p:spPr bwMode="auto">
            <a:xfrm flipH="1" flipV="1">
              <a:off x="3524" y="3146"/>
              <a:ext cx="316" cy="22"/>
            </a:xfrm>
            <a:prstGeom prst="line">
              <a:avLst/>
            </a:prstGeom>
            <a:noFill/>
            <a:ln w="381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600" b="0" i="0" u="none" strike="noStrike" kern="0" cap="none" spc="0" normalizeH="0" baseline="0" noProof="0">
                <a:ln>
                  <a:noFill/>
                </a:ln>
                <a:solidFill>
                  <a:srgbClr val="000000"/>
                </a:solidFill>
                <a:effectLst/>
                <a:uLnTx/>
                <a:uFillTx/>
                <a:latin typeface="Times New Roman" panose="02020603050405020304" pitchFamily="18" charset="0"/>
              </a:endParaRPr>
            </a:p>
          </p:txBody>
        </p:sp>
        <p:graphicFrame>
          <p:nvGraphicFramePr>
            <p:cNvPr id="16" name="Object 28"/>
            <p:cNvGraphicFramePr>
              <a:graphicFrameLocks noChangeAspect="1"/>
            </p:cNvGraphicFramePr>
            <p:nvPr>
              <p:extLst>
                <p:ext uri="{D42A27DB-BD31-4B8C-83A1-F6EECF244321}">
                  <p14:modId xmlns:p14="http://schemas.microsoft.com/office/powerpoint/2010/main" val="3015213268"/>
                </p:ext>
              </p:extLst>
            </p:nvPr>
          </p:nvGraphicFramePr>
          <p:xfrm>
            <a:off x="3497" y="2741"/>
            <a:ext cx="298" cy="416"/>
          </p:xfrm>
          <a:graphic>
            <a:graphicData uri="http://schemas.openxmlformats.org/presentationml/2006/ole">
              <mc:AlternateContent xmlns:mc="http://schemas.openxmlformats.org/markup-compatibility/2006">
                <mc:Choice xmlns:v="urn:schemas-microsoft-com:vml" Requires="v">
                  <p:oleObj spid="_x0000_s392504" name="Equation" r:id="rId13" imgW="126720" imgH="177480" progId="Equation.DSMT4">
                    <p:embed/>
                  </p:oleObj>
                </mc:Choice>
                <mc:Fallback>
                  <p:oleObj name="Equation" r:id="rId13" imgW="126720" imgH="177480" progId="Equation.DSMT4">
                    <p:embed/>
                    <p:pic>
                      <p:nvPicPr>
                        <p:cNvPr id="16" name="Object 28"/>
                        <p:cNvPicPr>
                          <a:picLocks noChangeAspect="1" noChangeArrowheads="1"/>
                        </p:cNvPicPr>
                        <p:nvPr/>
                      </p:nvPicPr>
                      <p:blipFill>
                        <a:blip r:embed="rId14"/>
                        <a:srcRect/>
                        <a:stretch>
                          <a:fillRect/>
                        </a:stretch>
                      </p:blipFill>
                      <p:spPr bwMode="auto">
                        <a:xfrm>
                          <a:off x="3497" y="2741"/>
                          <a:ext cx="298" cy="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Line 29"/>
            <p:cNvSpPr>
              <a:spLocks noChangeShapeType="1"/>
            </p:cNvSpPr>
            <p:nvPr/>
          </p:nvSpPr>
          <p:spPr bwMode="auto">
            <a:xfrm>
              <a:off x="3015" y="3254"/>
              <a:ext cx="336" cy="0"/>
            </a:xfrm>
            <a:prstGeom prst="line">
              <a:avLst/>
            </a:prstGeom>
            <a:noFill/>
            <a:ln w="381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600" b="0" i="0" u="none" strike="noStrike" kern="0" cap="none" spc="0" normalizeH="0" baseline="0" noProof="0">
                <a:ln>
                  <a:noFill/>
                </a:ln>
                <a:solidFill>
                  <a:srgbClr val="000000"/>
                </a:solidFill>
                <a:effectLst/>
                <a:uLnTx/>
                <a:uFillTx/>
                <a:latin typeface="Times New Roman" panose="02020603050405020304" pitchFamily="18" charset="0"/>
              </a:endParaRPr>
            </a:p>
          </p:txBody>
        </p:sp>
        <p:graphicFrame>
          <p:nvGraphicFramePr>
            <p:cNvPr id="18" name="Object 30"/>
            <p:cNvGraphicFramePr>
              <a:graphicFrameLocks noChangeAspect="1"/>
            </p:cNvGraphicFramePr>
            <p:nvPr>
              <p:extLst>
                <p:ext uri="{D42A27DB-BD31-4B8C-83A1-F6EECF244321}">
                  <p14:modId xmlns:p14="http://schemas.microsoft.com/office/powerpoint/2010/main" val="814382410"/>
                </p:ext>
              </p:extLst>
            </p:nvPr>
          </p:nvGraphicFramePr>
          <p:xfrm>
            <a:off x="2821" y="3235"/>
            <a:ext cx="388" cy="541"/>
          </p:xfrm>
          <a:graphic>
            <a:graphicData uri="http://schemas.openxmlformats.org/presentationml/2006/ole">
              <mc:AlternateContent xmlns:mc="http://schemas.openxmlformats.org/markup-compatibility/2006">
                <mc:Choice xmlns:v="urn:schemas-microsoft-com:vml" Requires="v">
                  <p:oleObj spid="_x0000_s392505" name="Equation" r:id="rId15" imgW="164880" imgH="228600" progId="Equation.DSMT4">
                    <p:embed/>
                  </p:oleObj>
                </mc:Choice>
                <mc:Fallback>
                  <p:oleObj name="Equation" r:id="rId15" imgW="164880" imgH="228600" progId="Equation.DSMT4">
                    <p:embed/>
                    <p:pic>
                      <p:nvPicPr>
                        <p:cNvPr id="18" name="Object 30"/>
                        <p:cNvPicPr>
                          <a:picLocks noChangeAspect="1" noChangeArrowheads="1"/>
                        </p:cNvPicPr>
                        <p:nvPr/>
                      </p:nvPicPr>
                      <p:blipFill>
                        <a:blip r:embed="rId16"/>
                        <a:srcRect/>
                        <a:stretch>
                          <a:fillRect/>
                        </a:stretch>
                      </p:blipFill>
                      <p:spPr bwMode="auto">
                        <a:xfrm>
                          <a:off x="2821" y="3235"/>
                          <a:ext cx="388" cy="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Oval 31"/>
            <p:cNvSpPr>
              <a:spLocks noChangeArrowheads="1"/>
            </p:cNvSpPr>
            <p:nvPr/>
          </p:nvSpPr>
          <p:spPr bwMode="auto">
            <a:xfrm>
              <a:off x="3768" y="3120"/>
              <a:ext cx="144" cy="144"/>
            </a:xfrm>
            <a:prstGeom prst="ellipse">
              <a:avLst/>
            </a:prstGeom>
            <a:gradFill rotWithShape="0">
              <a:gsLst>
                <a:gs pos="0">
                  <a:srgbClr val="FFFFFF"/>
                </a:gs>
                <a:gs pos="100000">
                  <a:srgbClr val="0000FF"/>
                </a:gs>
              </a:gsLst>
              <a:path path="shape">
                <a:fillToRect l="50000" t="50000" r="50000" b="50000"/>
              </a:path>
            </a:gradFill>
            <a:ln w="9525">
              <a:solidFill>
                <a:srgbClr val="000000"/>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aphicFrame>
        <p:nvGraphicFramePr>
          <p:cNvPr id="20" name="Object 2074"/>
          <p:cNvGraphicFramePr>
            <a:graphicFrameLocks noChangeAspect="1"/>
          </p:cNvGraphicFramePr>
          <p:nvPr>
            <p:extLst>
              <p:ext uri="{D42A27DB-BD31-4B8C-83A1-F6EECF244321}">
                <p14:modId xmlns:p14="http://schemas.microsoft.com/office/powerpoint/2010/main" val="3534308265"/>
              </p:ext>
            </p:extLst>
          </p:nvPr>
        </p:nvGraphicFramePr>
        <p:xfrm>
          <a:off x="1260810" y="2611368"/>
          <a:ext cx="3935234" cy="1070823"/>
        </p:xfrm>
        <a:graphic>
          <a:graphicData uri="http://schemas.openxmlformats.org/presentationml/2006/ole">
            <mc:AlternateContent xmlns:mc="http://schemas.openxmlformats.org/markup-compatibility/2006">
              <mc:Choice xmlns:v="urn:schemas-microsoft-com:vml" Requires="v">
                <p:oleObj spid="_x0000_s392506" name="公式" r:id="rId17" imgW="1447560" imgH="393480" progId="Equation.3">
                  <p:embed/>
                </p:oleObj>
              </mc:Choice>
              <mc:Fallback>
                <p:oleObj name="公式" r:id="rId17" imgW="1447560" imgH="393480" progId="Equation.3">
                  <p:embed/>
                  <p:pic>
                    <p:nvPicPr>
                      <p:cNvPr id="20" name="Object 2074"/>
                      <p:cNvPicPr>
                        <a:picLocks noChangeAspect="1" noChangeArrowheads="1"/>
                      </p:cNvPicPr>
                      <p:nvPr/>
                    </p:nvPicPr>
                    <p:blipFill>
                      <a:blip r:embed="rId18"/>
                      <a:srcRect/>
                      <a:stretch>
                        <a:fillRect/>
                      </a:stretch>
                    </p:blipFill>
                    <p:spPr bwMode="auto">
                      <a:xfrm>
                        <a:off x="1260810" y="2611368"/>
                        <a:ext cx="3935234" cy="1070823"/>
                      </a:xfrm>
                      <a:prstGeom prst="rect">
                        <a:avLst/>
                      </a:prstGeom>
                      <a:solidFill>
                        <a:srgbClr val="66FF33"/>
                      </a:solidFill>
                      <a:ln>
                        <a:noFill/>
                      </a:ln>
                      <a:effectLst/>
                      <a:extLst/>
                    </p:spPr>
                  </p:pic>
                </p:oleObj>
              </mc:Fallback>
            </mc:AlternateContent>
          </a:graphicData>
        </a:graphic>
      </p:graphicFrame>
      <p:sp>
        <p:nvSpPr>
          <p:cNvPr id="21" name="AutoShape 8"/>
          <p:cNvSpPr>
            <a:spLocks noChangeArrowheads="1"/>
          </p:cNvSpPr>
          <p:nvPr/>
        </p:nvSpPr>
        <p:spPr bwMode="auto">
          <a:xfrm>
            <a:off x="474283" y="4017113"/>
            <a:ext cx="700143" cy="241182"/>
          </a:xfrm>
          <a:prstGeom prst="rightArrow">
            <a:avLst>
              <a:gd name="adj1" fmla="val 50000"/>
              <a:gd name="adj2" fmla="val 95879"/>
            </a:avLst>
          </a:prstGeom>
          <a:solidFill>
            <a:srgbClr val="00FFFF"/>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800" b="1" i="0" u="none" strike="noStrike" kern="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endParaRPr>
          </a:p>
        </p:txBody>
      </p:sp>
      <p:graphicFrame>
        <p:nvGraphicFramePr>
          <p:cNvPr id="22" name="Object 2074"/>
          <p:cNvGraphicFramePr>
            <a:graphicFrameLocks noChangeAspect="1"/>
          </p:cNvGraphicFramePr>
          <p:nvPr>
            <p:extLst>
              <p:ext uri="{D42A27DB-BD31-4B8C-83A1-F6EECF244321}">
                <p14:modId xmlns:p14="http://schemas.microsoft.com/office/powerpoint/2010/main" val="1864875774"/>
              </p:ext>
            </p:extLst>
          </p:nvPr>
        </p:nvGraphicFramePr>
        <p:xfrm>
          <a:off x="1374729" y="3597587"/>
          <a:ext cx="4870450" cy="1093788"/>
        </p:xfrm>
        <a:graphic>
          <a:graphicData uri="http://schemas.openxmlformats.org/presentationml/2006/ole">
            <mc:AlternateContent xmlns:mc="http://schemas.openxmlformats.org/markup-compatibility/2006">
              <mc:Choice xmlns:v="urn:schemas-microsoft-com:vml" Requires="v">
                <p:oleObj spid="_x0000_s392507" name="公式" r:id="rId19" imgW="1752480" imgH="393480" progId="Equation.3">
                  <p:embed/>
                </p:oleObj>
              </mc:Choice>
              <mc:Fallback>
                <p:oleObj name="公式" r:id="rId19" imgW="1752480" imgH="393480" progId="Equation.3">
                  <p:embed/>
                  <p:pic>
                    <p:nvPicPr>
                      <p:cNvPr id="22" name="Object 2074"/>
                      <p:cNvPicPr>
                        <a:picLocks noChangeAspect="1" noChangeArrowheads="1"/>
                      </p:cNvPicPr>
                      <p:nvPr/>
                    </p:nvPicPr>
                    <p:blipFill>
                      <a:blip r:embed="rId20"/>
                      <a:srcRect/>
                      <a:stretch>
                        <a:fillRect/>
                      </a:stretch>
                    </p:blipFill>
                    <p:spPr bwMode="auto">
                      <a:xfrm>
                        <a:off x="1374729" y="3597587"/>
                        <a:ext cx="4870450" cy="1093788"/>
                      </a:xfrm>
                      <a:prstGeom prst="rect">
                        <a:avLst/>
                      </a:prstGeom>
                      <a:noFill/>
                      <a:ln>
                        <a:noFill/>
                      </a:ln>
                      <a:effectLst/>
                      <a:extLst/>
                    </p:spPr>
                  </p:pic>
                </p:oleObj>
              </mc:Fallback>
            </mc:AlternateContent>
          </a:graphicData>
        </a:graphic>
      </p:graphicFrame>
      <p:graphicFrame>
        <p:nvGraphicFramePr>
          <p:cNvPr id="23" name="Object 13"/>
          <p:cNvGraphicFramePr>
            <a:graphicFrameLocks noChangeAspect="1"/>
          </p:cNvGraphicFramePr>
          <p:nvPr>
            <p:extLst>
              <p:ext uri="{D42A27DB-BD31-4B8C-83A1-F6EECF244321}">
                <p14:modId xmlns:p14="http://schemas.microsoft.com/office/powerpoint/2010/main" val="2092394687"/>
              </p:ext>
            </p:extLst>
          </p:nvPr>
        </p:nvGraphicFramePr>
        <p:xfrm>
          <a:off x="1932211" y="4677504"/>
          <a:ext cx="4010025" cy="1295400"/>
        </p:xfrm>
        <a:graphic>
          <a:graphicData uri="http://schemas.openxmlformats.org/presentationml/2006/ole">
            <mc:AlternateContent xmlns:mc="http://schemas.openxmlformats.org/markup-compatibility/2006">
              <mc:Choice xmlns:v="urn:schemas-microsoft-com:vml" Requires="v">
                <p:oleObj spid="_x0000_s392508" name="Equation" r:id="rId21" imgW="1346040" imgH="431640" progId="Equation.DSMT4">
                  <p:embed/>
                </p:oleObj>
              </mc:Choice>
              <mc:Fallback>
                <p:oleObj name="Equation" r:id="rId21" imgW="1346040" imgH="431640" progId="Equation.DSMT4">
                  <p:embed/>
                  <p:pic>
                    <p:nvPicPr>
                      <p:cNvPr id="23" name="Object 13"/>
                      <p:cNvPicPr>
                        <a:picLocks noChangeAspect="1" noChangeArrowheads="1"/>
                      </p:cNvPicPr>
                      <p:nvPr/>
                    </p:nvPicPr>
                    <p:blipFill>
                      <a:blip r:embed="rId22"/>
                      <a:srcRect/>
                      <a:stretch>
                        <a:fillRect/>
                      </a:stretch>
                    </p:blipFill>
                    <p:spPr bwMode="auto">
                      <a:xfrm>
                        <a:off x="1932211" y="4677504"/>
                        <a:ext cx="4010025" cy="1295400"/>
                      </a:xfrm>
                      <a:prstGeom prst="rect">
                        <a:avLst/>
                      </a:prstGeom>
                      <a:noFill/>
                      <a:ln>
                        <a:noFill/>
                      </a:ln>
                      <a:effectLst/>
                      <a:extLst/>
                    </p:spPr>
                  </p:pic>
                </p:oleObj>
              </mc:Fallback>
            </mc:AlternateContent>
          </a:graphicData>
        </a:graphic>
      </p:graphicFrame>
      <p:graphicFrame>
        <p:nvGraphicFramePr>
          <p:cNvPr id="24" name="Object 13"/>
          <p:cNvGraphicFramePr>
            <a:graphicFrameLocks noChangeAspect="1"/>
          </p:cNvGraphicFramePr>
          <p:nvPr>
            <p:extLst>
              <p:ext uri="{D42A27DB-BD31-4B8C-83A1-F6EECF244321}">
                <p14:modId xmlns:p14="http://schemas.microsoft.com/office/powerpoint/2010/main" val="2259798522"/>
              </p:ext>
            </p:extLst>
          </p:nvPr>
        </p:nvGraphicFramePr>
        <p:xfrm>
          <a:off x="1702715" y="1574122"/>
          <a:ext cx="2393667" cy="899893"/>
        </p:xfrm>
        <a:graphic>
          <a:graphicData uri="http://schemas.openxmlformats.org/presentationml/2006/ole">
            <mc:AlternateContent xmlns:mc="http://schemas.openxmlformats.org/markup-compatibility/2006">
              <mc:Choice xmlns:v="urn:schemas-microsoft-com:vml" Requires="v">
                <p:oleObj spid="_x0000_s392509" name="公式" r:id="rId23" imgW="1054080" imgH="393480" progId="Equation.3">
                  <p:embed/>
                </p:oleObj>
              </mc:Choice>
              <mc:Fallback>
                <p:oleObj name="公式" r:id="rId23" imgW="1054080" imgH="393480" progId="Equation.3">
                  <p:embed/>
                  <p:pic>
                    <p:nvPicPr>
                      <p:cNvPr id="24" name="Object 13"/>
                      <p:cNvPicPr>
                        <a:picLocks noChangeAspect="1" noChangeArrowheads="1"/>
                      </p:cNvPicPr>
                      <p:nvPr/>
                    </p:nvPicPr>
                    <p:blipFill>
                      <a:blip r:embed="rId24"/>
                      <a:srcRect/>
                      <a:stretch>
                        <a:fillRect/>
                      </a:stretch>
                    </p:blipFill>
                    <p:spPr bwMode="auto">
                      <a:xfrm>
                        <a:off x="1702715" y="1574122"/>
                        <a:ext cx="2393667" cy="899893"/>
                      </a:xfrm>
                      <a:prstGeom prst="rect">
                        <a:avLst/>
                      </a:prstGeom>
                      <a:solidFill>
                        <a:srgbClr val="FFFF00"/>
                      </a:solidFill>
                      <a:ln>
                        <a:noFill/>
                      </a:ln>
                      <a:effectLst/>
                      <a:extLst/>
                    </p:spPr>
                  </p:pic>
                </p:oleObj>
              </mc:Fallback>
            </mc:AlternateContent>
          </a:graphicData>
        </a:graphic>
      </p:graphicFrame>
      <p:sp>
        <p:nvSpPr>
          <p:cNvPr id="25" name="矩形 24"/>
          <p:cNvSpPr/>
          <p:nvPr/>
        </p:nvSpPr>
        <p:spPr>
          <a:xfrm>
            <a:off x="373953" y="5069829"/>
            <a:ext cx="1909012" cy="523220"/>
          </a:xfrm>
          <a:prstGeom prst="rect">
            <a:avLst/>
          </a:prstGeom>
        </p:spPr>
        <p:txBody>
          <a:bodyPr wrap="square">
            <a:spAutoFit/>
          </a:bodyPr>
          <a:lstStyle/>
          <a:p>
            <a:r>
              <a:rPr kumimoji="1" lang="zh-CN" altLang="en-US" sz="2800" b="1" i="0" dirty="0">
                <a:solidFill>
                  <a:srgbClr val="FF3300"/>
                </a:solidFill>
                <a:latin typeface="Times New Roman" panose="02020603050405020304" pitchFamily="18" charset="0"/>
              </a:rPr>
              <a:t>动量守恒</a:t>
            </a:r>
            <a:endParaRPr kumimoji="1" lang="zh-CN" altLang="en-US" sz="2800" i="0" dirty="0">
              <a:solidFill>
                <a:srgbClr val="009900"/>
              </a:solidFill>
              <a:latin typeface="Times New Roman" panose="02020603050405020304" pitchFamily="18" charset="0"/>
            </a:endParaRPr>
          </a:p>
        </p:txBody>
      </p:sp>
      <p:graphicFrame>
        <p:nvGraphicFramePr>
          <p:cNvPr id="26" name="Object 1029"/>
          <p:cNvGraphicFramePr>
            <a:graphicFrameLocks noChangeAspect="1"/>
          </p:cNvGraphicFramePr>
          <p:nvPr>
            <p:extLst>
              <p:ext uri="{D42A27DB-BD31-4B8C-83A1-F6EECF244321}">
                <p14:modId xmlns:p14="http://schemas.microsoft.com/office/powerpoint/2010/main" val="3737412447"/>
              </p:ext>
            </p:extLst>
          </p:nvPr>
        </p:nvGraphicFramePr>
        <p:xfrm>
          <a:off x="10690365" y="2370916"/>
          <a:ext cx="1428750" cy="1311275"/>
        </p:xfrm>
        <a:graphic>
          <a:graphicData uri="http://schemas.openxmlformats.org/presentationml/2006/ole">
            <mc:AlternateContent xmlns:mc="http://schemas.openxmlformats.org/markup-compatibility/2006">
              <mc:Choice xmlns:v="urn:schemas-microsoft-com:vml" Requires="v">
                <p:oleObj spid="_x0000_s392510" name="Equation" r:id="rId25" imgW="457200" imgH="419040" progId="Equation.DSMT4">
                  <p:embed/>
                </p:oleObj>
              </mc:Choice>
              <mc:Fallback>
                <p:oleObj name="Equation" r:id="rId25" imgW="457200" imgH="419040" progId="Equation.DSMT4">
                  <p:embed/>
                  <p:pic>
                    <p:nvPicPr>
                      <p:cNvPr id="26" name="Object 1029"/>
                      <p:cNvPicPr>
                        <a:picLocks noChangeAspect="1" noChangeArrowheads="1"/>
                      </p:cNvPicPr>
                      <p:nvPr/>
                    </p:nvPicPr>
                    <p:blipFill>
                      <a:blip r:embed="rId26"/>
                      <a:srcRect/>
                      <a:stretch>
                        <a:fillRect/>
                      </a:stretch>
                    </p:blipFill>
                    <p:spPr bwMode="auto">
                      <a:xfrm>
                        <a:off x="10690365" y="2370916"/>
                        <a:ext cx="1428750" cy="1311275"/>
                      </a:xfrm>
                      <a:prstGeom prst="rect">
                        <a:avLst/>
                      </a:prstGeom>
                      <a:solidFill>
                        <a:srgbClr val="00FFFF"/>
                      </a:solidFill>
                      <a:ln>
                        <a:noFill/>
                      </a:ln>
                      <a:effectLst/>
                      <a:extLst/>
                    </p:spPr>
                  </p:pic>
                </p:oleObj>
              </mc:Fallback>
            </mc:AlternateContent>
          </a:graphicData>
        </a:graphic>
      </p:graphicFrame>
      <p:graphicFrame>
        <p:nvGraphicFramePr>
          <p:cNvPr id="28" name="Object 1029"/>
          <p:cNvGraphicFramePr>
            <a:graphicFrameLocks noChangeAspect="1"/>
          </p:cNvGraphicFramePr>
          <p:nvPr>
            <p:extLst>
              <p:ext uri="{D42A27DB-BD31-4B8C-83A1-F6EECF244321}">
                <p14:modId xmlns:p14="http://schemas.microsoft.com/office/powerpoint/2010/main" val="1822343641"/>
              </p:ext>
            </p:extLst>
          </p:nvPr>
        </p:nvGraphicFramePr>
        <p:xfrm>
          <a:off x="8964613" y="5795963"/>
          <a:ext cx="2659062" cy="954087"/>
        </p:xfrm>
        <a:graphic>
          <a:graphicData uri="http://schemas.openxmlformats.org/presentationml/2006/ole">
            <mc:AlternateContent xmlns:mc="http://schemas.openxmlformats.org/markup-compatibility/2006">
              <mc:Choice xmlns:v="urn:schemas-microsoft-com:vml" Requires="v">
                <p:oleObj spid="_x0000_s392511" name="Equation" r:id="rId27" imgW="850680" imgH="304560" progId="Equation.DSMT4">
                  <p:embed/>
                </p:oleObj>
              </mc:Choice>
              <mc:Fallback>
                <p:oleObj name="Equation" r:id="rId27" imgW="850680" imgH="304560" progId="Equation.DSMT4">
                  <p:embed/>
                  <p:pic>
                    <p:nvPicPr>
                      <p:cNvPr id="29" name="Object 1029"/>
                      <p:cNvPicPr>
                        <a:picLocks noChangeAspect="1" noChangeArrowheads="1"/>
                      </p:cNvPicPr>
                      <p:nvPr/>
                    </p:nvPicPr>
                    <p:blipFill>
                      <a:blip r:embed="rId28"/>
                      <a:srcRect/>
                      <a:stretch>
                        <a:fillRect/>
                      </a:stretch>
                    </p:blipFill>
                    <p:spPr bwMode="auto">
                      <a:xfrm>
                        <a:off x="8964613" y="5795963"/>
                        <a:ext cx="2659062" cy="954087"/>
                      </a:xfrm>
                      <a:prstGeom prst="rect">
                        <a:avLst/>
                      </a:prstGeom>
                      <a:noFill/>
                      <a:ln>
                        <a:noFill/>
                      </a:ln>
                      <a:effectLst/>
                      <a:extLst/>
                    </p:spPr>
                  </p:pic>
                </p:oleObj>
              </mc:Fallback>
            </mc:AlternateContent>
          </a:graphicData>
        </a:graphic>
      </p:graphicFrame>
      <p:graphicFrame>
        <p:nvGraphicFramePr>
          <p:cNvPr id="29" name="Object 10"/>
          <p:cNvGraphicFramePr>
            <a:graphicFrameLocks noChangeAspect="1"/>
          </p:cNvGraphicFramePr>
          <p:nvPr>
            <p:extLst>
              <p:ext uri="{D42A27DB-BD31-4B8C-83A1-F6EECF244321}">
                <p14:modId xmlns:p14="http://schemas.microsoft.com/office/powerpoint/2010/main" val="3566746347"/>
              </p:ext>
            </p:extLst>
          </p:nvPr>
        </p:nvGraphicFramePr>
        <p:xfrm>
          <a:off x="8079881" y="1136766"/>
          <a:ext cx="3892550" cy="874712"/>
        </p:xfrm>
        <a:graphic>
          <a:graphicData uri="http://schemas.openxmlformats.org/presentationml/2006/ole">
            <mc:AlternateContent xmlns:mc="http://schemas.openxmlformats.org/markup-compatibility/2006">
              <mc:Choice xmlns:v="urn:schemas-microsoft-com:vml" Requires="v">
                <p:oleObj spid="_x0000_s392512" name="Equation" r:id="rId29" imgW="1485720" imgH="291960" progId="Equation.DSMT4">
                  <p:embed/>
                </p:oleObj>
              </mc:Choice>
              <mc:Fallback>
                <p:oleObj name="Equation" r:id="rId29" imgW="1485720" imgH="291960" progId="Equation.DSMT4">
                  <p:embed/>
                  <p:pic>
                    <p:nvPicPr>
                      <p:cNvPr id="31" name="Object 10"/>
                      <p:cNvPicPr>
                        <a:picLocks noChangeAspect="1" noChangeArrowheads="1"/>
                      </p:cNvPicPr>
                      <p:nvPr/>
                    </p:nvPicPr>
                    <p:blipFill>
                      <a:blip r:embed="rId30"/>
                      <a:srcRect/>
                      <a:stretch>
                        <a:fillRect/>
                      </a:stretch>
                    </p:blipFill>
                    <p:spPr bwMode="auto">
                      <a:xfrm>
                        <a:off x="8079881" y="1136766"/>
                        <a:ext cx="3892550" cy="874712"/>
                      </a:xfrm>
                      <a:prstGeom prst="rect">
                        <a:avLst/>
                      </a:prstGeom>
                      <a:solidFill>
                        <a:srgbClr val="FF00FF"/>
                      </a:solidFill>
                      <a:ln w="9525">
                        <a:noFill/>
                        <a:miter lim="800000"/>
                        <a:headEnd/>
                        <a:tailEnd/>
                      </a:ln>
                      <a:extLst/>
                    </p:spPr>
                  </p:pic>
                </p:oleObj>
              </mc:Fallback>
            </mc:AlternateContent>
          </a:graphicData>
        </a:graphic>
      </p:graphicFrame>
      <p:graphicFrame>
        <p:nvGraphicFramePr>
          <p:cNvPr id="30" name="Object 10"/>
          <p:cNvGraphicFramePr>
            <a:graphicFrameLocks noChangeAspect="1"/>
          </p:cNvGraphicFramePr>
          <p:nvPr>
            <p:extLst>
              <p:ext uri="{D42A27DB-BD31-4B8C-83A1-F6EECF244321}">
                <p14:modId xmlns:p14="http://schemas.microsoft.com/office/powerpoint/2010/main" val="940891227"/>
              </p:ext>
            </p:extLst>
          </p:nvPr>
        </p:nvGraphicFramePr>
        <p:xfrm>
          <a:off x="808706" y="5983287"/>
          <a:ext cx="5321300" cy="874713"/>
        </p:xfrm>
        <a:graphic>
          <a:graphicData uri="http://schemas.openxmlformats.org/presentationml/2006/ole">
            <mc:AlternateContent xmlns:mc="http://schemas.openxmlformats.org/markup-compatibility/2006">
              <mc:Choice xmlns:v="urn:schemas-microsoft-com:vml" Requires="v">
                <p:oleObj spid="_x0000_s392513" name="Equation" r:id="rId31" imgW="2031840" imgH="291960" progId="Equation.DSMT4">
                  <p:embed/>
                </p:oleObj>
              </mc:Choice>
              <mc:Fallback>
                <p:oleObj name="Equation" r:id="rId31" imgW="2031840" imgH="291960" progId="Equation.DSMT4">
                  <p:embed/>
                  <p:pic>
                    <p:nvPicPr>
                      <p:cNvPr id="29" name="Object 10"/>
                      <p:cNvPicPr>
                        <a:picLocks noChangeAspect="1" noChangeArrowheads="1"/>
                      </p:cNvPicPr>
                      <p:nvPr/>
                    </p:nvPicPr>
                    <p:blipFill>
                      <a:blip r:embed="rId32"/>
                      <a:srcRect/>
                      <a:stretch>
                        <a:fillRect/>
                      </a:stretch>
                    </p:blipFill>
                    <p:spPr bwMode="auto">
                      <a:xfrm>
                        <a:off x="808706" y="5983287"/>
                        <a:ext cx="5321300" cy="874713"/>
                      </a:xfrm>
                      <a:prstGeom prst="rect">
                        <a:avLst/>
                      </a:prstGeom>
                      <a:noFill/>
                      <a:ln w="9525">
                        <a:noFill/>
                        <a:miter lim="800000"/>
                        <a:headEnd/>
                        <a:tailEnd/>
                      </a:ln>
                      <a:extLst/>
                    </p:spPr>
                  </p:pic>
                </p:oleObj>
              </mc:Fallback>
            </mc:AlternateContent>
          </a:graphicData>
        </a:graphic>
      </p:graphicFrame>
      <p:graphicFrame>
        <p:nvGraphicFramePr>
          <p:cNvPr id="31" name="Object 10"/>
          <p:cNvGraphicFramePr>
            <a:graphicFrameLocks noChangeAspect="1"/>
          </p:cNvGraphicFramePr>
          <p:nvPr>
            <p:extLst>
              <p:ext uri="{D42A27DB-BD31-4B8C-83A1-F6EECF244321}">
                <p14:modId xmlns:p14="http://schemas.microsoft.com/office/powerpoint/2010/main" val="2692892811"/>
              </p:ext>
            </p:extLst>
          </p:nvPr>
        </p:nvGraphicFramePr>
        <p:xfrm>
          <a:off x="6754813" y="6018213"/>
          <a:ext cx="1428750" cy="684212"/>
        </p:xfrm>
        <a:graphic>
          <a:graphicData uri="http://schemas.openxmlformats.org/presentationml/2006/ole">
            <mc:AlternateContent xmlns:mc="http://schemas.openxmlformats.org/markup-compatibility/2006">
              <mc:Choice xmlns:v="urn:schemas-microsoft-com:vml" Requires="v">
                <p:oleObj spid="_x0000_s392514" name="Equation" r:id="rId33" imgW="545760" imgH="228600" progId="Equation.DSMT4">
                  <p:embed/>
                </p:oleObj>
              </mc:Choice>
              <mc:Fallback>
                <p:oleObj name="Equation" r:id="rId33" imgW="545760" imgH="228600" progId="Equation.DSMT4">
                  <p:embed/>
                  <p:pic>
                    <p:nvPicPr>
                      <p:cNvPr id="30" name="Object 10"/>
                      <p:cNvPicPr>
                        <a:picLocks noChangeAspect="1" noChangeArrowheads="1"/>
                      </p:cNvPicPr>
                      <p:nvPr/>
                    </p:nvPicPr>
                    <p:blipFill>
                      <a:blip r:embed="rId34"/>
                      <a:srcRect/>
                      <a:stretch>
                        <a:fillRect/>
                      </a:stretch>
                    </p:blipFill>
                    <p:spPr bwMode="auto">
                      <a:xfrm>
                        <a:off x="6754813" y="6018213"/>
                        <a:ext cx="1428750" cy="684212"/>
                      </a:xfrm>
                      <a:prstGeom prst="rect">
                        <a:avLst/>
                      </a:prstGeom>
                      <a:noFill/>
                      <a:ln w="9525">
                        <a:noFill/>
                        <a:miter lim="800000"/>
                        <a:headEnd/>
                        <a:tailEnd/>
                      </a:ln>
                      <a:extLst/>
                    </p:spPr>
                  </p:pic>
                </p:oleObj>
              </mc:Fallback>
            </mc:AlternateContent>
          </a:graphicData>
        </a:graphic>
      </p:graphicFrame>
      <mc:AlternateContent xmlns:mc="http://schemas.openxmlformats.org/markup-compatibility/2006" xmlns:a14="http://schemas.microsoft.com/office/drawing/2010/main">
        <mc:Choice Requires="a14">
          <p:sp>
            <p:nvSpPr>
              <p:cNvPr id="32" name="矩形 31"/>
              <p:cNvSpPr/>
              <p:nvPr/>
            </p:nvSpPr>
            <p:spPr>
              <a:xfrm>
                <a:off x="10204372" y="609067"/>
                <a:ext cx="671338" cy="5477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i="1" smtClean="0">
                              <a:latin typeface="Cambria Math" panose="02040503050406030204" pitchFamily="18" charset="0"/>
                            </a:rPr>
                          </m:ctrlPr>
                        </m:radPr>
                        <m:deg/>
                        <m:e>
                          <m:r>
                            <a:rPr lang="en-US" altLang="zh-CN" b="0" i="1" smtClean="0">
                              <a:latin typeface="Cambria Math" panose="02040503050406030204" pitchFamily="18" charset="0"/>
                            </a:rPr>
                            <m:t>5</m:t>
                          </m:r>
                        </m:e>
                      </m:rad>
                    </m:oMath>
                  </m:oMathPara>
                </a14:m>
                <a:endParaRPr lang="zh-CN" altLang="en-US" dirty="0"/>
              </a:p>
            </p:txBody>
          </p:sp>
        </mc:Choice>
        <mc:Fallback xmlns="">
          <p:sp>
            <p:nvSpPr>
              <p:cNvPr id="32" name="矩形 31"/>
              <p:cNvSpPr>
                <a:spLocks noRot="1" noChangeAspect="1" noMove="1" noResize="1" noEditPoints="1" noAdjustHandles="1" noChangeArrowheads="1" noChangeShapeType="1" noTextEdit="1"/>
              </p:cNvSpPr>
              <p:nvPr/>
            </p:nvSpPr>
            <p:spPr>
              <a:xfrm>
                <a:off x="10204372" y="609067"/>
                <a:ext cx="671338" cy="547714"/>
              </a:xfrm>
              <a:prstGeom prst="rect">
                <a:avLst/>
              </a:prstGeom>
              <a:blipFill>
                <a:blip r:embed="rId35"/>
                <a:stretch>
                  <a:fillRect/>
                </a:stretch>
              </a:blipFill>
            </p:spPr>
            <p:txBody>
              <a:bodyPr/>
              <a:lstStyle/>
              <a:p>
                <a:r>
                  <a:rPr lang="zh-CN" altLang="en-US">
                    <a:noFill/>
                  </a:rPr>
                  <a:t> </a:t>
                </a:r>
              </a:p>
            </p:txBody>
          </p:sp>
        </mc:Fallback>
      </mc:AlternateContent>
      <p:graphicFrame>
        <p:nvGraphicFramePr>
          <p:cNvPr id="33" name="Object 13"/>
          <p:cNvGraphicFramePr>
            <a:graphicFrameLocks noChangeAspect="1"/>
          </p:cNvGraphicFramePr>
          <p:nvPr>
            <p:extLst>
              <p:ext uri="{D42A27DB-BD31-4B8C-83A1-F6EECF244321}">
                <p14:modId xmlns:p14="http://schemas.microsoft.com/office/powerpoint/2010/main" val="1064238616"/>
              </p:ext>
            </p:extLst>
          </p:nvPr>
        </p:nvGraphicFramePr>
        <p:xfrm>
          <a:off x="5942236" y="4811078"/>
          <a:ext cx="1173163" cy="1295400"/>
        </p:xfrm>
        <a:graphic>
          <a:graphicData uri="http://schemas.openxmlformats.org/presentationml/2006/ole">
            <mc:AlternateContent xmlns:mc="http://schemas.openxmlformats.org/markup-compatibility/2006">
              <mc:Choice xmlns:v="urn:schemas-microsoft-com:vml" Requires="v">
                <p:oleObj spid="_x0000_s392515" name="Equation" r:id="rId36" imgW="393480" imgH="431640" progId="Equation.DSMT4">
                  <p:embed/>
                </p:oleObj>
              </mc:Choice>
              <mc:Fallback>
                <p:oleObj name="Equation" r:id="rId36" imgW="393480" imgH="431640" progId="Equation.DSMT4">
                  <p:embed/>
                  <p:pic>
                    <p:nvPicPr>
                      <p:cNvPr id="23" name="Object 13"/>
                      <p:cNvPicPr>
                        <a:picLocks noChangeAspect="1" noChangeArrowheads="1"/>
                      </p:cNvPicPr>
                      <p:nvPr/>
                    </p:nvPicPr>
                    <p:blipFill>
                      <a:blip r:embed="rId37"/>
                      <a:srcRect/>
                      <a:stretch>
                        <a:fillRect/>
                      </a:stretch>
                    </p:blipFill>
                    <p:spPr bwMode="auto">
                      <a:xfrm>
                        <a:off x="5942236" y="4811078"/>
                        <a:ext cx="1173163" cy="12954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36749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ppt_x"/>
                                          </p:val>
                                        </p:tav>
                                        <p:tav tm="100000">
                                          <p:val>
                                            <p:strVal val="#ppt_x"/>
                                          </p:val>
                                        </p:tav>
                                      </p:tavLst>
                                    </p:anim>
                                    <p:anim calcmode="lin" valueType="num">
                                      <p:cBhvr additive="base">
                                        <p:cTn id="1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ppt_x"/>
                                          </p:val>
                                        </p:tav>
                                        <p:tav tm="100000">
                                          <p:val>
                                            <p:strVal val="#ppt_x"/>
                                          </p:val>
                                        </p:tav>
                                      </p:tavLst>
                                    </p:anim>
                                    <p:anim calcmode="lin" valueType="num">
                                      <p:cBhvr additive="base">
                                        <p:cTn id="2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 calcmode="lin" valueType="num">
                                      <p:cBhvr additive="base">
                                        <p:cTn id="30" dur="500" fill="hold"/>
                                        <p:tgtEl>
                                          <p:spTgt spid="33"/>
                                        </p:tgtEl>
                                        <p:attrNameLst>
                                          <p:attrName>ppt_x</p:attrName>
                                        </p:attrNameLst>
                                      </p:cBhvr>
                                      <p:tavLst>
                                        <p:tav tm="0">
                                          <p:val>
                                            <p:strVal val="#ppt_x"/>
                                          </p:val>
                                        </p:tav>
                                        <p:tav tm="100000">
                                          <p:val>
                                            <p:strVal val="#ppt_x"/>
                                          </p:val>
                                        </p:tav>
                                      </p:tavLst>
                                    </p:anim>
                                    <p:anim calcmode="lin" valueType="num">
                                      <p:cBhvr additive="base">
                                        <p:cTn id="31"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07245" y="223327"/>
            <a:ext cx="4142804" cy="2677656"/>
          </a:xfrm>
          <a:prstGeom prst="rect">
            <a:avLst/>
          </a:prstGeom>
        </p:spPr>
        <p:txBody>
          <a:bodyPr wrap="square">
            <a:spAutoFit/>
          </a:bodyPr>
          <a:lstStyle/>
          <a:p>
            <a:r>
              <a:rPr lang="zh-CN" altLang="en-US" sz="2800" b="1" i="0" dirty="0">
                <a:solidFill>
                  <a:srgbClr val="FF0000"/>
                </a:solidFill>
              </a:rPr>
              <a:t>练习：</a:t>
            </a:r>
            <a:r>
              <a:rPr lang="zh-CN" altLang="en-US" sz="2800" b="1" i="0" dirty="0">
                <a:solidFill>
                  <a:srgbClr val="009900"/>
                </a:solidFill>
              </a:rPr>
              <a:t>康普顿散射中，当散射光子与入射光子方向的夹角</a:t>
            </a:r>
            <a:r>
              <a:rPr lang="en-US" altLang="zh-CN" sz="2800" b="1" i="0" dirty="0">
                <a:solidFill>
                  <a:srgbClr val="009900"/>
                </a:solidFill>
              </a:rPr>
              <a:t>=_____</a:t>
            </a:r>
            <a:r>
              <a:rPr lang="zh-CN" altLang="en-US" sz="2800" b="1" i="0" dirty="0">
                <a:solidFill>
                  <a:srgbClr val="009900"/>
                </a:solidFill>
              </a:rPr>
              <a:t>时，散射光子的频率最小；</a:t>
            </a:r>
            <a:r>
              <a:rPr lang="zh-CN" altLang="en-US" sz="2800" b="1" i="0" dirty="0">
                <a:solidFill>
                  <a:srgbClr val="0000FF"/>
                </a:solidFill>
              </a:rPr>
              <a:t>当夹角</a:t>
            </a:r>
            <a:r>
              <a:rPr lang="en-US" altLang="zh-CN" sz="2800" b="1" i="0" dirty="0">
                <a:solidFill>
                  <a:srgbClr val="0000FF"/>
                </a:solidFill>
              </a:rPr>
              <a:t>=</a:t>
            </a:r>
            <a:r>
              <a:rPr lang="zh-CN" altLang="en-US" sz="2800" b="1" i="0" dirty="0">
                <a:solidFill>
                  <a:srgbClr val="0000FF"/>
                </a:solidFill>
              </a:rPr>
              <a:t> </a:t>
            </a:r>
            <a:r>
              <a:rPr lang="en-US" altLang="zh-CN" sz="2800" b="1" i="0" dirty="0">
                <a:solidFill>
                  <a:srgbClr val="0000FF"/>
                </a:solidFill>
              </a:rPr>
              <a:t>______ </a:t>
            </a:r>
            <a:r>
              <a:rPr lang="zh-CN" altLang="en-US" sz="2800" b="1" i="0" dirty="0">
                <a:solidFill>
                  <a:srgbClr val="0000FF"/>
                </a:solidFill>
              </a:rPr>
              <a:t>时，散射光子的频率与入射光子相同</a:t>
            </a:r>
            <a:endParaRPr lang="zh-CN" altLang="en-US" sz="2800" b="1" i="0" dirty="0">
              <a:solidFill>
                <a:srgbClr val="009900"/>
              </a:solidFill>
            </a:endParaRPr>
          </a:p>
        </p:txBody>
      </p:sp>
      <p:graphicFrame>
        <p:nvGraphicFramePr>
          <p:cNvPr id="3" name="Object 2074"/>
          <p:cNvGraphicFramePr>
            <a:graphicFrameLocks noChangeAspect="1"/>
          </p:cNvGraphicFramePr>
          <p:nvPr>
            <p:extLst>
              <p:ext uri="{D42A27DB-BD31-4B8C-83A1-F6EECF244321}">
                <p14:modId xmlns:p14="http://schemas.microsoft.com/office/powerpoint/2010/main" val="899952292"/>
              </p:ext>
            </p:extLst>
          </p:nvPr>
        </p:nvGraphicFramePr>
        <p:xfrm>
          <a:off x="2175716" y="2751729"/>
          <a:ext cx="4023124" cy="1094739"/>
        </p:xfrm>
        <a:graphic>
          <a:graphicData uri="http://schemas.openxmlformats.org/presentationml/2006/ole">
            <mc:AlternateContent xmlns:mc="http://schemas.openxmlformats.org/markup-compatibility/2006">
              <mc:Choice xmlns:v="urn:schemas-microsoft-com:vml" Requires="v">
                <p:oleObj spid="_x0000_s384366" name="公式" r:id="rId3" imgW="1447560" imgH="393480" progId="Equation.3">
                  <p:embed/>
                </p:oleObj>
              </mc:Choice>
              <mc:Fallback>
                <p:oleObj name="公式" r:id="rId3" imgW="1447560" imgH="393480" progId="Equation.3">
                  <p:embed/>
                  <p:pic>
                    <p:nvPicPr>
                      <p:cNvPr id="30" name="Object 2074"/>
                      <p:cNvPicPr>
                        <a:picLocks noChangeAspect="1" noChangeArrowheads="1"/>
                      </p:cNvPicPr>
                      <p:nvPr/>
                    </p:nvPicPr>
                    <p:blipFill>
                      <a:blip r:embed="rId4"/>
                      <a:srcRect/>
                      <a:stretch>
                        <a:fillRect/>
                      </a:stretch>
                    </p:blipFill>
                    <p:spPr bwMode="auto">
                      <a:xfrm>
                        <a:off x="2175716" y="2751729"/>
                        <a:ext cx="4023124" cy="1094739"/>
                      </a:xfrm>
                      <a:prstGeom prst="rect">
                        <a:avLst/>
                      </a:prstGeom>
                      <a:noFill/>
                      <a:ln>
                        <a:noFill/>
                      </a:ln>
                      <a:effectLst/>
                      <a:extLst/>
                    </p:spPr>
                  </p:pic>
                </p:oleObj>
              </mc:Fallback>
            </mc:AlternateContent>
          </a:graphicData>
        </a:graphic>
      </p:graphicFrame>
      <p:graphicFrame>
        <p:nvGraphicFramePr>
          <p:cNvPr id="4" name="Object 1056"/>
          <p:cNvGraphicFramePr>
            <a:graphicFrameLocks noChangeAspect="1"/>
          </p:cNvGraphicFramePr>
          <p:nvPr>
            <p:extLst>
              <p:ext uri="{D42A27DB-BD31-4B8C-83A1-F6EECF244321}">
                <p14:modId xmlns:p14="http://schemas.microsoft.com/office/powerpoint/2010/main" val="517938413"/>
              </p:ext>
            </p:extLst>
          </p:nvPr>
        </p:nvGraphicFramePr>
        <p:xfrm>
          <a:off x="3794561" y="950959"/>
          <a:ext cx="511473" cy="561157"/>
        </p:xfrm>
        <a:graphic>
          <a:graphicData uri="http://schemas.openxmlformats.org/presentationml/2006/ole">
            <mc:AlternateContent xmlns:mc="http://schemas.openxmlformats.org/markup-compatibility/2006">
              <mc:Choice xmlns:v="urn:schemas-microsoft-com:vml" Requires="v">
                <p:oleObj spid="_x0000_s384367" name="公式" r:id="rId5" imgW="126720" imgH="139680" progId="Equation.3">
                  <p:embed/>
                </p:oleObj>
              </mc:Choice>
              <mc:Fallback>
                <p:oleObj name="公式" r:id="rId5" imgW="126720" imgH="139680" progId="Equation.3">
                  <p:embed/>
                  <p:pic>
                    <p:nvPicPr>
                      <p:cNvPr id="31" name="Object 1056"/>
                      <p:cNvPicPr>
                        <a:picLocks noChangeAspect="1" noChangeArrowheads="1"/>
                      </p:cNvPicPr>
                      <p:nvPr/>
                    </p:nvPicPr>
                    <p:blipFill>
                      <a:blip r:embed="rId6"/>
                      <a:srcRect/>
                      <a:stretch>
                        <a:fillRect/>
                      </a:stretch>
                    </p:blipFill>
                    <p:spPr bwMode="auto">
                      <a:xfrm>
                        <a:off x="3794561" y="950959"/>
                        <a:ext cx="511473" cy="561157"/>
                      </a:xfrm>
                      <a:prstGeom prst="rect">
                        <a:avLst/>
                      </a:prstGeom>
                      <a:solidFill>
                        <a:srgbClr val="FFFF00"/>
                      </a:solidFill>
                      <a:ln>
                        <a:noFill/>
                      </a:ln>
                      <a:effectLst/>
                      <a:extLst/>
                    </p:spPr>
                  </p:pic>
                </p:oleObj>
              </mc:Fallback>
            </mc:AlternateContent>
          </a:graphicData>
        </a:graphic>
      </p:graphicFrame>
      <p:graphicFrame>
        <p:nvGraphicFramePr>
          <p:cNvPr id="5" name="Object 1056"/>
          <p:cNvGraphicFramePr>
            <a:graphicFrameLocks noChangeAspect="1"/>
          </p:cNvGraphicFramePr>
          <p:nvPr>
            <p:extLst>
              <p:ext uri="{D42A27DB-BD31-4B8C-83A1-F6EECF244321}">
                <p14:modId xmlns:p14="http://schemas.microsoft.com/office/powerpoint/2010/main" val="3662989312"/>
              </p:ext>
            </p:extLst>
          </p:nvPr>
        </p:nvGraphicFramePr>
        <p:xfrm>
          <a:off x="2639616" y="1943843"/>
          <a:ext cx="402569" cy="562596"/>
        </p:xfrm>
        <a:graphic>
          <a:graphicData uri="http://schemas.openxmlformats.org/presentationml/2006/ole">
            <mc:AlternateContent xmlns:mc="http://schemas.openxmlformats.org/markup-compatibility/2006">
              <mc:Choice xmlns:v="urn:schemas-microsoft-com:vml" Requires="v">
                <p:oleObj spid="_x0000_s384368" name="公式" r:id="rId7" imgW="126720" imgH="177480" progId="Equation.3">
                  <p:embed/>
                </p:oleObj>
              </mc:Choice>
              <mc:Fallback>
                <p:oleObj name="公式" r:id="rId7" imgW="126720" imgH="177480" progId="Equation.3">
                  <p:embed/>
                  <p:pic>
                    <p:nvPicPr>
                      <p:cNvPr id="32" name="Object 1056"/>
                      <p:cNvPicPr>
                        <a:picLocks noChangeAspect="1" noChangeArrowheads="1"/>
                      </p:cNvPicPr>
                      <p:nvPr/>
                    </p:nvPicPr>
                    <p:blipFill>
                      <a:blip r:embed="rId8"/>
                      <a:srcRect/>
                      <a:stretch>
                        <a:fillRect/>
                      </a:stretch>
                    </p:blipFill>
                    <p:spPr bwMode="auto">
                      <a:xfrm>
                        <a:off x="2639616" y="1943843"/>
                        <a:ext cx="402569" cy="562596"/>
                      </a:xfrm>
                      <a:prstGeom prst="rect">
                        <a:avLst/>
                      </a:prstGeom>
                      <a:solidFill>
                        <a:srgbClr val="FFC000"/>
                      </a:solidFill>
                      <a:ln>
                        <a:noFill/>
                      </a:ln>
                      <a:effectLst/>
                      <a:extLst/>
                    </p:spPr>
                  </p:pic>
                </p:oleObj>
              </mc:Fallback>
            </mc:AlternateContent>
          </a:graphicData>
        </a:graphic>
      </p:graphicFrame>
      <p:sp>
        <p:nvSpPr>
          <p:cNvPr id="6" name="矩形 5"/>
          <p:cNvSpPr/>
          <p:nvPr/>
        </p:nvSpPr>
        <p:spPr>
          <a:xfrm>
            <a:off x="1626904" y="3869528"/>
            <a:ext cx="7580646" cy="1311128"/>
          </a:xfrm>
          <a:prstGeom prst="rect">
            <a:avLst/>
          </a:prstGeom>
        </p:spPr>
        <p:txBody>
          <a:bodyPr wrap="square">
            <a:spAutoFit/>
          </a:bodyPr>
          <a:lstStyle/>
          <a:p>
            <a:pPr eaLnBrk="1" hangingPunct="1">
              <a:lnSpc>
                <a:spcPct val="90000"/>
              </a:lnSpc>
              <a:spcBef>
                <a:spcPct val="50000"/>
              </a:spcBef>
            </a:pPr>
            <a:r>
              <a:rPr lang="zh-CN" altLang="en-US" sz="2800" b="1" i="0" dirty="0">
                <a:solidFill>
                  <a:srgbClr val="FF0000"/>
                </a:solidFill>
              </a:rPr>
              <a:t>练习：</a:t>
            </a:r>
            <a:r>
              <a:rPr lang="zh-CN" altLang="en-US" sz="2800" b="1" i="0" dirty="0">
                <a:solidFill>
                  <a:srgbClr val="008000"/>
                </a:solidFill>
              </a:rPr>
              <a:t>在康普顿散射实验中，入射光的波长</a:t>
            </a:r>
            <a:r>
              <a:rPr lang="en-US" altLang="zh-CN" sz="2800" b="1" i="0" dirty="0">
                <a:solidFill>
                  <a:srgbClr val="FF0000"/>
                </a:solidFill>
              </a:rPr>
              <a:t>λ</a:t>
            </a:r>
            <a:r>
              <a:rPr lang="en-US" altLang="zh-CN" sz="2800" b="1" i="0" baseline="-25000" dirty="0">
                <a:solidFill>
                  <a:srgbClr val="FF0000"/>
                </a:solidFill>
                <a:cs typeface="Times New Roman" panose="02020603050405020304" pitchFamily="18" charset="0"/>
              </a:rPr>
              <a:t>0 </a:t>
            </a:r>
            <a:r>
              <a:rPr lang="zh-CN" altLang="en-US" sz="2800" b="1" i="0" dirty="0">
                <a:solidFill>
                  <a:srgbClr val="008000"/>
                </a:solidFill>
              </a:rPr>
              <a:t>，反冲电子的速度为 </a:t>
            </a:r>
            <a:r>
              <a:rPr lang="en-US" altLang="zh-CN" sz="2800" b="1" i="0" dirty="0">
                <a:solidFill>
                  <a:srgbClr val="FF0000"/>
                </a:solidFill>
              </a:rPr>
              <a:t>v</a:t>
            </a:r>
            <a:r>
              <a:rPr lang="zh-CN" altLang="en-US" sz="2800" b="1" i="0" dirty="0">
                <a:solidFill>
                  <a:srgbClr val="008000"/>
                </a:solidFill>
              </a:rPr>
              <a:t>，已知电子的静止质量 </a:t>
            </a:r>
            <a:r>
              <a:rPr lang="en-US" altLang="zh-CN" sz="3200" b="1" i="0" dirty="0">
                <a:solidFill>
                  <a:srgbClr val="FF0000"/>
                </a:solidFill>
              </a:rPr>
              <a:t>m</a:t>
            </a:r>
            <a:r>
              <a:rPr lang="en-US" altLang="zh-CN" sz="3200" b="1" i="0" baseline="-25000" dirty="0">
                <a:solidFill>
                  <a:srgbClr val="FF0000"/>
                </a:solidFill>
                <a:cs typeface="Times New Roman" panose="02020603050405020304" pitchFamily="18" charset="0"/>
              </a:rPr>
              <a:t>0</a:t>
            </a:r>
            <a:r>
              <a:rPr lang="en-US" altLang="zh-CN" sz="2800" b="1" i="0" dirty="0">
                <a:solidFill>
                  <a:srgbClr val="008000"/>
                </a:solidFill>
              </a:rPr>
              <a:t>,</a:t>
            </a:r>
            <a:r>
              <a:rPr lang="en-US" altLang="zh-CN" sz="2800" b="1" i="0" dirty="0">
                <a:solidFill>
                  <a:srgbClr val="FF0000"/>
                </a:solidFill>
              </a:rPr>
              <a:t>h</a:t>
            </a:r>
            <a:r>
              <a:rPr lang="en-US" altLang="zh-CN" sz="2800" b="1" i="0" dirty="0">
                <a:solidFill>
                  <a:srgbClr val="008000"/>
                </a:solidFill>
              </a:rPr>
              <a:t>,</a:t>
            </a:r>
            <a:r>
              <a:rPr lang="en-US" altLang="zh-CN" sz="2800" b="1" i="0" dirty="0">
                <a:solidFill>
                  <a:srgbClr val="FF0000"/>
                </a:solidFill>
              </a:rPr>
              <a:t>c</a:t>
            </a:r>
            <a:r>
              <a:rPr lang="zh-CN" altLang="en-US" sz="2800" b="1" i="0" dirty="0">
                <a:solidFill>
                  <a:srgbClr val="008000"/>
                </a:solidFill>
              </a:rPr>
              <a:t>。</a:t>
            </a:r>
            <a:r>
              <a:rPr lang="zh-CN" altLang="en-US" sz="2800" b="1" i="0" dirty="0">
                <a:solidFill>
                  <a:srgbClr val="0000FF"/>
                </a:solidFill>
              </a:rPr>
              <a:t>散射光的波长 </a:t>
            </a:r>
            <a:r>
              <a:rPr lang="en-US" altLang="zh-CN" sz="2800" b="1" i="0" dirty="0">
                <a:solidFill>
                  <a:srgbClr val="FF0000"/>
                </a:solidFill>
                <a:latin typeface="Symbol" panose="05050102010706020507" pitchFamily="18" charset="2"/>
              </a:rPr>
              <a:t>l</a:t>
            </a:r>
            <a:r>
              <a:rPr lang="en-US" altLang="zh-CN" sz="2800" b="1" i="0" dirty="0">
                <a:solidFill>
                  <a:srgbClr val="0000FF"/>
                </a:solidFill>
                <a:latin typeface="Symbol" panose="05050102010706020507" pitchFamily="18" charset="2"/>
              </a:rPr>
              <a:t>=____</a:t>
            </a:r>
            <a:endParaRPr lang="zh-CN" altLang="en-US" sz="2800" b="1" i="0" dirty="0">
              <a:solidFill>
                <a:srgbClr val="008000"/>
              </a:solidFill>
            </a:endParaRPr>
          </a:p>
        </p:txBody>
      </p:sp>
      <p:graphicFrame>
        <p:nvGraphicFramePr>
          <p:cNvPr id="7" name="Object 5"/>
          <p:cNvGraphicFramePr>
            <a:graphicFrameLocks noChangeAspect="1"/>
          </p:cNvGraphicFramePr>
          <p:nvPr>
            <p:extLst>
              <p:ext uri="{D42A27DB-BD31-4B8C-83A1-F6EECF244321}">
                <p14:modId xmlns:p14="http://schemas.microsoft.com/office/powerpoint/2010/main" val="4154219601"/>
              </p:ext>
            </p:extLst>
          </p:nvPr>
        </p:nvGraphicFramePr>
        <p:xfrm>
          <a:off x="2259014" y="5203825"/>
          <a:ext cx="7104934" cy="1422400"/>
        </p:xfrm>
        <a:graphic>
          <a:graphicData uri="http://schemas.openxmlformats.org/presentationml/2006/ole">
            <mc:AlternateContent xmlns:mc="http://schemas.openxmlformats.org/markup-compatibility/2006">
              <mc:Choice xmlns:v="urn:schemas-microsoft-com:vml" Requires="v">
                <p:oleObj spid="_x0000_s384369" name="Equation" r:id="rId9" imgW="1892160" imgH="469800" progId="Equation.DSMT4">
                  <p:embed/>
                </p:oleObj>
              </mc:Choice>
              <mc:Fallback>
                <p:oleObj name="Equation" r:id="rId9" imgW="1892160" imgH="469800" progId="Equation.DSMT4">
                  <p:embed/>
                  <p:pic>
                    <p:nvPicPr>
                      <p:cNvPr id="58" name="Object 5"/>
                      <p:cNvPicPr>
                        <a:picLocks noChangeAspect="1" noChangeArrowheads="1"/>
                      </p:cNvPicPr>
                      <p:nvPr/>
                    </p:nvPicPr>
                    <p:blipFill>
                      <a:blip r:embed="rId10"/>
                      <a:srcRect/>
                      <a:stretch>
                        <a:fillRect/>
                      </a:stretch>
                    </p:blipFill>
                    <p:spPr bwMode="auto">
                      <a:xfrm>
                        <a:off x="2259014" y="5203825"/>
                        <a:ext cx="7104934" cy="1422400"/>
                      </a:xfrm>
                      <a:prstGeom prst="rect">
                        <a:avLst/>
                      </a:prstGeom>
                      <a:noFill/>
                      <a:ln>
                        <a:noFill/>
                      </a:ln>
                      <a:effectLst/>
                      <a:extLst/>
                    </p:spPr>
                  </p:pic>
                </p:oleObj>
              </mc:Fallback>
            </mc:AlternateContent>
          </a:graphicData>
        </a:graphic>
      </p:graphicFrame>
      <p:grpSp>
        <p:nvGrpSpPr>
          <p:cNvPr id="8" name="Group 4"/>
          <p:cNvGrpSpPr>
            <a:grpSpLocks/>
          </p:cNvGrpSpPr>
          <p:nvPr/>
        </p:nvGrpSpPr>
        <p:grpSpPr bwMode="auto">
          <a:xfrm>
            <a:off x="7248128" y="457943"/>
            <a:ext cx="3733800" cy="2971800"/>
            <a:chOff x="2784" y="368"/>
            <a:chExt cx="2880" cy="2224"/>
          </a:xfrm>
        </p:grpSpPr>
        <p:sp>
          <p:nvSpPr>
            <p:cNvPr id="9" name="Rectangle 5"/>
            <p:cNvSpPr>
              <a:spLocks noChangeArrowheads="1"/>
            </p:cNvSpPr>
            <p:nvPr/>
          </p:nvSpPr>
          <p:spPr bwMode="auto">
            <a:xfrm>
              <a:off x="2784" y="528"/>
              <a:ext cx="2880" cy="2064"/>
            </a:xfrm>
            <a:prstGeom prst="rect">
              <a:avLst/>
            </a:prstGeom>
            <a:solidFill>
              <a:schemeClr val="bg1"/>
            </a:solidFill>
            <a:ln w="9525">
              <a:solidFill>
                <a:srgbClr val="006666"/>
              </a:solidFill>
              <a:miter lim="800000"/>
              <a:headEnd/>
              <a:tailEnd type="none" w="sm" len="lg"/>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6"/>
            <p:cNvSpPr>
              <a:spLocks noChangeShapeType="1"/>
            </p:cNvSpPr>
            <p:nvPr/>
          </p:nvSpPr>
          <p:spPr bwMode="auto">
            <a:xfrm>
              <a:off x="5136" y="1680"/>
              <a:ext cx="432"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7"/>
            <p:cNvSpPr>
              <a:spLocks noChangeShapeType="1"/>
            </p:cNvSpPr>
            <p:nvPr/>
          </p:nvSpPr>
          <p:spPr bwMode="auto">
            <a:xfrm flipV="1">
              <a:off x="3840" y="768"/>
              <a:ext cx="0" cy="168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2" name="Object 8"/>
            <p:cNvGraphicFramePr>
              <a:graphicFrameLocks noChangeAspect="1"/>
            </p:cNvGraphicFramePr>
            <p:nvPr/>
          </p:nvGraphicFramePr>
          <p:xfrm>
            <a:off x="5232" y="1392"/>
            <a:ext cx="208" cy="226"/>
          </p:xfrm>
          <a:graphic>
            <a:graphicData uri="http://schemas.openxmlformats.org/presentationml/2006/ole">
              <mc:AlternateContent xmlns:mc="http://schemas.openxmlformats.org/markup-compatibility/2006">
                <mc:Choice xmlns:v="urn:schemas-microsoft-com:vml" Requires="v">
                  <p:oleObj spid="_x0000_s384370" name="公式" r:id="rId11" imgW="177646" imgH="190335" progId="Equation.3">
                    <p:embed/>
                  </p:oleObj>
                </mc:Choice>
                <mc:Fallback>
                  <p:oleObj name="公式" r:id="rId11" imgW="177646" imgH="190335" progId="Equation.3">
                    <p:embed/>
                    <p:pic>
                      <p:nvPicPr>
                        <p:cNvPr id="38"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32" y="1392"/>
                          <a:ext cx="208"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9"/>
            <p:cNvGraphicFramePr>
              <a:graphicFrameLocks noChangeAspect="1"/>
            </p:cNvGraphicFramePr>
            <p:nvPr/>
          </p:nvGraphicFramePr>
          <p:xfrm>
            <a:off x="3840" y="768"/>
            <a:ext cx="225" cy="285"/>
          </p:xfrm>
          <a:graphic>
            <a:graphicData uri="http://schemas.openxmlformats.org/presentationml/2006/ole">
              <mc:AlternateContent xmlns:mc="http://schemas.openxmlformats.org/markup-compatibility/2006">
                <mc:Choice xmlns:v="urn:schemas-microsoft-com:vml" Requires="v">
                  <p:oleObj spid="_x0000_s384371" name="公式" r:id="rId13" imgW="190417" imgH="241195" progId="Equation.3">
                    <p:embed/>
                  </p:oleObj>
                </mc:Choice>
                <mc:Fallback>
                  <p:oleObj name="公式" r:id="rId13" imgW="190417" imgH="241195" progId="Equation.3">
                    <p:embed/>
                    <p:pic>
                      <p:nvPicPr>
                        <p:cNvPr id="39"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40" y="768"/>
                          <a:ext cx="225"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Line 10"/>
            <p:cNvSpPr>
              <a:spLocks noChangeShapeType="1"/>
            </p:cNvSpPr>
            <p:nvPr/>
          </p:nvSpPr>
          <p:spPr bwMode="auto">
            <a:xfrm flipV="1">
              <a:off x="4320" y="1680"/>
              <a:ext cx="816" cy="576"/>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1"/>
            <p:cNvSpPr>
              <a:spLocks noChangeShapeType="1"/>
            </p:cNvSpPr>
            <p:nvPr/>
          </p:nvSpPr>
          <p:spPr bwMode="auto">
            <a:xfrm>
              <a:off x="4656" y="1104"/>
              <a:ext cx="480" cy="576"/>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2"/>
            <p:cNvSpPr>
              <a:spLocks noChangeShapeType="1"/>
            </p:cNvSpPr>
            <p:nvPr/>
          </p:nvSpPr>
          <p:spPr bwMode="auto">
            <a:xfrm>
              <a:off x="3840" y="1680"/>
              <a:ext cx="1248" cy="0"/>
            </a:xfrm>
            <a:prstGeom prst="line">
              <a:avLst/>
            </a:prstGeom>
            <a:noFill/>
            <a:ln w="38100">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 name="Group 13"/>
            <p:cNvGrpSpPr>
              <a:grpSpLocks/>
            </p:cNvGrpSpPr>
            <p:nvPr/>
          </p:nvGrpSpPr>
          <p:grpSpPr bwMode="auto">
            <a:xfrm>
              <a:off x="2799" y="823"/>
              <a:ext cx="1041" cy="857"/>
              <a:chOff x="2799" y="823"/>
              <a:chExt cx="1041" cy="857"/>
            </a:xfrm>
          </p:grpSpPr>
          <p:sp>
            <p:nvSpPr>
              <p:cNvPr id="33" name="Line 14"/>
              <p:cNvSpPr>
                <a:spLocks noChangeShapeType="1"/>
              </p:cNvSpPr>
              <p:nvPr/>
            </p:nvSpPr>
            <p:spPr bwMode="auto">
              <a:xfrm>
                <a:off x="2976" y="1680"/>
                <a:ext cx="86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4" name="Object 15"/>
              <p:cNvGraphicFramePr>
                <a:graphicFrameLocks noChangeAspect="1"/>
              </p:cNvGraphicFramePr>
              <p:nvPr/>
            </p:nvGraphicFramePr>
            <p:xfrm>
              <a:off x="2799" y="823"/>
              <a:ext cx="784" cy="694"/>
            </p:xfrm>
            <a:graphic>
              <a:graphicData uri="http://schemas.openxmlformats.org/presentationml/2006/ole">
                <mc:AlternateContent xmlns:mc="http://schemas.openxmlformats.org/markup-compatibility/2006">
                  <mc:Choice xmlns:v="urn:schemas-microsoft-com:vml" Requires="v">
                    <p:oleObj spid="_x0000_s384372" name="公式" r:id="rId15" imgW="361991" imgH="304755" progId="Equation.3">
                      <p:embed/>
                    </p:oleObj>
                  </mc:Choice>
                  <mc:Fallback>
                    <p:oleObj name="公式" r:id="rId15" imgW="361991" imgH="304755" progId="Equation.3">
                      <p:embed/>
                      <p:pic>
                        <p:nvPicPr>
                          <p:cNvPr id="61"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99" y="823"/>
                            <a:ext cx="784" cy="6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 name="Group 16"/>
            <p:cNvGrpSpPr>
              <a:grpSpLocks/>
            </p:cNvGrpSpPr>
            <p:nvPr/>
          </p:nvGrpSpPr>
          <p:grpSpPr bwMode="auto">
            <a:xfrm>
              <a:off x="3840" y="368"/>
              <a:ext cx="1162" cy="1312"/>
              <a:chOff x="3840" y="368"/>
              <a:chExt cx="1162" cy="1312"/>
            </a:xfrm>
          </p:grpSpPr>
          <p:sp>
            <p:nvSpPr>
              <p:cNvPr id="31" name="Line 17"/>
              <p:cNvSpPr>
                <a:spLocks noChangeShapeType="1"/>
              </p:cNvSpPr>
              <p:nvPr/>
            </p:nvSpPr>
            <p:spPr bwMode="auto">
              <a:xfrm flipV="1">
                <a:off x="3840" y="1104"/>
                <a:ext cx="816" cy="57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2" name="Object 18"/>
              <p:cNvGraphicFramePr>
                <a:graphicFrameLocks noChangeAspect="1"/>
              </p:cNvGraphicFramePr>
              <p:nvPr/>
            </p:nvGraphicFramePr>
            <p:xfrm>
              <a:off x="4286" y="368"/>
              <a:ext cx="716" cy="735"/>
            </p:xfrm>
            <a:graphic>
              <a:graphicData uri="http://schemas.openxmlformats.org/presentationml/2006/ole">
                <mc:AlternateContent xmlns:mc="http://schemas.openxmlformats.org/markup-compatibility/2006">
                  <mc:Choice xmlns:v="urn:schemas-microsoft-com:vml" Requires="v">
                    <p:oleObj spid="_x0000_s384373" name="公式" r:id="rId17" imgW="266702" imgH="304755" progId="Equation.3">
                      <p:embed/>
                    </p:oleObj>
                  </mc:Choice>
                  <mc:Fallback>
                    <p:oleObj name="公式" r:id="rId17" imgW="266702" imgH="304755" progId="Equation.3">
                      <p:embed/>
                      <p:pic>
                        <p:nvPicPr>
                          <p:cNvPr id="59" name="Object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86" y="368"/>
                            <a:ext cx="716" cy="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 name="Group 19"/>
            <p:cNvGrpSpPr>
              <a:grpSpLocks/>
            </p:cNvGrpSpPr>
            <p:nvPr/>
          </p:nvGrpSpPr>
          <p:grpSpPr bwMode="auto">
            <a:xfrm>
              <a:off x="3840" y="1680"/>
              <a:ext cx="829" cy="886"/>
              <a:chOff x="3840" y="1680"/>
              <a:chExt cx="829" cy="886"/>
            </a:xfrm>
          </p:grpSpPr>
          <p:sp>
            <p:nvSpPr>
              <p:cNvPr id="29" name="Line 20"/>
              <p:cNvSpPr>
                <a:spLocks noChangeShapeType="1"/>
              </p:cNvSpPr>
              <p:nvPr/>
            </p:nvSpPr>
            <p:spPr bwMode="auto">
              <a:xfrm>
                <a:off x="3840" y="1680"/>
                <a:ext cx="480" cy="576"/>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0" name="Object 21"/>
              <p:cNvGraphicFramePr>
                <a:graphicFrameLocks noChangeAspect="1"/>
              </p:cNvGraphicFramePr>
              <p:nvPr>
                <p:extLst>
                  <p:ext uri="{D42A27DB-BD31-4B8C-83A1-F6EECF244321}">
                    <p14:modId xmlns:p14="http://schemas.microsoft.com/office/powerpoint/2010/main" val="2875374969"/>
                  </p:ext>
                </p:extLst>
              </p:nvPr>
            </p:nvGraphicFramePr>
            <p:xfrm>
              <a:off x="4072" y="2168"/>
              <a:ext cx="597" cy="398"/>
            </p:xfrm>
            <a:graphic>
              <a:graphicData uri="http://schemas.openxmlformats.org/presentationml/2006/ole">
                <mc:AlternateContent xmlns:mc="http://schemas.openxmlformats.org/markup-compatibility/2006">
                  <mc:Choice xmlns:v="urn:schemas-microsoft-com:vml" Requires="v">
                    <p:oleObj spid="_x0000_s384374" name="Equation" r:id="rId19" imgW="241200" imgH="177480" progId="Equation.DSMT4">
                      <p:embed/>
                    </p:oleObj>
                  </mc:Choice>
                  <mc:Fallback>
                    <p:oleObj name="Equation" r:id="rId19" imgW="241200" imgH="177480" progId="Equation.DSMT4">
                      <p:embed/>
                      <p:pic>
                        <p:nvPicPr>
                          <p:cNvPr id="56" name="Object 21"/>
                          <p:cNvPicPr>
                            <a:picLocks noChangeAspect="1" noChangeArrowheads="1"/>
                          </p:cNvPicPr>
                          <p:nvPr/>
                        </p:nvPicPr>
                        <p:blipFill>
                          <a:blip r:embed="rId20"/>
                          <a:srcRect/>
                          <a:stretch>
                            <a:fillRect/>
                          </a:stretch>
                        </p:blipFill>
                        <p:spPr bwMode="auto">
                          <a:xfrm>
                            <a:off x="4072" y="2168"/>
                            <a:ext cx="597" cy="398"/>
                          </a:xfrm>
                          <a:prstGeom prst="rect">
                            <a:avLst/>
                          </a:prstGeom>
                          <a:noFill/>
                          <a:ln>
                            <a:noFill/>
                          </a:ln>
                          <a:effectLst/>
                          <a:extLst/>
                        </p:spPr>
                      </p:pic>
                    </p:oleObj>
                  </mc:Fallback>
                </mc:AlternateContent>
              </a:graphicData>
            </a:graphic>
          </p:graphicFrame>
        </p:grpSp>
        <p:sp>
          <p:nvSpPr>
            <p:cNvPr id="20" name="Line 22"/>
            <p:cNvSpPr>
              <a:spLocks noChangeShapeType="1"/>
            </p:cNvSpPr>
            <p:nvPr/>
          </p:nvSpPr>
          <p:spPr bwMode="auto">
            <a:xfrm flipV="1">
              <a:off x="3840" y="1440"/>
              <a:ext cx="336" cy="24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1" name="Object 23"/>
            <p:cNvGraphicFramePr>
              <a:graphicFrameLocks noChangeAspect="1"/>
            </p:cNvGraphicFramePr>
            <p:nvPr>
              <p:extLst>
                <p:ext uri="{D42A27DB-BD31-4B8C-83A1-F6EECF244321}">
                  <p14:modId xmlns:p14="http://schemas.microsoft.com/office/powerpoint/2010/main" val="2226031832"/>
                </p:ext>
              </p:extLst>
            </p:nvPr>
          </p:nvGraphicFramePr>
          <p:xfrm>
            <a:off x="3926" y="1023"/>
            <a:ext cx="298" cy="417"/>
          </p:xfrm>
          <a:graphic>
            <a:graphicData uri="http://schemas.openxmlformats.org/presentationml/2006/ole">
              <mc:AlternateContent xmlns:mc="http://schemas.openxmlformats.org/markup-compatibility/2006">
                <mc:Choice xmlns:v="urn:schemas-microsoft-com:vml" Requires="v">
                  <p:oleObj spid="_x0000_s384375" name="公式" r:id="rId21" imgW="126725" imgH="177415" progId="Equation.3">
                    <p:embed/>
                  </p:oleObj>
                </mc:Choice>
                <mc:Fallback>
                  <p:oleObj name="公式" r:id="rId21" imgW="126725" imgH="177415" progId="Equation.3">
                    <p:embed/>
                    <p:pic>
                      <p:nvPicPr>
                        <p:cNvPr id="47" name="Object 2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26" y="1023"/>
                          <a:ext cx="298" cy="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Line 24"/>
            <p:cNvSpPr>
              <a:spLocks noChangeShapeType="1"/>
            </p:cNvSpPr>
            <p:nvPr/>
          </p:nvSpPr>
          <p:spPr bwMode="auto">
            <a:xfrm>
              <a:off x="2928" y="1680"/>
              <a:ext cx="336" cy="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3" name="Object 25"/>
            <p:cNvGraphicFramePr>
              <a:graphicFrameLocks noChangeAspect="1"/>
            </p:cNvGraphicFramePr>
            <p:nvPr/>
          </p:nvGraphicFramePr>
          <p:xfrm>
            <a:off x="2979" y="1668"/>
            <a:ext cx="389" cy="541"/>
          </p:xfrm>
          <a:graphic>
            <a:graphicData uri="http://schemas.openxmlformats.org/presentationml/2006/ole">
              <mc:AlternateContent xmlns:mc="http://schemas.openxmlformats.org/markup-compatibility/2006">
                <mc:Choice xmlns:v="urn:schemas-microsoft-com:vml" Requires="v">
                  <p:oleObj spid="_x0000_s384376" name="公式" r:id="rId23" imgW="165028" imgH="228501" progId="Equation.3">
                    <p:embed/>
                  </p:oleObj>
                </mc:Choice>
                <mc:Fallback>
                  <p:oleObj name="公式" r:id="rId23" imgW="165028" imgH="228501" progId="Equation.3">
                    <p:embed/>
                    <p:pic>
                      <p:nvPicPr>
                        <p:cNvPr id="49" name="Object 2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79" y="1668"/>
                          <a:ext cx="389" cy="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Oval 26"/>
            <p:cNvSpPr>
              <a:spLocks noChangeArrowheads="1"/>
            </p:cNvSpPr>
            <p:nvPr/>
          </p:nvSpPr>
          <p:spPr bwMode="auto">
            <a:xfrm>
              <a:off x="3768" y="1632"/>
              <a:ext cx="144" cy="144"/>
            </a:xfrm>
            <a:prstGeom prst="ellipse">
              <a:avLst/>
            </a:prstGeom>
            <a:gradFill rotWithShape="0">
              <a:gsLst>
                <a:gs pos="0">
                  <a:srgbClr val="FFFFFF"/>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5" name="Object 27"/>
            <p:cNvGraphicFramePr>
              <a:graphicFrameLocks noChangeAspect="1"/>
            </p:cNvGraphicFramePr>
            <p:nvPr/>
          </p:nvGraphicFramePr>
          <p:xfrm>
            <a:off x="4416" y="1344"/>
            <a:ext cx="211" cy="288"/>
          </p:xfrm>
          <a:graphic>
            <a:graphicData uri="http://schemas.openxmlformats.org/presentationml/2006/ole">
              <mc:AlternateContent xmlns:mc="http://schemas.openxmlformats.org/markup-compatibility/2006">
                <mc:Choice xmlns:v="urn:schemas-microsoft-com:vml" Requires="v">
                  <p:oleObj spid="_x0000_s384377" name="公式" r:id="rId25" imgW="95289" imgH="152512" progId="Equation.3">
                    <p:embed/>
                  </p:oleObj>
                </mc:Choice>
                <mc:Fallback>
                  <p:oleObj name="公式" r:id="rId25" imgW="95289" imgH="152512" progId="Equation.3">
                    <p:embed/>
                    <p:pic>
                      <p:nvPicPr>
                        <p:cNvPr id="51" name="Object 2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416" y="1344"/>
                          <a:ext cx="21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Arc 28"/>
            <p:cNvSpPr>
              <a:spLocks/>
            </p:cNvSpPr>
            <p:nvPr/>
          </p:nvSpPr>
          <p:spPr bwMode="auto">
            <a:xfrm flipV="1">
              <a:off x="4032" y="1681"/>
              <a:ext cx="192" cy="290"/>
            </a:xfrm>
            <a:custGeom>
              <a:avLst/>
              <a:gdLst>
                <a:gd name="T0" fmla="*/ 0 w 21600"/>
                <a:gd name="T1" fmla="*/ 0 h 26139"/>
                <a:gd name="T2" fmla="*/ 0 w 21600"/>
                <a:gd name="T3" fmla="*/ 0 h 26139"/>
                <a:gd name="T4" fmla="*/ 0 w 21600"/>
                <a:gd name="T5" fmla="*/ 0 h 26139"/>
                <a:gd name="T6" fmla="*/ 0 60000 65536"/>
                <a:gd name="T7" fmla="*/ 0 60000 65536"/>
                <a:gd name="T8" fmla="*/ 0 60000 65536"/>
                <a:gd name="T9" fmla="*/ 0 w 21600"/>
                <a:gd name="T10" fmla="*/ 0 h 26139"/>
                <a:gd name="T11" fmla="*/ 21600 w 21600"/>
                <a:gd name="T12" fmla="*/ 26139 h 26139"/>
              </a:gdLst>
              <a:ahLst/>
              <a:cxnLst>
                <a:cxn ang="T6">
                  <a:pos x="T0" y="T1"/>
                </a:cxn>
                <a:cxn ang="T7">
                  <a:pos x="T2" y="T3"/>
                </a:cxn>
                <a:cxn ang="T8">
                  <a:pos x="T4" y="T5"/>
                </a:cxn>
              </a:cxnLst>
              <a:rect l="T9" t="T10" r="T11" b="T12"/>
              <a:pathLst>
                <a:path w="21600" h="26139" fill="none" extrusionOk="0">
                  <a:moveTo>
                    <a:pt x="4760" y="0"/>
                  </a:moveTo>
                  <a:cubicBezTo>
                    <a:pt x="14607" y="2225"/>
                    <a:pt x="21600" y="10973"/>
                    <a:pt x="21600" y="21069"/>
                  </a:cubicBezTo>
                  <a:cubicBezTo>
                    <a:pt x="21600" y="22776"/>
                    <a:pt x="21397" y="24478"/>
                    <a:pt x="20996" y="26138"/>
                  </a:cubicBezTo>
                </a:path>
                <a:path w="21600" h="26139" stroke="0" extrusionOk="0">
                  <a:moveTo>
                    <a:pt x="4760" y="0"/>
                  </a:moveTo>
                  <a:cubicBezTo>
                    <a:pt x="14607" y="2225"/>
                    <a:pt x="21600" y="10973"/>
                    <a:pt x="21600" y="21069"/>
                  </a:cubicBezTo>
                  <a:cubicBezTo>
                    <a:pt x="21600" y="22776"/>
                    <a:pt x="21397" y="24478"/>
                    <a:pt x="20996" y="26138"/>
                  </a:cubicBezTo>
                  <a:lnTo>
                    <a:pt x="0" y="21069"/>
                  </a:lnTo>
                  <a:lnTo>
                    <a:pt x="4760" y="0"/>
                  </a:lnTo>
                  <a:close/>
                </a:path>
              </a:pathLst>
            </a:custGeom>
            <a:noFill/>
            <a:ln w="28575">
              <a:solidFill>
                <a:srgbClr val="CC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 name="Arc 29"/>
            <p:cNvSpPr>
              <a:spLocks/>
            </p:cNvSpPr>
            <p:nvPr/>
          </p:nvSpPr>
          <p:spPr bwMode="auto">
            <a:xfrm rot="20593036" flipV="1">
              <a:off x="4176" y="1392"/>
              <a:ext cx="192" cy="294"/>
            </a:xfrm>
            <a:custGeom>
              <a:avLst/>
              <a:gdLst>
                <a:gd name="T0" fmla="*/ 0 w 21600"/>
                <a:gd name="T1" fmla="*/ 0 h 30659"/>
                <a:gd name="T2" fmla="*/ 0 w 21600"/>
                <a:gd name="T3" fmla="*/ 0 h 30659"/>
                <a:gd name="T4" fmla="*/ 0 w 21600"/>
                <a:gd name="T5" fmla="*/ 0 h 30659"/>
                <a:gd name="T6" fmla="*/ 0 60000 65536"/>
                <a:gd name="T7" fmla="*/ 0 60000 65536"/>
                <a:gd name="T8" fmla="*/ 0 60000 65536"/>
                <a:gd name="T9" fmla="*/ 0 w 21600"/>
                <a:gd name="T10" fmla="*/ 0 h 30659"/>
                <a:gd name="T11" fmla="*/ 21600 w 21600"/>
                <a:gd name="T12" fmla="*/ 30659 h 30659"/>
              </a:gdLst>
              <a:ahLst/>
              <a:cxnLst>
                <a:cxn ang="T6">
                  <a:pos x="T0" y="T1"/>
                </a:cxn>
                <a:cxn ang="T7">
                  <a:pos x="T2" y="T3"/>
                </a:cxn>
                <a:cxn ang="T8">
                  <a:pos x="T4" y="T5"/>
                </a:cxn>
              </a:cxnLst>
              <a:rect l="T9" t="T10" r="T11" b="T12"/>
              <a:pathLst>
                <a:path w="21600" h="30659" fill="none" extrusionOk="0">
                  <a:moveTo>
                    <a:pt x="14791" y="-1"/>
                  </a:moveTo>
                  <a:cubicBezTo>
                    <a:pt x="19135" y="4082"/>
                    <a:pt x="21600" y="9779"/>
                    <a:pt x="21600" y="15741"/>
                  </a:cubicBezTo>
                  <a:cubicBezTo>
                    <a:pt x="21600" y="21297"/>
                    <a:pt x="19458" y="26640"/>
                    <a:pt x="15620" y="30658"/>
                  </a:cubicBezTo>
                </a:path>
                <a:path w="21600" h="30659" stroke="0" extrusionOk="0">
                  <a:moveTo>
                    <a:pt x="14791" y="-1"/>
                  </a:moveTo>
                  <a:cubicBezTo>
                    <a:pt x="19135" y="4082"/>
                    <a:pt x="21600" y="9779"/>
                    <a:pt x="21600" y="15741"/>
                  </a:cubicBezTo>
                  <a:cubicBezTo>
                    <a:pt x="21600" y="21297"/>
                    <a:pt x="19458" y="26640"/>
                    <a:pt x="15620" y="30658"/>
                  </a:cubicBezTo>
                  <a:lnTo>
                    <a:pt x="0" y="15741"/>
                  </a:lnTo>
                  <a:lnTo>
                    <a:pt x="14791" y="-1"/>
                  </a:lnTo>
                  <a:close/>
                </a:path>
              </a:pathLst>
            </a:custGeom>
            <a:noFill/>
            <a:ln w="28575">
              <a:solidFill>
                <a:srgbClr val="0099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8" name="Object 30"/>
            <p:cNvGraphicFramePr>
              <a:graphicFrameLocks noChangeAspect="1"/>
            </p:cNvGraphicFramePr>
            <p:nvPr/>
          </p:nvGraphicFramePr>
          <p:xfrm>
            <a:off x="4224" y="1728"/>
            <a:ext cx="280" cy="336"/>
          </p:xfrm>
          <a:graphic>
            <a:graphicData uri="http://schemas.openxmlformats.org/presentationml/2006/ole">
              <mc:AlternateContent xmlns:mc="http://schemas.openxmlformats.org/markup-compatibility/2006">
                <mc:Choice xmlns:v="urn:schemas-microsoft-com:vml" Requires="v">
                  <p:oleObj spid="_x0000_s384378" name="公式" r:id="rId27" imgW="114185" imgH="152512" progId="Equation.3">
                    <p:embed/>
                  </p:oleObj>
                </mc:Choice>
                <mc:Fallback>
                  <p:oleObj name="公式" r:id="rId27" imgW="114185" imgH="152512" progId="Equation.3">
                    <p:embed/>
                    <p:pic>
                      <p:nvPicPr>
                        <p:cNvPr id="54" name="Object 3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24" y="1728"/>
                          <a:ext cx="28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425834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circle(in)">
                                      <p:cBhvr>
                                        <p:cTn id="24" dur="2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17375" y="275243"/>
            <a:ext cx="7488832" cy="1384995"/>
          </a:xfrm>
          <a:prstGeom prst="rect">
            <a:avLst/>
          </a:prstGeom>
        </p:spPr>
        <p:txBody>
          <a:bodyPr wrap="square">
            <a:spAutoFit/>
          </a:bodyPr>
          <a:lstStyle/>
          <a:p>
            <a:r>
              <a:rPr lang="zh-CN" altLang="en-US" sz="2800" b="1" i="0" dirty="0">
                <a:solidFill>
                  <a:srgbClr val="FF0000"/>
                </a:solidFill>
              </a:rPr>
              <a:t>练习：</a:t>
            </a:r>
            <a:r>
              <a:rPr lang="zh-CN" altLang="en-US" sz="2800" b="1" i="0" dirty="0">
                <a:solidFill>
                  <a:srgbClr val="009900"/>
                </a:solidFill>
              </a:rPr>
              <a:t>在康普顿散射中，若入射光子与散射光子的波长分别为</a:t>
            </a:r>
            <a:r>
              <a:rPr lang="en-US" altLang="zh-CN" sz="2800" b="1" i="0" dirty="0">
                <a:solidFill>
                  <a:srgbClr val="FF0000"/>
                </a:solidFill>
              </a:rPr>
              <a:t>λ </a:t>
            </a:r>
            <a:r>
              <a:rPr lang="zh-CN" altLang="en-US" sz="2800" b="1" i="0" dirty="0">
                <a:solidFill>
                  <a:srgbClr val="009900"/>
                </a:solidFill>
              </a:rPr>
              <a:t>和</a:t>
            </a:r>
            <a:r>
              <a:rPr lang="en-US" altLang="zh-CN" sz="2800" b="1" i="0" dirty="0">
                <a:solidFill>
                  <a:srgbClr val="FF0000"/>
                </a:solidFill>
              </a:rPr>
              <a:t>λ′</a:t>
            </a:r>
            <a:r>
              <a:rPr lang="zh-CN" altLang="en-US" sz="2800" b="1" i="0" dirty="0">
                <a:solidFill>
                  <a:srgbClr val="009900"/>
                </a:solidFill>
              </a:rPr>
              <a:t>，则反冲电子获得的动能</a:t>
            </a:r>
            <a:r>
              <a:rPr lang="en-US" altLang="zh-CN" sz="2800" b="1" dirty="0" err="1">
                <a:solidFill>
                  <a:srgbClr val="C00000"/>
                </a:solidFill>
                <a:cs typeface="Times New Roman" panose="02020603050405020304" pitchFamily="18" charset="0"/>
              </a:rPr>
              <a:t>E</a:t>
            </a:r>
            <a:r>
              <a:rPr lang="en-US" altLang="zh-CN" sz="2800" b="1" baseline="-25000" dirty="0" err="1">
                <a:solidFill>
                  <a:srgbClr val="C00000"/>
                </a:solidFill>
                <a:cs typeface="Times New Roman" panose="02020603050405020304" pitchFamily="18" charset="0"/>
              </a:rPr>
              <a:t>k</a:t>
            </a:r>
            <a:r>
              <a:rPr lang="en-US" altLang="zh-CN" sz="2800" b="1" i="0" dirty="0">
                <a:solidFill>
                  <a:srgbClr val="009900"/>
                </a:solidFill>
              </a:rPr>
              <a:t> =______              </a:t>
            </a:r>
            <a:endParaRPr lang="zh-CN" altLang="en-US" sz="2800" b="1" i="0" dirty="0">
              <a:solidFill>
                <a:srgbClr val="009900"/>
              </a:solidFill>
            </a:endParaRPr>
          </a:p>
        </p:txBody>
      </p:sp>
      <p:graphicFrame>
        <p:nvGraphicFramePr>
          <p:cNvPr id="28" name="Object 13"/>
          <p:cNvGraphicFramePr>
            <a:graphicFrameLocks noChangeAspect="1"/>
          </p:cNvGraphicFramePr>
          <p:nvPr>
            <p:extLst>
              <p:ext uri="{D42A27DB-BD31-4B8C-83A1-F6EECF244321}">
                <p14:modId xmlns:p14="http://schemas.microsoft.com/office/powerpoint/2010/main" val="986503501"/>
              </p:ext>
            </p:extLst>
          </p:nvPr>
        </p:nvGraphicFramePr>
        <p:xfrm>
          <a:off x="2290062" y="1507884"/>
          <a:ext cx="3141662" cy="1181100"/>
        </p:xfrm>
        <a:graphic>
          <a:graphicData uri="http://schemas.openxmlformats.org/presentationml/2006/ole">
            <mc:AlternateContent xmlns:mc="http://schemas.openxmlformats.org/markup-compatibility/2006">
              <mc:Choice xmlns:v="urn:schemas-microsoft-com:vml" Requires="v">
                <p:oleObj spid="_x0000_s274344" name="公式" r:id="rId3" imgW="1054080" imgH="393480" progId="Equation.3">
                  <p:embed/>
                </p:oleObj>
              </mc:Choice>
              <mc:Fallback>
                <p:oleObj name="公式" r:id="rId3" imgW="1054080" imgH="393480" progId="Equation.3">
                  <p:embed/>
                  <p:pic>
                    <p:nvPicPr>
                      <p:cNvPr id="0" name=""/>
                      <p:cNvPicPr>
                        <a:picLocks noChangeAspect="1" noChangeArrowheads="1"/>
                      </p:cNvPicPr>
                      <p:nvPr/>
                    </p:nvPicPr>
                    <p:blipFill>
                      <a:blip r:embed="rId4"/>
                      <a:srcRect/>
                      <a:stretch>
                        <a:fillRect/>
                      </a:stretch>
                    </p:blipFill>
                    <p:spPr bwMode="auto">
                      <a:xfrm>
                        <a:off x="2290062" y="1507884"/>
                        <a:ext cx="3141662"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13"/>
          <p:cNvGraphicFramePr>
            <a:graphicFrameLocks noChangeAspect="1"/>
          </p:cNvGraphicFramePr>
          <p:nvPr>
            <p:extLst>
              <p:ext uri="{D42A27DB-BD31-4B8C-83A1-F6EECF244321}">
                <p14:modId xmlns:p14="http://schemas.microsoft.com/office/powerpoint/2010/main" val="4190919978"/>
              </p:ext>
            </p:extLst>
          </p:nvPr>
        </p:nvGraphicFramePr>
        <p:xfrm>
          <a:off x="6390385" y="1406658"/>
          <a:ext cx="2497138" cy="1181100"/>
        </p:xfrm>
        <a:graphic>
          <a:graphicData uri="http://schemas.openxmlformats.org/presentationml/2006/ole">
            <mc:AlternateContent xmlns:mc="http://schemas.openxmlformats.org/markup-compatibility/2006">
              <mc:Choice xmlns:v="urn:schemas-microsoft-com:vml" Requires="v">
                <p:oleObj spid="_x0000_s274345" name="公式" r:id="rId5" imgW="838080" imgH="393480" progId="Equation.3">
                  <p:embed/>
                </p:oleObj>
              </mc:Choice>
              <mc:Fallback>
                <p:oleObj name="公式" r:id="rId5" imgW="838080" imgH="393480" progId="Equation.3">
                  <p:embed/>
                  <p:pic>
                    <p:nvPicPr>
                      <p:cNvPr id="0" name=""/>
                      <p:cNvPicPr>
                        <a:picLocks noChangeAspect="1" noChangeArrowheads="1"/>
                      </p:cNvPicPr>
                      <p:nvPr/>
                    </p:nvPicPr>
                    <p:blipFill>
                      <a:blip r:embed="rId6"/>
                      <a:srcRect/>
                      <a:stretch>
                        <a:fillRect/>
                      </a:stretch>
                    </p:blipFill>
                    <p:spPr bwMode="auto">
                      <a:xfrm>
                        <a:off x="6390385" y="1406658"/>
                        <a:ext cx="2497138" cy="1181100"/>
                      </a:xfrm>
                      <a:prstGeom prst="rect">
                        <a:avLst/>
                      </a:prstGeom>
                      <a:solidFill>
                        <a:srgbClr val="FFFF00"/>
                      </a:solidFill>
                      <a:ln>
                        <a:noFill/>
                      </a:ln>
                      <a:effectLst/>
                      <a:extLst/>
                    </p:spPr>
                  </p:pic>
                </p:oleObj>
              </mc:Fallback>
            </mc:AlternateContent>
          </a:graphicData>
        </a:graphic>
      </p:graphicFrame>
      <p:sp>
        <p:nvSpPr>
          <p:cNvPr id="30" name="矩形 29"/>
          <p:cNvSpPr/>
          <p:nvPr/>
        </p:nvSpPr>
        <p:spPr>
          <a:xfrm>
            <a:off x="1847528" y="2688984"/>
            <a:ext cx="7992888" cy="1815882"/>
          </a:xfrm>
          <a:prstGeom prst="rect">
            <a:avLst/>
          </a:prstGeom>
        </p:spPr>
        <p:txBody>
          <a:bodyPr wrap="square">
            <a:spAutoFit/>
          </a:bodyPr>
          <a:lstStyle/>
          <a:p>
            <a:r>
              <a:rPr lang="zh-CN" altLang="en-US" sz="2800" b="1" i="0" dirty="0">
                <a:solidFill>
                  <a:srgbClr val="FF0000"/>
                </a:solidFill>
              </a:rPr>
              <a:t>练习：</a:t>
            </a:r>
            <a:r>
              <a:rPr lang="zh-CN" altLang="en-US" sz="2800" b="1" i="0" dirty="0">
                <a:solidFill>
                  <a:srgbClr val="0000FF"/>
                </a:solidFill>
              </a:rPr>
              <a:t>光子能量为</a:t>
            </a:r>
            <a:r>
              <a:rPr lang="en-US" altLang="zh-CN" sz="2800" b="1" i="0" dirty="0">
                <a:solidFill>
                  <a:srgbClr val="FF0000"/>
                </a:solidFill>
              </a:rPr>
              <a:t>0.5MeV</a:t>
            </a:r>
            <a:r>
              <a:rPr lang="zh-CN" altLang="en-US" sz="2800" b="1" i="0" dirty="0">
                <a:solidFill>
                  <a:srgbClr val="0000FF"/>
                </a:solidFill>
              </a:rPr>
              <a:t>的</a:t>
            </a:r>
            <a:r>
              <a:rPr lang="en-US" altLang="zh-CN" sz="2800" b="1" i="0" dirty="0">
                <a:solidFill>
                  <a:srgbClr val="0000FF"/>
                </a:solidFill>
              </a:rPr>
              <a:t>X</a:t>
            </a:r>
            <a:r>
              <a:rPr lang="zh-CN" altLang="en-US" sz="2800" b="1" i="0" dirty="0">
                <a:solidFill>
                  <a:srgbClr val="0000FF"/>
                </a:solidFill>
              </a:rPr>
              <a:t>射线，入射到某种物质上而发生康普顿散射。若反冲电子的动能为</a:t>
            </a:r>
            <a:r>
              <a:rPr lang="en-US" altLang="zh-CN" sz="2800" b="1" i="0" dirty="0">
                <a:solidFill>
                  <a:srgbClr val="FF0000"/>
                </a:solidFill>
              </a:rPr>
              <a:t>0.1MeV</a:t>
            </a:r>
            <a:r>
              <a:rPr lang="zh-CN" altLang="en-US" sz="2800" b="1" i="0" dirty="0">
                <a:solidFill>
                  <a:srgbClr val="0000FF"/>
                </a:solidFill>
              </a:rPr>
              <a:t>，则散射光波长的改变量与入射光波长</a:t>
            </a:r>
            <a:r>
              <a:rPr lang="en-US" altLang="zh-CN" sz="2800" b="1" i="0" dirty="0">
                <a:solidFill>
                  <a:srgbClr val="FF0000"/>
                </a:solidFill>
              </a:rPr>
              <a:t>λ</a:t>
            </a:r>
            <a:r>
              <a:rPr lang="en-US" altLang="zh-CN" sz="2400" b="1" i="0" dirty="0">
                <a:solidFill>
                  <a:srgbClr val="FF0000"/>
                </a:solidFill>
              </a:rPr>
              <a:t>0</a:t>
            </a:r>
            <a:r>
              <a:rPr lang="zh-CN" altLang="en-US" sz="2800" b="1" i="0" dirty="0">
                <a:solidFill>
                  <a:srgbClr val="0000FF"/>
                </a:solidFill>
              </a:rPr>
              <a:t>之比值</a:t>
            </a:r>
            <a:r>
              <a:rPr lang="zh-CN" altLang="en-US" sz="2800" b="1" i="0" dirty="0">
                <a:solidFill>
                  <a:srgbClr val="FF0000"/>
                </a:solidFill>
              </a:rPr>
              <a:t>∆</a:t>
            </a:r>
            <a:r>
              <a:rPr lang="en-US" altLang="zh-CN" sz="2800" b="1" i="0" dirty="0">
                <a:solidFill>
                  <a:srgbClr val="FF0000"/>
                </a:solidFill>
              </a:rPr>
              <a:t>λ/ λ</a:t>
            </a:r>
            <a:r>
              <a:rPr lang="en-US" altLang="zh-CN" sz="2400" b="1" i="0" dirty="0">
                <a:solidFill>
                  <a:srgbClr val="FF0000"/>
                </a:solidFill>
              </a:rPr>
              <a:t>0</a:t>
            </a:r>
            <a:r>
              <a:rPr lang="en-US" altLang="zh-CN" sz="2800" b="1" i="0" dirty="0">
                <a:solidFill>
                  <a:srgbClr val="FF0000"/>
                </a:solidFill>
              </a:rPr>
              <a:t>=____</a:t>
            </a:r>
          </a:p>
        </p:txBody>
      </p:sp>
      <p:graphicFrame>
        <p:nvGraphicFramePr>
          <p:cNvPr id="35" name="Object 13"/>
          <p:cNvGraphicFramePr>
            <a:graphicFrameLocks noChangeAspect="1"/>
          </p:cNvGraphicFramePr>
          <p:nvPr>
            <p:extLst>
              <p:ext uri="{D42A27DB-BD31-4B8C-83A1-F6EECF244321}">
                <p14:modId xmlns:p14="http://schemas.microsoft.com/office/powerpoint/2010/main" val="1849433190"/>
              </p:ext>
            </p:extLst>
          </p:nvPr>
        </p:nvGraphicFramePr>
        <p:xfrm>
          <a:off x="2290062" y="4588580"/>
          <a:ext cx="2165390" cy="1106424"/>
        </p:xfrm>
        <a:graphic>
          <a:graphicData uri="http://schemas.openxmlformats.org/presentationml/2006/ole">
            <mc:AlternateContent xmlns:mc="http://schemas.openxmlformats.org/markup-compatibility/2006">
              <mc:Choice xmlns:v="urn:schemas-microsoft-com:vml" Requires="v">
                <p:oleObj spid="_x0000_s274346" name="公式" r:id="rId7" imgW="850680" imgH="431640" progId="Equation.3">
                  <p:embed/>
                </p:oleObj>
              </mc:Choice>
              <mc:Fallback>
                <p:oleObj name="公式" r:id="rId7" imgW="850680" imgH="431640" progId="Equation.3">
                  <p:embed/>
                  <p:pic>
                    <p:nvPicPr>
                      <p:cNvPr id="0" name=""/>
                      <p:cNvPicPr>
                        <a:picLocks noChangeAspect="1" noChangeArrowheads="1"/>
                      </p:cNvPicPr>
                      <p:nvPr/>
                    </p:nvPicPr>
                    <p:blipFill>
                      <a:blip r:embed="rId8"/>
                      <a:srcRect/>
                      <a:stretch>
                        <a:fillRect/>
                      </a:stretch>
                    </p:blipFill>
                    <p:spPr bwMode="auto">
                      <a:xfrm>
                        <a:off x="2290062" y="4588580"/>
                        <a:ext cx="2165390" cy="1106424"/>
                      </a:xfrm>
                      <a:prstGeom prst="rect">
                        <a:avLst/>
                      </a:prstGeom>
                      <a:noFill/>
                      <a:ln>
                        <a:noFill/>
                      </a:ln>
                      <a:effectLst/>
                      <a:extLst/>
                    </p:spPr>
                  </p:pic>
                </p:oleObj>
              </mc:Fallback>
            </mc:AlternateContent>
          </a:graphicData>
        </a:graphic>
      </p:graphicFrame>
      <p:graphicFrame>
        <p:nvGraphicFramePr>
          <p:cNvPr id="36" name="Object 13"/>
          <p:cNvGraphicFramePr>
            <a:graphicFrameLocks noChangeAspect="1"/>
          </p:cNvGraphicFramePr>
          <p:nvPr>
            <p:extLst>
              <p:ext uri="{D42A27DB-BD31-4B8C-83A1-F6EECF244321}">
                <p14:modId xmlns:p14="http://schemas.microsoft.com/office/powerpoint/2010/main" val="4174585507"/>
              </p:ext>
            </p:extLst>
          </p:nvPr>
        </p:nvGraphicFramePr>
        <p:xfrm>
          <a:off x="4799857" y="4577479"/>
          <a:ext cx="5729649" cy="1090524"/>
        </p:xfrm>
        <a:graphic>
          <a:graphicData uri="http://schemas.openxmlformats.org/presentationml/2006/ole">
            <mc:AlternateContent xmlns:mc="http://schemas.openxmlformats.org/markup-compatibility/2006">
              <mc:Choice xmlns:v="urn:schemas-microsoft-com:vml" Requires="v">
                <p:oleObj spid="_x0000_s274347" name="公式" r:id="rId9" imgW="2082600" imgH="393480" progId="Equation.3">
                  <p:embed/>
                </p:oleObj>
              </mc:Choice>
              <mc:Fallback>
                <p:oleObj name="公式" r:id="rId9" imgW="2082600" imgH="393480" progId="Equation.3">
                  <p:embed/>
                  <p:pic>
                    <p:nvPicPr>
                      <p:cNvPr id="0" name=""/>
                      <p:cNvPicPr>
                        <a:picLocks noChangeAspect="1" noChangeArrowheads="1"/>
                      </p:cNvPicPr>
                      <p:nvPr/>
                    </p:nvPicPr>
                    <p:blipFill>
                      <a:blip r:embed="rId10"/>
                      <a:srcRect/>
                      <a:stretch>
                        <a:fillRect/>
                      </a:stretch>
                    </p:blipFill>
                    <p:spPr bwMode="auto">
                      <a:xfrm>
                        <a:off x="4799857" y="4577479"/>
                        <a:ext cx="5729649" cy="1090524"/>
                      </a:xfrm>
                      <a:prstGeom prst="rect">
                        <a:avLst/>
                      </a:prstGeom>
                      <a:noFill/>
                      <a:ln>
                        <a:noFill/>
                      </a:ln>
                      <a:effectLst/>
                      <a:extLst/>
                    </p:spPr>
                  </p:pic>
                </p:oleObj>
              </mc:Fallback>
            </mc:AlternateContent>
          </a:graphicData>
        </a:graphic>
      </p:graphicFrame>
      <p:graphicFrame>
        <p:nvGraphicFramePr>
          <p:cNvPr id="37" name="Object 13"/>
          <p:cNvGraphicFramePr>
            <a:graphicFrameLocks noChangeAspect="1"/>
          </p:cNvGraphicFramePr>
          <p:nvPr>
            <p:extLst>
              <p:ext uri="{D42A27DB-BD31-4B8C-83A1-F6EECF244321}">
                <p14:modId xmlns:p14="http://schemas.microsoft.com/office/powerpoint/2010/main" val="2207118278"/>
              </p:ext>
            </p:extLst>
          </p:nvPr>
        </p:nvGraphicFramePr>
        <p:xfrm>
          <a:off x="3279075" y="5533614"/>
          <a:ext cx="1163637" cy="1106487"/>
        </p:xfrm>
        <a:graphic>
          <a:graphicData uri="http://schemas.openxmlformats.org/presentationml/2006/ole">
            <mc:AlternateContent xmlns:mc="http://schemas.openxmlformats.org/markup-compatibility/2006">
              <mc:Choice xmlns:v="urn:schemas-microsoft-com:vml" Requires="v">
                <p:oleObj spid="_x0000_s274348" name="公式" r:id="rId11" imgW="457200" imgH="431640" progId="Equation.3">
                  <p:embed/>
                </p:oleObj>
              </mc:Choice>
              <mc:Fallback>
                <p:oleObj name="公式" r:id="rId11" imgW="457200" imgH="431640" progId="Equation.3">
                  <p:embed/>
                  <p:pic>
                    <p:nvPicPr>
                      <p:cNvPr id="0" name=""/>
                      <p:cNvPicPr>
                        <a:picLocks noChangeAspect="1" noChangeArrowheads="1"/>
                      </p:cNvPicPr>
                      <p:nvPr/>
                    </p:nvPicPr>
                    <p:blipFill>
                      <a:blip r:embed="rId12"/>
                      <a:srcRect/>
                      <a:stretch>
                        <a:fillRect/>
                      </a:stretch>
                    </p:blipFill>
                    <p:spPr bwMode="auto">
                      <a:xfrm>
                        <a:off x="3279075" y="5533614"/>
                        <a:ext cx="1163637" cy="1106487"/>
                      </a:xfrm>
                      <a:prstGeom prst="rect">
                        <a:avLst/>
                      </a:prstGeom>
                      <a:noFill/>
                      <a:ln>
                        <a:noFill/>
                      </a:ln>
                      <a:effectLst/>
                      <a:extLst/>
                    </p:spPr>
                  </p:pic>
                </p:oleObj>
              </mc:Fallback>
            </mc:AlternateContent>
          </a:graphicData>
        </a:graphic>
      </p:graphicFrame>
      <p:graphicFrame>
        <p:nvGraphicFramePr>
          <p:cNvPr id="38" name="Object 13"/>
          <p:cNvGraphicFramePr>
            <a:graphicFrameLocks noChangeAspect="1"/>
          </p:cNvGraphicFramePr>
          <p:nvPr>
            <p:extLst>
              <p:ext uri="{D42A27DB-BD31-4B8C-83A1-F6EECF244321}">
                <p14:modId xmlns:p14="http://schemas.microsoft.com/office/powerpoint/2010/main" val="3694890330"/>
              </p:ext>
            </p:extLst>
          </p:nvPr>
        </p:nvGraphicFramePr>
        <p:xfrm>
          <a:off x="5967122" y="5533612"/>
          <a:ext cx="1681163" cy="1106488"/>
        </p:xfrm>
        <a:graphic>
          <a:graphicData uri="http://schemas.openxmlformats.org/presentationml/2006/ole">
            <mc:AlternateContent xmlns:mc="http://schemas.openxmlformats.org/markup-compatibility/2006">
              <mc:Choice xmlns:v="urn:schemas-microsoft-com:vml" Requires="v">
                <p:oleObj spid="_x0000_s274349" name="公式" r:id="rId13" imgW="660240" imgH="431640" progId="Equation.3">
                  <p:embed/>
                </p:oleObj>
              </mc:Choice>
              <mc:Fallback>
                <p:oleObj name="公式" r:id="rId13" imgW="660240" imgH="431640" progId="Equation.3">
                  <p:embed/>
                  <p:pic>
                    <p:nvPicPr>
                      <p:cNvPr id="0" name=""/>
                      <p:cNvPicPr>
                        <a:picLocks noChangeAspect="1" noChangeArrowheads="1"/>
                      </p:cNvPicPr>
                      <p:nvPr/>
                    </p:nvPicPr>
                    <p:blipFill>
                      <a:blip r:embed="rId14"/>
                      <a:srcRect/>
                      <a:stretch>
                        <a:fillRect/>
                      </a:stretch>
                    </p:blipFill>
                    <p:spPr bwMode="auto">
                      <a:xfrm>
                        <a:off x="5967122" y="5533612"/>
                        <a:ext cx="1681163" cy="110648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7726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circle(in)">
                                      <p:cBhvr>
                                        <p:cTn id="19" dur="20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cBhvr additive="base">
                                        <p:cTn id="24" dur="500" fill="hold"/>
                                        <p:tgtEl>
                                          <p:spTgt spid="35"/>
                                        </p:tgtEl>
                                        <p:attrNameLst>
                                          <p:attrName>ppt_x</p:attrName>
                                        </p:attrNameLst>
                                      </p:cBhvr>
                                      <p:tavLst>
                                        <p:tav tm="0">
                                          <p:val>
                                            <p:strVal val="#ppt_x"/>
                                          </p:val>
                                        </p:tav>
                                        <p:tav tm="100000">
                                          <p:val>
                                            <p:strVal val="#ppt_x"/>
                                          </p:val>
                                        </p:tav>
                                      </p:tavLst>
                                    </p:anim>
                                    <p:anim calcmode="lin" valueType="num">
                                      <p:cBhvr additive="base">
                                        <p:cTn id="2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 calcmode="lin" valueType="num">
                                      <p:cBhvr additive="base">
                                        <p:cTn id="30" dur="500" fill="hold"/>
                                        <p:tgtEl>
                                          <p:spTgt spid="36"/>
                                        </p:tgtEl>
                                        <p:attrNameLst>
                                          <p:attrName>ppt_x</p:attrName>
                                        </p:attrNameLst>
                                      </p:cBhvr>
                                      <p:tavLst>
                                        <p:tav tm="0">
                                          <p:val>
                                            <p:strVal val="#ppt_x"/>
                                          </p:val>
                                        </p:tav>
                                        <p:tav tm="100000">
                                          <p:val>
                                            <p:strVal val="#ppt_x"/>
                                          </p:val>
                                        </p:tav>
                                      </p:tavLst>
                                    </p:anim>
                                    <p:anim calcmode="lin" valueType="num">
                                      <p:cBhvr additive="base">
                                        <p:cTn id="31"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7"/>
                                        </p:tgtEl>
                                        <p:attrNameLst>
                                          <p:attrName>style.visibility</p:attrName>
                                        </p:attrNameLst>
                                      </p:cBhvr>
                                      <p:to>
                                        <p:strVal val="visible"/>
                                      </p:to>
                                    </p:set>
                                    <p:anim calcmode="lin" valueType="num">
                                      <p:cBhvr additive="base">
                                        <p:cTn id="36" dur="500" fill="hold"/>
                                        <p:tgtEl>
                                          <p:spTgt spid="37"/>
                                        </p:tgtEl>
                                        <p:attrNameLst>
                                          <p:attrName>ppt_x</p:attrName>
                                        </p:attrNameLst>
                                      </p:cBhvr>
                                      <p:tavLst>
                                        <p:tav tm="0">
                                          <p:val>
                                            <p:strVal val="#ppt_x"/>
                                          </p:val>
                                        </p:tav>
                                        <p:tav tm="100000">
                                          <p:val>
                                            <p:strVal val="#ppt_x"/>
                                          </p:val>
                                        </p:tav>
                                      </p:tavLst>
                                    </p:anim>
                                    <p:anim calcmode="lin" valueType="num">
                                      <p:cBhvr additive="base">
                                        <p:cTn id="3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additive="base">
                                        <p:cTn id="42" dur="500" fill="hold"/>
                                        <p:tgtEl>
                                          <p:spTgt spid="38"/>
                                        </p:tgtEl>
                                        <p:attrNameLst>
                                          <p:attrName>ppt_x</p:attrName>
                                        </p:attrNameLst>
                                      </p:cBhvr>
                                      <p:tavLst>
                                        <p:tav tm="0">
                                          <p:val>
                                            <p:strVal val="#ppt_x"/>
                                          </p:val>
                                        </p:tav>
                                        <p:tav tm="100000">
                                          <p:val>
                                            <p:strVal val="#ppt_x"/>
                                          </p:val>
                                        </p:tav>
                                      </p:tavLst>
                                    </p:anim>
                                    <p:anim calcmode="lin" valueType="num">
                                      <p:cBhvr additive="base">
                                        <p:cTn id="43"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07568" y="332657"/>
            <a:ext cx="7848872" cy="3693319"/>
          </a:xfrm>
          <a:prstGeom prst="rect">
            <a:avLst/>
          </a:prstGeom>
        </p:spPr>
        <p:txBody>
          <a:bodyPr wrap="square">
            <a:spAutoFit/>
          </a:bodyPr>
          <a:lstStyle/>
          <a:p>
            <a:r>
              <a:rPr lang="en-US" altLang="zh-CN" b="1" i="0" dirty="0">
                <a:solidFill>
                  <a:srgbClr val="009900"/>
                </a:solidFill>
              </a:rPr>
              <a:t>. </a:t>
            </a:r>
            <a:r>
              <a:rPr lang="zh-CN" altLang="en-US" b="1" i="0" dirty="0">
                <a:solidFill>
                  <a:srgbClr val="009900"/>
                </a:solidFill>
              </a:rPr>
              <a:t>康普顿散射的主要特征是</a:t>
            </a:r>
            <a:endParaRPr lang="en-US" altLang="zh-CN" b="1" i="0" dirty="0">
              <a:solidFill>
                <a:srgbClr val="009900"/>
              </a:solidFill>
            </a:endParaRPr>
          </a:p>
          <a:p>
            <a:r>
              <a:rPr lang="zh-CN" altLang="en-US" b="1" i="0" dirty="0">
                <a:solidFill>
                  <a:srgbClr val="009900"/>
                </a:solidFill>
              </a:rPr>
              <a:t>  </a:t>
            </a:r>
            <a:r>
              <a:rPr lang="en-US" altLang="zh-CN" b="1" i="0" dirty="0">
                <a:solidFill>
                  <a:srgbClr val="009900"/>
                </a:solidFill>
              </a:rPr>
              <a:t>(A) </a:t>
            </a:r>
            <a:r>
              <a:rPr lang="zh-CN" altLang="en-US" b="1" i="0" dirty="0">
                <a:solidFill>
                  <a:srgbClr val="009900"/>
                </a:solidFill>
              </a:rPr>
              <a:t>散射光的波长与入射光的波长全然不同。  </a:t>
            </a:r>
            <a:endParaRPr lang="en-US" altLang="zh-CN" b="1" i="0" dirty="0">
              <a:solidFill>
                <a:srgbClr val="009900"/>
              </a:solidFill>
            </a:endParaRPr>
          </a:p>
          <a:p>
            <a:r>
              <a:rPr lang="en-US" altLang="zh-CN" b="1" i="0" dirty="0">
                <a:solidFill>
                  <a:srgbClr val="009900"/>
                </a:solidFill>
              </a:rPr>
              <a:t>(B) </a:t>
            </a:r>
            <a:r>
              <a:rPr lang="zh-CN" altLang="en-US" b="1" i="0" dirty="0">
                <a:solidFill>
                  <a:srgbClr val="009900"/>
                </a:solidFill>
              </a:rPr>
              <a:t>散射光的波长有些与入射光相同，但有些变短了，散射角越大，散射波长越短。</a:t>
            </a:r>
            <a:endParaRPr lang="en-US" altLang="zh-CN" b="1" i="0" dirty="0">
              <a:solidFill>
                <a:srgbClr val="009900"/>
              </a:solidFill>
            </a:endParaRPr>
          </a:p>
          <a:p>
            <a:r>
              <a:rPr lang="zh-CN" altLang="en-US" b="1" i="0" dirty="0">
                <a:solidFill>
                  <a:srgbClr val="009900"/>
                </a:solidFill>
              </a:rPr>
              <a:t> </a:t>
            </a:r>
            <a:r>
              <a:rPr lang="en-US" altLang="zh-CN" b="1" i="0" dirty="0">
                <a:solidFill>
                  <a:srgbClr val="009900"/>
                </a:solidFill>
              </a:rPr>
              <a:t>(C) </a:t>
            </a:r>
            <a:r>
              <a:rPr lang="zh-CN" altLang="en-US" b="1" i="0" dirty="0">
                <a:solidFill>
                  <a:srgbClr val="009900"/>
                </a:solidFill>
              </a:rPr>
              <a:t>散射光的波长有些与入射光相同，但也有变长的，也有变短的。 </a:t>
            </a:r>
            <a:endParaRPr lang="en-US" altLang="zh-CN" b="1" i="0" dirty="0">
              <a:solidFill>
                <a:srgbClr val="009900"/>
              </a:solidFill>
            </a:endParaRPr>
          </a:p>
          <a:p>
            <a:r>
              <a:rPr lang="zh-CN" altLang="en-US" b="1" i="0" dirty="0">
                <a:solidFill>
                  <a:srgbClr val="009900"/>
                </a:solidFill>
              </a:rPr>
              <a:t> </a:t>
            </a:r>
            <a:r>
              <a:rPr lang="en-US" altLang="zh-CN" b="1" i="0" dirty="0">
                <a:solidFill>
                  <a:srgbClr val="009900"/>
                </a:solidFill>
              </a:rPr>
              <a:t>(D) </a:t>
            </a:r>
            <a:r>
              <a:rPr lang="zh-CN" altLang="en-US" b="1" i="0" dirty="0">
                <a:solidFill>
                  <a:srgbClr val="009900"/>
                </a:solidFill>
              </a:rPr>
              <a:t>散射光的波长有些与入射光相同，有些散射光的波长比入射光的波长长些，且散射角越大，散射光的波长变得越长。</a:t>
            </a:r>
          </a:p>
        </p:txBody>
      </p:sp>
    </p:spTree>
    <p:extLst>
      <p:ext uri="{BB962C8B-B14F-4D97-AF65-F5344CB8AC3E}">
        <p14:creationId xmlns:p14="http://schemas.microsoft.com/office/powerpoint/2010/main" val="9600652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75520" y="620688"/>
            <a:ext cx="8604448" cy="4093428"/>
          </a:xfrm>
          <a:prstGeom prst="rect">
            <a:avLst/>
          </a:prstGeom>
        </p:spPr>
        <p:txBody>
          <a:bodyPr wrap="square">
            <a:spAutoFit/>
          </a:bodyPr>
          <a:lstStyle/>
          <a:p>
            <a:r>
              <a:rPr lang="zh-CN" altLang="en-US" b="1" i="0" dirty="0"/>
              <a:t>康普顿效应的主要特点是</a:t>
            </a:r>
            <a:endParaRPr lang="en-US" altLang="zh-CN" b="1" i="0" dirty="0"/>
          </a:p>
          <a:p>
            <a:r>
              <a:rPr lang="zh-CN" altLang="en-US" b="1" i="0" dirty="0"/>
              <a:t> (A) 散射光的波长均比入射光的波长短，且随散射角增大而减小，但与散射体的性质无关。 </a:t>
            </a:r>
            <a:endParaRPr lang="en-US" altLang="zh-CN" b="1" i="0" dirty="0"/>
          </a:p>
          <a:p>
            <a:r>
              <a:rPr lang="zh-CN" altLang="en-US" b="1" i="0" dirty="0"/>
              <a:t> (B) 散射光的波长均与入射光的波长相同，与散射角、散射体性质无关。 </a:t>
            </a:r>
            <a:endParaRPr lang="en-US" altLang="zh-CN" b="1" i="0" dirty="0"/>
          </a:p>
          <a:p>
            <a:r>
              <a:rPr lang="zh-CN" altLang="en-US" b="1" i="0" dirty="0"/>
              <a:t> (C) 散射光中既有与入射光波长相同的，也有比入射光波长长的和比入射光波长短的。这与散射体性质有关。   </a:t>
            </a:r>
            <a:endParaRPr lang="en-US" altLang="zh-CN" b="1" i="0" dirty="0"/>
          </a:p>
          <a:p>
            <a:r>
              <a:rPr lang="zh-CN" altLang="en-US" b="1" i="0" dirty="0"/>
              <a:t>(D) 散射光中有些波长比入射光的波长长，且随散射角增大而增大，有些散射光波长与入射光波长相同。这都与散射体的性质无关。</a:t>
            </a:r>
          </a:p>
        </p:txBody>
      </p:sp>
    </p:spTree>
    <p:extLst>
      <p:ext uri="{BB962C8B-B14F-4D97-AF65-F5344CB8AC3E}">
        <p14:creationId xmlns:p14="http://schemas.microsoft.com/office/powerpoint/2010/main" val="110165598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28801" y="277814"/>
            <a:ext cx="7723584" cy="1717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lnSpc>
                <a:spcPct val="120000"/>
              </a:lnSpc>
            </a:pPr>
            <a:r>
              <a:rPr lang="en-US" altLang="zh-CN" sz="2800" i="0" dirty="0">
                <a:solidFill>
                  <a:srgbClr val="FF0000"/>
                </a:solidFill>
              </a:rPr>
              <a:t>【</a:t>
            </a:r>
            <a:r>
              <a:rPr lang="zh-CN" altLang="en-US" sz="2800" i="0" dirty="0">
                <a:solidFill>
                  <a:srgbClr val="FF0000"/>
                </a:solidFill>
              </a:rPr>
              <a:t>补充例</a:t>
            </a:r>
            <a:r>
              <a:rPr lang="en-US" altLang="zh-CN" sz="2800" i="0" dirty="0">
                <a:solidFill>
                  <a:srgbClr val="FF0000"/>
                </a:solidFill>
              </a:rPr>
              <a:t>】</a:t>
            </a:r>
            <a:r>
              <a:rPr lang="zh-CN" altLang="en-US" sz="2800" i="0" dirty="0">
                <a:solidFill>
                  <a:srgbClr val="009900"/>
                </a:solidFill>
                <a:latin typeface="Times New Roman" panose="02020603050405020304" pitchFamily="18" charset="0"/>
              </a:rPr>
              <a:t>在康普顿效应的实验中，若散射光波长是入射光波长的</a:t>
            </a:r>
            <a:r>
              <a:rPr lang="en-US" altLang="zh-CN" sz="2800" i="0" dirty="0">
                <a:solidFill>
                  <a:srgbClr val="FF0000"/>
                </a:solidFill>
                <a:latin typeface="Times New Roman" panose="02020603050405020304" pitchFamily="18" charset="0"/>
              </a:rPr>
              <a:t>1.2</a:t>
            </a:r>
            <a:r>
              <a:rPr lang="zh-CN" altLang="en-US" sz="2800" i="0" dirty="0">
                <a:solidFill>
                  <a:srgbClr val="009900"/>
                </a:solidFill>
                <a:latin typeface="Times New Roman" panose="02020603050405020304" pitchFamily="18" charset="0"/>
              </a:rPr>
              <a:t>倍，则散射光子的能量</a:t>
            </a:r>
            <a:r>
              <a:rPr lang="en-US" altLang="zh-CN" sz="3200" i="0" dirty="0">
                <a:solidFill>
                  <a:srgbClr val="FF0000"/>
                </a:solidFill>
                <a:latin typeface="Times New Roman" panose="02020603050405020304" pitchFamily="18" charset="0"/>
              </a:rPr>
              <a:t>ε</a:t>
            </a:r>
            <a:r>
              <a:rPr lang="zh-CN" altLang="en-US" sz="2800" i="0" dirty="0">
                <a:solidFill>
                  <a:srgbClr val="009900"/>
                </a:solidFill>
                <a:latin typeface="Times New Roman" panose="02020603050405020304" pitchFamily="18" charset="0"/>
              </a:rPr>
              <a:t>与反冲电子的动能</a:t>
            </a:r>
            <a:r>
              <a:rPr lang="en-US" altLang="zh-CN" sz="2800" i="0" dirty="0" err="1">
                <a:solidFill>
                  <a:srgbClr val="FF0000"/>
                </a:solidFill>
                <a:latin typeface="Times New Roman" panose="02020603050405020304" pitchFamily="18" charset="0"/>
              </a:rPr>
              <a:t>E</a:t>
            </a:r>
            <a:r>
              <a:rPr lang="en-US" altLang="zh-CN" sz="2800" i="0" baseline="-25000" dirty="0" err="1">
                <a:solidFill>
                  <a:srgbClr val="FF0000"/>
                </a:solidFill>
                <a:latin typeface="Times New Roman" panose="02020603050405020304" pitchFamily="18" charset="0"/>
              </a:rPr>
              <a:t>k</a:t>
            </a:r>
            <a:r>
              <a:rPr lang="zh-CN" altLang="en-US" sz="2800" i="0" dirty="0">
                <a:solidFill>
                  <a:srgbClr val="009900"/>
                </a:solidFill>
                <a:latin typeface="Times New Roman" panose="02020603050405020304" pitchFamily="18" charset="0"/>
              </a:rPr>
              <a:t>之比等于多少</a:t>
            </a:r>
            <a:r>
              <a:rPr lang="en-US" altLang="zh-CN" sz="2800" i="0" dirty="0">
                <a:solidFill>
                  <a:srgbClr val="009900"/>
                </a:solidFill>
                <a:latin typeface="Times New Roman" panose="02020603050405020304" pitchFamily="18" charset="0"/>
              </a:rPr>
              <a:t>?</a:t>
            </a:r>
          </a:p>
        </p:txBody>
      </p:sp>
      <p:sp>
        <p:nvSpPr>
          <p:cNvPr id="3" name="Rectangle 3"/>
          <p:cNvSpPr>
            <a:spLocks noChangeArrowheads="1"/>
          </p:cNvSpPr>
          <p:nvPr/>
        </p:nvSpPr>
        <p:spPr bwMode="auto">
          <a:xfrm>
            <a:off x="1752600" y="2209801"/>
            <a:ext cx="289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algn="just" eaLnBrk="1" hangingPunct="1"/>
            <a:r>
              <a:rPr lang="zh-CN" altLang="en-US" sz="2800" i="0" dirty="0">
                <a:solidFill>
                  <a:srgbClr val="C00000"/>
                </a:solidFill>
                <a:latin typeface="宋体" panose="02010600030101010101" pitchFamily="2" charset="-122"/>
              </a:rPr>
              <a:t>解：</a:t>
            </a:r>
            <a:r>
              <a:rPr lang="zh-CN" altLang="en-US" sz="2800" i="0" dirty="0">
                <a:solidFill>
                  <a:srgbClr val="3333FF"/>
                </a:solidFill>
                <a:latin typeface="宋体" panose="02010600030101010101" pitchFamily="2" charset="-122"/>
              </a:rPr>
              <a:t>由能量守恒   </a:t>
            </a:r>
            <a:endParaRPr lang="zh-CN" altLang="en-US" sz="2800" i="0" dirty="0">
              <a:solidFill>
                <a:srgbClr val="3333FF"/>
              </a:solidFill>
              <a:latin typeface="Times New Roman" panose="02020603050405020304" pitchFamily="18" charset="0"/>
            </a:endParaRPr>
          </a:p>
        </p:txBody>
      </p:sp>
      <p:graphicFrame>
        <p:nvGraphicFramePr>
          <p:cNvPr id="4" name="Object 4"/>
          <p:cNvGraphicFramePr>
            <a:graphicFrameLocks noChangeAspect="1"/>
          </p:cNvGraphicFramePr>
          <p:nvPr>
            <p:extLst>
              <p:ext uri="{D42A27DB-BD31-4B8C-83A1-F6EECF244321}">
                <p14:modId xmlns:p14="http://schemas.microsoft.com/office/powerpoint/2010/main" val="3619983701"/>
              </p:ext>
            </p:extLst>
          </p:nvPr>
        </p:nvGraphicFramePr>
        <p:xfrm>
          <a:off x="4876800" y="2209800"/>
          <a:ext cx="3810000" cy="622300"/>
        </p:xfrm>
        <a:graphic>
          <a:graphicData uri="http://schemas.openxmlformats.org/presentationml/2006/ole">
            <mc:AlternateContent xmlns:mc="http://schemas.openxmlformats.org/markup-compatibility/2006">
              <mc:Choice xmlns:v="urn:schemas-microsoft-com:vml" Requires="v">
                <p:oleObj spid="_x0000_s245593" name="Equation" r:id="rId3" imgW="1460160" imgH="241200" progId="Equation.3">
                  <p:embed/>
                </p:oleObj>
              </mc:Choice>
              <mc:Fallback>
                <p:oleObj name="Equation" r:id="rId3" imgW="146016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209800"/>
                        <a:ext cx="3810000"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4212027338"/>
              </p:ext>
            </p:extLst>
          </p:nvPr>
        </p:nvGraphicFramePr>
        <p:xfrm>
          <a:off x="2895600" y="4572000"/>
          <a:ext cx="6432550" cy="685800"/>
        </p:xfrm>
        <a:graphic>
          <a:graphicData uri="http://schemas.openxmlformats.org/presentationml/2006/ole">
            <mc:AlternateContent xmlns:mc="http://schemas.openxmlformats.org/markup-compatibility/2006">
              <mc:Choice xmlns:v="urn:schemas-microsoft-com:vml" Requires="v">
                <p:oleObj spid="_x0000_s245594" name="Equation" r:id="rId5" imgW="2552400" imgH="241200" progId="Equation.3">
                  <p:embed/>
                </p:oleObj>
              </mc:Choice>
              <mc:Fallback>
                <p:oleObj name="Equation" r:id="rId5" imgW="255240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4572000"/>
                        <a:ext cx="643255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3907558215"/>
              </p:ext>
            </p:extLst>
          </p:nvPr>
        </p:nvGraphicFramePr>
        <p:xfrm>
          <a:off x="1828800" y="3013076"/>
          <a:ext cx="4095750" cy="492125"/>
        </p:xfrm>
        <a:graphic>
          <a:graphicData uri="http://schemas.openxmlformats.org/presentationml/2006/ole">
            <mc:AlternateContent xmlns:mc="http://schemas.openxmlformats.org/markup-compatibility/2006">
              <mc:Choice xmlns:v="urn:schemas-microsoft-com:vml" Requires="v">
                <p:oleObj spid="_x0000_s245595" name="Equation" r:id="rId7" imgW="1714320" imgH="203040" progId="Equation.3">
                  <p:embed/>
                </p:oleObj>
              </mc:Choice>
              <mc:Fallback>
                <p:oleObj name="Equation" r:id="rId7" imgW="171432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800" y="3013076"/>
                        <a:ext cx="4095750"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Box 7"/>
          <p:cNvSpPr txBox="1">
            <a:spLocks noChangeArrowheads="1"/>
          </p:cNvSpPr>
          <p:nvPr/>
        </p:nvSpPr>
        <p:spPr bwMode="auto">
          <a:xfrm>
            <a:off x="2057400" y="3824288"/>
            <a:ext cx="304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r>
              <a:rPr lang="zh-CN" altLang="en-US" sz="2800" i="0" dirty="0">
                <a:solidFill>
                  <a:srgbClr val="FF00FF"/>
                </a:solidFill>
                <a:latin typeface="Times New Roman" panose="02020603050405020304" pitchFamily="18" charset="0"/>
              </a:rPr>
              <a:t>反冲电子的动能：</a:t>
            </a:r>
          </a:p>
        </p:txBody>
      </p:sp>
      <p:graphicFrame>
        <p:nvGraphicFramePr>
          <p:cNvPr id="8" name="Object 9"/>
          <p:cNvGraphicFramePr>
            <a:graphicFrameLocks noChangeAspect="1"/>
          </p:cNvGraphicFramePr>
          <p:nvPr>
            <p:extLst>
              <p:ext uri="{D42A27DB-BD31-4B8C-83A1-F6EECF244321}">
                <p14:modId xmlns:p14="http://schemas.microsoft.com/office/powerpoint/2010/main" val="3514014566"/>
              </p:ext>
            </p:extLst>
          </p:nvPr>
        </p:nvGraphicFramePr>
        <p:xfrm>
          <a:off x="2590801" y="5310188"/>
          <a:ext cx="4543425" cy="1090612"/>
        </p:xfrm>
        <a:graphic>
          <a:graphicData uri="http://schemas.openxmlformats.org/presentationml/2006/ole">
            <mc:AlternateContent xmlns:mc="http://schemas.openxmlformats.org/markup-compatibility/2006">
              <mc:Choice xmlns:v="urn:schemas-microsoft-com:vml" Requires="v">
                <p:oleObj spid="_x0000_s245596" name="Equation" r:id="rId9" imgW="2006280" imgH="444240" progId="Equation.3">
                  <p:embed/>
                </p:oleObj>
              </mc:Choice>
              <mc:Fallback>
                <p:oleObj name="Equation" r:id="rId9" imgW="2006280" imgH="4442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1" y="5310188"/>
                        <a:ext cx="4543425" cy="1090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11"/>
          <p:cNvGrpSpPr>
            <a:grpSpLocks/>
          </p:cNvGrpSpPr>
          <p:nvPr/>
        </p:nvGrpSpPr>
        <p:grpSpPr bwMode="auto">
          <a:xfrm>
            <a:off x="6024564" y="2867026"/>
            <a:ext cx="4414837" cy="1171575"/>
            <a:chOff x="2976" y="1710"/>
            <a:chExt cx="2781" cy="738"/>
          </a:xfrm>
        </p:grpSpPr>
        <p:sp>
          <p:nvSpPr>
            <p:cNvPr id="10" name="Text Box 12"/>
            <p:cNvSpPr txBox="1">
              <a:spLocks noChangeArrowheads="1"/>
            </p:cNvSpPr>
            <p:nvPr/>
          </p:nvSpPr>
          <p:spPr bwMode="auto">
            <a:xfrm>
              <a:off x="2976" y="1881"/>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r>
                <a:rPr lang="zh-CN" altLang="en-US" sz="2800" i="0" dirty="0">
                  <a:solidFill>
                    <a:srgbClr val="C00000"/>
                  </a:solidFill>
                  <a:latin typeface="Times New Roman" panose="02020603050405020304" pitchFamily="18" charset="0"/>
                </a:rPr>
                <a:t>由</a:t>
              </a:r>
            </a:p>
          </p:txBody>
        </p:sp>
        <p:graphicFrame>
          <p:nvGraphicFramePr>
            <p:cNvPr id="11" name="Object 13"/>
            <p:cNvGraphicFramePr>
              <a:graphicFrameLocks noChangeAspect="1"/>
            </p:cNvGraphicFramePr>
            <p:nvPr/>
          </p:nvGraphicFramePr>
          <p:xfrm>
            <a:off x="3411" y="1710"/>
            <a:ext cx="2346" cy="738"/>
          </p:xfrm>
          <a:graphic>
            <a:graphicData uri="http://schemas.openxmlformats.org/presentationml/2006/ole">
              <mc:AlternateContent xmlns:mc="http://schemas.openxmlformats.org/markup-compatibility/2006">
                <mc:Choice xmlns:v="urn:schemas-microsoft-com:vml" Requires="v">
                  <p:oleObj spid="_x0000_s245597" name="Equation" r:id="rId11" imgW="1498320" imgH="469800" progId="Equation.3">
                    <p:embed/>
                  </p:oleObj>
                </mc:Choice>
                <mc:Fallback>
                  <p:oleObj name="Equation" r:id="rId11" imgW="1498320" imgH="469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1" y="1710"/>
                          <a:ext cx="2346" cy="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12193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7"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p:cNvSpPr txBox="1">
            <a:spLocks noChangeArrowheads="1"/>
          </p:cNvSpPr>
          <p:nvPr/>
        </p:nvSpPr>
        <p:spPr>
          <a:xfrm>
            <a:off x="1828800" y="0"/>
            <a:ext cx="8534400" cy="762000"/>
          </a:xfrm>
          <a:prstGeom prst="rect">
            <a:avLst/>
          </a:prstGeom>
          <a:gradFill rotWithShape="1">
            <a:gsLst>
              <a:gs pos="0">
                <a:srgbClr val="FF00FF"/>
              </a:gs>
              <a:gs pos="50000">
                <a:schemeClr val="bg1"/>
              </a:gs>
              <a:gs pos="100000">
                <a:srgbClr val="FF00FF"/>
              </a:gs>
            </a:gsLst>
            <a:lin ang="5400000" scaled="1"/>
          </a:gradFill>
          <a:effectLst>
            <a:outerShdw dist="107763" dir="18900000" algn="ctr" rotWithShape="0">
              <a:srgbClr val="0000FF"/>
            </a:outerShdw>
          </a:effectLst>
        </p:spPr>
        <p:txBody>
          <a:bodyPr/>
          <a:lstStyle/>
          <a:p>
            <a:pPr algn="ctr">
              <a:defRPr/>
            </a:pPr>
            <a:r>
              <a:rPr lang="zh-CN" altLang="en-US" sz="4400" b="1" i="0" kern="0">
                <a:latin typeface="+mj-lt"/>
                <a:ea typeface="+mj-ea"/>
                <a:cs typeface="+mj-cs"/>
              </a:rPr>
              <a:t>五、新发现的意义与思想混乱</a:t>
            </a:r>
          </a:p>
        </p:txBody>
      </p:sp>
      <p:sp>
        <p:nvSpPr>
          <p:cNvPr id="3" name="Rectangle 3"/>
          <p:cNvSpPr txBox="1">
            <a:spLocks noChangeArrowheads="1"/>
          </p:cNvSpPr>
          <p:nvPr/>
        </p:nvSpPr>
        <p:spPr>
          <a:xfrm>
            <a:off x="1524000" y="838200"/>
            <a:ext cx="4495800" cy="5257800"/>
          </a:xfrm>
          <a:prstGeom prst="rect">
            <a:avLst/>
          </a:prstGeom>
        </p:spPr>
        <p:txBody>
          <a:bodyPr/>
          <a:lstStyle/>
          <a:p>
            <a:pPr marL="342900" indent="-342900">
              <a:spcBef>
                <a:spcPct val="20000"/>
              </a:spcBef>
              <a:buFontTx/>
              <a:buChar char="•"/>
              <a:defRPr/>
            </a:pPr>
            <a:r>
              <a:rPr lang="zh-CN" altLang="en-US" sz="2400" b="1" i="0" kern="0" dirty="0">
                <a:solidFill>
                  <a:srgbClr val="FF0066"/>
                </a:solidFill>
                <a:latin typeface="+mn-lt"/>
                <a:ea typeface="+mn-ea"/>
              </a:rPr>
              <a:t>系列新发现的意义</a:t>
            </a:r>
          </a:p>
          <a:p>
            <a:pPr marL="342900" indent="-342900">
              <a:spcBef>
                <a:spcPct val="20000"/>
              </a:spcBef>
              <a:buFontTx/>
              <a:buChar char="•"/>
              <a:defRPr/>
            </a:pPr>
            <a:r>
              <a:rPr lang="zh-CN" altLang="en-US" sz="2400" b="1" i="0" kern="0" dirty="0">
                <a:latin typeface="+mn-lt"/>
                <a:ea typeface="+mn-ea"/>
              </a:rPr>
              <a:t>  </a:t>
            </a:r>
            <a:r>
              <a:rPr lang="en-US" altLang="zh-CN" sz="2400" b="1" i="0" kern="0" dirty="0">
                <a:solidFill>
                  <a:srgbClr val="0000CC"/>
                </a:solidFill>
                <a:latin typeface="+mn-lt"/>
                <a:ea typeface="+mn-ea"/>
              </a:rPr>
              <a:t>1</a:t>
            </a:r>
            <a:r>
              <a:rPr lang="zh-CN" altLang="en-US" sz="2400" b="1" i="0" kern="0" dirty="0">
                <a:solidFill>
                  <a:srgbClr val="0000CC"/>
                </a:solidFill>
                <a:latin typeface="+mn-lt"/>
                <a:ea typeface="+mn-ea"/>
              </a:rPr>
              <a:t>、破除了物理学已经达到了“绝对真理”的思想，敞开了通往微观高速领域的大门，发现了物理学发展的生长点；</a:t>
            </a:r>
          </a:p>
          <a:p>
            <a:pPr marL="342900" indent="-342900">
              <a:spcBef>
                <a:spcPct val="20000"/>
              </a:spcBef>
              <a:buFontTx/>
              <a:buChar char="•"/>
              <a:defRPr/>
            </a:pPr>
            <a:r>
              <a:rPr lang="zh-CN" altLang="en-US" sz="2400" b="1" i="0" kern="0" dirty="0">
                <a:latin typeface="+mn-lt"/>
                <a:ea typeface="+mn-ea"/>
              </a:rPr>
              <a:t>  </a:t>
            </a:r>
            <a:r>
              <a:rPr lang="en-US" altLang="zh-CN" sz="2400" b="1" i="0" kern="0" dirty="0">
                <a:latin typeface="+mn-lt"/>
                <a:ea typeface="+mn-ea"/>
              </a:rPr>
              <a:t>2</a:t>
            </a:r>
            <a:r>
              <a:rPr lang="zh-CN" altLang="en-US" sz="2400" b="1" i="0" kern="0" dirty="0">
                <a:latin typeface="+mn-lt"/>
                <a:ea typeface="+mn-ea"/>
              </a:rPr>
              <a:t>、暴露了经典物理学的局限性，冲击和动摇了一系列基本概念和基本规律，如质量、能量等，揭开物理学革命序幕。</a:t>
            </a:r>
          </a:p>
          <a:p>
            <a:pPr marL="342900" indent="-342900">
              <a:spcBef>
                <a:spcPct val="20000"/>
              </a:spcBef>
              <a:buFontTx/>
              <a:buChar char="•"/>
              <a:defRPr/>
            </a:pPr>
            <a:r>
              <a:rPr lang="zh-CN" altLang="en-US" sz="2400" b="1" i="0" kern="0" dirty="0">
                <a:solidFill>
                  <a:srgbClr val="C00000"/>
                </a:solidFill>
                <a:latin typeface="+mn-lt"/>
                <a:ea typeface="+mn-ea"/>
              </a:rPr>
              <a:t>  </a:t>
            </a:r>
            <a:r>
              <a:rPr lang="en-US" altLang="zh-CN" sz="2400" b="1" i="0" kern="0" dirty="0">
                <a:solidFill>
                  <a:srgbClr val="C00000"/>
                </a:solidFill>
                <a:latin typeface="+mn-lt"/>
                <a:ea typeface="+mn-ea"/>
              </a:rPr>
              <a:t>3</a:t>
            </a:r>
            <a:r>
              <a:rPr lang="zh-CN" altLang="en-US" sz="2400" b="1" i="0" kern="0" dirty="0">
                <a:solidFill>
                  <a:srgbClr val="C00000"/>
                </a:solidFill>
                <a:latin typeface="+mn-lt"/>
                <a:ea typeface="+mn-ea"/>
              </a:rPr>
              <a:t>、给当时占统治地位的形而上学机械论以巨大打击，证实和丰富了辨证唯物主义哲学。</a:t>
            </a:r>
          </a:p>
        </p:txBody>
      </p:sp>
      <p:sp>
        <p:nvSpPr>
          <p:cNvPr id="4" name="Rectangle 4"/>
          <p:cNvSpPr txBox="1">
            <a:spLocks noChangeArrowheads="1"/>
          </p:cNvSpPr>
          <p:nvPr/>
        </p:nvSpPr>
        <p:spPr>
          <a:xfrm>
            <a:off x="5943600" y="990600"/>
            <a:ext cx="4343400" cy="5486400"/>
          </a:xfrm>
          <a:prstGeom prst="rect">
            <a:avLst/>
          </a:prstGeom>
        </p:spPr>
        <p:txBody>
          <a:bodyPr/>
          <a:lstStyle/>
          <a:p>
            <a:pPr marL="342900" indent="-342900">
              <a:spcBef>
                <a:spcPct val="20000"/>
              </a:spcBef>
              <a:buFontTx/>
              <a:buChar char="•"/>
              <a:defRPr/>
            </a:pPr>
            <a:r>
              <a:rPr lang="zh-CN" altLang="en-US" sz="2400" b="1" i="0" kern="0" dirty="0">
                <a:solidFill>
                  <a:srgbClr val="FF0066"/>
                </a:solidFill>
                <a:latin typeface="+mn-lt"/>
                <a:ea typeface="+mn-ea"/>
              </a:rPr>
              <a:t>思想上的混乱</a:t>
            </a:r>
          </a:p>
          <a:p>
            <a:pPr marL="342900" indent="-342900">
              <a:spcBef>
                <a:spcPct val="20000"/>
              </a:spcBef>
              <a:buFontTx/>
              <a:buChar char="•"/>
              <a:defRPr/>
            </a:pPr>
            <a:r>
              <a:rPr lang="zh-CN" altLang="en-US" sz="2400" b="1" i="0" kern="0" dirty="0">
                <a:solidFill>
                  <a:srgbClr val="6600CC"/>
                </a:solidFill>
                <a:latin typeface="+mn-lt"/>
                <a:ea typeface="+mn-ea"/>
              </a:rPr>
              <a:t>洛伦兹用</a:t>
            </a:r>
            <a:r>
              <a:rPr lang="en-US" altLang="zh-CN" sz="2400" b="1" i="0" kern="0" dirty="0">
                <a:solidFill>
                  <a:srgbClr val="6600CC"/>
                </a:solidFill>
                <a:latin typeface="+mn-lt"/>
                <a:ea typeface="+mn-ea"/>
              </a:rPr>
              <a:t>11</a:t>
            </a:r>
            <a:r>
              <a:rPr lang="zh-CN" altLang="en-US" sz="2400" b="1" i="0" kern="0" dirty="0">
                <a:solidFill>
                  <a:srgbClr val="6600CC"/>
                </a:solidFill>
                <a:latin typeface="+mn-lt"/>
                <a:ea typeface="+mn-ea"/>
              </a:rPr>
              <a:t>个假设解释“以太漂移”的零结果，仍不能自圆其说，哀叹道：“在今天，人们提出了与昨天完全相反的主张，就无所谓真理的标准了，我真后悔没有在这些矛盾出现的五年前死去。”</a:t>
            </a:r>
          </a:p>
          <a:p>
            <a:pPr marL="342900" indent="-342900">
              <a:spcBef>
                <a:spcPct val="20000"/>
              </a:spcBef>
              <a:buFontTx/>
              <a:buChar char="•"/>
              <a:defRPr/>
            </a:pPr>
            <a:r>
              <a:rPr lang="zh-CN" altLang="en-US" sz="2400" b="1" i="0" kern="0" dirty="0">
                <a:latin typeface="+mn-lt"/>
                <a:ea typeface="+mn-ea"/>
              </a:rPr>
              <a:t>路</a:t>
            </a:r>
            <a:r>
              <a:rPr lang="en-US" altLang="zh-CN" sz="2400" b="1" i="0" kern="0" dirty="0">
                <a:latin typeface="+mn-lt"/>
                <a:ea typeface="+mn-ea"/>
              </a:rPr>
              <a:t>·</a:t>
            </a:r>
            <a:r>
              <a:rPr lang="zh-CN" altLang="en-US" sz="2400" b="1" i="0" kern="0" dirty="0">
                <a:latin typeface="+mn-lt"/>
                <a:ea typeface="+mn-ea"/>
              </a:rPr>
              <a:t>乌尔维格：“原子非物质化了，物质消失了。”“与其说电的理论，不如说是物质的理论，新体系直接用电代替了物质。”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arbrake.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left)">
                                      <p:cBhvr>
                                        <p:cTn id="13" dur="500"/>
                                        <p:tgtEl>
                                          <p:spTgt spid="3">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left)">
                                      <p:cBhvr>
                                        <p:cTn id="18" dur="500"/>
                                        <p:tgtEl>
                                          <p:spTgt spid="3">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left)">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wipe(left)">
                                      <p:cBhvr>
                                        <p:cTn id="28" dur="500"/>
                                        <p:tgtEl>
                                          <p:spTgt spid="3">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6" presetClass="entr" presetSubtype="37" fill="hold" grpId="0" nodeType="click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animEffect transition="in" filter="barn(outVertical)">
                                      <p:cBhvr>
                                        <p:cTn id="33" dur="500"/>
                                        <p:tgtEl>
                                          <p:spTgt spid="4">
                                            <p:txEl>
                                              <p:pRg st="0" end="0"/>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6" presetClass="entr" presetSubtype="37" fill="hold" grpId="0" nodeType="clickEffect">
                                  <p:stCondLst>
                                    <p:cond delay="0"/>
                                  </p:stCondLst>
                                  <p:childTnLst>
                                    <p:set>
                                      <p:cBhvr>
                                        <p:cTn id="37" dur="1" fill="hold">
                                          <p:stCondLst>
                                            <p:cond delay="0"/>
                                          </p:stCondLst>
                                        </p:cTn>
                                        <p:tgtEl>
                                          <p:spTgt spid="4">
                                            <p:txEl>
                                              <p:pRg st="1" end="1"/>
                                            </p:txEl>
                                          </p:spTgt>
                                        </p:tgtEl>
                                        <p:attrNameLst>
                                          <p:attrName>style.visibility</p:attrName>
                                        </p:attrNameLst>
                                      </p:cBhvr>
                                      <p:to>
                                        <p:strVal val="visible"/>
                                      </p:to>
                                    </p:set>
                                    <p:animEffect transition="in" filter="barn(outVertical)">
                                      <p:cBhvr>
                                        <p:cTn id="38" dur="500"/>
                                        <p:tgtEl>
                                          <p:spTgt spid="4">
                                            <p:txEl>
                                              <p:pRg st="1" end="1"/>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6" presetClass="entr" presetSubtype="37" fill="hold" grpId="0"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barn(outVertical)">
                                      <p:cBhvr>
                                        <p:cTn id="4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3" grpId="0" build="p" autoUpdateAnimBg="0"/>
      <p:bldP spid="4" grpId="0" build="p" autoUpdateAnimBg="0"/>
    </p:bld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6738" name="文本框 8"/>
          <p:cNvSpPr txBox="1">
            <a:spLocks noChangeArrowheads="1"/>
          </p:cNvSpPr>
          <p:nvPr/>
        </p:nvSpPr>
        <p:spPr bwMode="auto">
          <a:xfrm>
            <a:off x="1952625" y="1643064"/>
            <a:ext cx="830580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i="0" dirty="0">
                <a:solidFill>
                  <a:schemeClr val="tx2"/>
                </a:solidFill>
              </a:rPr>
              <a:t>  </a:t>
            </a:r>
            <a:r>
              <a:rPr lang="zh-CN" altLang="en-US" sz="2800" b="1" i="0" dirty="0">
                <a:solidFill>
                  <a:srgbClr val="FF00FF"/>
                </a:solidFill>
              </a:rPr>
              <a:t>康普顿效应实验中，在偏离入射光的方向上观测到散射光有如下规律       </a:t>
            </a:r>
            <a:r>
              <a:rPr lang="en-US" altLang="zh-CN" sz="2800" b="1" i="0" dirty="0">
                <a:solidFill>
                  <a:schemeClr val="tx2"/>
                </a:solidFill>
              </a:rPr>
              <a:t>[     ]</a:t>
            </a:r>
            <a:br>
              <a:rPr lang="en-US" altLang="zh-CN" sz="2800" b="1" i="0" dirty="0">
                <a:solidFill>
                  <a:schemeClr val="tx2"/>
                </a:solidFill>
              </a:rPr>
            </a:br>
            <a:r>
              <a:rPr lang="en-US" altLang="zh-CN" sz="2800" b="1" i="0" dirty="0">
                <a:solidFill>
                  <a:schemeClr val="tx2"/>
                </a:solidFill>
              </a:rPr>
              <a:t>   </a:t>
            </a:r>
            <a:r>
              <a:rPr lang="zh-CN" altLang="en-US" sz="2800" b="1" i="0" dirty="0">
                <a:solidFill>
                  <a:srgbClr val="0033CC"/>
                </a:solidFill>
              </a:rPr>
              <a:t>（</a:t>
            </a:r>
            <a:r>
              <a:rPr lang="en-US" altLang="zh-CN" sz="2800" b="1" i="0" dirty="0">
                <a:solidFill>
                  <a:srgbClr val="0033CC"/>
                </a:solidFill>
              </a:rPr>
              <a:t>A</a:t>
            </a:r>
            <a:r>
              <a:rPr lang="zh-CN" altLang="en-US" sz="2800" b="1" i="0" dirty="0">
                <a:solidFill>
                  <a:srgbClr val="0033CC"/>
                </a:solidFill>
              </a:rPr>
              <a:t>） 只有与入射光频率相同的散射光；</a:t>
            </a:r>
            <a:br>
              <a:rPr lang="zh-CN" altLang="en-US" sz="2800" b="1" i="0" dirty="0">
                <a:solidFill>
                  <a:srgbClr val="0033CC"/>
                </a:solidFill>
              </a:rPr>
            </a:br>
            <a:r>
              <a:rPr lang="zh-CN" altLang="en-US" sz="2800" b="1" i="0" dirty="0">
                <a:solidFill>
                  <a:schemeClr val="tx2"/>
                </a:solidFill>
              </a:rPr>
              <a:t>   </a:t>
            </a:r>
            <a:r>
              <a:rPr lang="zh-CN" altLang="en-US" sz="2800" b="1" i="0" dirty="0">
                <a:solidFill>
                  <a:srgbClr val="008000"/>
                </a:solidFill>
              </a:rPr>
              <a:t>（</a:t>
            </a:r>
            <a:r>
              <a:rPr lang="en-US" altLang="zh-CN" sz="2800" b="1" i="0" dirty="0">
                <a:solidFill>
                  <a:srgbClr val="008000"/>
                </a:solidFill>
              </a:rPr>
              <a:t>B</a:t>
            </a:r>
            <a:r>
              <a:rPr lang="zh-CN" altLang="en-US" sz="2800" b="1" i="0" dirty="0">
                <a:solidFill>
                  <a:srgbClr val="008000"/>
                </a:solidFill>
              </a:rPr>
              <a:t>） 只有比入射光波长更大的散射光；</a:t>
            </a:r>
            <a:br>
              <a:rPr lang="zh-CN" altLang="en-US" sz="2800" b="1" i="0" dirty="0">
                <a:solidFill>
                  <a:srgbClr val="008000"/>
                </a:solidFill>
              </a:rPr>
            </a:br>
            <a:r>
              <a:rPr lang="zh-CN" altLang="en-US" sz="2800" b="1" i="0" dirty="0">
                <a:solidFill>
                  <a:schemeClr val="tx2"/>
                </a:solidFill>
              </a:rPr>
              <a:t>   </a:t>
            </a:r>
            <a:r>
              <a:rPr lang="zh-CN" altLang="en-US" sz="2800" b="1" i="0" dirty="0">
                <a:solidFill>
                  <a:srgbClr val="9900FF"/>
                </a:solidFill>
              </a:rPr>
              <a:t>（</a:t>
            </a:r>
            <a:r>
              <a:rPr lang="en-US" altLang="zh-CN" sz="2800" b="1" i="0" dirty="0">
                <a:solidFill>
                  <a:srgbClr val="9900FF"/>
                </a:solidFill>
              </a:rPr>
              <a:t>C</a:t>
            </a:r>
            <a:r>
              <a:rPr lang="zh-CN" altLang="en-US" sz="2800" b="1" i="0" dirty="0">
                <a:solidFill>
                  <a:srgbClr val="9900FF"/>
                </a:solidFill>
              </a:rPr>
              <a:t>） 既有波长变大的，也有与入射光波长相同的散射光；</a:t>
            </a:r>
            <a:br>
              <a:rPr lang="zh-CN" altLang="en-US" sz="2800" b="1" i="0" dirty="0">
                <a:solidFill>
                  <a:srgbClr val="9900FF"/>
                </a:solidFill>
              </a:rPr>
            </a:br>
            <a:r>
              <a:rPr lang="zh-CN" altLang="en-US" sz="2800" b="1" i="0" dirty="0">
                <a:solidFill>
                  <a:schemeClr val="tx2"/>
                </a:solidFill>
              </a:rPr>
              <a:t>   （</a:t>
            </a:r>
            <a:r>
              <a:rPr lang="en-US" altLang="zh-CN" sz="2800" b="1" i="0" dirty="0">
                <a:solidFill>
                  <a:schemeClr val="tx2"/>
                </a:solidFill>
              </a:rPr>
              <a:t>D</a:t>
            </a:r>
            <a:r>
              <a:rPr lang="zh-CN" altLang="en-US" sz="2800" b="1" i="0" dirty="0">
                <a:solidFill>
                  <a:schemeClr val="tx2"/>
                </a:solidFill>
              </a:rPr>
              <a:t>） 散射光波长的改变值随散射角和散射物质变化。</a:t>
            </a:r>
          </a:p>
        </p:txBody>
      </p:sp>
      <p:sp>
        <p:nvSpPr>
          <p:cNvPr id="116739" name="矩形 2"/>
          <p:cNvSpPr>
            <a:spLocks noChangeArrowheads="1"/>
          </p:cNvSpPr>
          <p:nvPr/>
        </p:nvSpPr>
        <p:spPr bwMode="auto">
          <a:xfrm>
            <a:off x="3881438" y="500063"/>
            <a:ext cx="2038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i="0">
                <a:solidFill>
                  <a:srgbClr val="FF0000"/>
                </a:solidFill>
              </a:rPr>
              <a:t>课堂练习</a:t>
            </a:r>
            <a:endParaRPr lang="zh-CN" altLang="en-US" sz="3600">
              <a:solidFill>
                <a:srgbClr val="FF0000"/>
              </a:solidFill>
            </a:endParaRPr>
          </a:p>
        </p:txBody>
      </p:sp>
      <p:grpSp>
        <p:nvGrpSpPr>
          <p:cNvPr id="2" name="组合 6"/>
          <p:cNvGrpSpPr>
            <a:grpSpLocks/>
          </p:cNvGrpSpPr>
          <p:nvPr/>
        </p:nvGrpSpPr>
        <p:grpSpPr bwMode="auto">
          <a:xfrm>
            <a:off x="2881313" y="5643563"/>
            <a:ext cx="5486400" cy="519112"/>
            <a:chOff x="864" y="3216"/>
            <a:chExt cx="3456" cy="327"/>
          </a:xfrm>
        </p:grpSpPr>
        <p:sp>
          <p:nvSpPr>
            <p:cNvPr id="116741" name="文本框 4"/>
            <p:cNvSpPr txBox="1">
              <a:spLocks noChangeArrowheads="1"/>
            </p:cNvSpPr>
            <p:nvPr/>
          </p:nvSpPr>
          <p:spPr bwMode="auto">
            <a:xfrm>
              <a:off x="864" y="3216"/>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a:solidFill>
                    <a:srgbClr val="CC0000"/>
                  </a:solidFill>
                </a:rPr>
                <a:t>答</a:t>
              </a:r>
              <a:r>
                <a:rPr lang="en-US" altLang="zh-CN" sz="2800" b="1" i="0">
                  <a:solidFill>
                    <a:srgbClr val="CC0000"/>
                  </a:solidFill>
                </a:rPr>
                <a:t>:C</a:t>
              </a:r>
            </a:p>
          </p:txBody>
        </p:sp>
        <p:sp>
          <p:nvSpPr>
            <p:cNvPr id="116742" name="文本框 5"/>
            <p:cNvSpPr txBox="1">
              <a:spLocks noChangeArrowheads="1"/>
            </p:cNvSpPr>
            <p:nvPr/>
          </p:nvSpPr>
          <p:spPr bwMode="auto">
            <a:xfrm>
              <a:off x="1488" y="3216"/>
              <a:ext cx="28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i="0">
                  <a:solidFill>
                    <a:srgbClr val="CC0000"/>
                  </a:solidFill>
                </a:rPr>
                <a:t>(</a:t>
              </a:r>
              <a:r>
                <a:rPr lang="zh-CN" altLang="en-US" sz="2800" b="1" i="0">
                  <a:solidFill>
                    <a:srgbClr val="CC0000"/>
                  </a:solidFill>
                </a:rPr>
                <a:t>改变值与散射物质无关</a:t>
              </a:r>
              <a:r>
                <a:rPr lang="en-US" altLang="zh-CN" sz="2800" b="1" i="0">
                  <a:solidFill>
                    <a:srgbClr val="CC0000"/>
                  </a:solidFill>
                </a:rPr>
                <a:t>)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4"/>
          <p:cNvSpPr txBox="1">
            <a:spLocks noChangeArrowheads="1"/>
          </p:cNvSpPr>
          <p:nvPr/>
        </p:nvSpPr>
        <p:spPr bwMode="auto">
          <a:xfrm>
            <a:off x="2286000" y="4114800"/>
            <a:ext cx="2514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a:solidFill>
                  <a:srgbClr val="CC0000"/>
                </a:solidFill>
              </a:rPr>
              <a:t>答</a:t>
            </a:r>
            <a:r>
              <a:rPr lang="en-US" altLang="zh-CN" sz="2800" b="1" i="0">
                <a:solidFill>
                  <a:srgbClr val="CC0000"/>
                </a:solidFill>
              </a:rPr>
              <a:t>: </a:t>
            </a:r>
            <a:r>
              <a:rPr lang="en-US" altLang="zh-CN" sz="3200" b="1" i="0">
                <a:solidFill>
                  <a:srgbClr val="CC0000"/>
                </a:solidFill>
              </a:rPr>
              <a:t>B</a:t>
            </a:r>
            <a:r>
              <a:rPr lang="zh-CN" altLang="en-US" sz="3200" b="1" i="0">
                <a:solidFill>
                  <a:srgbClr val="CC0000"/>
                </a:solidFill>
              </a:rPr>
              <a:t>、</a:t>
            </a:r>
            <a:r>
              <a:rPr lang="en-US" altLang="zh-CN" sz="3200" b="1" i="0">
                <a:solidFill>
                  <a:srgbClr val="CC0000"/>
                </a:solidFill>
              </a:rPr>
              <a:t>C</a:t>
            </a:r>
            <a:r>
              <a:rPr lang="zh-CN" altLang="en-US" sz="3200" b="1" i="0">
                <a:solidFill>
                  <a:srgbClr val="CC0000"/>
                </a:solidFill>
              </a:rPr>
              <a:t>、</a:t>
            </a:r>
            <a:r>
              <a:rPr lang="en-US" altLang="zh-CN" sz="3200" b="1" i="0">
                <a:solidFill>
                  <a:srgbClr val="CC0000"/>
                </a:solidFill>
              </a:rPr>
              <a:t>D </a:t>
            </a:r>
          </a:p>
        </p:txBody>
      </p:sp>
      <p:sp>
        <p:nvSpPr>
          <p:cNvPr id="3" name="矩形 5"/>
          <p:cNvSpPr>
            <a:spLocks noChangeArrowheads="1"/>
          </p:cNvSpPr>
          <p:nvPr/>
        </p:nvSpPr>
        <p:spPr bwMode="auto">
          <a:xfrm>
            <a:off x="2209800" y="4800601"/>
            <a:ext cx="6400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en-US" altLang="zh-CN" sz="2800" b="1" i="0">
                <a:solidFill>
                  <a:srgbClr val="CC0000"/>
                </a:solidFill>
              </a:rPr>
              <a:t>(</a:t>
            </a:r>
            <a:r>
              <a:rPr lang="zh-CN" altLang="en-US" sz="2800" b="1" i="0">
                <a:solidFill>
                  <a:srgbClr val="CC0000"/>
                </a:solidFill>
              </a:rPr>
              <a:t>光电效应中光子和束缚电子相互作用</a:t>
            </a:r>
            <a:r>
              <a:rPr lang="en-US" altLang="zh-CN" sz="2800" b="1" i="0">
                <a:solidFill>
                  <a:srgbClr val="CC0000"/>
                </a:solidFill>
              </a:rPr>
              <a:t>)</a:t>
            </a:r>
          </a:p>
        </p:txBody>
      </p:sp>
      <p:sp>
        <p:nvSpPr>
          <p:cNvPr id="117764" name="文本框 9"/>
          <p:cNvSpPr txBox="1">
            <a:spLocks noChangeArrowheads="1"/>
          </p:cNvSpPr>
          <p:nvPr/>
        </p:nvSpPr>
        <p:spPr bwMode="auto">
          <a:xfrm>
            <a:off x="1881188" y="1143000"/>
            <a:ext cx="84582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dirty="0">
                <a:solidFill>
                  <a:srgbClr val="FF00FF"/>
                </a:solidFill>
              </a:rPr>
              <a:t>光电效应与康普顿效应相比较       </a:t>
            </a:r>
            <a:r>
              <a:rPr lang="en-US" altLang="zh-CN" sz="2800" b="1" i="0" dirty="0">
                <a:solidFill>
                  <a:schemeClr val="tx2"/>
                </a:solidFill>
              </a:rPr>
              <a:t>[    ]</a:t>
            </a:r>
            <a:br>
              <a:rPr lang="en-US" altLang="zh-CN" sz="2800" b="1" i="0" dirty="0">
                <a:solidFill>
                  <a:schemeClr val="tx2"/>
                </a:solidFill>
              </a:rPr>
            </a:br>
            <a:r>
              <a:rPr lang="en-US" altLang="zh-CN" sz="2800" b="1" i="0" dirty="0">
                <a:solidFill>
                  <a:schemeClr val="tx2"/>
                </a:solidFill>
              </a:rPr>
              <a:t>  </a:t>
            </a:r>
            <a:r>
              <a:rPr lang="zh-CN" altLang="en-US" sz="2800" b="1" i="0" dirty="0">
                <a:solidFill>
                  <a:srgbClr val="0033CC"/>
                </a:solidFill>
              </a:rPr>
              <a:t>（</a:t>
            </a:r>
            <a:r>
              <a:rPr lang="en-US" altLang="zh-CN" sz="2800" b="1" i="0" dirty="0">
                <a:solidFill>
                  <a:srgbClr val="0033CC"/>
                </a:solidFill>
              </a:rPr>
              <a:t>A</a:t>
            </a:r>
            <a:r>
              <a:rPr lang="zh-CN" altLang="en-US" sz="2800" b="1" i="0" dirty="0">
                <a:solidFill>
                  <a:srgbClr val="0033CC"/>
                </a:solidFill>
              </a:rPr>
              <a:t>） 都是光子和自由电子相互作用的过程； </a:t>
            </a:r>
            <a:br>
              <a:rPr lang="zh-CN" altLang="en-US" sz="2800" b="1" i="0" dirty="0">
                <a:solidFill>
                  <a:srgbClr val="0033CC"/>
                </a:solidFill>
              </a:rPr>
            </a:br>
            <a:r>
              <a:rPr lang="zh-CN" altLang="en-US" sz="2800" b="1" i="0" dirty="0">
                <a:solidFill>
                  <a:schemeClr val="tx2"/>
                </a:solidFill>
              </a:rPr>
              <a:t>  （</a:t>
            </a:r>
            <a:r>
              <a:rPr lang="en-US" altLang="zh-CN" sz="2800" b="1" i="0" dirty="0">
                <a:solidFill>
                  <a:srgbClr val="008000"/>
                </a:solidFill>
              </a:rPr>
              <a:t>B</a:t>
            </a:r>
            <a:r>
              <a:rPr lang="zh-CN" altLang="en-US" sz="2800" b="1" i="0" dirty="0">
                <a:solidFill>
                  <a:srgbClr val="008000"/>
                </a:solidFill>
              </a:rPr>
              <a:t>） 光电效应产生的光电子动能与材料有关，康普顿散射产生的反冲电子动能与材料无关；</a:t>
            </a:r>
            <a:br>
              <a:rPr lang="zh-CN" altLang="en-US" sz="2800" b="1" i="0" dirty="0">
                <a:solidFill>
                  <a:srgbClr val="008000"/>
                </a:solidFill>
              </a:rPr>
            </a:br>
            <a:r>
              <a:rPr lang="zh-CN" altLang="en-US" sz="2800" b="1" i="0" dirty="0">
                <a:solidFill>
                  <a:schemeClr val="tx2"/>
                </a:solidFill>
              </a:rPr>
              <a:t>    </a:t>
            </a:r>
            <a:r>
              <a:rPr lang="en-US" altLang="zh-CN" sz="2800" b="1" i="0" dirty="0">
                <a:solidFill>
                  <a:srgbClr val="9900FF"/>
                </a:solidFill>
              </a:rPr>
              <a:t>(C</a:t>
            </a:r>
            <a:r>
              <a:rPr lang="zh-CN" altLang="en-US" sz="2800" b="1" i="0" dirty="0">
                <a:solidFill>
                  <a:srgbClr val="9900FF"/>
                </a:solidFill>
              </a:rPr>
              <a:t>） 作用过程中光子与电子的总能量守恒；</a:t>
            </a:r>
            <a:br>
              <a:rPr lang="zh-CN" altLang="en-US" sz="2800" b="1" i="0" dirty="0">
                <a:solidFill>
                  <a:srgbClr val="9900FF"/>
                </a:solidFill>
              </a:rPr>
            </a:br>
            <a:r>
              <a:rPr lang="zh-CN" altLang="en-US" sz="2800" b="1" i="0" dirty="0">
                <a:solidFill>
                  <a:schemeClr val="tx2"/>
                </a:solidFill>
              </a:rPr>
              <a:t>  （</a:t>
            </a:r>
            <a:r>
              <a:rPr lang="en-US" altLang="zh-CN" sz="2800" b="1" i="0" dirty="0">
                <a:solidFill>
                  <a:schemeClr val="tx2"/>
                </a:solidFill>
              </a:rPr>
              <a:t>D</a:t>
            </a:r>
            <a:r>
              <a:rPr lang="zh-CN" altLang="en-US" sz="2800" b="1" i="0" dirty="0">
                <a:solidFill>
                  <a:schemeClr val="tx2"/>
                </a:solidFill>
              </a:rPr>
              <a:t>） 都说明光具有量子性。</a:t>
            </a:r>
          </a:p>
        </p:txBody>
      </p:sp>
      <p:sp>
        <p:nvSpPr>
          <p:cNvPr id="117765" name="矩形 4"/>
          <p:cNvSpPr>
            <a:spLocks noChangeArrowheads="1"/>
          </p:cNvSpPr>
          <p:nvPr/>
        </p:nvSpPr>
        <p:spPr bwMode="auto">
          <a:xfrm>
            <a:off x="3738563" y="214313"/>
            <a:ext cx="2038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i="0">
                <a:solidFill>
                  <a:srgbClr val="FF0000"/>
                </a:solidFill>
              </a:rPr>
              <a:t>课堂练习</a:t>
            </a:r>
            <a:endParaRPr lang="zh-CN" altLang="en-US" sz="36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786" name="Rectangle 1026"/>
          <p:cNvSpPr>
            <a:spLocks noChangeArrowheads="1"/>
          </p:cNvSpPr>
          <p:nvPr/>
        </p:nvSpPr>
        <p:spPr bwMode="auto">
          <a:xfrm>
            <a:off x="1881188" y="214314"/>
            <a:ext cx="68008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i="0" dirty="0">
                <a:solidFill>
                  <a:srgbClr val="FF0000"/>
                </a:solidFill>
              </a:rPr>
              <a:t>21.4  </a:t>
            </a:r>
            <a:r>
              <a:rPr lang="zh-CN" altLang="en-US" sz="3200" b="1" i="0" dirty="0">
                <a:solidFill>
                  <a:srgbClr val="FF0000"/>
                </a:solidFill>
              </a:rPr>
              <a:t>氢原子光谱  和  </a:t>
            </a:r>
            <a:r>
              <a:rPr lang="en-US" altLang="zh-CN" sz="3200" b="1" i="0" dirty="0">
                <a:solidFill>
                  <a:srgbClr val="FF0000"/>
                </a:solidFill>
              </a:rPr>
              <a:t>Bohr  </a:t>
            </a:r>
            <a:r>
              <a:rPr lang="zh-CN" altLang="en-US" sz="3200" b="1" i="0" dirty="0">
                <a:solidFill>
                  <a:srgbClr val="FF0000"/>
                </a:solidFill>
              </a:rPr>
              <a:t>理论</a:t>
            </a:r>
          </a:p>
        </p:txBody>
      </p:sp>
      <p:sp>
        <p:nvSpPr>
          <p:cNvPr id="191492" name="Text Box 1028"/>
          <p:cNvSpPr txBox="1">
            <a:spLocks noChangeArrowheads="1"/>
          </p:cNvSpPr>
          <p:nvPr/>
        </p:nvSpPr>
        <p:spPr bwMode="auto">
          <a:xfrm>
            <a:off x="2238375" y="1357313"/>
            <a:ext cx="5365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a:latin typeface="Symbol" panose="05050102010706020507" pitchFamily="18" charset="2"/>
              </a:rPr>
              <a:t>一、经典原子模型及其困难</a:t>
            </a:r>
          </a:p>
        </p:txBody>
      </p:sp>
      <p:sp>
        <p:nvSpPr>
          <p:cNvPr id="191493" name="Text Box 1029"/>
          <p:cNvSpPr txBox="1">
            <a:spLocks noChangeArrowheads="1"/>
          </p:cNvSpPr>
          <p:nvPr/>
        </p:nvSpPr>
        <p:spPr bwMode="auto">
          <a:xfrm>
            <a:off x="2020889" y="2135189"/>
            <a:ext cx="7820025" cy="523875"/>
          </a:xfrm>
          <a:prstGeom prst="rect">
            <a:avLst/>
          </a:prstGeom>
          <a:noFill/>
          <a:ln w="9525">
            <a:noFill/>
            <a:miter lim="800000"/>
            <a:headEnd/>
            <a:tailEnd/>
          </a:ln>
          <a:effectLst/>
        </p:spPr>
        <p:txBody>
          <a:bodyPr>
            <a:spAutoFit/>
          </a:bodyPr>
          <a:lstStyle/>
          <a:p>
            <a:pPr>
              <a:defRPr/>
            </a:pPr>
            <a:r>
              <a:rPr lang="en-US" altLang="zh-CN" sz="2800" b="1" i="0" dirty="0">
                <a:solidFill>
                  <a:srgbClr val="9900CC"/>
                </a:solidFill>
                <a:effectLst>
                  <a:outerShdw blurRad="38100" dist="38100" dir="2700000" algn="tl">
                    <a:srgbClr val="FFFFFF"/>
                  </a:outerShdw>
                </a:effectLst>
              </a:rPr>
              <a:t>1.   </a:t>
            </a:r>
            <a:r>
              <a:rPr lang="zh-CN" altLang="en-US" sz="2800" b="1" i="0" dirty="0">
                <a:solidFill>
                  <a:srgbClr val="9900CC"/>
                </a:solidFill>
                <a:effectLst>
                  <a:outerShdw blurRad="38100" dist="38100" dir="2700000" algn="tl">
                    <a:srgbClr val="FFFFFF"/>
                  </a:outerShdw>
                </a:effectLst>
              </a:rPr>
              <a:t>汤姆逊父子的面包夹葡萄干模型（</a:t>
            </a:r>
            <a:r>
              <a:rPr lang="en-US" altLang="zh-CN" sz="2800" b="1" i="0" dirty="0">
                <a:solidFill>
                  <a:srgbClr val="9900CC"/>
                </a:solidFill>
                <a:effectLst>
                  <a:outerShdw blurRad="38100" dist="38100" dir="2700000" algn="tl">
                    <a:srgbClr val="FFFFFF"/>
                  </a:outerShdw>
                </a:effectLst>
              </a:rPr>
              <a:t>1902-4</a:t>
            </a:r>
            <a:r>
              <a:rPr lang="zh-CN" altLang="en-US" sz="2800" b="1" i="0" dirty="0">
                <a:solidFill>
                  <a:srgbClr val="9900CC"/>
                </a:solidFill>
                <a:effectLst>
                  <a:outerShdw blurRad="38100" dist="38100" dir="2700000" algn="tl">
                    <a:srgbClr val="FFFFFF"/>
                  </a:outerShdw>
                </a:effectLst>
              </a:rPr>
              <a:t>）</a:t>
            </a:r>
          </a:p>
        </p:txBody>
      </p:sp>
      <p:sp>
        <p:nvSpPr>
          <p:cNvPr id="191494" name="Oval 1030"/>
          <p:cNvSpPr>
            <a:spLocks noChangeArrowheads="1"/>
          </p:cNvSpPr>
          <p:nvPr/>
        </p:nvSpPr>
        <p:spPr bwMode="auto">
          <a:xfrm>
            <a:off x="7593013" y="3278188"/>
            <a:ext cx="2743200" cy="2667000"/>
          </a:xfrm>
          <a:prstGeom prst="ellipse">
            <a:avLst/>
          </a:prstGeom>
          <a:gradFill rotWithShape="0">
            <a:gsLst>
              <a:gs pos="0">
                <a:srgbClr val="33CCFF"/>
              </a:gs>
              <a:gs pos="100000">
                <a:srgbClr val="185E76"/>
              </a:gs>
            </a:gsLst>
            <a:path path="shape">
              <a:fillToRect l="50000" t="50000" r="50000" b="50000"/>
            </a:path>
          </a:gradFill>
          <a:ln w="9525">
            <a:solidFill>
              <a:srgbClr val="0000FF"/>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 name="Group 1031"/>
          <p:cNvGrpSpPr>
            <a:grpSpLocks/>
          </p:cNvGrpSpPr>
          <p:nvPr/>
        </p:nvGrpSpPr>
        <p:grpSpPr bwMode="auto">
          <a:xfrm>
            <a:off x="8050213" y="3735388"/>
            <a:ext cx="1828800" cy="1752600"/>
            <a:chOff x="3744" y="1056"/>
            <a:chExt cx="1152" cy="1104"/>
          </a:xfrm>
        </p:grpSpPr>
        <p:sp>
          <p:nvSpPr>
            <p:cNvPr id="118795" name="Oval 1032"/>
            <p:cNvSpPr>
              <a:spLocks noChangeArrowheads="1"/>
            </p:cNvSpPr>
            <p:nvPr/>
          </p:nvSpPr>
          <p:spPr bwMode="auto">
            <a:xfrm>
              <a:off x="3888" y="1104"/>
              <a:ext cx="240" cy="240"/>
            </a:xfrm>
            <a:prstGeom prst="ellipse">
              <a:avLst/>
            </a:prstGeom>
            <a:gradFill rotWithShape="0">
              <a:gsLst>
                <a:gs pos="0">
                  <a:srgbClr val="FFCC00"/>
                </a:gs>
                <a:gs pos="100000">
                  <a:srgbClr val="765E00"/>
                </a:gs>
              </a:gsLst>
              <a:path path="shape">
                <a:fillToRect l="50000" t="50000" r="50000" b="50000"/>
              </a:path>
            </a:gradFill>
            <a:ln w="9525">
              <a:solidFill>
                <a:schemeClr val="accent2"/>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4000" b="1" i="0">
                  <a:solidFill>
                    <a:srgbClr val="0000FF"/>
                  </a:solidFill>
                </a:rPr>
                <a:t>-</a:t>
              </a:r>
            </a:p>
          </p:txBody>
        </p:sp>
        <p:sp>
          <p:nvSpPr>
            <p:cNvPr id="118796" name="Oval 1033"/>
            <p:cNvSpPr>
              <a:spLocks noChangeArrowheads="1"/>
            </p:cNvSpPr>
            <p:nvPr/>
          </p:nvSpPr>
          <p:spPr bwMode="auto">
            <a:xfrm>
              <a:off x="4320" y="1056"/>
              <a:ext cx="240" cy="240"/>
            </a:xfrm>
            <a:prstGeom prst="ellipse">
              <a:avLst/>
            </a:prstGeom>
            <a:gradFill rotWithShape="0">
              <a:gsLst>
                <a:gs pos="0">
                  <a:srgbClr val="FFCC00"/>
                </a:gs>
                <a:gs pos="100000">
                  <a:srgbClr val="765E00"/>
                </a:gs>
              </a:gsLst>
              <a:path path="shape">
                <a:fillToRect l="50000" t="50000" r="50000" b="50000"/>
              </a:path>
            </a:gradFill>
            <a:ln w="9525">
              <a:solidFill>
                <a:schemeClr val="accent2"/>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4000" b="1" i="0">
                  <a:solidFill>
                    <a:srgbClr val="0000FF"/>
                  </a:solidFill>
                </a:rPr>
                <a:t>-</a:t>
              </a:r>
            </a:p>
          </p:txBody>
        </p:sp>
        <p:sp>
          <p:nvSpPr>
            <p:cNvPr id="118797" name="Oval 1034"/>
            <p:cNvSpPr>
              <a:spLocks noChangeArrowheads="1"/>
            </p:cNvSpPr>
            <p:nvPr/>
          </p:nvSpPr>
          <p:spPr bwMode="auto">
            <a:xfrm>
              <a:off x="4224" y="1488"/>
              <a:ext cx="240" cy="240"/>
            </a:xfrm>
            <a:prstGeom prst="ellipse">
              <a:avLst/>
            </a:prstGeom>
            <a:gradFill rotWithShape="0">
              <a:gsLst>
                <a:gs pos="0">
                  <a:srgbClr val="FFCC00"/>
                </a:gs>
                <a:gs pos="100000">
                  <a:srgbClr val="765E00"/>
                </a:gs>
              </a:gsLst>
              <a:path path="shape">
                <a:fillToRect l="50000" t="50000" r="50000" b="50000"/>
              </a:path>
            </a:gradFill>
            <a:ln w="9525">
              <a:solidFill>
                <a:schemeClr val="accent2"/>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4000" b="1" i="0">
                  <a:solidFill>
                    <a:srgbClr val="0000FF"/>
                  </a:solidFill>
                </a:rPr>
                <a:t>-</a:t>
              </a:r>
            </a:p>
          </p:txBody>
        </p:sp>
        <p:sp>
          <p:nvSpPr>
            <p:cNvPr id="118798" name="Oval 1035"/>
            <p:cNvSpPr>
              <a:spLocks noChangeArrowheads="1"/>
            </p:cNvSpPr>
            <p:nvPr/>
          </p:nvSpPr>
          <p:spPr bwMode="auto">
            <a:xfrm>
              <a:off x="4656" y="1488"/>
              <a:ext cx="240" cy="240"/>
            </a:xfrm>
            <a:prstGeom prst="ellipse">
              <a:avLst/>
            </a:prstGeom>
            <a:gradFill rotWithShape="0">
              <a:gsLst>
                <a:gs pos="0">
                  <a:srgbClr val="FFCC00"/>
                </a:gs>
                <a:gs pos="100000">
                  <a:srgbClr val="765E00"/>
                </a:gs>
              </a:gsLst>
              <a:path path="shape">
                <a:fillToRect l="50000" t="50000" r="50000" b="50000"/>
              </a:path>
            </a:gradFill>
            <a:ln w="9525">
              <a:solidFill>
                <a:schemeClr val="accent2"/>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4000" b="1" i="0">
                  <a:solidFill>
                    <a:srgbClr val="0000FF"/>
                  </a:solidFill>
                </a:rPr>
                <a:t>-</a:t>
              </a:r>
            </a:p>
          </p:txBody>
        </p:sp>
        <p:sp>
          <p:nvSpPr>
            <p:cNvPr id="118799" name="Oval 1036"/>
            <p:cNvSpPr>
              <a:spLocks noChangeArrowheads="1"/>
            </p:cNvSpPr>
            <p:nvPr/>
          </p:nvSpPr>
          <p:spPr bwMode="auto">
            <a:xfrm>
              <a:off x="4320" y="1920"/>
              <a:ext cx="240" cy="240"/>
            </a:xfrm>
            <a:prstGeom prst="ellipse">
              <a:avLst/>
            </a:prstGeom>
            <a:gradFill rotWithShape="0">
              <a:gsLst>
                <a:gs pos="0">
                  <a:srgbClr val="FFCC00"/>
                </a:gs>
                <a:gs pos="100000">
                  <a:srgbClr val="765E00"/>
                </a:gs>
              </a:gsLst>
              <a:path path="shape">
                <a:fillToRect l="50000" t="50000" r="50000" b="50000"/>
              </a:path>
            </a:gradFill>
            <a:ln w="9525">
              <a:solidFill>
                <a:schemeClr val="accent2"/>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4000" b="1" i="0">
                  <a:solidFill>
                    <a:srgbClr val="0000FF"/>
                  </a:solidFill>
                </a:rPr>
                <a:t>-</a:t>
              </a:r>
            </a:p>
          </p:txBody>
        </p:sp>
        <p:sp>
          <p:nvSpPr>
            <p:cNvPr id="118800" name="Oval 1037"/>
            <p:cNvSpPr>
              <a:spLocks noChangeArrowheads="1"/>
            </p:cNvSpPr>
            <p:nvPr/>
          </p:nvSpPr>
          <p:spPr bwMode="auto">
            <a:xfrm>
              <a:off x="3744" y="1680"/>
              <a:ext cx="240" cy="240"/>
            </a:xfrm>
            <a:prstGeom prst="ellipse">
              <a:avLst/>
            </a:prstGeom>
            <a:gradFill rotWithShape="0">
              <a:gsLst>
                <a:gs pos="0">
                  <a:srgbClr val="FFCC00"/>
                </a:gs>
                <a:gs pos="100000">
                  <a:srgbClr val="765E00"/>
                </a:gs>
              </a:gsLst>
              <a:path path="shape">
                <a:fillToRect l="50000" t="50000" r="50000" b="50000"/>
              </a:path>
            </a:gradFill>
            <a:ln w="9525">
              <a:solidFill>
                <a:schemeClr val="accent2"/>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4000" b="1" i="0">
                  <a:solidFill>
                    <a:srgbClr val="0000FF"/>
                  </a:solidFill>
                </a:rPr>
                <a:t>-</a:t>
              </a:r>
            </a:p>
          </p:txBody>
        </p:sp>
      </p:grpSp>
      <p:sp>
        <p:nvSpPr>
          <p:cNvPr id="191503" name="Text Box 1039"/>
          <p:cNvSpPr txBox="1">
            <a:spLocks noChangeArrowheads="1"/>
          </p:cNvSpPr>
          <p:nvPr/>
        </p:nvSpPr>
        <p:spPr bwMode="auto">
          <a:xfrm>
            <a:off x="8431214" y="6005513"/>
            <a:ext cx="14811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chemeClr val="accent2"/>
                </a:solidFill>
              </a:rPr>
              <a:t>r</a:t>
            </a:r>
            <a:r>
              <a:rPr lang="en-US" altLang="zh-CN" sz="2800" b="1" i="0">
                <a:solidFill>
                  <a:schemeClr val="accent2"/>
                </a:solidFill>
              </a:rPr>
              <a:t>~10</a:t>
            </a:r>
            <a:r>
              <a:rPr lang="en-US" altLang="zh-CN" sz="2800" b="1" i="0" baseline="30000">
                <a:solidFill>
                  <a:schemeClr val="accent2"/>
                </a:solidFill>
              </a:rPr>
              <a:t>-10</a:t>
            </a:r>
            <a:r>
              <a:rPr lang="en-US" altLang="zh-CN" sz="2800" b="1" i="0">
                <a:solidFill>
                  <a:schemeClr val="accent2"/>
                </a:solidFill>
              </a:rPr>
              <a:t>m</a:t>
            </a:r>
          </a:p>
        </p:txBody>
      </p:sp>
      <p:sp>
        <p:nvSpPr>
          <p:cNvPr id="191510" name="Rectangle 1046"/>
          <p:cNvSpPr>
            <a:spLocks noChangeArrowheads="1"/>
          </p:cNvSpPr>
          <p:nvPr/>
        </p:nvSpPr>
        <p:spPr bwMode="auto">
          <a:xfrm>
            <a:off x="2238375" y="2878138"/>
            <a:ext cx="44958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b="1" i="0" dirty="0">
                <a:solidFill>
                  <a:srgbClr val="009900"/>
                </a:solidFill>
              </a:rPr>
              <a:t>整个原子呈胶冻状的球体，正电荷均匀分布于球体上，而电子镶嵌在原子球内，在各自的平衡位置作简谐振动并发射同频率的电磁波。</a:t>
            </a:r>
          </a:p>
        </p:txBody>
      </p:sp>
      <p:sp>
        <p:nvSpPr>
          <p:cNvPr id="191511" name="Rectangle 1047"/>
          <p:cNvSpPr>
            <a:spLocks noChangeArrowheads="1"/>
          </p:cNvSpPr>
          <p:nvPr/>
        </p:nvSpPr>
        <p:spPr bwMode="auto">
          <a:xfrm>
            <a:off x="2238375" y="5297488"/>
            <a:ext cx="4495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b="1" i="0">
                <a:solidFill>
                  <a:srgbClr val="0000CC"/>
                </a:solidFill>
              </a:rPr>
              <a:t>简化为谐振子模型</a:t>
            </a:r>
            <a:r>
              <a:rPr lang="en-US" altLang="zh-CN" sz="2800" b="1" i="0">
                <a:solidFill>
                  <a:srgbClr val="0000CC"/>
                </a:solidFill>
              </a:rPr>
              <a:t>—</a:t>
            </a:r>
            <a:r>
              <a:rPr lang="zh-CN" altLang="en-US" sz="2800" b="1" i="0">
                <a:solidFill>
                  <a:srgbClr val="0000CC"/>
                </a:solidFill>
              </a:rPr>
              <a:t>能解释可见光区的光谱，不能说明红外、紫外光谱。</a:t>
            </a:r>
          </a:p>
        </p:txBody>
      </p:sp>
      <p:sp>
        <p:nvSpPr>
          <p:cNvPr id="118794" name="矩形 17"/>
          <p:cNvSpPr>
            <a:spLocks noChangeArrowheads="1"/>
          </p:cNvSpPr>
          <p:nvPr/>
        </p:nvSpPr>
        <p:spPr bwMode="auto">
          <a:xfrm>
            <a:off x="2667001" y="785814"/>
            <a:ext cx="31550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0" dirty="0">
                <a:solidFill>
                  <a:srgbClr val="C00000"/>
                </a:solidFill>
              </a:rPr>
              <a:t>21.4.1  </a:t>
            </a:r>
            <a:r>
              <a:rPr lang="zh-CN" altLang="en-US" sz="2800" b="1" i="0" dirty="0">
                <a:solidFill>
                  <a:srgbClr val="C00000"/>
                </a:solidFill>
              </a:rPr>
              <a:t>氢原子光谱 </a:t>
            </a:r>
            <a:endParaRPr lang="zh-CN" alt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1492"/>
                                        </p:tgtEl>
                                        <p:attrNameLst>
                                          <p:attrName>style.visibility</p:attrName>
                                        </p:attrNameLst>
                                      </p:cBhvr>
                                      <p:to>
                                        <p:strVal val="visible"/>
                                      </p:to>
                                    </p:set>
                                    <p:animEffect transition="in" filter="wipe(left)">
                                      <p:cBhvr>
                                        <p:cTn id="7" dur="500"/>
                                        <p:tgtEl>
                                          <p:spTgt spid="1914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493"/>
                                        </p:tgtEl>
                                        <p:attrNameLst>
                                          <p:attrName>style.visibility</p:attrName>
                                        </p:attrNameLst>
                                      </p:cBhvr>
                                      <p:to>
                                        <p:strVal val="visible"/>
                                      </p:to>
                                    </p:set>
                                    <p:animEffect transition="in" filter="wipe(left)">
                                      <p:cBhvr>
                                        <p:cTn id="12" dur="500"/>
                                        <p:tgtEl>
                                          <p:spTgt spid="1914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1494"/>
                                        </p:tgtEl>
                                        <p:attrNameLst>
                                          <p:attrName>style.visibility</p:attrName>
                                        </p:attrNameLst>
                                      </p:cBhvr>
                                      <p:to>
                                        <p:strVal val="visible"/>
                                      </p:to>
                                    </p:set>
                                    <p:animEffect transition="in" filter="dissolve">
                                      <p:cBhvr>
                                        <p:cTn id="17" dur="500"/>
                                        <p:tgtEl>
                                          <p:spTgt spid="19149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ox(out)">
                                      <p:cBhvr>
                                        <p:cTn id="22" dur="500"/>
                                        <p:tgtEl>
                                          <p:spTgt spid="2"/>
                                        </p:tgtEl>
                                      </p:cBhvr>
                                    </p:animEffect>
                                  </p:childTnLst>
                                </p:cTn>
                              </p:par>
                            </p:childTnLst>
                          </p:cTn>
                        </p:par>
                        <p:par>
                          <p:cTn id="23" fill="hold" nodeType="after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91503"/>
                                        </p:tgtEl>
                                        <p:attrNameLst>
                                          <p:attrName>style.visibility</p:attrName>
                                        </p:attrNameLst>
                                      </p:cBhvr>
                                      <p:to>
                                        <p:strVal val="visible"/>
                                      </p:to>
                                    </p:set>
                                    <p:animEffect transition="in" filter="wipe(left)">
                                      <p:cBhvr>
                                        <p:cTn id="26" dur="500"/>
                                        <p:tgtEl>
                                          <p:spTgt spid="19150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91510">
                                            <p:txEl>
                                              <p:pRg st="0" end="0"/>
                                            </p:txEl>
                                          </p:spTgt>
                                        </p:tgtEl>
                                        <p:attrNameLst>
                                          <p:attrName>style.visibility</p:attrName>
                                        </p:attrNameLst>
                                      </p:cBhvr>
                                      <p:to>
                                        <p:strVal val="visible"/>
                                      </p:to>
                                    </p:set>
                                    <p:animEffect transition="in" filter="wipe(left)">
                                      <p:cBhvr>
                                        <p:cTn id="31" dur="500"/>
                                        <p:tgtEl>
                                          <p:spTgt spid="191510">
                                            <p:txEl>
                                              <p:pRg st="0" end="0"/>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91511">
                                            <p:txEl>
                                              <p:pRg st="0" end="0"/>
                                            </p:txEl>
                                          </p:spTgt>
                                        </p:tgtEl>
                                        <p:attrNameLst>
                                          <p:attrName>style.visibility</p:attrName>
                                        </p:attrNameLst>
                                      </p:cBhvr>
                                      <p:to>
                                        <p:strVal val="visible"/>
                                      </p:to>
                                    </p:set>
                                    <p:animEffect transition="in" filter="wipe(left)">
                                      <p:cBhvr>
                                        <p:cTn id="36" dur="500"/>
                                        <p:tgtEl>
                                          <p:spTgt spid="1915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2" grpId="0" autoUpdateAnimBg="0"/>
      <p:bldP spid="191493" grpId="0" autoUpdateAnimBg="0"/>
      <p:bldP spid="191494" grpId="0" animBg="1"/>
      <p:bldP spid="191503" grpId="0" autoUpdateAnimBg="0"/>
      <p:bldP spid="191510" grpId="0" build="p" autoUpdateAnimBg="0"/>
      <p:bldP spid="191511" grpId="0" build="p"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4"/>
          <p:cNvGrpSpPr>
            <a:grpSpLocks/>
          </p:cNvGrpSpPr>
          <p:nvPr/>
        </p:nvGrpSpPr>
        <p:grpSpPr bwMode="auto">
          <a:xfrm>
            <a:off x="3200400" y="1066801"/>
            <a:ext cx="6477000" cy="2817813"/>
            <a:chOff x="656" y="289"/>
            <a:chExt cx="4384" cy="1823"/>
          </a:xfrm>
        </p:grpSpPr>
        <p:grpSp>
          <p:nvGrpSpPr>
            <p:cNvPr id="119814" name="Group 15"/>
            <p:cNvGrpSpPr>
              <a:grpSpLocks/>
            </p:cNvGrpSpPr>
            <p:nvPr/>
          </p:nvGrpSpPr>
          <p:grpSpPr bwMode="auto">
            <a:xfrm>
              <a:off x="2688" y="576"/>
              <a:ext cx="1584" cy="1536"/>
              <a:chOff x="3552" y="672"/>
              <a:chExt cx="1584" cy="1536"/>
            </a:xfrm>
          </p:grpSpPr>
          <p:sp>
            <p:nvSpPr>
              <p:cNvPr id="193552" name="Oval 16"/>
              <p:cNvSpPr>
                <a:spLocks noChangeArrowheads="1"/>
              </p:cNvSpPr>
              <p:nvPr/>
            </p:nvSpPr>
            <p:spPr bwMode="auto">
              <a:xfrm>
                <a:off x="4221" y="1296"/>
                <a:ext cx="288" cy="288"/>
              </a:xfrm>
              <a:prstGeom prst="ellipse">
                <a:avLst/>
              </a:prstGeom>
              <a:gradFill rotWithShape="0">
                <a:gsLst>
                  <a:gs pos="0">
                    <a:srgbClr val="33CCFF"/>
                  </a:gs>
                  <a:gs pos="100000">
                    <a:srgbClr val="33CCFF">
                      <a:gamma/>
                      <a:shade val="46275"/>
                      <a:invGamma/>
                    </a:srgbClr>
                  </a:gs>
                </a:gsLst>
                <a:path path="shape">
                  <a:fillToRect l="50000" t="50000" r="50000" b="50000"/>
                </a:path>
              </a:gradFill>
              <a:ln w="38100">
                <a:solidFill>
                  <a:srgbClr val="660066"/>
                </a:solidFill>
                <a:round/>
                <a:headEnd/>
                <a:tailEnd/>
              </a:ln>
              <a:effectLst/>
            </p:spPr>
            <p:txBody>
              <a:bodyPr wrap="none" anchor="ctr"/>
              <a:lstStyle/>
              <a:p>
                <a:pPr algn="ctr">
                  <a:spcBef>
                    <a:spcPct val="50000"/>
                  </a:spcBef>
                  <a:defRPr/>
                </a:pPr>
                <a:r>
                  <a:rPr lang="en-US" altLang="zh-CN" sz="2400" b="1" i="0">
                    <a:effectLst>
                      <a:outerShdw blurRad="38100" dist="38100" dir="2700000" algn="tl">
                        <a:srgbClr val="FFFFFF"/>
                      </a:outerShdw>
                    </a:effectLst>
                  </a:rPr>
                  <a:t>+</a:t>
                </a:r>
              </a:p>
            </p:txBody>
          </p:sp>
          <p:sp>
            <p:nvSpPr>
              <p:cNvPr id="119823" name="Oval 17"/>
              <p:cNvSpPr>
                <a:spLocks noChangeArrowheads="1"/>
              </p:cNvSpPr>
              <p:nvPr/>
            </p:nvSpPr>
            <p:spPr bwMode="auto">
              <a:xfrm>
                <a:off x="3552" y="672"/>
                <a:ext cx="1584" cy="1536"/>
              </a:xfrm>
              <a:prstGeom prst="ellipse">
                <a:avLst/>
              </a:prstGeom>
              <a:noFill/>
              <a:ln w="381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3554" name="Oval 18"/>
              <p:cNvSpPr>
                <a:spLocks noChangeArrowheads="1"/>
              </p:cNvSpPr>
              <p:nvPr/>
            </p:nvSpPr>
            <p:spPr bwMode="auto">
              <a:xfrm>
                <a:off x="4941" y="1056"/>
                <a:ext cx="187" cy="192"/>
              </a:xfrm>
              <a:prstGeom prst="ellipse">
                <a:avLst/>
              </a:prstGeom>
              <a:gradFill rotWithShape="0">
                <a:gsLst>
                  <a:gs pos="0">
                    <a:srgbClr val="66FF33"/>
                  </a:gs>
                  <a:gs pos="100000">
                    <a:srgbClr val="66FF33">
                      <a:gamma/>
                      <a:shade val="46275"/>
                      <a:invGamma/>
                    </a:srgbClr>
                  </a:gs>
                </a:gsLst>
                <a:path path="shape">
                  <a:fillToRect l="50000" t="50000" r="50000" b="50000"/>
                </a:path>
              </a:gradFill>
              <a:ln w="38100">
                <a:solidFill>
                  <a:srgbClr val="660066"/>
                </a:solidFill>
                <a:round/>
                <a:headEnd/>
                <a:tailEnd/>
              </a:ln>
              <a:effectLst/>
            </p:spPr>
            <p:txBody>
              <a:bodyPr wrap="none" anchor="ctr"/>
              <a:lstStyle/>
              <a:p>
                <a:pPr algn="ctr">
                  <a:spcBef>
                    <a:spcPct val="50000"/>
                  </a:spcBef>
                  <a:defRPr/>
                </a:pPr>
                <a:r>
                  <a:rPr lang="en-US" altLang="zh-CN" sz="3200" b="1" i="0">
                    <a:solidFill>
                      <a:srgbClr val="FFFFFF"/>
                    </a:solidFill>
                    <a:effectLst>
                      <a:outerShdw blurRad="38100" dist="38100" dir="2700000" algn="tl">
                        <a:srgbClr val="000000"/>
                      </a:outerShdw>
                    </a:effectLst>
                  </a:rPr>
                  <a:t>-</a:t>
                </a:r>
              </a:p>
            </p:txBody>
          </p:sp>
        </p:grpSp>
        <p:sp>
          <p:nvSpPr>
            <p:cNvPr id="119815" name="Line 19"/>
            <p:cNvSpPr>
              <a:spLocks noChangeShapeType="1"/>
            </p:cNvSpPr>
            <p:nvPr/>
          </p:nvSpPr>
          <p:spPr bwMode="auto">
            <a:xfrm>
              <a:off x="672" y="720"/>
              <a:ext cx="4368"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16" name="Line 20"/>
            <p:cNvSpPr>
              <a:spLocks noChangeShapeType="1"/>
            </p:cNvSpPr>
            <p:nvPr/>
          </p:nvSpPr>
          <p:spPr bwMode="auto">
            <a:xfrm>
              <a:off x="672" y="816"/>
              <a:ext cx="4368"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17" name="Line 21"/>
            <p:cNvSpPr>
              <a:spLocks noChangeShapeType="1"/>
            </p:cNvSpPr>
            <p:nvPr/>
          </p:nvSpPr>
          <p:spPr bwMode="auto">
            <a:xfrm>
              <a:off x="672" y="912"/>
              <a:ext cx="4368"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18" name="Freeform 22"/>
            <p:cNvSpPr>
              <a:spLocks/>
            </p:cNvSpPr>
            <p:nvPr/>
          </p:nvSpPr>
          <p:spPr bwMode="auto">
            <a:xfrm>
              <a:off x="672" y="384"/>
              <a:ext cx="4128" cy="736"/>
            </a:xfrm>
            <a:custGeom>
              <a:avLst/>
              <a:gdLst>
                <a:gd name="T0" fmla="*/ 0 w 4128"/>
                <a:gd name="T1" fmla="*/ 720 h 736"/>
                <a:gd name="T2" fmla="*/ 2496 w 4128"/>
                <a:gd name="T3" fmla="*/ 720 h 736"/>
                <a:gd name="T4" fmla="*/ 3072 w 4128"/>
                <a:gd name="T5" fmla="*/ 624 h 736"/>
                <a:gd name="T6" fmla="*/ 3360 w 4128"/>
                <a:gd name="T7" fmla="*/ 480 h 736"/>
                <a:gd name="T8" fmla="*/ 4128 w 4128"/>
                <a:gd name="T9" fmla="*/ 0 h 736"/>
                <a:gd name="T10" fmla="*/ 0 60000 65536"/>
                <a:gd name="T11" fmla="*/ 0 60000 65536"/>
                <a:gd name="T12" fmla="*/ 0 60000 65536"/>
                <a:gd name="T13" fmla="*/ 0 60000 65536"/>
                <a:gd name="T14" fmla="*/ 0 60000 65536"/>
                <a:gd name="T15" fmla="*/ 0 w 4128"/>
                <a:gd name="T16" fmla="*/ 0 h 736"/>
                <a:gd name="T17" fmla="*/ 4128 w 4128"/>
                <a:gd name="T18" fmla="*/ 736 h 736"/>
              </a:gdLst>
              <a:ahLst/>
              <a:cxnLst>
                <a:cxn ang="T10">
                  <a:pos x="T0" y="T1"/>
                </a:cxn>
                <a:cxn ang="T11">
                  <a:pos x="T2" y="T3"/>
                </a:cxn>
                <a:cxn ang="T12">
                  <a:pos x="T4" y="T5"/>
                </a:cxn>
                <a:cxn ang="T13">
                  <a:pos x="T6" y="T7"/>
                </a:cxn>
                <a:cxn ang="T14">
                  <a:pos x="T8" y="T9"/>
                </a:cxn>
              </a:cxnLst>
              <a:rect l="T15" t="T16" r="T17" b="T18"/>
              <a:pathLst>
                <a:path w="4128" h="736">
                  <a:moveTo>
                    <a:pt x="0" y="720"/>
                  </a:moveTo>
                  <a:cubicBezTo>
                    <a:pt x="992" y="728"/>
                    <a:pt x="1984" y="736"/>
                    <a:pt x="2496" y="720"/>
                  </a:cubicBezTo>
                  <a:cubicBezTo>
                    <a:pt x="3008" y="704"/>
                    <a:pt x="2928" y="664"/>
                    <a:pt x="3072" y="624"/>
                  </a:cubicBezTo>
                  <a:cubicBezTo>
                    <a:pt x="3216" y="584"/>
                    <a:pt x="3184" y="584"/>
                    <a:pt x="3360" y="480"/>
                  </a:cubicBezTo>
                  <a:cubicBezTo>
                    <a:pt x="3536" y="376"/>
                    <a:pt x="3832" y="188"/>
                    <a:pt x="4128" y="0"/>
                  </a:cubicBezTo>
                </a:path>
              </a:pathLst>
            </a:custGeom>
            <a:noFill/>
            <a:ln w="38100">
              <a:solidFill>
                <a:srgbClr val="0033CC"/>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9819" name="Freeform 23"/>
            <p:cNvSpPr>
              <a:spLocks/>
            </p:cNvSpPr>
            <p:nvPr/>
          </p:nvSpPr>
          <p:spPr bwMode="auto">
            <a:xfrm>
              <a:off x="672" y="528"/>
              <a:ext cx="4320" cy="488"/>
            </a:xfrm>
            <a:custGeom>
              <a:avLst/>
              <a:gdLst>
                <a:gd name="T0" fmla="*/ 0 w 4320"/>
                <a:gd name="T1" fmla="*/ 480 h 488"/>
                <a:gd name="T2" fmla="*/ 2256 w 4320"/>
                <a:gd name="T3" fmla="*/ 480 h 488"/>
                <a:gd name="T4" fmla="*/ 2880 w 4320"/>
                <a:gd name="T5" fmla="*/ 432 h 488"/>
                <a:gd name="T6" fmla="*/ 3504 w 4320"/>
                <a:gd name="T7" fmla="*/ 240 h 488"/>
                <a:gd name="T8" fmla="*/ 4320 w 4320"/>
                <a:gd name="T9" fmla="*/ 0 h 488"/>
                <a:gd name="T10" fmla="*/ 0 60000 65536"/>
                <a:gd name="T11" fmla="*/ 0 60000 65536"/>
                <a:gd name="T12" fmla="*/ 0 60000 65536"/>
                <a:gd name="T13" fmla="*/ 0 60000 65536"/>
                <a:gd name="T14" fmla="*/ 0 60000 65536"/>
                <a:gd name="T15" fmla="*/ 0 w 4320"/>
                <a:gd name="T16" fmla="*/ 0 h 488"/>
                <a:gd name="T17" fmla="*/ 4320 w 4320"/>
                <a:gd name="T18" fmla="*/ 488 h 488"/>
              </a:gdLst>
              <a:ahLst/>
              <a:cxnLst>
                <a:cxn ang="T10">
                  <a:pos x="T0" y="T1"/>
                </a:cxn>
                <a:cxn ang="T11">
                  <a:pos x="T2" y="T3"/>
                </a:cxn>
                <a:cxn ang="T12">
                  <a:pos x="T4" y="T5"/>
                </a:cxn>
                <a:cxn ang="T13">
                  <a:pos x="T6" y="T7"/>
                </a:cxn>
                <a:cxn ang="T14">
                  <a:pos x="T8" y="T9"/>
                </a:cxn>
              </a:cxnLst>
              <a:rect l="T15" t="T16" r="T17" b="T18"/>
              <a:pathLst>
                <a:path w="4320" h="488">
                  <a:moveTo>
                    <a:pt x="0" y="480"/>
                  </a:moveTo>
                  <a:cubicBezTo>
                    <a:pt x="888" y="484"/>
                    <a:pt x="1776" y="488"/>
                    <a:pt x="2256" y="480"/>
                  </a:cubicBezTo>
                  <a:cubicBezTo>
                    <a:pt x="2736" y="472"/>
                    <a:pt x="2672" y="472"/>
                    <a:pt x="2880" y="432"/>
                  </a:cubicBezTo>
                  <a:cubicBezTo>
                    <a:pt x="3088" y="392"/>
                    <a:pt x="3264" y="312"/>
                    <a:pt x="3504" y="240"/>
                  </a:cubicBezTo>
                  <a:cubicBezTo>
                    <a:pt x="3744" y="168"/>
                    <a:pt x="4032" y="84"/>
                    <a:pt x="4320" y="0"/>
                  </a:cubicBezTo>
                </a:path>
              </a:pathLst>
            </a:custGeom>
            <a:noFill/>
            <a:ln w="38100">
              <a:solidFill>
                <a:srgbClr val="660066"/>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9820" name="Freeform 24"/>
            <p:cNvSpPr>
              <a:spLocks/>
            </p:cNvSpPr>
            <p:nvPr/>
          </p:nvSpPr>
          <p:spPr bwMode="auto">
            <a:xfrm>
              <a:off x="656" y="289"/>
              <a:ext cx="2937" cy="998"/>
            </a:xfrm>
            <a:custGeom>
              <a:avLst/>
              <a:gdLst>
                <a:gd name="T0" fmla="*/ 0 w 2937"/>
                <a:gd name="T1" fmla="*/ 933 h 998"/>
                <a:gd name="T2" fmla="*/ 2467 w 2937"/>
                <a:gd name="T3" fmla="*/ 922 h 998"/>
                <a:gd name="T4" fmla="*/ 2822 w 2937"/>
                <a:gd name="T5" fmla="*/ 844 h 998"/>
                <a:gd name="T6" fmla="*/ 2856 w 2937"/>
                <a:gd name="T7" fmla="*/ 0 h 998"/>
                <a:gd name="T8" fmla="*/ 0 60000 65536"/>
                <a:gd name="T9" fmla="*/ 0 60000 65536"/>
                <a:gd name="T10" fmla="*/ 0 60000 65536"/>
                <a:gd name="T11" fmla="*/ 0 60000 65536"/>
                <a:gd name="T12" fmla="*/ 0 w 2937"/>
                <a:gd name="T13" fmla="*/ 0 h 998"/>
                <a:gd name="T14" fmla="*/ 2937 w 2937"/>
                <a:gd name="T15" fmla="*/ 998 h 998"/>
              </a:gdLst>
              <a:ahLst/>
              <a:cxnLst>
                <a:cxn ang="T8">
                  <a:pos x="T0" y="T1"/>
                </a:cxn>
                <a:cxn ang="T9">
                  <a:pos x="T2" y="T3"/>
                </a:cxn>
                <a:cxn ang="T10">
                  <a:pos x="T4" y="T5"/>
                </a:cxn>
                <a:cxn ang="T11">
                  <a:pos x="T6" y="T7"/>
                </a:cxn>
              </a:cxnLst>
              <a:rect l="T12" t="T13" r="T14" b="T15"/>
              <a:pathLst>
                <a:path w="2937" h="998">
                  <a:moveTo>
                    <a:pt x="0" y="933"/>
                  </a:moveTo>
                  <a:cubicBezTo>
                    <a:pt x="413" y="931"/>
                    <a:pt x="1997" y="937"/>
                    <a:pt x="2467" y="922"/>
                  </a:cubicBezTo>
                  <a:cubicBezTo>
                    <a:pt x="2937" y="907"/>
                    <a:pt x="2757" y="998"/>
                    <a:pt x="2822" y="844"/>
                  </a:cubicBezTo>
                  <a:cubicBezTo>
                    <a:pt x="2887" y="690"/>
                    <a:pt x="2849" y="176"/>
                    <a:pt x="2856" y="0"/>
                  </a:cubicBezTo>
                </a:path>
              </a:pathLst>
            </a:custGeom>
            <a:noFill/>
            <a:ln w="38100">
              <a:solidFill>
                <a:srgbClr val="FF00FF"/>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9821" name="Freeform 25"/>
            <p:cNvSpPr>
              <a:spLocks/>
            </p:cNvSpPr>
            <p:nvPr/>
          </p:nvSpPr>
          <p:spPr bwMode="auto">
            <a:xfrm>
              <a:off x="672" y="311"/>
              <a:ext cx="2715" cy="1049"/>
            </a:xfrm>
            <a:custGeom>
              <a:avLst/>
              <a:gdLst>
                <a:gd name="T0" fmla="*/ 0 w 2715"/>
                <a:gd name="T1" fmla="*/ 1033 h 1049"/>
                <a:gd name="T2" fmla="*/ 1536 w 2715"/>
                <a:gd name="T3" fmla="*/ 1033 h 1049"/>
                <a:gd name="T4" fmla="*/ 2352 w 2715"/>
                <a:gd name="T5" fmla="*/ 1033 h 1049"/>
                <a:gd name="T6" fmla="*/ 2688 w 2715"/>
                <a:gd name="T7" fmla="*/ 937 h 1049"/>
                <a:gd name="T8" fmla="*/ 2517 w 2715"/>
                <a:gd name="T9" fmla="*/ 644 h 1049"/>
                <a:gd name="T10" fmla="*/ 1751 w 2715"/>
                <a:gd name="T11" fmla="*/ 0 h 1049"/>
                <a:gd name="T12" fmla="*/ 0 60000 65536"/>
                <a:gd name="T13" fmla="*/ 0 60000 65536"/>
                <a:gd name="T14" fmla="*/ 0 60000 65536"/>
                <a:gd name="T15" fmla="*/ 0 60000 65536"/>
                <a:gd name="T16" fmla="*/ 0 60000 65536"/>
                <a:gd name="T17" fmla="*/ 0 60000 65536"/>
                <a:gd name="T18" fmla="*/ 0 w 2715"/>
                <a:gd name="T19" fmla="*/ 0 h 1049"/>
                <a:gd name="T20" fmla="*/ 2715 w 2715"/>
                <a:gd name="T21" fmla="*/ 1049 h 1049"/>
              </a:gdLst>
              <a:ahLst/>
              <a:cxnLst>
                <a:cxn ang="T12">
                  <a:pos x="T0" y="T1"/>
                </a:cxn>
                <a:cxn ang="T13">
                  <a:pos x="T2" y="T3"/>
                </a:cxn>
                <a:cxn ang="T14">
                  <a:pos x="T4" y="T5"/>
                </a:cxn>
                <a:cxn ang="T15">
                  <a:pos x="T6" y="T7"/>
                </a:cxn>
                <a:cxn ang="T16">
                  <a:pos x="T8" y="T9"/>
                </a:cxn>
                <a:cxn ang="T17">
                  <a:pos x="T10" y="T11"/>
                </a:cxn>
              </a:cxnLst>
              <a:rect l="T18" t="T19" r="T20" b="T21"/>
              <a:pathLst>
                <a:path w="2715" h="1049">
                  <a:moveTo>
                    <a:pt x="0" y="1033"/>
                  </a:moveTo>
                  <a:cubicBezTo>
                    <a:pt x="572" y="1033"/>
                    <a:pt x="1144" y="1033"/>
                    <a:pt x="1536" y="1033"/>
                  </a:cubicBezTo>
                  <a:cubicBezTo>
                    <a:pt x="1928" y="1033"/>
                    <a:pt x="2160" y="1049"/>
                    <a:pt x="2352" y="1033"/>
                  </a:cubicBezTo>
                  <a:cubicBezTo>
                    <a:pt x="2544" y="1017"/>
                    <a:pt x="2661" y="1002"/>
                    <a:pt x="2688" y="937"/>
                  </a:cubicBezTo>
                  <a:cubicBezTo>
                    <a:pt x="2715" y="872"/>
                    <a:pt x="2673" y="800"/>
                    <a:pt x="2517" y="644"/>
                  </a:cubicBezTo>
                  <a:cubicBezTo>
                    <a:pt x="2361" y="488"/>
                    <a:pt x="1911" y="134"/>
                    <a:pt x="1751" y="0"/>
                  </a:cubicBezTo>
                </a:path>
              </a:pathLst>
            </a:custGeom>
            <a:noFill/>
            <a:ln w="38100">
              <a:solidFill>
                <a:srgbClr val="008000"/>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93562" name="Text Box 26"/>
          <p:cNvSpPr txBox="1">
            <a:spLocks noChangeArrowheads="1"/>
          </p:cNvSpPr>
          <p:nvPr/>
        </p:nvSpPr>
        <p:spPr bwMode="auto">
          <a:xfrm>
            <a:off x="2616200" y="3903663"/>
            <a:ext cx="7315200" cy="1384300"/>
          </a:xfrm>
          <a:prstGeom prst="rect">
            <a:avLst/>
          </a:prstGeom>
          <a:noFill/>
          <a:ln w="28575">
            <a:noFill/>
            <a:miter lim="800000"/>
            <a:headEnd/>
            <a:tailEnd/>
          </a:ln>
          <a:effectLst/>
        </p:spPr>
        <p:txBody>
          <a:bodyPr>
            <a:spAutoFit/>
          </a:bodyPr>
          <a:lstStyle/>
          <a:p>
            <a:pPr>
              <a:defRPr/>
            </a:pPr>
            <a:r>
              <a:rPr lang="en-US" altLang="zh-CN" sz="2800" b="1" i="0" dirty="0">
                <a:solidFill>
                  <a:srgbClr val="009900"/>
                </a:solidFill>
                <a:effectLst>
                  <a:outerShdw blurRad="38100" dist="38100" dir="2700000" algn="tl">
                    <a:srgbClr val="FFFFFF"/>
                  </a:outerShdw>
                </a:effectLst>
              </a:rPr>
              <a:t>1909</a:t>
            </a:r>
            <a:r>
              <a:rPr lang="zh-CN" altLang="en-US" sz="2800" b="1" i="0" dirty="0">
                <a:solidFill>
                  <a:srgbClr val="009900"/>
                </a:solidFill>
                <a:effectLst>
                  <a:outerShdw blurRad="38100" dist="38100" dir="2700000" algn="tl">
                    <a:srgbClr val="FFFFFF"/>
                  </a:outerShdw>
                </a:effectLst>
              </a:rPr>
              <a:t>年</a:t>
            </a:r>
            <a:r>
              <a:rPr lang="en-US" altLang="zh-CN" sz="2800" b="1" i="0" dirty="0">
                <a:solidFill>
                  <a:srgbClr val="009900"/>
                </a:solidFill>
                <a:effectLst>
                  <a:outerShdw blurRad="38100" dist="38100" dir="2700000" algn="tl">
                    <a:srgbClr val="FFFFFF"/>
                  </a:outerShdw>
                </a:effectLst>
              </a:rPr>
              <a:t>, </a:t>
            </a:r>
            <a:r>
              <a:rPr lang="zh-CN" altLang="en-US" sz="2800" b="1" i="0" dirty="0">
                <a:solidFill>
                  <a:srgbClr val="009900"/>
                </a:solidFill>
                <a:effectLst>
                  <a:outerShdw blurRad="38100" dist="38100" dir="2700000" algn="tl">
                    <a:srgbClr val="FFFFFF"/>
                  </a:outerShdw>
                </a:effectLst>
              </a:rPr>
              <a:t>卢瑟福</a:t>
            </a:r>
            <a:r>
              <a:rPr lang="zh-CN" altLang="en-GB" sz="2800" b="1" i="0" dirty="0">
                <a:solidFill>
                  <a:srgbClr val="009900"/>
                </a:solidFill>
                <a:effectLst>
                  <a:outerShdw blurRad="38100" dist="38100" dir="2700000" algn="tl">
                    <a:srgbClr val="FFFFFF"/>
                  </a:outerShdw>
                </a:effectLst>
              </a:rPr>
              <a:t>(</a:t>
            </a:r>
            <a:r>
              <a:rPr lang="en-GB" altLang="zh-CN" sz="2800" b="1" i="0" dirty="0">
                <a:solidFill>
                  <a:srgbClr val="009900"/>
                </a:solidFill>
                <a:effectLst>
                  <a:outerShdw blurRad="38100" dist="38100" dir="2700000" algn="tl">
                    <a:srgbClr val="FFFFFF"/>
                  </a:outerShdw>
                </a:effectLst>
              </a:rPr>
              <a:t>E. </a:t>
            </a:r>
            <a:r>
              <a:rPr lang="en-US" altLang="zh-CN" sz="2800" b="1" i="0" dirty="0">
                <a:solidFill>
                  <a:srgbClr val="009900"/>
                </a:solidFill>
                <a:effectLst>
                  <a:outerShdw blurRad="38100" dist="38100" dir="2700000" algn="tl">
                    <a:srgbClr val="FFFFFF"/>
                  </a:outerShdw>
                </a:effectLst>
              </a:rPr>
              <a:t>Rutherford</a:t>
            </a:r>
            <a:r>
              <a:rPr lang="en-GB" altLang="zh-CN" sz="2800" b="1" i="0" dirty="0">
                <a:solidFill>
                  <a:srgbClr val="009900"/>
                </a:solidFill>
                <a:effectLst>
                  <a:outerShdw blurRad="38100" dist="38100" dir="2700000" algn="tl">
                    <a:srgbClr val="FFFFFF"/>
                  </a:outerShdw>
                </a:effectLst>
              </a:rPr>
              <a:t>)</a:t>
            </a:r>
            <a:r>
              <a:rPr lang="en-US" altLang="zh-CN" sz="2800" b="1" i="0" dirty="0">
                <a:solidFill>
                  <a:srgbClr val="009900"/>
                </a:solidFill>
                <a:effectLst>
                  <a:outerShdw blurRad="38100" dist="38100" dir="2700000" algn="tl">
                    <a:srgbClr val="FFFFFF"/>
                  </a:outerShdw>
                </a:effectLst>
              </a:rPr>
              <a:t> </a:t>
            </a:r>
            <a:r>
              <a:rPr lang="zh-CN" altLang="en-US" sz="2800" b="1" i="0" dirty="0">
                <a:solidFill>
                  <a:srgbClr val="009900"/>
                </a:solidFill>
                <a:effectLst>
                  <a:outerShdw blurRad="38100" dist="38100" dir="2700000" algn="tl">
                    <a:srgbClr val="FFFFFF"/>
                  </a:outerShdw>
                </a:effectLst>
              </a:rPr>
              <a:t>的</a:t>
            </a:r>
            <a:r>
              <a:rPr lang="zh-CN" altLang="en-US" sz="2800" b="1" i="0" dirty="0">
                <a:solidFill>
                  <a:srgbClr val="009900"/>
                </a:solidFill>
                <a:effectLst>
                  <a:outerShdw blurRad="38100" dist="38100" dir="2700000" algn="tl">
                    <a:srgbClr val="FFFFFF"/>
                  </a:outerShdw>
                </a:effectLst>
                <a:sym typeface="Symbol" pitchFamily="18" charset="2"/>
              </a:rPr>
              <a:t>粒子散射实验中发现部分大角度散射事例，</a:t>
            </a:r>
            <a:r>
              <a:rPr lang="zh-CN" altLang="en-GB" sz="2800" b="1" i="0" dirty="0">
                <a:solidFill>
                  <a:srgbClr val="009900"/>
                </a:solidFill>
                <a:effectLst>
                  <a:outerShdw blurRad="38100" dist="38100" dir="2700000" algn="tl">
                    <a:srgbClr val="FFFFFF"/>
                  </a:outerShdw>
                </a:effectLst>
                <a:sym typeface="Symbol" pitchFamily="18" charset="2"/>
              </a:rPr>
              <a:t> 并</a:t>
            </a:r>
            <a:r>
              <a:rPr lang="zh-CN" altLang="en-US" sz="2800" b="1" i="0" dirty="0">
                <a:solidFill>
                  <a:srgbClr val="009900"/>
                </a:solidFill>
                <a:effectLst>
                  <a:outerShdw blurRad="38100" dist="38100" dir="2700000" algn="tl">
                    <a:srgbClr val="FFFFFF"/>
                  </a:outerShdw>
                </a:effectLst>
              </a:rPr>
              <a:t>又由此提出了原子的核结构模型：</a:t>
            </a:r>
            <a:endParaRPr lang="zh-CN" altLang="en-US" sz="2800" b="1" i="0" dirty="0">
              <a:solidFill>
                <a:srgbClr val="009900"/>
              </a:solidFill>
              <a:effectLst>
                <a:outerShdw blurRad="38100" dist="38100" dir="2700000" algn="tl">
                  <a:srgbClr val="FFFFFF"/>
                </a:outerShdw>
              </a:effectLst>
              <a:sym typeface="Symbol" pitchFamily="18" charset="2"/>
            </a:endParaRPr>
          </a:p>
        </p:txBody>
      </p:sp>
      <p:sp>
        <p:nvSpPr>
          <p:cNvPr id="193574" name="Rectangle 38"/>
          <p:cNvSpPr>
            <a:spLocks noChangeArrowheads="1"/>
          </p:cNvSpPr>
          <p:nvPr/>
        </p:nvSpPr>
        <p:spPr bwMode="auto">
          <a:xfrm>
            <a:off x="1831976" y="381001"/>
            <a:ext cx="7712075" cy="523875"/>
          </a:xfrm>
          <a:prstGeom prst="rect">
            <a:avLst/>
          </a:prstGeom>
          <a:noFill/>
          <a:ln w="9525">
            <a:noFill/>
            <a:miter lim="800000"/>
            <a:headEnd/>
            <a:tailEnd/>
          </a:ln>
          <a:effectLst/>
        </p:spPr>
        <p:txBody>
          <a:bodyPr wrap="none">
            <a:spAutoFit/>
          </a:bodyPr>
          <a:lstStyle/>
          <a:p>
            <a:pPr algn="ctr">
              <a:spcBef>
                <a:spcPct val="50000"/>
              </a:spcBef>
              <a:defRPr/>
            </a:pPr>
            <a:r>
              <a:rPr lang="en-US" altLang="zh-CN" sz="2800" b="1" i="0" dirty="0">
                <a:solidFill>
                  <a:srgbClr val="C00000"/>
                </a:solidFill>
                <a:effectLst>
                  <a:outerShdw blurRad="38100" dist="38100" dir="2700000" algn="tl">
                    <a:srgbClr val="FFFFFF"/>
                  </a:outerShdw>
                </a:effectLst>
              </a:rPr>
              <a:t>2.  </a:t>
            </a:r>
            <a:r>
              <a:rPr lang="zh-CN" altLang="en-US" sz="2800" b="1" i="0" dirty="0">
                <a:solidFill>
                  <a:srgbClr val="C00000"/>
                </a:solidFill>
                <a:effectLst>
                  <a:outerShdw blurRad="38100" dist="38100" dir="2700000" algn="tl">
                    <a:srgbClr val="FFFFFF"/>
                  </a:outerShdw>
                </a:effectLst>
              </a:rPr>
              <a:t>卢瑟福的</a:t>
            </a:r>
            <a:r>
              <a:rPr lang="zh-CN" altLang="en-US" sz="2800" b="1" dirty="0">
                <a:solidFill>
                  <a:srgbClr val="C00000"/>
                </a:solidFill>
                <a:effectLst>
                  <a:outerShdw blurRad="38100" dist="38100" dir="2700000" algn="tl">
                    <a:srgbClr val="FFFFFF"/>
                  </a:outerShdw>
                </a:effectLst>
                <a:sym typeface="Symbol" pitchFamily="18" charset="2"/>
              </a:rPr>
              <a:t></a:t>
            </a:r>
            <a:r>
              <a:rPr lang="zh-CN" altLang="en-US" sz="2800" b="1" i="0" dirty="0">
                <a:solidFill>
                  <a:srgbClr val="C00000"/>
                </a:solidFill>
                <a:effectLst>
                  <a:outerShdw blurRad="38100" dist="38100" dir="2700000" algn="tl">
                    <a:srgbClr val="FFFFFF"/>
                  </a:outerShdw>
                </a:effectLst>
                <a:sym typeface="Symbol" pitchFamily="18" charset="2"/>
              </a:rPr>
              <a:t>粒子散射实验和原子的</a:t>
            </a:r>
            <a:r>
              <a:rPr lang="zh-CN" altLang="en-US" sz="2800" b="1" i="0" dirty="0">
                <a:solidFill>
                  <a:srgbClr val="C00000"/>
                </a:solidFill>
                <a:effectLst>
                  <a:outerShdw blurRad="38100" dist="38100" dir="2700000" algn="tl">
                    <a:srgbClr val="FFFFFF"/>
                  </a:outerShdw>
                </a:effectLst>
              </a:rPr>
              <a:t>核结构模型</a:t>
            </a:r>
          </a:p>
        </p:txBody>
      </p:sp>
      <p:sp>
        <p:nvSpPr>
          <p:cNvPr id="193576" name="Text Box 40"/>
          <p:cNvSpPr txBox="1">
            <a:spLocks noChangeArrowheads="1"/>
          </p:cNvSpPr>
          <p:nvPr/>
        </p:nvSpPr>
        <p:spPr bwMode="auto">
          <a:xfrm>
            <a:off x="2582863" y="5445125"/>
            <a:ext cx="7239000" cy="954088"/>
          </a:xfrm>
          <a:prstGeom prst="rect">
            <a:avLst/>
          </a:prstGeom>
          <a:noFill/>
          <a:ln w="9525">
            <a:noFill/>
            <a:miter lim="800000"/>
            <a:headEnd/>
            <a:tailEnd/>
          </a:ln>
          <a:effectLst/>
        </p:spPr>
        <p:txBody>
          <a:bodyPr>
            <a:spAutoFit/>
          </a:bodyPr>
          <a:lstStyle/>
          <a:p>
            <a:pPr>
              <a:spcBef>
                <a:spcPct val="50000"/>
              </a:spcBef>
              <a:defRPr/>
            </a:pPr>
            <a:r>
              <a:rPr lang="zh-CN" altLang="en-US" sz="2800" b="1" i="0" dirty="0">
                <a:solidFill>
                  <a:srgbClr val="0000CC"/>
                </a:solidFill>
                <a:effectLst>
                  <a:outerShdw blurRad="38100" dist="38100" dir="2700000" algn="tl">
                    <a:srgbClr val="FFFFFF"/>
                  </a:outerShdw>
                </a:effectLst>
              </a:rPr>
              <a:t>电子绕着原子核转动如同行星绕太阳转动一样，又称</a:t>
            </a:r>
            <a:r>
              <a:rPr lang="zh-CN" altLang="en-US" sz="2800" b="1" i="0" dirty="0">
                <a:solidFill>
                  <a:srgbClr val="FF00FF"/>
                </a:solidFill>
                <a:effectLst>
                  <a:outerShdw blurRad="38100" dist="38100" dir="2700000" algn="tl">
                    <a:srgbClr val="FFFFFF"/>
                  </a:outerShdw>
                </a:effectLst>
              </a:rPr>
              <a:t>太阳系模型</a:t>
            </a:r>
            <a:r>
              <a:rPr lang="zh-CN" altLang="en-US" sz="2800" b="1" i="0" dirty="0">
                <a:solidFill>
                  <a:srgbClr val="0000CC"/>
                </a:solidFill>
                <a:effectLst>
                  <a:outerShdw blurRad="38100" dist="38100" dir="2700000" algn="tl">
                    <a:srgbClr val="FFFFFF"/>
                  </a:outerShdw>
                </a:effectLst>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3574"/>
                                        </p:tgtEl>
                                        <p:attrNameLst>
                                          <p:attrName>style.visibility</p:attrName>
                                        </p:attrNameLst>
                                      </p:cBhvr>
                                      <p:to>
                                        <p:strVal val="visible"/>
                                      </p:to>
                                    </p:set>
                                    <p:animEffect transition="in" filter="wipe(left)">
                                      <p:cBhvr>
                                        <p:cTn id="7" dur="500"/>
                                        <p:tgtEl>
                                          <p:spTgt spid="1935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3562"/>
                                        </p:tgtEl>
                                        <p:attrNameLst>
                                          <p:attrName>style.visibility</p:attrName>
                                        </p:attrNameLst>
                                      </p:cBhvr>
                                      <p:to>
                                        <p:strVal val="visible"/>
                                      </p:to>
                                    </p:set>
                                    <p:animEffect transition="in" filter="wipe(left)">
                                      <p:cBhvr>
                                        <p:cTn id="17" dur="500"/>
                                        <p:tgtEl>
                                          <p:spTgt spid="19356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3576">
                                            <p:txEl>
                                              <p:pRg st="0" end="0"/>
                                            </p:txEl>
                                          </p:spTgt>
                                        </p:tgtEl>
                                        <p:attrNameLst>
                                          <p:attrName>style.visibility</p:attrName>
                                        </p:attrNameLst>
                                      </p:cBhvr>
                                      <p:to>
                                        <p:strVal val="visible"/>
                                      </p:to>
                                    </p:set>
                                    <p:animEffect transition="in" filter="wipe(left)">
                                      <p:cBhvr>
                                        <p:cTn id="22" dur="500"/>
                                        <p:tgtEl>
                                          <p:spTgt spid="1935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62" grpId="0" autoUpdateAnimBg="0"/>
      <p:bldP spid="193574" grpId="0" autoUpdateAnimBg="0"/>
      <p:bldP spid="193576" grpId="0" build="p"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6614" name="Text Box 6"/>
          <p:cNvSpPr txBox="1">
            <a:spLocks noChangeArrowheads="1"/>
          </p:cNvSpPr>
          <p:nvPr/>
        </p:nvSpPr>
        <p:spPr bwMode="auto">
          <a:xfrm>
            <a:off x="794574" y="994570"/>
            <a:ext cx="5877490" cy="954088"/>
          </a:xfrm>
          <a:prstGeom prst="rect">
            <a:avLst/>
          </a:prstGeom>
          <a:noFill/>
          <a:ln w="28575">
            <a:noFill/>
            <a:miter lim="800000"/>
            <a:headEnd/>
            <a:tailEnd/>
          </a:ln>
          <a:effectLst/>
        </p:spPr>
        <p:txBody>
          <a:bodyPr wrap="square">
            <a:spAutoFit/>
          </a:bodyPr>
          <a:lstStyle/>
          <a:p>
            <a:pPr>
              <a:defRPr/>
            </a:pPr>
            <a:r>
              <a:rPr lang="zh-CN" altLang="en-US" sz="2800" b="1" i="0" dirty="0">
                <a:solidFill>
                  <a:srgbClr val="009900"/>
                </a:solidFill>
                <a:effectLst>
                  <a:outerShdw blurRad="38100" dist="38100" dir="2700000" algn="tl">
                    <a:srgbClr val="FFFFFF"/>
                  </a:outerShdw>
                </a:effectLst>
              </a:rPr>
              <a:t>核结构模型很好地解释了</a:t>
            </a:r>
            <a:r>
              <a:rPr lang="zh-CN" altLang="en-US" sz="2800" b="1" i="0" dirty="0">
                <a:solidFill>
                  <a:srgbClr val="009900"/>
                </a:solidFill>
                <a:effectLst>
                  <a:outerShdw blurRad="38100" dist="38100" dir="2700000" algn="tl">
                    <a:srgbClr val="FFFFFF"/>
                  </a:outerShdw>
                </a:effectLst>
                <a:sym typeface="Symbol" pitchFamily="18" charset="2"/>
              </a:rPr>
              <a:t>粒子散射实验，但却使经典理论陷入困境：</a:t>
            </a:r>
          </a:p>
        </p:txBody>
      </p:sp>
      <p:sp>
        <p:nvSpPr>
          <p:cNvPr id="196615" name="Text Box 7"/>
          <p:cNvSpPr txBox="1">
            <a:spLocks noChangeArrowheads="1"/>
          </p:cNvSpPr>
          <p:nvPr/>
        </p:nvSpPr>
        <p:spPr bwMode="auto">
          <a:xfrm>
            <a:off x="1477914" y="2198565"/>
            <a:ext cx="4572000" cy="523875"/>
          </a:xfrm>
          <a:prstGeom prst="rect">
            <a:avLst/>
          </a:prstGeom>
          <a:noFill/>
          <a:ln w="28575">
            <a:noFill/>
            <a:miter lim="800000"/>
            <a:headEnd/>
            <a:tailEnd/>
          </a:ln>
          <a:effectLst/>
        </p:spPr>
        <p:txBody>
          <a:bodyPr>
            <a:spAutoFit/>
          </a:bodyPr>
          <a:lstStyle/>
          <a:p>
            <a:pPr>
              <a:defRPr/>
            </a:pPr>
            <a:r>
              <a:rPr lang="zh-CN" altLang="en-US" sz="2800" b="1" i="0" dirty="0">
                <a:solidFill>
                  <a:srgbClr val="FF0000"/>
                </a:solidFill>
                <a:effectLst>
                  <a:outerShdw blurRad="38100" dist="38100" dir="2700000" algn="tl">
                    <a:srgbClr val="FFFFFF"/>
                  </a:outerShdw>
                </a:effectLst>
              </a:rPr>
              <a:t>（</a:t>
            </a:r>
            <a:r>
              <a:rPr lang="en-US" altLang="zh-CN" sz="2800" b="1" i="0" dirty="0">
                <a:solidFill>
                  <a:srgbClr val="FF0000"/>
                </a:solidFill>
                <a:effectLst>
                  <a:outerShdw blurRad="38100" dist="38100" dir="2700000" algn="tl">
                    <a:srgbClr val="FFFFFF"/>
                  </a:outerShdw>
                </a:effectLst>
              </a:rPr>
              <a:t>1</a:t>
            </a:r>
            <a:r>
              <a:rPr lang="zh-CN" altLang="en-US" sz="2800" b="1" i="0" dirty="0">
                <a:solidFill>
                  <a:srgbClr val="FF0000"/>
                </a:solidFill>
                <a:effectLst>
                  <a:outerShdw blurRad="38100" dist="38100" dir="2700000" algn="tl">
                    <a:srgbClr val="FFFFFF"/>
                  </a:outerShdw>
                </a:effectLst>
              </a:rPr>
              <a:t>）原子的稳定性问题</a:t>
            </a:r>
          </a:p>
        </p:txBody>
      </p:sp>
      <p:sp>
        <p:nvSpPr>
          <p:cNvPr id="196616" name="Text Box 8"/>
          <p:cNvSpPr txBox="1">
            <a:spLocks noChangeArrowheads="1"/>
          </p:cNvSpPr>
          <p:nvPr/>
        </p:nvSpPr>
        <p:spPr bwMode="auto">
          <a:xfrm>
            <a:off x="1722438" y="4689098"/>
            <a:ext cx="5334000" cy="522287"/>
          </a:xfrm>
          <a:prstGeom prst="rect">
            <a:avLst/>
          </a:prstGeom>
          <a:noFill/>
          <a:ln w="28575">
            <a:noFill/>
            <a:miter lim="800000"/>
            <a:headEnd/>
            <a:tailEnd/>
          </a:ln>
          <a:effectLst/>
        </p:spPr>
        <p:txBody>
          <a:bodyPr>
            <a:spAutoFit/>
          </a:bodyPr>
          <a:lstStyle/>
          <a:p>
            <a:pPr>
              <a:defRPr/>
            </a:pPr>
            <a:r>
              <a:rPr lang="zh-CN" altLang="en-US" sz="2800" b="1" i="0" dirty="0">
                <a:solidFill>
                  <a:srgbClr val="FF00FF"/>
                </a:solidFill>
                <a:effectLst>
                  <a:outerShdw blurRad="38100" dist="38100" dir="2700000" algn="tl">
                    <a:srgbClr val="FFFFFF"/>
                  </a:outerShdw>
                </a:effectLst>
              </a:rPr>
              <a:t>（</a:t>
            </a:r>
            <a:r>
              <a:rPr lang="en-US" altLang="zh-CN" sz="2800" b="1" i="0" dirty="0">
                <a:solidFill>
                  <a:srgbClr val="FF00FF"/>
                </a:solidFill>
                <a:effectLst>
                  <a:outerShdw blurRad="38100" dist="38100" dir="2700000" algn="tl">
                    <a:srgbClr val="FFFFFF"/>
                  </a:outerShdw>
                </a:effectLst>
              </a:rPr>
              <a:t>2</a:t>
            </a:r>
            <a:r>
              <a:rPr lang="zh-CN" altLang="en-US" sz="2800" b="1" i="0" dirty="0">
                <a:solidFill>
                  <a:srgbClr val="FF00FF"/>
                </a:solidFill>
                <a:effectLst>
                  <a:outerShdw blurRad="38100" dist="38100" dir="2700000" algn="tl">
                    <a:srgbClr val="FFFFFF"/>
                  </a:outerShdw>
                </a:effectLst>
              </a:rPr>
              <a:t>）原子光谱的线状光谱问题</a:t>
            </a:r>
          </a:p>
        </p:txBody>
      </p:sp>
      <p:sp>
        <p:nvSpPr>
          <p:cNvPr id="196623" name="Rectangle 15"/>
          <p:cNvSpPr>
            <a:spLocks noChangeArrowheads="1"/>
          </p:cNvSpPr>
          <p:nvPr/>
        </p:nvSpPr>
        <p:spPr bwMode="auto">
          <a:xfrm>
            <a:off x="623392" y="2813575"/>
            <a:ext cx="5400600" cy="1815882"/>
          </a:xfrm>
          <a:prstGeom prst="rect">
            <a:avLst/>
          </a:prstGeom>
          <a:noFill/>
          <a:ln w="9525">
            <a:noFill/>
            <a:miter lim="800000"/>
            <a:headEnd/>
            <a:tailEnd/>
          </a:ln>
          <a:effectLst/>
        </p:spPr>
        <p:txBody>
          <a:bodyPr wrap="square">
            <a:spAutoFit/>
          </a:bodyPr>
          <a:lstStyle/>
          <a:p>
            <a:pPr algn="just">
              <a:defRPr/>
            </a:pPr>
            <a:r>
              <a:rPr lang="zh-CN" altLang="en-US" sz="2800" b="1" i="0" dirty="0">
                <a:solidFill>
                  <a:srgbClr val="0000FF"/>
                </a:solidFill>
                <a:effectLst>
                  <a:outerShdw blurRad="38100" dist="38100" dir="2700000" algn="tl">
                    <a:srgbClr val="FFFFFF"/>
                  </a:outerShdw>
                </a:effectLst>
              </a:rPr>
              <a:t>按照经典电磁理论加速带电粒子一定要辐射电磁波，使得电子的动能越来越小，最后电子被吸引到原子核上。原子是不稳定的。</a:t>
            </a:r>
          </a:p>
        </p:txBody>
      </p:sp>
      <p:sp>
        <p:nvSpPr>
          <p:cNvPr id="196625" name="Rectangle 17"/>
          <p:cNvSpPr>
            <a:spLocks noChangeArrowheads="1"/>
          </p:cNvSpPr>
          <p:nvPr/>
        </p:nvSpPr>
        <p:spPr bwMode="auto">
          <a:xfrm>
            <a:off x="1559496" y="5244467"/>
            <a:ext cx="9145016" cy="1384995"/>
          </a:xfrm>
          <a:prstGeom prst="rect">
            <a:avLst/>
          </a:prstGeom>
          <a:noFill/>
          <a:ln w="9525">
            <a:noFill/>
            <a:miter lim="800000"/>
            <a:headEnd/>
            <a:tailEnd/>
          </a:ln>
          <a:effectLst/>
        </p:spPr>
        <p:txBody>
          <a:bodyPr wrap="square">
            <a:spAutoFit/>
          </a:bodyPr>
          <a:lstStyle/>
          <a:p>
            <a:pPr algn="just">
              <a:defRPr/>
            </a:pPr>
            <a:r>
              <a:rPr lang="zh-CN" altLang="en-US" sz="2800" b="1" i="0" dirty="0">
                <a:solidFill>
                  <a:srgbClr val="008000"/>
                </a:solidFill>
                <a:effectLst>
                  <a:outerShdw blurRad="38100" dist="38100" dir="2700000" algn="tl">
                    <a:srgbClr val="FFFFFF"/>
                  </a:outerShdw>
                </a:effectLst>
              </a:rPr>
              <a:t>若电子运动的周期为</a:t>
            </a:r>
            <a:r>
              <a:rPr lang="en-US" altLang="zh-CN" sz="2800" b="1" dirty="0">
                <a:solidFill>
                  <a:srgbClr val="FF0000"/>
                </a:solidFill>
                <a:effectLst>
                  <a:outerShdw blurRad="38100" dist="38100" dir="2700000" algn="tl">
                    <a:srgbClr val="FFFFFF"/>
                  </a:outerShdw>
                </a:effectLst>
              </a:rPr>
              <a:t>T</a:t>
            </a:r>
            <a:r>
              <a:rPr lang="zh-CN" altLang="en-US" sz="2800" b="1" i="0" dirty="0">
                <a:solidFill>
                  <a:srgbClr val="008000"/>
                </a:solidFill>
                <a:effectLst>
                  <a:outerShdw blurRad="38100" dist="38100" dir="2700000" algn="tl">
                    <a:srgbClr val="FFFFFF"/>
                  </a:outerShdw>
                </a:effectLst>
              </a:rPr>
              <a:t>，发射的电磁波的周期也应该是</a:t>
            </a:r>
            <a:r>
              <a:rPr lang="en-US" altLang="zh-CN" sz="2800" b="1" dirty="0">
                <a:solidFill>
                  <a:srgbClr val="FF0000"/>
                </a:solidFill>
                <a:effectLst>
                  <a:outerShdw blurRad="38100" dist="38100" dir="2700000" algn="tl">
                    <a:srgbClr val="FFFFFF"/>
                  </a:outerShdw>
                </a:effectLst>
              </a:rPr>
              <a:t>T</a:t>
            </a:r>
            <a:r>
              <a:rPr lang="zh-CN" altLang="en-US" sz="2800" b="1" i="0" dirty="0">
                <a:solidFill>
                  <a:srgbClr val="008000"/>
                </a:solidFill>
                <a:effectLst>
                  <a:outerShdw blurRad="38100" dist="38100" dir="2700000" algn="tl">
                    <a:srgbClr val="FFFFFF"/>
                  </a:outerShdw>
                </a:effectLst>
              </a:rPr>
              <a:t>，电子的周期由于运动半径越来越小是连续变化的，所以按卢瑟福的的原子模型辐射的电磁波应该是连续谱。</a:t>
            </a:r>
          </a:p>
        </p:txBody>
      </p:sp>
      <p:sp>
        <p:nvSpPr>
          <p:cNvPr id="196626" name="Rectangle 18"/>
          <p:cNvSpPr>
            <a:spLocks noChangeArrowheads="1"/>
          </p:cNvSpPr>
          <p:nvPr/>
        </p:nvSpPr>
        <p:spPr bwMode="auto">
          <a:xfrm>
            <a:off x="1919536" y="470695"/>
            <a:ext cx="3968750" cy="523875"/>
          </a:xfrm>
          <a:prstGeom prst="rect">
            <a:avLst/>
          </a:prstGeom>
          <a:noFill/>
          <a:ln w="9525">
            <a:noFill/>
            <a:miter lim="800000"/>
            <a:headEnd/>
            <a:tailEnd/>
          </a:ln>
          <a:effectLst/>
        </p:spPr>
        <p:txBody>
          <a:bodyPr wrap="none">
            <a:spAutoFit/>
          </a:bodyPr>
          <a:lstStyle/>
          <a:p>
            <a:pPr algn="ctr">
              <a:defRPr/>
            </a:pPr>
            <a:r>
              <a:rPr lang="en-US" altLang="zh-CN" sz="2800" b="1" i="0" dirty="0">
                <a:solidFill>
                  <a:srgbClr val="C00000"/>
                </a:solidFill>
                <a:effectLst>
                  <a:outerShdw blurRad="38100" dist="38100" dir="2700000" algn="tl">
                    <a:srgbClr val="FFFFFF"/>
                  </a:outerShdw>
                </a:effectLst>
              </a:rPr>
              <a:t>3.   </a:t>
            </a:r>
            <a:r>
              <a:rPr lang="zh-CN" altLang="en-US" sz="2800" b="1" i="0" dirty="0">
                <a:solidFill>
                  <a:srgbClr val="C00000"/>
                </a:solidFill>
                <a:effectLst>
                  <a:outerShdw blurRad="38100" dist="38100" dir="2700000" algn="tl">
                    <a:srgbClr val="FFFFFF"/>
                  </a:outerShdw>
                </a:effectLst>
              </a:rPr>
              <a:t>经典原子模型的困难</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8325" y="556322"/>
            <a:ext cx="5196674" cy="38975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6614"/>
                                        </p:tgtEl>
                                        <p:attrNameLst>
                                          <p:attrName>style.visibility</p:attrName>
                                        </p:attrNameLst>
                                      </p:cBhvr>
                                      <p:to>
                                        <p:strVal val="visible"/>
                                      </p:to>
                                    </p:set>
                                    <p:animEffect transition="in" filter="wipe(left)">
                                      <p:cBhvr>
                                        <p:cTn id="7" dur="500"/>
                                        <p:tgtEl>
                                          <p:spTgt spid="1966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6615"/>
                                        </p:tgtEl>
                                        <p:attrNameLst>
                                          <p:attrName>style.visibility</p:attrName>
                                        </p:attrNameLst>
                                      </p:cBhvr>
                                      <p:to>
                                        <p:strVal val="visible"/>
                                      </p:to>
                                    </p:set>
                                    <p:animEffect transition="in" filter="wipe(left)">
                                      <p:cBhvr>
                                        <p:cTn id="12" dur="500"/>
                                        <p:tgtEl>
                                          <p:spTgt spid="1966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6623">
                                            <p:txEl>
                                              <p:pRg st="0" end="0"/>
                                            </p:txEl>
                                          </p:spTgt>
                                        </p:tgtEl>
                                        <p:attrNameLst>
                                          <p:attrName>style.visibility</p:attrName>
                                        </p:attrNameLst>
                                      </p:cBhvr>
                                      <p:to>
                                        <p:strVal val="visible"/>
                                      </p:to>
                                    </p:set>
                                    <p:animEffect transition="in" filter="wipe(left)">
                                      <p:cBhvr>
                                        <p:cTn id="17" dur="500"/>
                                        <p:tgtEl>
                                          <p:spTgt spid="196623">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6616"/>
                                        </p:tgtEl>
                                        <p:attrNameLst>
                                          <p:attrName>style.visibility</p:attrName>
                                        </p:attrNameLst>
                                      </p:cBhvr>
                                      <p:to>
                                        <p:strVal val="visible"/>
                                      </p:to>
                                    </p:set>
                                    <p:animEffect transition="in" filter="wipe(left)">
                                      <p:cBhvr>
                                        <p:cTn id="22" dur="500"/>
                                        <p:tgtEl>
                                          <p:spTgt spid="1966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6625">
                                            <p:txEl>
                                              <p:pRg st="0" end="0"/>
                                            </p:txEl>
                                          </p:spTgt>
                                        </p:tgtEl>
                                        <p:attrNameLst>
                                          <p:attrName>style.visibility</p:attrName>
                                        </p:attrNameLst>
                                      </p:cBhvr>
                                      <p:to>
                                        <p:strVal val="visible"/>
                                      </p:to>
                                    </p:set>
                                    <p:animEffect transition="in" filter="wipe(left)">
                                      <p:cBhvr>
                                        <p:cTn id="27" dur="500"/>
                                        <p:tgtEl>
                                          <p:spTgt spid="1966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4" grpId="0" autoUpdateAnimBg="0"/>
      <p:bldP spid="196615" grpId="0" autoUpdateAnimBg="0"/>
      <p:bldP spid="196616" grpId="0" autoUpdateAnimBg="0"/>
      <p:bldP spid="196623" grpId="0" build="p" autoUpdateAnimBg="0"/>
      <p:bldP spid="196625" grpId="0" build="p" autoUpdateAnimBg="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879082" y="3025726"/>
            <a:ext cx="5099050" cy="1751013"/>
            <a:chOff x="2158" y="1719"/>
            <a:chExt cx="3212" cy="1103"/>
          </a:xfrm>
        </p:grpSpPr>
        <p:sp>
          <p:nvSpPr>
            <p:cNvPr id="3" name="Rectangle 3"/>
            <p:cNvSpPr>
              <a:spLocks noChangeArrowheads="1"/>
            </p:cNvSpPr>
            <p:nvPr/>
          </p:nvSpPr>
          <p:spPr bwMode="auto">
            <a:xfrm>
              <a:off x="2158" y="1719"/>
              <a:ext cx="3212" cy="1103"/>
            </a:xfrm>
            <a:prstGeom prst="rect">
              <a:avLst/>
            </a:prstGeom>
            <a:solidFill>
              <a:srgbClr val="FFFF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 name="AutoShape 4"/>
            <p:cNvSpPr>
              <a:spLocks noChangeAspect="1" noChangeArrowheads="1"/>
            </p:cNvSpPr>
            <p:nvPr/>
          </p:nvSpPr>
          <p:spPr bwMode="auto">
            <a:xfrm>
              <a:off x="3105" y="1795"/>
              <a:ext cx="770" cy="666"/>
            </a:xfrm>
            <a:prstGeom prst="triangle">
              <a:avLst>
                <a:gd name="adj" fmla="val 50000"/>
              </a:avLst>
            </a:prstGeom>
            <a:solidFill>
              <a:srgbClr val="00FFFF"/>
            </a:solidFill>
            <a:ln w="9525" algn="ctr">
              <a:solidFill>
                <a:srgbClr val="FFC000"/>
              </a:solidFill>
              <a:miter lim="800000"/>
              <a:headEnd/>
              <a:tailEnd/>
            </a:ln>
            <a:effectLst/>
          </p:spPr>
          <p:txBody>
            <a:bodyPr anchor="ctr">
              <a:spAutoFit/>
            </a:bodyPr>
            <a:lstStyle/>
            <a:p>
              <a:pPr>
                <a:defRPr/>
              </a:pPr>
              <a:endParaRPr lang="zh-CN" altLang="en-US"/>
            </a:p>
          </p:txBody>
        </p:sp>
        <p:sp>
          <p:nvSpPr>
            <p:cNvPr id="5" name="Freeform 5"/>
            <p:cNvSpPr>
              <a:spLocks/>
            </p:cNvSpPr>
            <p:nvPr/>
          </p:nvSpPr>
          <p:spPr bwMode="auto">
            <a:xfrm rot="20400000">
              <a:off x="2750" y="2095"/>
              <a:ext cx="72" cy="383"/>
            </a:xfrm>
            <a:custGeom>
              <a:avLst/>
              <a:gdLst/>
              <a:ahLst/>
              <a:cxnLst>
                <a:cxn ang="0">
                  <a:pos x="246" y="1"/>
                </a:cxn>
                <a:cxn ang="0">
                  <a:pos x="0" y="461"/>
                </a:cxn>
                <a:cxn ang="0">
                  <a:pos x="246" y="922"/>
                </a:cxn>
                <a:cxn ang="0">
                  <a:pos x="485" y="453"/>
                </a:cxn>
                <a:cxn ang="0">
                  <a:pos x="246" y="1"/>
                </a:cxn>
              </a:cxnLst>
              <a:rect l="0" t="0" r="r" b="b"/>
              <a:pathLst>
                <a:path w="485" h="923">
                  <a:moveTo>
                    <a:pt x="246" y="1"/>
                  </a:moveTo>
                  <a:cubicBezTo>
                    <a:pt x="165" y="2"/>
                    <a:pt x="0" y="308"/>
                    <a:pt x="0" y="461"/>
                  </a:cubicBezTo>
                  <a:cubicBezTo>
                    <a:pt x="0" y="614"/>
                    <a:pt x="165" y="923"/>
                    <a:pt x="246" y="922"/>
                  </a:cubicBezTo>
                  <a:cubicBezTo>
                    <a:pt x="327" y="921"/>
                    <a:pt x="485" y="611"/>
                    <a:pt x="485" y="453"/>
                  </a:cubicBezTo>
                  <a:cubicBezTo>
                    <a:pt x="485" y="295"/>
                    <a:pt x="327" y="0"/>
                    <a:pt x="246" y="1"/>
                  </a:cubicBezTo>
                  <a:close/>
                </a:path>
              </a:pathLst>
            </a:custGeom>
            <a:solidFill>
              <a:srgbClr val="0000FF"/>
            </a:solidFill>
            <a:ln w="9525" cap="flat" cmpd="sng">
              <a:noFill/>
              <a:prstDash val="solid"/>
              <a:round/>
              <a:headEnd/>
              <a:tailEnd/>
            </a:ln>
            <a:effectLst/>
          </p:spPr>
          <p:txBody>
            <a:bodyPr>
              <a:spAutoFit/>
            </a:bodyPr>
            <a:lstStyle/>
            <a:p>
              <a:pPr>
                <a:defRPr/>
              </a:pPr>
              <a:endParaRPr lang="zh-CN" altLang="en-US"/>
            </a:p>
          </p:txBody>
        </p:sp>
        <p:sp>
          <p:nvSpPr>
            <p:cNvPr id="6" name="Freeform 6"/>
            <p:cNvSpPr>
              <a:spLocks/>
            </p:cNvSpPr>
            <p:nvPr/>
          </p:nvSpPr>
          <p:spPr bwMode="auto">
            <a:xfrm rot="600000">
              <a:off x="4141" y="1873"/>
              <a:ext cx="87" cy="509"/>
            </a:xfrm>
            <a:custGeom>
              <a:avLst/>
              <a:gdLst/>
              <a:ahLst/>
              <a:cxnLst>
                <a:cxn ang="0">
                  <a:pos x="246" y="1"/>
                </a:cxn>
                <a:cxn ang="0">
                  <a:pos x="0" y="461"/>
                </a:cxn>
                <a:cxn ang="0">
                  <a:pos x="246" y="922"/>
                </a:cxn>
                <a:cxn ang="0">
                  <a:pos x="485" y="453"/>
                </a:cxn>
                <a:cxn ang="0">
                  <a:pos x="246" y="1"/>
                </a:cxn>
              </a:cxnLst>
              <a:rect l="0" t="0" r="r" b="b"/>
              <a:pathLst>
                <a:path w="485" h="923">
                  <a:moveTo>
                    <a:pt x="246" y="1"/>
                  </a:moveTo>
                  <a:cubicBezTo>
                    <a:pt x="165" y="2"/>
                    <a:pt x="0" y="308"/>
                    <a:pt x="0" y="461"/>
                  </a:cubicBezTo>
                  <a:cubicBezTo>
                    <a:pt x="0" y="614"/>
                    <a:pt x="165" y="923"/>
                    <a:pt x="246" y="922"/>
                  </a:cubicBezTo>
                  <a:cubicBezTo>
                    <a:pt x="327" y="921"/>
                    <a:pt x="485" y="611"/>
                    <a:pt x="485" y="453"/>
                  </a:cubicBezTo>
                  <a:cubicBezTo>
                    <a:pt x="485" y="295"/>
                    <a:pt x="327" y="0"/>
                    <a:pt x="246" y="1"/>
                  </a:cubicBezTo>
                  <a:close/>
                </a:path>
              </a:pathLst>
            </a:custGeom>
            <a:gradFill rotWithShape="1">
              <a:gsLst>
                <a:gs pos="0">
                  <a:schemeClr val="bg2"/>
                </a:gs>
                <a:gs pos="50000">
                  <a:schemeClr val="bg2">
                    <a:gamma/>
                    <a:shade val="46275"/>
                    <a:invGamma/>
                  </a:schemeClr>
                </a:gs>
                <a:gs pos="100000">
                  <a:schemeClr val="bg2"/>
                </a:gs>
              </a:gsLst>
              <a:lin ang="0" scaled="1"/>
            </a:gradFill>
            <a:ln w="9525" cap="flat" cmpd="sng">
              <a:noFill/>
              <a:prstDash val="solid"/>
              <a:round/>
              <a:headEnd/>
              <a:tailEnd/>
            </a:ln>
            <a:effectLst/>
          </p:spPr>
          <p:txBody>
            <a:bodyPr>
              <a:spAutoFit/>
            </a:bodyPr>
            <a:lstStyle/>
            <a:p>
              <a:pPr>
                <a:defRPr/>
              </a:pPr>
              <a:endParaRPr lang="zh-CN" altLang="en-US"/>
            </a:p>
          </p:txBody>
        </p:sp>
        <p:sp>
          <p:nvSpPr>
            <p:cNvPr id="7" name="Line 7"/>
            <p:cNvSpPr>
              <a:spLocks noChangeShapeType="1"/>
            </p:cNvSpPr>
            <p:nvPr/>
          </p:nvSpPr>
          <p:spPr bwMode="auto">
            <a:xfrm flipH="1">
              <a:off x="4486" y="1836"/>
              <a:ext cx="140" cy="71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8" name="Text Box 9"/>
          <p:cNvSpPr txBox="1">
            <a:spLocks noChangeArrowheads="1"/>
          </p:cNvSpPr>
          <p:nvPr/>
        </p:nvSpPr>
        <p:spPr bwMode="auto">
          <a:xfrm>
            <a:off x="2045395" y="857201"/>
            <a:ext cx="4429125" cy="585788"/>
          </a:xfrm>
          <a:prstGeom prst="rect">
            <a:avLst/>
          </a:prstGeom>
          <a:noFill/>
          <a:ln w="9525" algn="ctr">
            <a:noFill/>
            <a:miter lim="800000"/>
            <a:headEnd/>
            <a:tailEnd/>
          </a:ln>
          <a:effectLst/>
        </p:spPr>
        <p:txBody>
          <a:bodyPr>
            <a:spAutoFit/>
          </a:bodyPr>
          <a:lstStyle/>
          <a:p>
            <a:pPr>
              <a:defRPr/>
            </a:pPr>
            <a:r>
              <a:rPr lang="en-US" altLang="zh-CN" sz="3200" b="1" i="0" dirty="0">
                <a:solidFill>
                  <a:srgbClr val="C00000"/>
                </a:solidFill>
              </a:rPr>
              <a:t>1</a:t>
            </a:r>
            <a:r>
              <a:rPr lang="zh-CN" altLang="en-US" sz="3200" b="1" i="0" dirty="0">
                <a:solidFill>
                  <a:srgbClr val="C00000"/>
                </a:solidFill>
              </a:rPr>
              <a:t>．光谱及其分类</a:t>
            </a:r>
          </a:p>
        </p:txBody>
      </p:sp>
      <p:sp>
        <p:nvSpPr>
          <p:cNvPr id="9" name="Text Box 10"/>
          <p:cNvSpPr txBox="1">
            <a:spLocks noChangeArrowheads="1"/>
          </p:cNvSpPr>
          <p:nvPr/>
        </p:nvSpPr>
        <p:spPr bwMode="auto">
          <a:xfrm>
            <a:off x="1775520" y="1454101"/>
            <a:ext cx="1103312" cy="523875"/>
          </a:xfrm>
          <a:prstGeom prst="rect">
            <a:avLst/>
          </a:prstGeom>
          <a:noFill/>
          <a:ln w="9525" algn="ctr">
            <a:noFill/>
            <a:miter lim="800000"/>
            <a:headEnd/>
            <a:tailEnd/>
          </a:ln>
          <a:effectLst/>
        </p:spPr>
        <p:txBody>
          <a:bodyPr>
            <a:spAutoFit/>
          </a:bodyPr>
          <a:lstStyle/>
          <a:p>
            <a:pPr>
              <a:defRPr/>
            </a:pPr>
            <a:r>
              <a:rPr lang="zh-CN" altLang="en-US" sz="2800" b="1" i="0" dirty="0">
                <a:solidFill>
                  <a:srgbClr val="0000FF"/>
                </a:solidFill>
              </a:rPr>
              <a:t>光谱</a:t>
            </a:r>
            <a:endParaRPr lang="zh-CN" altLang="en-US" sz="2800" b="1" i="0" dirty="0"/>
          </a:p>
        </p:txBody>
      </p:sp>
      <p:sp>
        <p:nvSpPr>
          <p:cNvPr id="10" name="Text Box 11"/>
          <p:cNvSpPr txBox="1">
            <a:spLocks noChangeArrowheads="1"/>
          </p:cNvSpPr>
          <p:nvPr/>
        </p:nvSpPr>
        <p:spPr bwMode="auto">
          <a:xfrm>
            <a:off x="1775520" y="2035126"/>
            <a:ext cx="7273925" cy="523875"/>
          </a:xfrm>
          <a:prstGeom prst="rect">
            <a:avLst/>
          </a:prstGeom>
          <a:noFill/>
          <a:ln w="9525" algn="ctr">
            <a:noFill/>
            <a:miter lim="800000"/>
            <a:headEnd/>
            <a:tailEnd/>
          </a:ln>
          <a:effectLst/>
        </p:spPr>
        <p:txBody>
          <a:bodyPr>
            <a:spAutoFit/>
          </a:bodyPr>
          <a:lstStyle/>
          <a:p>
            <a:pPr>
              <a:defRPr/>
            </a:pPr>
            <a:r>
              <a:rPr lang="zh-CN" altLang="en-US" sz="2800" b="1" i="0" dirty="0">
                <a:solidFill>
                  <a:srgbClr val="FF00FF"/>
                </a:solidFill>
              </a:rPr>
              <a:t>电磁辐射频率成分和强度分布的关系图</a:t>
            </a:r>
          </a:p>
        </p:txBody>
      </p:sp>
      <p:sp>
        <p:nvSpPr>
          <p:cNvPr id="11" name="Line 12"/>
          <p:cNvSpPr>
            <a:spLocks noChangeShapeType="1"/>
          </p:cNvSpPr>
          <p:nvPr/>
        </p:nvSpPr>
        <p:spPr bwMode="auto">
          <a:xfrm flipV="1">
            <a:off x="5898257" y="3757564"/>
            <a:ext cx="744538" cy="247650"/>
          </a:xfrm>
          <a:prstGeom prst="line">
            <a:avLst/>
          </a:prstGeom>
          <a:noFill/>
          <a:ln w="28575">
            <a:solidFill>
              <a:srgbClr val="FF00FF"/>
            </a:solidFill>
            <a:round/>
            <a:headEnd/>
            <a:tailEnd type="triangle" w="sm"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 name="Line 13"/>
          <p:cNvSpPr>
            <a:spLocks noChangeShapeType="1"/>
          </p:cNvSpPr>
          <p:nvPr/>
        </p:nvSpPr>
        <p:spPr bwMode="auto">
          <a:xfrm flipV="1">
            <a:off x="5812532" y="3467051"/>
            <a:ext cx="995363" cy="354013"/>
          </a:xfrm>
          <a:prstGeom prst="line">
            <a:avLst/>
          </a:prstGeom>
          <a:noFill/>
          <a:ln w="28575">
            <a:solidFill>
              <a:srgbClr val="FF00FF"/>
            </a:solidFill>
            <a:round/>
            <a:headEnd/>
            <a:tailEnd type="triangle" w="sm"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 name="Line 14"/>
          <p:cNvSpPr>
            <a:spLocks noChangeShapeType="1"/>
          </p:cNvSpPr>
          <p:nvPr/>
        </p:nvSpPr>
        <p:spPr bwMode="auto">
          <a:xfrm flipV="1">
            <a:off x="5258495" y="3797251"/>
            <a:ext cx="573087" cy="338138"/>
          </a:xfrm>
          <a:prstGeom prst="line">
            <a:avLst/>
          </a:prstGeom>
          <a:noFill/>
          <a:ln w="28575">
            <a:solidFill>
              <a:srgbClr val="FF00FF"/>
            </a:solidFill>
            <a:round/>
            <a:headEnd/>
            <a:tailEnd type="triangle" w="sm"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 name="Line 15"/>
          <p:cNvSpPr>
            <a:spLocks noChangeShapeType="1"/>
          </p:cNvSpPr>
          <p:nvPr/>
        </p:nvSpPr>
        <p:spPr bwMode="auto">
          <a:xfrm flipV="1">
            <a:off x="5271195" y="4006801"/>
            <a:ext cx="625475" cy="128588"/>
          </a:xfrm>
          <a:prstGeom prst="line">
            <a:avLst/>
          </a:prstGeom>
          <a:noFill/>
          <a:ln w="28575">
            <a:solidFill>
              <a:srgbClr val="FF00FF"/>
            </a:solidFill>
            <a:round/>
            <a:headEnd/>
            <a:tailEnd type="triangle" w="sm"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 name="Line 16"/>
          <p:cNvSpPr>
            <a:spLocks noChangeShapeType="1"/>
          </p:cNvSpPr>
          <p:nvPr/>
        </p:nvSpPr>
        <p:spPr bwMode="auto">
          <a:xfrm flipV="1">
            <a:off x="6825357" y="3406726"/>
            <a:ext cx="312738" cy="52388"/>
          </a:xfrm>
          <a:prstGeom prst="line">
            <a:avLst/>
          </a:prstGeom>
          <a:noFill/>
          <a:ln w="28575">
            <a:solidFill>
              <a:srgbClr val="CC0000"/>
            </a:solidFill>
            <a:round/>
            <a:headEnd/>
            <a:tailEnd type="triangle" w="sm"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 name="Line 17"/>
          <p:cNvSpPr>
            <a:spLocks noChangeShapeType="1"/>
          </p:cNvSpPr>
          <p:nvPr/>
        </p:nvSpPr>
        <p:spPr bwMode="auto">
          <a:xfrm flipV="1">
            <a:off x="6652320" y="3624214"/>
            <a:ext cx="627062" cy="117475"/>
          </a:xfrm>
          <a:prstGeom prst="line">
            <a:avLst/>
          </a:prstGeom>
          <a:noFill/>
          <a:ln w="28575">
            <a:solidFill>
              <a:srgbClr val="CC0000"/>
            </a:solidFill>
            <a:round/>
            <a:headEnd/>
            <a:tailEnd type="triangle" w="sm"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 name="Line 18"/>
          <p:cNvSpPr>
            <a:spLocks noChangeShapeType="1"/>
          </p:cNvSpPr>
          <p:nvPr/>
        </p:nvSpPr>
        <p:spPr bwMode="auto">
          <a:xfrm>
            <a:off x="6811070" y="3470226"/>
            <a:ext cx="366712" cy="26988"/>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 name="Line 19"/>
          <p:cNvSpPr>
            <a:spLocks noChangeShapeType="1"/>
          </p:cNvSpPr>
          <p:nvPr/>
        </p:nvSpPr>
        <p:spPr bwMode="auto">
          <a:xfrm>
            <a:off x="6690420" y="3752801"/>
            <a:ext cx="666750" cy="53975"/>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 name="Line 20"/>
          <p:cNvSpPr>
            <a:spLocks noChangeShapeType="1"/>
          </p:cNvSpPr>
          <p:nvPr/>
        </p:nvSpPr>
        <p:spPr bwMode="auto">
          <a:xfrm>
            <a:off x="7125395" y="3406726"/>
            <a:ext cx="1004887" cy="50800"/>
          </a:xfrm>
          <a:prstGeom prst="line">
            <a:avLst/>
          </a:prstGeom>
          <a:noFill/>
          <a:ln w="28575">
            <a:solidFill>
              <a:srgbClr val="CC0000"/>
            </a:solidFill>
            <a:round/>
            <a:headEnd/>
            <a:tailEnd type="triangle" w="sm"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 name="Line 21"/>
          <p:cNvSpPr>
            <a:spLocks noChangeShapeType="1"/>
          </p:cNvSpPr>
          <p:nvPr/>
        </p:nvSpPr>
        <p:spPr bwMode="auto">
          <a:xfrm>
            <a:off x="7239695" y="3625801"/>
            <a:ext cx="847725" cy="36513"/>
          </a:xfrm>
          <a:prstGeom prst="line">
            <a:avLst/>
          </a:prstGeom>
          <a:noFill/>
          <a:ln w="28575">
            <a:solidFill>
              <a:srgbClr val="CC0000"/>
            </a:solidFill>
            <a:round/>
            <a:headEnd/>
            <a:tailEnd type="triangle" w="sm"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 name="Line 22"/>
          <p:cNvSpPr>
            <a:spLocks noChangeShapeType="1"/>
          </p:cNvSpPr>
          <p:nvPr/>
        </p:nvSpPr>
        <p:spPr bwMode="auto">
          <a:xfrm>
            <a:off x="8130282" y="3444826"/>
            <a:ext cx="588963" cy="169863"/>
          </a:xfrm>
          <a:prstGeom prst="line">
            <a:avLst/>
          </a:prstGeom>
          <a:noFill/>
          <a:ln w="28575">
            <a:solidFill>
              <a:srgbClr val="CC0000"/>
            </a:solidFill>
            <a:round/>
            <a:headEnd/>
            <a:tailEnd type="triangle" w="sm"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 name="Line 23"/>
          <p:cNvSpPr>
            <a:spLocks noChangeShapeType="1"/>
          </p:cNvSpPr>
          <p:nvPr/>
        </p:nvSpPr>
        <p:spPr bwMode="auto">
          <a:xfrm flipV="1">
            <a:off x="8092182" y="3614689"/>
            <a:ext cx="627063" cy="39687"/>
          </a:xfrm>
          <a:prstGeom prst="line">
            <a:avLst/>
          </a:prstGeom>
          <a:noFill/>
          <a:ln w="28575">
            <a:solidFill>
              <a:srgbClr val="CC0000"/>
            </a:solidFill>
            <a:round/>
            <a:headEnd/>
            <a:tailEnd type="triangle" w="sm"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 name="Line 24"/>
          <p:cNvSpPr>
            <a:spLocks noChangeShapeType="1"/>
          </p:cNvSpPr>
          <p:nvPr/>
        </p:nvSpPr>
        <p:spPr bwMode="auto">
          <a:xfrm>
            <a:off x="7347645" y="3809951"/>
            <a:ext cx="692150" cy="131763"/>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 name="Line 25"/>
          <p:cNvSpPr>
            <a:spLocks noChangeShapeType="1"/>
          </p:cNvSpPr>
          <p:nvPr/>
        </p:nvSpPr>
        <p:spPr bwMode="auto">
          <a:xfrm>
            <a:off x="7174607" y="3506739"/>
            <a:ext cx="927100" cy="17145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 name="Line 26"/>
          <p:cNvSpPr>
            <a:spLocks noChangeShapeType="1"/>
          </p:cNvSpPr>
          <p:nvPr/>
        </p:nvSpPr>
        <p:spPr bwMode="auto">
          <a:xfrm>
            <a:off x="8092182" y="3668664"/>
            <a:ext cx="561975" cy="287337"/>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 name="Line 27"/>
          <p:cNvSpPr>
            <a:spLocks noChangeShapeType="1"/>
          </p:cNvSpPr>
          <p:nvPr/>
        </p:nvSpPr>
        <p:spPr bwMode="auto">
          <a:xfrm>
            <a:off x="8039795" y="3929014"/>
            <a:ext cx="600075" cy="2540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 name="Text Box 28"/>
          <p:cNvSpPr txBox="1">
            <a:spLocks noChangeArrowheads="1"/>
          </p:cNvSpPr>
          <p:nvPr/>
        </p:nvSpPr>
        <p:spPr bwMode="auto">
          <a:xfrm>
            <a:off x="4944170" y="3384501"/>
            <a:ext cx="757237" cy="396875"/>
          </a:xfrm>
          <a:prstGeom prst="rect">
            <a:avLst/>
          </a:prstGeom>
          <a:noFill/>
          <a:ln w="9525" algn="ctr">
            <a:noFill/>
            <a:miter lim="800000"/>
            <a:headEnd/>
            <a:tailEnd/>
          </a:ln>
          <a:effectLst/>
        </p:spPr>
        <p:txBody>
          <a:bodyPr>
            <a:spAutoFit/>
          </a:bodyPr>
          <a:lstStyle/>
          <a:p>
            <a:pPr>
              <a:defRPr/>
            </a:pPr>
            <a:r>
              <a:rPr lang="zh-CN" altLang="en-US" sz="2000" b="1" i="0" dirty="0">
                <a:solidFill>
                  <a:srgbClr val="0000FF"/>
                </a:solidFill>
                <a:effectLst>
                  <a:outerShdw blurRad="38100" dist="38100" dir="2700000" algn="tl">
                    <a:srgbClr val="C0C0C0"/>
                  </a:outerShdw>
                </a:effectLst>
              </a:rPr>
              <a:t>光源</a:t>
            </a:r>
          </a:p>
        </p:txBody>
      </p:sp>
      <p:sp>
        <p:nvSpPr>
          <p:cNvPr id="28" name="Text Box 29"/>
          <p:cNvSpPr txBox="1">
            <a:spLocks noChangeArrowheads="1"/>
          </p:cNvSpPr>
          <p:nvPr/>
        </p:nvSpPr>
        <p:spPr bwMode="auto">
          <a:xfrm>
            <a:off x="5687120" y="4286201"/>
            <a:ext cx="2828925" cy="396875"/>
          </a:xfrm>
          <a:prstGeom prst="rect">
            <a:avLst/>
          </a:prstGeom>
          <a:noFill/>
          <a:ln w="9525" algn="ctr">
            <a:noFill/>
            <a:miter lim="800000"/>
            <a:headEnd/>
            <a:tailEnd/>
          </a:ln>
          <a:effectLst/>
        </p:spPr>
        <p:txBody>
          <a:bodyPr>
            <a:spAutoFit/>
          </a:bodyPr>
          <a:lstStyle/>
          <a:p>
            <a:pPr>
              <a:defRPr/>
            </a:pPr>
            <a:r>
              <a:rPr lang="zh-CN" altLang="en-US" sz="2000" b="1" i="0" dirty="0">
                <a:solidFill>
                  <a:srgbClr val="0000FF"/>
                </a:solidFill>
                <a:effectLst>
                  <a:outerShdw blurRad="38100" dist="38100" dir="2700000" algn="tl">
                    <a:srgbClr val="C0C0C0"/>
                  </a:outerShdw>
                </a:effectLst>
              </a:rPr>
              <a:t>分光器（棱镜或光栅）</a:t>
            </a:r>
          </a:p>
        </p:txBody>
      </p:sp>
      <p:sp>
        <p:nvSpPr>
          <p:cNvPr id="29" name="AutoShape 30"/>
          <p:cNvSpPr>
            <a:spLocks noChangeAspect="1" noChangeArrowheads="1"/>
          </p:cNvSpPr>
          <p:nvPr/>
        </p:nvSpPr>
        <p:spPr bwMode="auto">
          <a:xfrm>
            <a:off x="5099745" y="3929014"/>
            <a:ext cx="379412" cy="379412"/>
          </a:xfrm>
          <a:prstGeom prst="star8">
            <a:avLst>
              <a:gd name="adj" fmla="val 15278"/>
            </a:avLst>
          </a:prstGeom>
          <a:solidFill>
            <a:srgbClr val="FF0000"/>
          </a:solidFill>
          <a:ln w="9525" algn="ctr">
            <a:solidFill>
              <a:srgbClr val="FF00FF"/>
            </a:solidFill>
            <a:prstDash val="lgDash"/>
            <a:miter lim="800000"/>
            <a:headEnd/>
            <a:tailEnd/>
          </a:ln>
          <a:extLst/>
        </p:spPr>
        <p:txBody>
          <a:bodyPr anchor="ct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 name="Text Box 31"/>
          <p:cNvSpPr txBox="1">
            <a:spLocks noChangeArrowheads="1"/>
          </p:cNvSpPr>
          <p:nvPr/>
        </p:nvSpPr>
        <p:spPr bwMode="auto">
          <a:xfrm>
            <a:off x="8941495" y="3095576"/>
            <a:ext cx="1189037" cy="1616075"/>
          </a:xfrm>
          <a:prstGeom prst="rect">
            <a:avLst/>
          </a:prstGeom>
          <a:noFill/>
          <a:ln w="9525" algn="ctr">
            <a:noFill/>
            <a:miter lim="800000"/>
            <a:headEnd/>
            <a:tailEnd/>
          </a:ln>
          <a:effectLst/>
        </p:spPr>
        <p:txBody>
          <a:bodyPr>
            <a:spAutoFit/>
          </a:bodyPr>
          <a:lstStyle/>
          <a:p>
            <a:pPr>
              <a:defRPr/>
            </a:pPr>
            <a:r>
              <a:rPr lang="zh-CN" altLang="en-US" sz="2000" b="1" i="0" dirty="0">
                <a:solidFill>
                  <a:srgbClr val="0000FF"/>
                </a:solidFill>
                <a:effectLst>
                  <a:outerShdw blurRad="38100" dist="38100" dir="2700000" algn="tl">
                    <a:srgbClr val="C0C0C0"/>
                  </a:outerShdw>
                </a:effectLst>
              </a:rPr>
              <a:t>纪录仪（感光底片或光电纪录器）</a:t>
            </a:r>
          </a:p>
        </p:txBody>
      </p:sp>
      <p:sp>
        <p:nvSpPr>
          <p:cNvPr id="31" name="Text Box 32"/>
          <p:cNvSpPr txBox="1">
            <a:spLocks noChangeArrowheads="1"/>
          </p:cNvSpPr>
          <p:nvPr/>
        </p:nvSpPr>
        <p:spPr bwMode="auto">
          <a:xfrm>
            <a:off x="2878832" y="3114626"/>
            <a:ext cx="1546225" cy="523875"/>
          </a:xfrm>
          <a:prstGeom prst="rect">
            <a:avLst/>
          </a:prstGeom>
          <a:noFill/>
          <a:ln w="9525" algn="ctr">
            <a:noFill/>
            <a:miter lim="800000"/>
            <a:headEnd/>
            <a:tailEnd/>
          </a:ln>
          <a:effectLst/>
        </p:spPr>
        <p:txBody>
          <a:bodyPr>
            <a:spAutoFit/>
          </a:bodyPr>
          <a:lstStyle/>
          <a:p>
            <a:pPr>
              <a:defRPr/>
            </a:pPr>
            <a:r>
              <a:rPr lang="zh-CN" altLang="en-US" sz="2800" b="1" i="0" dirty="0">
                <a:solidFill>
                  <a:srgbClr val="0000FF"/>
                </a:solidFill>
                <a:effectLst>
                  <a:outerShdw blurRad="38100" dist="38100" dir="2700000" algn="tl">
                    <a:srgbClr val="C0C0C0"/>
                  </a:outerShdw>
                </a:effectLst>
              </a:rPr>
              <a:t>光谱仪</a:t>
            </a:r>
          </a:p>
        </p:txBody>
      </p:sp>
      <p:sp>
        <p:nvSpPr>
          <p:cNvPr id="32" name="Text Box 33"/>
          <p:cNvSpPr txBox="1">
            <a:spLocks noChangeArrowheads="1"/>
          </p:cNvSpPr>
          <p:nvPr/>
        </p:nvSpPr>
        <p:spPr bwMode="auto">
          <a:xfrm>
            <a:off x="1775520" y="4724351"/>
            <a:ext cx="3246437" cy="523875"/>
          </a:xfrm>
          <a:prstGeom prst="rect">
            <a:avLst/>
          </a:prstGeom>
          <a:noFill/>
          <a:ln w="9525" algn="ctr">
            <a:noFill/>
            <a:miter lim="800000"/>
            <a:headEnd/>
            <a:tailEnd/>
          </a:ln>
          <a:effectLst/>
        </p:spPr>
        <p:txBody>
          <a:bodyPr>
            <a:spAutoFit/>
          </a:bodyPr>
          <a:lstStyle/>
          <a:p>
            <a:pPr>
              <a:defRPr/>
            </a:pPr>
            <a:r>
              <a:rPr lang="zh-CN" altLang="en-US" sz="2800" b="1" i="0" dirty="0">
                <a:solidFill>
                  <a:srgbClr val="009900"/>
                </a:solidFill>
              </a:rPr>
              <a:t>按光谱结构分类</a:t>
            </a:r>
          </a:p>
        </p:txBody>
      </p:sp>
      <p:sp>
        <p:nvSpPr>
          <p:cNvPr id="33" name="Text Box 34"/>
          <p:cNvSpPr txBox="1">
            <a:spLocks noChangeArrowheads="1"/>
          </p:cNvSpPr>
          <p:nvPr/>
        </p:nvSpPr>
        <p:spPr bwMode="auto">
          <a:xfrm>
            <a:off x="2016820" y="5348239"/>
            <a:ext cx="1970087" cy="523875"/>
          </a:xfrm>
          <a:prstGeom prst="rect">
            <a:avLst/>
          </a:prstGeom>
          <a:noFill/>
          <a:ln w="9525" algn="ctr">
            <a:noFill/>
            <a:miter lim="800000"/>
            <a:headEnd/>
            <a:tailEnd/>
          </a:ln>
          <a:effectLst/>
        </p:spPr>
        <p:txBody>
          <a:bodyPr>
            <a:spAutoFit/>
          </a:bodyPr>
          <a:lstStyle/>
          <a:p>
            <a:pPr>
              <a:defRPr/>
            </a:pPr>
            <a:r>
              <a:rPr lang="zh-CN" altLang="en-US" sz="2800" b="1" i="0" dirty="0">
                <a:solidFill>
                  <a:srgbClr val="FF0000"/>
                </a:solidFill>
              </a:rPr>
              <a:t>连续光谱</a:t>
            </a:r>
          </a:p>
        </p:txBody>
      </p:sp>
      <p:sp>
        <p:nvSpPr>
          <p:cNvPr id="34" name="Text Box 35"/>
          <p:cNvSpPr txBox="1">
            <a:spLocks noChangeArrowheads="1"/>
          </p:cNvSpPr>
          <p:nvPr/>
        </p:nvSpPr>
        <p:spPr bwMode="auto">
          <a:xfrm>
            <a:off x="7779445" y="5346651"/>
            <a:ext cx="2638425" cy="523875"/>
          </a:xfrm>
          <a:prstGeom prst="rect">
            <a:avLst/>
          </a:prstGeom>
          <a:noFill/>
          <a:ln w="9525" algn="ctr">
            <a:noFill/>
            <a:miter lim="800000"/>
            <a:headEnd/>
            <a:tailEnd/>
          </a:ln>
          <a:effectLst/>
        </p:spPr>
        <p:txBody>
          <a:bodyPr>
            <a:spAutoFit/>
          </a:bodyPr>
          <a:lstStyle/>
          <a:p>
            <a:pPr>
              <a:defRPr/>
            </a:pPr>
            <a:r>
              <a:rPr lang="zh-CN" altLang="en-US" sz="2800" b="1" i="0" dirty="0">
                <a:solidFill>
                  <a:srgbClr val="9900FF"/>
                </a:solidFill>
              </a:rPr>
              <a:t>固体热辐射</a:t>
            </a:r>
          </a:p>
        </p:txBody>
      </p:sp>
      <p:sp>
        <p:nvSpPr>
          <p:cNvPr id="35" name="Rectangle 36"/>
          <p:cNvSpPr>
            <a:spLocks noChangeArrowheads="1"/>
          </p:cNvSpPr>
          <p:nvPr/>
        </p:nvSpPr>
        <p:spPr bwMode="auto">
          <a:xfrm>
            <a:off x="4320282" y="5318076"/>
            <a:ext cx="2928938" cy="515938"/>
          </a:xfrm>
          <a:prstGeom prst="rect">
            <a:avLst/>
          </a:prstGeom>
          <a:gradFill rotWithShape="1">
            <a:gsLst>
              <a:gs pos="0">
                <a:srgbClr val="4D4D4D"/>
              </a:gs>
              <a:gs pos="50000">
                <a:schemeClr val="bg1"/>
              </a:gs>
              <a:gs pos="100000">
                <a:srgbClr val="4D4D4D"/>
              </a:gs>
            </a:gsLst>
            <a:lin ang="0" scaled="1"/>
          </a:gradFill>
          <a:ln w="9525" algn="ctr">
            <a:noFill/>
            <a:miter lim="800000"/>
            <a:headEnd/>
            <a:tailEnd/>
          </a:ln>
          <a:effectLst/>
        </p:spPr>
        <p:txBody>
          <a:bodyPr wrap="none" anchor="ctr">
            <a:spAutoFit/>
          </a:bodyPr>
          <a:lstStyle/>
          <a:p>
            <a:pPr>
              <a:defRPr/>
            </a:pPr>
            <a:endParaRPr lang="zh-CN" altLang="en-US"/>
          </a:p>
        </p:txBody>
      </p:sp>
      <p:grpSp>
        <p:nvGrpSpPr>
          <p:cNvPr id="36" name="Group 37"/>
          <p:cNvGrpSpPr>
            <a:grpSpLocks/>
          </p:cNvGrpSpPr>
          <p:nvPr/>
        </p:nvGrpSpPr>
        <p:grpSpPr bwMode="auto">
          <a:xfrm>
            <a:off x="4307582" y="5922914"/>
            <a:ext cx="2928938" cy="515937"/>
            <a:chOff x="1798" y="3544"/>
            <a:chExt cx="1845" cy="325"/>
          </a:xfrm>
        </p:grpSpPr>
        <p:sp>
          <p:nvSpPr>
            <p:cNvPr id="37" name="Rectangle 38"/>
            <p:cNvSpPr>
              <a:spLocks noChangeArrowheads="1"/>
            </p:cNvSpPr>
            <p:nvPr/>
          </p:nvSpPr>
          <p:spPr bwMode="auto">
            <a:xfrm>
              <a:off x="1798" y="3544"/>
              <a:ext cx="1845" cy="325"/>
            </a:xfrm>
            <a:prstGeom prst="rect">
              <a:avLst/>
            </a:prstGeom>
            <a:solidFill>
              <a:srgbClr val="4D4D4D"/>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 name="Line 39"/>
            <p:cNvSpPr>
              <a:spLocks noChangeShapeType="1"/>
            </p:cNvSpPr>
            <p:nvPr/>
          </p:nvSpPr>
          <p:spPr bwMode="auto">
            <a:xfrm>
              <a:off x="2001" y="3550"/>
              <a:ext cx="0" cy="313"/>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9" name="Line 40"/>
            <p:cNvSpPr>
              <a:spLocks noChangeShapeType="1"/>
            </p:cNvSpPr>
            <p:nvPr/>
          </p:nvSpPr>
          <p:spPr bwMode="auto">
            <a:xfrm>
              <a:off x="2542" y="3550"/>
              <a:ext cx="0" cy="313"/>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40" name="Line 41"/>
            <p:cNvSpPr>
              <a:spLocks noChangeShapeType="1"/>
            </p:cNvSpPr>
            <p:nvPr/>
          </p:nvSpPr>
          <p:spPr bwMode="auto">
            <a:xfrm>
              <a:off x="2896" y="3550"/>
              <a:ext cx="0" cy="313"/>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41" name="Line 42"/>
            <p:cNvSpPr>
              <a:spLocks noChangeShapeType="1"/>
            </p:cNvSpPr>
            <p:nvPr/>
          </p:nvSpPr>
          <p:spPr bwMode="auto">
            <a:xfrm>
              <a:off x="3068" y="3550"/>
              <a:ext cx="0" cy="313"/>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42" name="Line 43"/>
            <p:cNvSpPr>
              <a:spLocks noChangeShapeType="1"/>
            </p:cNvSpPr>
            <p:nvPr/>
          </p:nvSpPr>
          <p:spPr bwMode="auto">
            <a:xfrm>
              <a:off x="3167" y="3550"/>
              <a:ext cx="0" cy="313"/>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43" name="Text Box 44"/>
          <p:cNvSpPr txBox="1">
            <a:spLocks noChangeArrowheads="1"/>
          </p:cNvSpPr>
          <p:nvPr/>
        </p:nvSpPr>
        <p:spPr bwMode="auto">
          <a:xfrm>
            <a:off x="2137470" y="5951489"/>
            <a:ext cx="1917700" cy="523875"/>
          </a:xfrm>
          <a:prstGeom prst="rect">
            <a:avLst/>
          </a:prstGeom>
          <a:noFill/>
          <a:ln w="9525" algn="ctr">
            <a:noFill/>
            <a:miter lim="800000"/>
            <a:headEnd/>
            <a:tailEnd/>
          </a:ln>
          <a:effectLst/>
        </p:spPr>
        <p:txBody>
          <a:bodyPr>
            <a:spAutoFit/>
          </a:bodyPr>
          <a:lstStyle/>
          <a:p>
            <a:pPr>
              <a:defRPr/>
            </a:pPr>
            <a:r>
              <a:rPr lang="zh-CN" altLang="en-US" sz="2800" b="1" i="0" dirty="0">
                <a:solidFill>
                  <a:srgbClr val="FF00FF"/>
                </a:solidFill>
              </a:rPr>
              <a:t>线光谱</a:t>
            </a:r>
          </a:p>
        </p:txBody>
      </p:sp>
      <p:sp>
        <p:nvSpPr>
          <p:cNvPr id="44" name="Text Box 45"/>
          <p:cNvSpPr txBox="1">
            <a:spLocks noChangeArrowheads="1"/>
          </p:cNvSpPr>
          <p:nvPr/>
        </p:nvSpPr>
        <p:spPr bwMode="auto">
          <a:xfrm>
            <a:off x="7776270" y="5953076"/>
            <a:ext cx="2354262" cy="523875"/>
          </a:xfrm>
          <a:prstGeom prst="rect">
            <a:avLst/>
          </a:prstGeom>
          <a:noFill/>
          <a:ln w="9525" algn="ctr">
            <a:noFill/>
            <a:miter lim="800000"/>
            <a:headEnd/>
            <a:tailEnd/>
          </a:ln>
          <a:effectLst/>
        </p:spPr>
        <p:txBody>
          <a:bodyPr>
            <a:spAutoFit/>
          </a:bodyPr>
          <a:lstStyle/>
          <a:p>
            <a:pPr>
              <a:defRPr/>
            </a:pPr>
            <a:r>
              <a:rPr lang="zh-CN" altLang="en-US" sz="2800" b="1" i="0" dirty="0">
                <a:solidFill>
                  <a:srgbClr val="FF0066"/>
                </a:solidFill>
              </a:rPr>
              <a:t>原子发光</a:t>
            </a:r>
          </a:p>
        </p:txBody>
      </p:sp>
      <p:sp>
        <p:nvSpPr>
          <p:cNvPr id="45" name="矩形 46"/>
          <p:cNvSpPr>
            <a:spLocks noChangeArrowheads="1"/>
          </p:cNvSpPr>
          <p:nvPr/>
        </p:nvSpPr>
        <p:spPr bwMode="auto">
          <a:xfrm>
            <a:off x="2383532" y="30114"/>
            <a:ext cx="52800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i="0" dirty="0">
                <a:solidFill>
                  <a:srgbClr val="FF0000"/>
                </a:solidFill>
                <a:latin typeface="Symbol" panose="05050102010706020507" pitchFamily="18" charset="2"/>
              </a:rPr>
              <a:t>二、氢原子光谱实验规律</a:t>
            </a:r>
          </a:p>
        </p:txBody>
      </p:sp>
    </p:spTree>
    <p:extLst>
      <p:ext uri="{BB962C8B-B14F-4D97-AF65-F5344CB8AC3E}">
        <p14:creationId xmlns:p14="http://schemas.microsoft.com/office/powerpoint/2010/main" val="40264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par>
                          <p:cTn id="41" fill="hold">
                            <p:stCondLst>
                              <p:cond delay="1500"/>
                            </p:stCondLst>
                            <p:childTnLst>
                              <p:par>
                                <p:cTn id="42" presetID="22" presetClass="entr" presetSubtype="8"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500"/>
                                        <p:tgtEl>
                                          <p:spTgt spid="18"/>
                                        </p:tgtEl>
                                      </p:cBhvr>
                                    </p:animEffect>
                                  </p:childTnLst>
                                </p:cTn>
                              </p:par>
                            </p:childTnLst>
                          </p:cTn>
                        </p:par>
                        <p:par>
                          <p:cTn id="54" fill="hold">
                            <p:stCondLst>
                              <p:cond delay="2000"/>
                            </p:stCondLst>
                            <p:childTnLst>
                              <p:par>
                                <p:cTn id="55" presetID="22" presetClass="entr" presetSubtype="8"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left)">
                                      <p:cBhvr>
                                        <p:cTn id="60" dur="500"/>
                                        <p:tgtEl>
                                          <p:spTgt spid="24"/>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left)">
                                      <p:cBhvr>
                                        <p:cTn id="63" dur="500"/>
                                        <p:tgtEl>
                                          <p:spTgt spid="20"/>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left)">
                                      <p:cBhvr>
                                        <p:cTn id="66" dur="500"/>
                                        <p:tgtEl>
                                          <p:spTgt spid="23"/>
                                        </p:tgtEl>
                                      </p:cBhvr>
                                    </p:animEffect>
                                  </p:childTnLst>
                                </p:cTn>
                              </p:par>
                            </p:childTnLst>
                          </p:cTn>
                        </p:par>
                        <p:par>
                          <p:cTn id="67" fill="hold">
                            <p:stCondLst>
                              <p:cond delay="2500"/>
                            </p:stCondLst>
                            <p:childTnLst>
                              <p:par>
                                <p:cTn id="68" presetID="22" presetClass="entr" presetSubtype="8" fill="hold" grpId="0" nodeType="after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wipe(left)">
                                      <p:cBhvr>
                                        <p:cTn id="70" dur="500"/>
                                        <p:tgtEl>
                                          <p:spTgt spid="21"/>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wipe(left)">
                                      <p:cBhvr>
                                        <p:cTn id="73" dur="500"/>
                                        <p:tgtEl>
                                          <p:spTgt spid="22"/>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left)">
                                      <p:cBhvr>
                                        <p:cTn id="76" dur="500"/>
                                        <p:tgtEl>
                                          <p:spTgt spid="25"/>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wipe(left)">
                                      <p:cBhvr>
                                        <p:cTn id="79" dur="500"/>
                                        <p:tgtEl>
                                          <p:spTgt spid="26"/>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30"/>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32"/>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33"/>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35"/>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34"/>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43"/>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36"/>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p:bldP spid="28" grpId="0"/>
      <p:bldP spid="29" grpId="0" animBg="1"/>
      <p:bldP spid="30" grpId="0"/>
      <p:bldP spid="31" grpId="0"/>
      <p:bldP spid="32" grpId="0"/>
      <p:bldP spid="33" grpId="0"/>
      <p:bldP spid="34" grpId="0"/>
      <p:bldP spid="35" grpId="0" animBg="1"/>
      <p:bldP spid="43" grpId="0"/>
      <p:bldP spid="44" grpId="0"/>
    </p:bld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809750" y="260350"/>
            <a:ext cx="5715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zh-CN" altLang="en-US" sz="2800" b="1" i="0" dirty="0">
                <a:solidFill>
                  <a:srgbClr val="FF0000"/>
                </a:solidFill>
                <a:ea typeface="楷体_GB2312" pitchFamily="49" charset="-122"/>
              </a:rPr>
              <a:t>    </a:t>
            </a:r>
            <a:r>
              <a:rPr lang="zh-CN" altLang="en-US" sz="3200" b="1" i="0" dirty="0">
                <a:solidFill>
                  <a:srgbClr val="FF0000"/>
                </a:solidFill>
                <a:ea typeface="楷体_GB2312" pitchFamily="49" charset="-122"/>
              </a:rPr>
              <a:t>2. 原子的线状光谱及其规律</a:t>
            </a:r>
          </a:p>
        </p:txBody>
      </p:sp>
      <p:sp>
        <p:nvSpPr>
          <p:cNvPr id="27" name="Text Box 27"/>
          <p:cNvSpPr txBox="1">
            <a:spLocks noChangeArrowheads="1"/>
          </p:cNvSpPr>
          <p:nvPr/>
        </p:nvSpPr>
        <p:spPr bwMode="auto">
          <a:xfrm>
            <a:off x="2024064" y="914400"/>
            <a:ext cx="8320087"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lnSpc>
                <a:spcPct val="70000"/>
              </a:lnSpc>
              <a:spcBef>
                <a:spcPct val="50000"/>
              </a:spcBef>
            </a:pPr>
            <a:r>
              <a:rPr lang="zh-CN" altLang="en-US" b="1" i="0">
                <a:ea typeface="楷体_GB2312" pitchFamily="49" charset="-122"/>
              </a:rPr>
              <a:t>          </a:t>
            </a:r>
            <a:endParaRPr lang="zh-CN" altLang="en-US" sz="2800" b="1" i="0">
              <a:ea typeface="楷体_GB2312" pitchFamily="49" charset="-122"/>
            </a:endParaRPr>
          </a:p>
        </p:txBody>
      </p:sp>
      <p:sp>
        <p:nvSpPr>
          <p:cNvPr id="122886" name="矩形 3"/>
          <p:cNvSpPr>
            <a:spLocks noChangeArrowheads="1"/>
          </p:cNvSpPr>
          <p:nvPr/>
        </p:nvSpPr>
        <p:spPr bwMode="auto">
          <a:xfrm>
            <a:off x="2024063" y="915434"/>
            <a:ext cx="829151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i="0" dirty="0">
                <a:solidFill>
                  <a:srgbClr val="FF00FF"/>
                </a:solidFill>
                <a:ea typeface="楷体_GB2312" pitchFamily="49" charset="-122"/>
              </a:rPr>
              <a:t>最早的光谱分析始于牛顿（17世纪），但直到19世纪中叶，人们把它应用与生产后才得到迅速发展。</a:t>
            </a:r>
            <a:endParaRPr lang="zh-CN" altLang="en-US" sz="2800" dirty="0">
              <a:solidFill>
                <a:srgbClr val="FF00FF"/>
              </a:solidFill>
            </a:endParaRPr>
          </a:p>
        </p:txBody>
      </p:sp>
      <p:grpSp>
        <p:nvGrpSpPr>
          <p:cNvPr id="30" name="Group 3"/>
          <p:cNvGrpSpPr>
            <a:grpSpLocks/>
          </p:cNvGrpSpPr>
          <p:nvPr/>
        </p:nvGrpSpPr>
        <p:grpSpPr bwMode="auto">
          <a:xfrm>
            <a:off x="2286000" y="3733800"/>
            <a:ext cx="7620000" cy="2840038"/>
            <a:chOff x="336" y="1584"/>
            <a:chExt cx="4800" cy="1789"/>
          </a:xfrm>
        </p:grpSpPr>
        <p:sp>
          <p:nvSpPr>
            <p:cNvPr id="31" name="Line 4"/>
            <p:cNvSpPr>
              <a:spLocks noChangeShapeType="1"/>
            </p:cNvSpPr>
            <p:nvPr/>
          </p:nvSpPr>
          <p:spPr bwMode="auto">
            <a:xfrm>
              <a:off x="336" y="1776"/>
              <a:ext cx="4704"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2" name="Line 5"/>
            <p:cNvSpPr>
              <a:spLocks noChangeShapeType="1"/>
            </p:cNvSpPr>
            <p:nvPr/>
          </p:nvSpPr>
          <p:spPr bwMode="auto">
            <a:xfrm>
              <a:off x="4752" y="1776"/>
              <a:ext cx="0" cy="1104"/>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3" name="Line 6"/>
            <p:cNvSpPr>
              <a:spLocks noChangeShapeType="1"/>
            </p:cNvSpPr>
            <p:nvPr/>
          </p:nvSpPr>
          <p:spPr bwMode="auto">
            <a:xfrm>
              <a:off x="4800" y="1776"/>
              <a:ext cx="0" cy="1104"/>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4" name="Line 7"/>
            <p:cNvSpPr>
              <a:spLocks noChangeShapeType="1"/>
            </p:cNvSpPr>
            <p:nvPr/>
          </p:nvSpPr>
          <p:spPr bwMode="auto">
            <a:xfrm>
              <a:off x="4704" y="1776"/>
              <a:ext cx="0" cy="1104"/>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5" name="Line 8"/>
            <p:cNvSpPr>
              <a:spLocks noChangeShapeType="1"/>
            </p:cNvSpPr>
            <p:nvPr/>
          </p:nvSpPr>
          <p:spPr bwMode="auto">
            <a:xfrm>
              <a:off x="4656" y="1776"/>
              <a:ext cx="0" cy="1104"/>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6" name="Line 9"/>
            <p:cNvSpPr>
              <a:spLocks noChangeShapeType="1"/>
            </p:cNvSpPr>
            <p:nvPr/>
          </p:nvSpPr>
          <p:spPr bwMode="auto">
            <a:xfrm>
              <a:off x="4560" y="1776"/>
              <a:ext cx="0" cy="1104"/>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7" name="Line 10"/>
            <p:cNvSpPr>
              <a:spLocks noChangeShapeType="1"/>
            </p:cNvSpPr>
            <p:nvPr/>
          </p:nvSpPr>
          <p:spPr bwMode="auto">
            <a:xfrm>
              <a:off x="4416" y="1776"/>
              <a:ext cx="0" cy="1104"/>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8" name="Line 11"/>
            <p:cNvSpPr>
              <a:spLocks noChangeShapeType="1"/>
            </p:cNvSpPr>
            <p:nvPr/>
          </p:nvSpPr>
          <p:spPr bwMode="auto">
            <a:xfrm>
              <a:off x="4176" y="1776"/>
              <a:ext cx="0" cy="1104"/>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9" name="Line 12"/>
            <p:cNvSpPr>
              <a:spLocks noChangeShapeType="1"/>
            </p:cNvSpPr>
            <p:nvPr/>
          </p:nvSpPr>
          <p:spPr bwMode="auto">
            <a:xfrm>
              <a:off x="3792" y="1776"/>
              <a:ext cx="0" cy="1104"/>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0" name="Line 13"/>
            <p:cNvSpPr>
              <a:spLocks noChangeShapeType="1"/>
            </p:cNvSpPr>
            <p:nvPr/>
          </p:nvSpPr>
          <p:spPr bwMode="auto">
            <a:xfrm>
              <a:off x="3264" y="1776"/>
              <a:ext cx="0" cy="1104"/>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1" name="Line 14"/>
            <p:cNvSpPr>
              <a:spLocks noChangeShapeType="1"/>
            </p:cNvSpPr>
            <p:nvPr/>
          </p:nvSpPr>
          <p:spPr bwMode="auto">
            <a:xfrm>
              <a:off x="2256" y="1776"/>
              <a:ext cx="0" cy="1104"/>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2" name="Line 15"/>
            <p:cNvSpPr>
              <a:spLocks noChangeShapeType="1"/>
            </p:cNvSpPr>
            <p:nvPr/>
          </p:nvSpPr>
          <p:spPr bwMode="auto">
            <a:xfrm>
              <a:off x="624" y="1776"/>
              <a:ext cx="0" cy="1104"/>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 name="Text Box 16"/>
            <p:cNvSpPr txBox="1">
              <a:spLocks noChangeArrowheads="1"/>
            </p:cNvSpPr>
            <p:nvPr/>
          </p:nvSpPr>
          <p:spPr bwMode="auto">
            <a:xfrm>
              <a:off x="480" y="1584"/>
              <a:ext cx="67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600" b="1" i="0">
                  <a:ea typeface="楷体_GB2312" pitchFamily="49" charset="-122"/>
                </a:rPr>
                <a:t>6562.8</a:t>
              </a:r>
              <a:r>
                <a:rPr lang="en-US" altLang="zh-CN" sz="1600" b="1" i="0">
                  <a:cs typeface="Times New Roman" panose="02020603050405020304" pitchFamily="18" charset="0"/>
                </a:rPr>
                <a:t>Å</a:t>
              </a:r>
              <a:endParaRPr lang="en-US" altLang="zh-CN" sz="1600" b="1" i="0">
                <a:ea typeface="楷体_GB2312" pitchFamily="49" charset="-122"/>
              </a:endParaRPr>
            </a:p>
          </p:txBody>
        </p:sp>
        <p:sp>
          <p:nvSpPr>
            <p:cNvPr id="44" name="Text Box 17"/>
            <p:cNvSpPr txBox="1">
              <a:spLocks noChangeArrowheads="1"/>
            </p:cNvSpPr>
            <p:nvPr/>
          </p:nvSpPr>
          <p:spPr bwMode="auto">
            <a:xfrm>
              <a:off x="2016" y="1584"/>
              <a:ext cx="72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600" b="1" i="0">
                  <a:ea typeface="楷体_GB2312" pitchFamily="49" charset="-122"/>
                </a:rPr>
                <a:t>4861.3</a:t>
              </a:r>
              <a:r>
                <a:rPr lang="en-US" altLang="zh-CN" sz="1600" b="1" i="0">
                  <a:cs typeface="Times New Roman" panose="02020603050405020304" pitchFamily="18" charset="0"/>
                </a:rPr>
                <a:t>Å</a:t>
              </a:r>
              <a:endParaRPr lang="en-US" altLang="zh-CN" sz="1600" b="1" i="0">
                <a:ea typeface="楷体_GB2312" pitchFamily="49" charset="-122"/>
              </a:endParaRPr>
            </a:p>
          </p:txBody>
        </p:sp>
        <p:sp>
          <p:nvSpPr>
            <p:cNvPr id="45" name="Text Box 18"/>
            <p:cNvSpPr txBox="1">
              <a:spLocks noChangeArrowheads="1"/>
            </p:cNvSpPr>
            <p:nvPr/>
          </p:nvSpPr>
          <p:spPr bwMode="auto">
            <a:xfrm>
              <a:off x="3072" y="1584"/>
              <a:ext cx="76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600" b="1" i="0">
                  <a:ea typeface="楷体_GB2312" pitchFamily="49" charset="-122"/>
                </a:rPr>
                <a:t>4340.5</a:t>
              </a:r>
              <a:r>
                <a:rPr lang="en-US" altLang="zh-CN" sz="1600" b="1" i="0">
                  <a:cs typeface="Times New Roman" panose="02020603050405020304" pitchFamily="18" charset="0"/>
                </a:rPr>
                <a:t>Å</a:t>
              </a:r>
              <a:endParaRPr lang="en-US" altLang="zh-CN" sz="1600" b="1" i="0">
                <a:ea typeface="楷体_GB2312" pitchFamily="49" charset="-122"/>
              </a:endParaRPr>
            </a:p>
          </p:txBody>
        </p:sp>
        <p:sp>
          <p:nvSpPr>
            <p:cNvPr id="46" name="Text Box 19"/>
            <p:cNvSpPr txBox="1">
              <a:spLocks noChangeArrowheads="1"/>
            </p:cNvSpPr>
            <p:nvPr/>
          </p:nvSpPr>
          <p:spPr bwMode="auto">
            <a:xfrm>
              <a:off x="3600" y="1584"/>
              <a:ext cx="816"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600" b="1" i="0">
                  <a:ea typeface="楷体_GB2312" pitchFamily="49" charset="-122"/>
                </a:rPr>
                <a:t>4101.7</a:t>
              </a:r>
              <a:r>
                <a:rPr lang="en-US" altLang="zh-CN" sz="1600" b="1" i="0">
                  <a:cs typeface="Times New Roman" panose="02020603050405020304" pitchFamily="18" charset="0"/>
                </a:rPr>
                <a:t>Å</a:t>
              </a:r>
              <a:endParaRPr lang="en-US" altLang="zh-CN" sz="1600" b="1" i="0">
                <a:ea typeface="楷体_GB2312" pitchFamily="49" charset="-122"/>
              </a:endParaRPr>
            </a:p>
          </p:txBody>
        </p:sp>
        <p:sp>
          <p:nvSpPr>
            <p:cNvPr id="47" name="Text Box 20"/>
            <p:cNvSpPr txBox="1">
              <a:spLocks noChangeArrowheads="1"/>
            </p:cNvSpPr>
            <p:nvPr/>
          </p:nvSpPr>
          <p:spPr bwMode="auto">
            <a:xfrm>
              <a:off x="480" y="2832"/>
              <a:ext cx="57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0">
                  <a:ea typeface="楷体_GB2312" pitchFamily="49" charset="-122"/>
                </a:rPr>
                <a:t>H</a:t>
              </a:r>
              <a:r>
                <a:rPr lang="en-US" altLang="zh-CN" sz="1400" b="1" i="0">
                  <a:cs typeface="Times New Roman" panose="02020603050405020304" pitchFamily="18" charset="0"/>
                </a:rPr>
                <a:t>α</a:t>
              </a:r>
            </a:p>
          </p:txBody>
        </p:sp>
        <p:sp>
          <p:nvSpPr>
            <p:cNvPr id="48" name="Text Box 21"/>
            <p:cNvSpPr txBox="1">
              <a:spLocks noChangeArrowheads="1"/>
            </p:cNvSpPr>
            <p:nvPr/>
          </p:nvSpPr>
          <p:spPr bwMode="auto">
            <a:xfrm>
              <a:off x="2112" y="2832"/>
              <a:ext cx="57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0">
                  <a:ea typeface="楷体_GB2312" pitchFamily="49" charset="-122"/>
                </a:rPr>
                <a:t>H</a:t>
              </a:r>
              <a:r>
                <a:rPr lang="en-US" altLang="zh-CN" sz="1400" b="1" i="0">
                  <a:cs typeface="Times New Roman" panose="02020603050405020304" pitchFamily="18" charset="0"/>
                </a:rPr>
                <a:t>β</a:t>
              </a:r>
            </a:p>
          </p:txBody>
        </p:sp>
        <p:sp>
          <p:nvSpPr>
            <p:cNvPr id="49" name="Text Box 22"/>
            <p:cNvSpPr txBox="1">
              <a:spLocks noChangeArrowheads="1"/>
            </p:cNvSpPr>
            <p:nvPr/>
          </p:nvSpPr>
          <p:spPr bwMode="auto">
            <a:xfrm>
              <a:off x="3696" y="2832"/>
              <a:ext cx="57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0">
                  <a:ea typeface="楷体_GB2312" pitchFamily="49" charset="-122"/>
                </a:rPr>
                <a:t>H</a:t>
              </a:r>
              <a:r>
                <a:rPr lang="en-US" altLang="zh-CN" sz="1400" b="1" i="0">
                  <a:cs typeface="Times New Roman" panose="02020603050405020304" pitchFamily="18" charset="0"/>
                </a:rPr>
                <a:t>δ</a:t>
              </a:r>
            </a:p>
          </p:txBody>
        </p:sp>
        <p:sp>
          <p:nvSpPr>
            <p:cNvPr id="50" name="Text Box 23"/>
            <p:cNvSpPr txBox="1">
              <a:spLocks noChangeArrowheads="1"/>
            </p:cNvSpPr>
            <p:nvPr/>
          </p:nvSpPr>
          <p:spPr bwMode="auto">
            <a:xfrm>
              <a:off x="3168" y="2832"/>
              <a:ext cx="57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0">
                  <a:ea typeface="楷体_GB2312" pitchFamily="49" charset="-122"/>
                </a:rPr>
                <a:t>H</a:t>
              </a:r>
              <a:r>
                <a:rPr lang="en-US" altLang="zh-CN" sz="1400" b="1" i="0">
                  <a:cs typeface="Times New Roman" panose="02020603050405020304" pitchFamily="18" charset="0"/>
                </a:rPr>
                <a:t>γ</a:t>
              </a:r>
            </a:p>
          </p:txBody>
        </p:sp>
        <p:sp>
          <p:nvSpPr>
            <p:cNvPr id="51" name="Text Box 24"/>
            <p:cNvSpPr txBox="1">
              <a:spLocks noChangeArrowheads="1"/>
            </p:cNvSpPr>
            <p:nvPr/>
          </p:nvSpPr>
          <p:spPr bwMode="auto">
            <a:xfrm>
              <a:off x="4560" y="2832"/>
              <a:ext cx="57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0">
                  <a:ea typeface="楷体_GB2312" pitchFamily="49" charset="-122"/>
                </a:rPr>
                <a:t>H</a:t>
              </a:r>
              <a:r>
                <a:rPr lang="en-US" altLang="zh-CN" sz="1400" b="1" i="0">
                  <a:cs typeface="Times New Roman" panose="02020603050405020304" pitchFamily="18" charset="0"/>
                </a:rPr>
                <a:t>∞</a:t>
              </a:r>
            </a:p>
          </p:txBody>
        </p:sp>
        <p:sp>
          <p:nvSpPr>
            <p:cNvPr id="52" name="Line 25"/>
            <p:cNvSpPr>
              <a:spLocks noChangeShapeType="1"/>
            </p:cNvSpPr>
            <p:nvPr/>
          </p:nvSpPr>
          <p:spPr bwMode="auto">
            <a:xfrm>
              <a:off x="336" y="2880"/>
              <a:ext cx="4704"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3" name="Text Box 26"/>
            <p:cNvSpPr txBox="1">
              <a:spLocks noChangeArrowheads="1"/>
            </p:cNvSpPr>
            <p:nvPr/>
          </p:nvSpPr>
          <p:spPr bwMode="auto">
            <a:xfrm>
              <a:off x="1632" y="3120"/>
              <a:ext cx="302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i="0" dirty="0">
                  <a:solidFill>
                    <a:srgbClr val="009900"/>
                  </a:solidFill>
                  <a:ea typeface="楷体_GB2312" pitchFamily="49" charset="-122"/>
                </a:rPr>
                <a:t>图1.2  氢原子光谱（</a:t>
              </a:r>
              <a:r>
                <a:rPr lang="en-US" altLang="zh-CN" sz="2000" b="1" i="0" dirty="0" err="1">
                  <a:solidFill>
                    <a:srgbClr val="009900"/>
                  </a:solidFill>
                  <a:ea typeface="楷体_GB2312" pitchFamily="49" charset="-122"/>
                </a:rPr>
                <a:t>Balmer</a:t>
              </a:r>
              <a:r>
                <a:rPr lang="zh-CN" altLang="en-US" sz="2000" b="1" i="0" dirty="0">
                  <a:solidFill>
                    <a:srgbClr val="009900"/>
                  </a:solidFill>
                  <a:ea typeface="楷体_GB2312" pitchFamily="49" charset="-122"/>
                </a:rPr>
                <a:t>系）</a:t>
              </a:r>
            </a:p>
          </p:txBody>
        </p:sp>
      </p:grpSp>
      <p:sp>
        <p:nvSpPr>
          <p:cNvPr id="54" name="Text Box 28"/>
          <p:cNvSpPr txBox="1">
            <a:spLocks noChangeArrowheads="1"/>
          </p:cNvSpPr>
          <p:nvPr/>
        </p:nvSpPr>
        <p:spPr bwMode="auto">
          <a:xfrm>
            <a:off x="2184400" y="1989139"/>
            <a:ext cx="7696200"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i="0" dirty="0">
                <a:ea typeface="楷体_GB2312" pitchFamily="49" charset="-122"/>
              </a:rPr>
              <a:t>       </a:t>
            </a:r>
            <a:r>
              <a:rPr lang="zh-CN" altLang="en-US" sz="2800" b="1" i="0" dirty="0">
                <a:solidFill>
                  <a:srgbClr val="0000CC"/>
                </a:solidFill>
                <a:ea typeface="楷体_GB2312" pitchFamily="49" charset="-122"/>
              </a:rPr>
              <a:t>由于光谱分析积累了相当丰富的资料，不少人对它们进行了整理与分析。1885年，</a:t>
            </a:r>
            <a:r>
              <a:rPr lang="en-US" altLang="zh-CN" sz="2800" b="1" i="0" dirty="0" err="1">
                <a:solidFill>
                  <a:srgbClr val="0000CC"/>
                </a:solidFill>
                <a:ea typeface="楷体_GB2312" pitchFamily="49" charset="-122"/>
              </a:rPr>
              <a:t>Balmer</a:t>
            </a:r>
            <a:r>
              <a:rPr lang="zh-CN" altLang="en-US" sz="2800" b="1" i="0" dirty="0">
                <a:solidFill>
                  <a:srgbClr val="0000CC"/>
                </a:solidFill>
                <a:ea typeface="楷体_GB2312" pitchFamily="49" charset="-122"/>
              </a:rPr>
              <a:t>发现，氢原子光谱线的波数具有下列规律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122886"/>
                                        </p:tgtEl>
                                        <p:attrNameLst>
                                          <p:attrName>style.visibility</p:attrName>
                                        </p:attrNameLst>
                                      </p:cBhvr>
                                      <p:to>
                                        <p:strVal val="visible"/>
                                      </p:to>
                                    </p:set>
                                    <p:animEffect transition="in" filter="circle(in)">
                                      <p:cBhvr>
                                        <p:cTn id="20" dur="2000"/>
                                        <p:tgtEl>
                                          <p:spTgt spid="122886"/>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circle(in)">
                                      <p:cBhvr>
                                        <p:cTn id="25" dur="20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heel(1)">
                                      <p:cBhvr>
                                        <p:cTn id="30"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7" grpId="0"/>
      <p:bldP spid="122886" grpId="0"/>
      <p:bldP spid="54" grpId="0"/>
    </p:bldLst>
  </p:timing>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6978" name="Rectangle 2"/>
          <p:cNvSpPr>
            <a:spLocks noChangeArrowheads="1"/>
          </p:cNvSpPr>
          <p:nvPr/>
        </p:nvSpPr>
        <p:spPr bwMode="auto">
          <a:xfrm>
            <a:off x="2351089" y="228601"/>
            <a:ext cx="6840537" cy="2047875"/>
          </a:xfrm>
          <a:prstGeom prst="rect">
            <a:avLst/>
          </a:prstGeom>
          <a:gradFill rotWithShape="0">
            <a:gsLst>
              <a:gs pos="0">
                <a:srgbClr val="00FFFF"/>
              </a:gs>
              <a:gs pos="100000">
                <a:srgbClr val="FFFFFF"/>
              </a:gs>
            </a:gsLst>
            <a:lin ang="18900000" scaled="1"/>
          </a:gradFill>
          <a:ln w="9525">
            <a:solidFill>
              <a:srgbClr val="FF00FF"/>
            </a:solidFill>
            <a:miter lim="800000"/>
            <a:headEnd/>
            <a:tailEnd/>
          </a:ln>
        </p:spPr>
        <p:txBody>
          <a:bodyPr wrap="none" lIns="90000" tIns="46800" rIns="90000" bIns="46800"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126979" name="Object 3"/>
          <p:cNvGraphicFramePr>
            <a:graphicFrameLocks noChangeAspect="1"/>
          </p:cNvGraphicFramePr>
          <p:nvPr>
            <p:extLst>
              <p:ext uri="{D42A27DB-BD31-4B8C-83A1-F6EECF244321}">
                <p14:modId xmlns:p14="http://schemas.microsoft.com/office/powerpoint/2010/main" val="3745852233"/>
              </p:ext>
            </p:extLst>
          </p:nvPr>
        </p:nvGraphicFramePr>
        <p:xfrm>
          <a:off x="2735263" y="285750"/>
          <a:ext cx="6767512" cy="1049338"/>
        </p:xfrm>
        <a:graphic>
          <a:graphicData uri="http://schemas.openxmlformats.org/presentationml/2006/ole">
            <mc:AlternateContent xmlns:mc="http://schemas.openxmlformats.org/markup-compatibility/2006">
              <mc:Choice xmlns:v="urn:schemas-microsoft-com:vml" Requires="v">
                <p:oleObj spid="_x0000_s124685" name="公式" r:id="rId3" imgW="2539800" imgH="393480" progId="Equation.3">
                  <p:embed/>
                </p:oleObj>
              </mc:Choice>
              <mc:Fallback>
                <p:oleObj name="公式" r:id="rId3" imgW="2539800" imgH="393480" progId="Equation.3">
                  <p:embed/>
                  <p:pic>
                    <p:nvPicPr>
                      <p:cNvPr id="0" name="Object 3"/>
                      <p:cNvPicPr>
                        <a:picLocks noChangeAspect="1" noChangeArrowheads="1"/>
                      </p:cNvPicPr>
                      <p:nvPr/>
                    </p:nvPicPr>
                    <p:blipFill>
                      <a:blip r:embed="rId4"/>
                      <a:srcRect/>
                      <a:stretch>
                        <a:fillRect/>
                      </a:stretch>
                    </p:blipFill>
                    <p:spPr bwMode="auto">
                      <a:xfrm>
                        <a:off x="2735263" y="285750"/>
                        <a:ext cx="6767512" cy="104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80" name="Object 4"/>
          <p:cNvGraphicFramePr>
            <a:graphicFrameLocks noChangeAspect="1"/>
          </p:cNvGraphicFramePr>
          <p:nvPr/>
        </p:nvGraphicFramePr>
        <p:xfrm>
          <a:off x="3719513" y="1484313"/>
          <a:ext cx="3663950" cy="584200"/>
        </p:xfrm>
        <a:graphic>
          <a:graphicData uri="http://schemas.openxmlformats.org/presentationml/2006/ole">
            <mc:AlternateContent xmlns:mc="http://schemas.openxmlformats.org/markup-compatibility/2006">
              <mc:Choice xmlns:v="urn:schemas-microsoft-com:vml" Requires="v">
                <p:oleObj spid="_x0000_s124686" name="公式" r:id="rId5" imgW="1269449" imgH="203112" progId="Equation.3">
                  <p:embed/>
                </p:oleObj>
              </mc:Choice>
              <mc:Fallback>
                <p:oleObj name="公式" r:id="rId5" imgW="1269449" imgH="203112"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9513" y="1484313"/>
                        <a:ext cx="366395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5"/>
          <p:cNvSpPr txBox="1">
            <a:spLocks noChangeArrowheads="1"/>
          </p:cNvSpPr>
          <p:nvPr/>
        </p:nvSpPr>
        <p:spPr bwMode="auto">
          <a:xfrm>
            <a:off x="1949450" y="2565400"/>
            <a:ext cx="800100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sz="3200" b="1" i="0">
                <a:solidFill>
                  <a:srgbClr val="9900CC"/>
                </a:solidFill>
                <a:ea typeface="楷体_GB2312" pitchFamily="49" charset="-122"/>
              </a:rPr>
              <a:t>Balmer</a:t>
            </a:r>
            <a:r>
              <a:rPr lang="zh-CN" altLang="en-US" sz="3200" b="1" i="0">
                <a:solidFill>
                  <a:srgbClr val="9900CC"/>
                </a:solidFill>
                <a:ea typeface="楷体_GB2312" pitchFamily="49" charset="-122"/>
              </a:rPr>
              <a:t>公式与观测结果的惊人符合，引起了光谱学家的注意。</a:t>
            </a:r>
          </a:p>
        </p:txBody>
      </p:sp>
      <p:sp>
        <p:nvSpPr>
          <p:cNvPr id="10" name="Rectangle 1048"/>
          <p:cNvSpPr>
            <a:spLocks noChangeArrowheads="1"/>
          </p:cNvSpPr>
          <p:nvPr/>
        </p:nvSpPr>
        <p:spPr bwMode="auto">
          <a:xfrm>
            <a:off x="2063751" y="4292601"/>
            <a:ext cx="842962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i="0" dirty="0">
                <a:solidFill>
                  <a:srgbClr val="0070C0"/>
                </a:solidFill>
                <a:ea typeface="楷体_GB2312" pitchFamily="49" charset="-122"/>
              </a:rPr>
              <a:t>紧接着就有不少人对光谱线波长（数）的规律进行了大量分析</a:t>
            </a:r>
            <a:r>
              <a:rPr lang="zh-CN" altLang="en-US" sz="3200" b="1" i="0" dirty="0">
                <a:solidFill>
                  <a:srgbClr val="0070C0"/>
                </a:solidFill>
              </a:rPr>
              <a:t>从</a:t>
            </a:r>
            <a:r>
              <a:rPr lang="en-US" altLang="zh-CN" sz="3200" b="1" i="0" dirty="0">
                <a:solidFill>
                  <a:srgbClr val="0070C0"/>
                </a:solidFill>
              </a:rPr>
              <a:t>1885</a:t>
            </a:r>
            <a:r>
              <a:rPr lang="zh-CN" altLang="en-US" sz="3200" b="1" i="0" dirty="0">
                <a:solidFill>
                  <a:srgbClr val="0070C0"/>
                </a:solidFill>
              </a:rPr>
              <a:t>年至</a:t>
            </a:r>
            <a:r>
              <a:rPr lang="en-US" altLang="zh-CN" sz="3200" b="1" i="0" dirty="0">
                <a:solidFill>
                  <a:srgbClr val="0070C0"/>
                </a:solidFill>
              </a:rPr>
              <a:t>1924</a:t>
            </a:r>
            <a:r>
              <a:rPr lang="zh-CN" altLang="en-US" sz="3200" b="1" i="0" dirty="0">
                <a:solidFill>
                  <a:srgbClr val="0070C0"/>
                </a:solidFill>
              </a:rPr>
              <a:t>年科学家们先后在可见光、紫外和红外区发现了氢原子的光谱线系列，并得到普遍的实验规律。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6978"/>
                                        </p:tgtEl>
                                        <p:attrNameLst>
                                          <p:attrName>style.visibility</p:attrName>
                                        </p:attrNameLst>
                                      </p:cBhvr>
                                      <p:to>
                                        <p:strVal val="visible"/>
                                      </p:to>
                                    </p:set>
                                    <p:anim calcmode="lin" valueType="num">
                                      <p:cBhvr additive="base">
                                        <p:cTn id="7" dur="500" fill="hold"/>
                                        <p:tgtEl>
                                          <p:spTgt spid="126978"/>
                                        </p:tgtEl>
                                        <p:attrNameLst>
                                          <p:attrName>ppt_x</p:attrName>
                                        </p:attrNameLst>
                                      </p:cBhvr>
                                      <p:tavLst>
                                        <p:tav tm="0">
                                          <p:val>
                                            <p:strVal val="#ppt_x"/>
                                          </p:val>
                                        </p:tav>
                                        <p:tav tm="100000">
                                          <p:val>
                                            <p:strVal val="#ppt_x"/>
                                          </p:val>
                                        </p:tav>
                                      </p:tavLst>
                                    </p:anim>
                                    <p:anim calcmode="lin" valueType="num">
                                      <p:cBhvr additive="base">
                                        <p:cTn id="8" dur="500" fill="hold"/>
                                        <p:tgtEl>
                                          <p:spTgt spid="12697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6979"/>
                                        </p:tgtEl>
                                        <p:attrNameLst>
                                          <p:attrName>style.visibility</p:attrName>
                                        </p:attrNameLst>
                                      </p:cBhvr>
                                      <p:to>
                                        <p:strVal val="visible"/>
                                      </p:to>
                                    </p:set>
                                    <p:anim calcmode="lin" valueType="num">
                                      <p:cBhvr additive="base">
                                        <p:cTn id="11" dur="500" fill="hold"/>
                                        <p:tgtEl>
                                          <p:spTgt spid="126979"/>
                                        </p:tgtEl>
                                        <p:attrNameLst>
                                          <p:attrName>ppt_x</p:attrName>
                                        </p:attrNameLst>
                                      </p:cBhvr>
                                      <p:tavLst>
                                        <p:tav tm="0">
                                          <p:val>
                                            <p:strVal val="#ppt_x"/>
                                          </p:val>
                                        </p:tav>
                                        <p:tav tm="100000">
                                          <p:val>
                                            <p:strVal val="#ppt_x"/>
                                          </p:val>
                                        </p:tav>
                                      </p:tavLst>
                                    </p:anim>
                                    <p:anim calcmode="lin" valueType="num">
                                      <p:cBhvr additive="base">
                                        <p:cTn id="12" dur="500" fill="hold"/>
                                        <p:tgtEl>
                                          <p:spTgt spid="12697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6980"/>
                                        </p:tgtEl>
                                        <p:attrNameLst>
                                          <p:attrName>style.visibility</p:attrName>
                                        </p:attrNameLst>
                                      </p:cBhvr>
                                      <p:to>
                                        <p:strVal val="visible"/>
                                      </p:to>
                                    </p:set>
                                    <p:anim calcmode="lin" valueType="num">
                                      <p:cBhvr additive="base">
                                        <p:cTn id="15" dur="500" fill="hold"/>
                                        <p:tgtEl>
                                          <p:spTgt spid="126980"/>
                                        </p:tgtEl>
                                        <p:attrNameLst>
                                          <p:attrName>ppt_x</p:attrName>
                                        </p:attrNameLst>
                                      </p:cBhvr>
                                      <p:tavLst>
                                        <p:tav tm="0">
                                          <p:val>
                                            <p:strVal val="#ppt_x"/>
                                          </p:val>
                                        </p:tav>
                                        <p:tav tm="100000">
                                          <p:val>
                                            <p:strVal val="#ppt_x"/>
                                          </p:val>
                                        </p:tav>
                                      </p:tavLst>
                                    </p:anim>
                                    <p:anim calcmode="lin" valueType="num">
                                      <p:cBhvr additive="base">
                                        <p:cTn id="16" dur="500" fill="hold"/>
                                        <p:tgtEl>
                                          <p:spTgt spid="126980"/>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strips(downRight)">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animBg="1"/>
      <p:bldP spid="5" grpId="0"/>
      <p:bldP spid="10"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3982690" y="3568032"/>
            <a:ext cx="5205413" cy="377825"/>
          </a:xfrm>
          <a:prstGeom prst="rect">
            <a:avLst/>
          </a:prstGeom>
          <a:solidFill>
            <a:srgbClr val="006666"/>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 name="Group 5"/>
          <p:cNvGrpSpPr>
            <a:grpSpLocks/>
          </p:cNvGrpSpPr>
          <p:nvPr/>
        </p:nvGrpSpPr>
        <p:grpSpPr bwMode="auto">
          <a:xfrm>
            <a:off x="3978409" y="4022057"/>
            <a:ext cx="5293652" cy="2079179"/>
            <a:chOff x="1581" y="528"/>
            <a:chExt cx="3710" cy="1318"/>
          </a:xfrm>
        </p:grpSpPr>
        <p:sp>
          <p:nvSpPr>
            <p:cNvPr id="4" name="Line 6"/>
            <p:cNvSpPr>
              <a:spLocks noChangeShapeType="1"/>
            </p:cNvSpPr>
            <p:nvPr/>
          </p:nvSpPr>
          <p:spPr bwMode="auto">
            <a:xfrm>
              <a:off x="1584" y="528"/>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7"/>
            <p:cNvSpPr>
              <a:spLocks noChangeShapeType="1"/>
            </p:cNvSpPr>
            <p:nvPr/>
          </p:nvSpPr>
          <p:spPr bwMode="auto">
            <a:xfrm>
              <a:off x="1584" y="576"/>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8"/>
            <p:cNvSpPr>
              <a:spLocks noChangeShapeType="1"/>
            </p:cNvSpPr>
            <p:nvPr/>
          </p:nvSpPr>
          <p:spPr bwMode="auto">
            <a:xfrm>
              <a:off x="1584" y="624"/>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9"/>
            <p:cNvSpPr>
              <a:spLocks noChangeShapeType="1"/>
            </p:cNvSpPr>
            <p:nvPr/>
          </p:nvSpPr>
          <p:spPr bwMode="auto">
            <a:xfrm>
              <a:off x="1584" y="768"/>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10"/>
            <p:cNvSpPr>
              <a:spLocks noChangeShapeType="1"/>
            </p:cNvSpPr>
            <p:nvPr/>
          </p:nvSpPr>
          <p:spPr bwMode="auto">
            <a:xfrm>
              <a:off x="1584" y="960"/>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1"/>
            <p:cNvSpPr>
              <a:spLocks noChangeShapeType="1"/>
            </p:cNvSpPr>
            <p:nvPr/>
          </p:nvSpPr>
          <p:spPr bwMode="auto">
            <a:xfrm>
              <a:off x="1581" y="1278"/>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2"/>
            <p:cNvSpPr>
              <a:spLocks noChangeShapeType="1"/>
            </p:cNvSpPr>
            <p:nvPr/>
          </p:nvSpPr>
          <p:spPr bwMode="auto">
            <a:xfrm>
              <a:off x="1643" y="1846"/>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 name="Group 87"/>
          <p:cNvGrpSpPr>
            <a:grpSpLocks/>
          </p:cNvGrpSpPr>
          <p:nvPr/>
        </p:nvGrpSpPr>
        <p:grpSpPr bwMode="auto">
          <a:xfrm>
            <a:off x="9307719" y="3548982"/>
            <a:ext cx="1112838" cy="2657475"/>
            <a:chOff x="4918" y="372"/>
            <a:chExt cx="701" cy="1674"/>
          </a:xfrm>
        </p:grpSpPr>
        <p:graphicFrame>
          <p:nvGraphicFramePr>
            <p:cNvPr id="12" name="Object 21"/>
            <p:cNvGraphicFramePr>
              <a:graphicFrameLocks noChangeAspect="1"/>
            </p:cNvGraphicFramePr>
            <p:nvPr>
              <p:extLst>
                <p:ext uri="{D42A27DB-BD31-4B8C-83A1-F6EECF244321}">
                  <p14:modId xmlns:p14="http://schemas.microsoft.com/office/powerpoint/2010/main" val="1138745504"/>
                </p:ext>
              </p:extLst>
            </p:nvPr>
          </p:nvGraphicFramePr>
          <p:xfrm>
            <a:off x="4918" y="372"/>
            <a:ext cx="701" cy="216"/>
          </p:xfrm>
          <a:graphic>
            <a:graphicData uri="http://schemas.openxmlformats.org/presentationml/2006/ole">
              <mc:AlternateContent xmlns:mc="http://schemas.openxmlformats.org/markup-compatibility/2006">
                <mc:Choice xmlns:v="urn:schemas-microsoft-com:vml" Requires="v">
                  <p:oleObj spid="_x0000_s315934" name="Equation" r:id="rId3" imgW="419040" imgH="139680" progId="Equation.DSMT4">
                    <p:embed/>
                  </p:oleObj>
                </mc:Choice>
                <mc:Fallback>
                  <p:oleObj name="Equation" r:id="rId3" imgW="419040" imgH="139680" progId="Equation.DSMT4">
                    <p:embed/>
                    <p:pic>
                      <p:nvPicPr>
                        <p:cNvPr id="20" name="Object 21"/>
                        <p:cNvPicPr>
                          <a:picLocks noChangeAspect="1" noChangeArrowheads="1"/>
                        </p:cNvPicPr>
                        <p:nvPr/>
                      </p:nvPicPr>
                      <p:blipFill>
                        <a:blip r:embed="rId4">
                          <a:lum bright="-100000"/>
                        </a:blip>
                        <a:srcRect/>
                        <a:stretch>
                          <a:fillRect/>
                        </a:stretch>
                      </p:blipFill>
                      <p:spPr bwMode="auto">
                        <a:xfrm>
                          <a:off x="4918" y="372"/>
                          <a:ext cx="701" cy="216"/>
                        </a:xfrm>
                        <a:prstGeom prst="rect">
                          <a:avLst/>
                        </a:prstGeom>
                        <a:noFill/>
                        <a:ln>
                          <a:noFill/>
                        </a:ln>
                        <a:effectLst/>
                        <a:extLst/>
                      </p:spPr>
                    </p:pic>
                  </p:oleObj>
                </mc:Fallback>
              </mc:AlternateContent>
            </a:graphicData>
          </a:graphic>
        </p:graphicFrame>
        <p:sp>
          <p:nvSpPr>
            <p:cNvPr id="13" name="Rectangle 22"/>
            <p:cNvSpPr>
              <a:spLocks noChangeArrowheads="1"/>
            </p:cNvSpPr>
            <p:nvPr/>
          </p:nvSpPr>
          <p:spPr bwMode="auto">
            <a:xfrm>
              <a:off x="5044" y="175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1</a:t>
              </a:r>
            </a:p>
          </p:txBody>
        </p:sp>
        <p:sp>
          <p:nvSpPr>
            <p:cNvPr id="14" name="Rectangle 23"/>
            <p:cNvSpPr>
              <a:spLocks noChangeArrowheads="1"/>
            </p:cNvSpPr>
            <p:nvPr/>
          </p:nvSpPr>
          <p:spPr bwMode="auto">
            <a:xfrm>
              <a:off x="5044" y="127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2</a:t>
              </a:r>
            </a:p>
          </p:txBody>
        </p:sp>
        <p:sp>
          <p:nvSpPr>
            <p:cNvPr id="15" name="Rectangle 24"/>
            <p:cNvSpPr>
              <a:spLocks noChangeArrowheads="1"/>
            </p:cNvSpPr>
            <p:nvPr/>
          </p:nvSpPr>
          <p:spPr bwMode="auto">
            <a:xfrm>
              <a:off x="5050" y="9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3</a:t>
              </a:r>
            </a:p>
          </p:txBody>
        </p:sp>
        <p:sp>
          <p:nvSpPr>
            <p:cNvPr id="16" name="Rectangle 25"/>
            <p:cNvSpPr>
              <a:spLocks noChangeArrowheads="1"/>
            </p:cNvSpPr>
            <p:nvPr/>
          </p:nvSpPr>
          <p:spPr bwMode="auto">
            <a:xfrm>
              <a:off x="5050" y="57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5</a:t>
              </a:r>
            </a:p>
          </p:txBody>
        </p:sp>
        <p:sp>
          <p:nvSpPr>
            <p:cNvPr id="17" name="Rectangle 26"/>
            <p:cNvSpPr>
              <a:spLocks noChangeArrowheads="1"/>
            </p:cNvSpPr>
            <p:nvPr/>
          </p:nvSpPr>
          <p:spPr bwMode="auto">
            <a:xfrm>
              <a:off x="5050" y="765"/>
              <a:ext cx="1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4</a:t>
              </a:r>
            </a:p>
          </p:txBody>
        </p:sp>
      </p:grpSp>
      <p:grpSp>
        <p:nvGrpSpPr>
          <p:cNvPr id="18" name="Group 29"/>
          <p:cNvGrpSpPr>
            <a:grpSpLocks/>
          </p:cNvGrpSpPr>
          <p:nvPr/>
        </p:nvGrpSpPr>
        <p:grpSpPr bwMode="auto">
          <a:xfrm>
            <a:off x="4117629" y="4011014"/>
            <a:ext cx="762000" cy="2090604"/>
            <a:chOff x="1584" y="277"/>
            <a:chExt cx="480" cy="2276"/>
          </a:xfrm>
        </p:grpSpPr>
        <p:sp>
          <p:nvSpPr>
            <p:cNvPr id="19" name="Line 30"/>
            <p:cNvSpPr>
              <a:spLocks noChangeShapeType="1"/>
            </p:cNvSpPr>
            <p:nvPr/>
          </p:nvSpPr>
          <p:spPr bwMode="auto">
            <a:xfrm flipH="1">
              <a:off x="1679" y="1019"/>
              <a:ext cx="1" cy="153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31"/>
            <p:cNvSpPr>
              <a:spLocks noChangeShapeType="1"/>
            </p:cNvSpPr>
            <p:nvPr/>
          </p:nvSpPr>
          <p:spPr bwMode="auto">
            <a:xfrm flipH="1">
              <a:off x="1584" y="1575"/>
              <a:ext cx="0" cy="97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32"/>
            <p:cNvSpPr>
              <a:spLocks noChangeShapeType="1"/>
            </p:cNvSpPr>
            <p:nvPr/>
          </p:nvSpPr>
          <p:spPr bwMode="auto">
            <a:xfrm flipH="1">
              <a:off x="1774" y="690"/>
              <a:ext cx="2" cy="186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33"/>
            <p:cNvSpPr>
              <a:spLocks noChangeShapeType="1"/>
            </p:cNvSpPr>
            <p:nvPr/>
          </p:nvSpPr>
          <p:spPr bwMode="auto">
            <a:xfrm flipH="1">
              <a:off x="1870" y="442"/>
              <a:ext cx="2" cy="2111"/>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34"/>
            <p:cNvSpPr>
              <a:spLocks noChangeShapeType="1"/>
            </p:cNvSpPr>
            <p:nvPr/>
          </p:nvSpPr>
          <p:spPr bwMode="auto">
            <a:xfrm>
              <a:off x="1984" y="357"/>
              <a:ext cx="3" cy="219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35"/>
            <p:cNvSpPr>
              <a:spLocks noChangeShapeType="1"/>
            </p:cNvSpPr>
            <p:nvPr/>
          </p:nvSpPr>
          <p:spPr bwMode="auto">
            <a:xfrm flipH="1">
              <a:off x="2059" y="277"/>
              <a:ext cx="5" cy="227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 name="Text Box 36"/>
          <p:cNvSpPr txBox="1">
            <a:spLocks noChangeArrowheads="1"/>
          </p:cNvSpPr>
          <p:nvPr/>
        </p:nvSpPr>
        <p:spPr bwMode="auto">
          <a:xfrm>
            <a:off x="3978409" y="622312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dirty="0">
                <a:solidFill>
                  <a:srgbClr val="9900CC"/>
                </a:solidFill>
              </a:rPr>
              <a:t>赖曼系</a:t>
            </a:r>
          </a:p>
        </p:txBody>
      </p:sp>
      <p:grpSp>
        <p:nvGrpSpPr>
          <p:cNvPr id="26" name="Group 38"/>
          <p:cNvGrpSpPr>
            <a:grpSpLocks/>
          </p:cNvGrpSpPr>
          <p:nvPr/>
        </p:nvGrpSpPr>
        <p:grpSpPr bwMode="auto">
          <a:xfrm>
            <a:off x="5057427" y="3995070"/>
            <a:ext cx="762000" cy="1209675"/>
            <a:chOff x="2208" y="534"/>
            <a:chExt cx="480" cy="762"/>
          </a:xfrm>
        </p:grpSpPr>
        <p:grpSp>
          <p:nvGrpSpPr>
            <p:cNvPr id="27" name="Group 39"/>
            <p:cNvGrpSpPr>
              <a:grpSpLocks/>
            </p:cNvGrpSpPr>
            <p:nvPr/>
          </p:nvGrpSpPr>
          <p:grpSpPr bwMode="auto">
            <a:xfrm>
              <a:off x="2208" y="562"/>
              <a:ext cx="389" cy="733"/>
              <a:chOff x="2208" y="562"/>
              <a:chExt cx="389" cy="733"/>
            </a:xfrm>
          </p:grpSpPr>
          <p:sp>
            <p:nvSpPr>
              <p:cNvPr id="29" name="Line 40"/>
              <p:cNvSpPr>
                <a:spLocks noChangeShapeType="1"/>
              </p:cNvSpPr>
              <p:nvPr/>
            </p:nvSpPr>
            <p:spPr bwMode="auto">
              <a:xfrm>
                <a:off x="2208" y="960"/>
                <a:ext cx="0" cy="335"/>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41"/>
              <p:cNvSpPr>
                <a:spLocks noChangeShapeType="1"/>
              </p:cNvSpPr>
              <p:nvPr/>
            </p:nvSpPr>
            <p:spPr bwMode="auto">
              <a:xfrm>
                <a:off x="2298" y="786"/>
                <a:ext cx="0" cy="509"/>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42"/>
              <p:cNvSpPr>
                <a:spLocks noChangeShapeType="1"/>
              </p:cNvSpPr>
              <p:nvPr/>
            </p:nvSpPr>
            <p:spPr bwMode="auto">
              <a:xfrm>
                <a:off x="2400" y="659"/>
                <a:ext cx="0" cy="636"/>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43"/>
              <p:cNvSpPr>
                <a:spLocks noChangeShapeType="1"/>
              </p:cNvSpPr>
              <p:nvPr/>
            </p:nvSpPr>
            <p:spPr bwMode="auto">
              <a:xfrm>
                <a:off x="2496" y="597"/>
                <a:ext cx="1" cy="698"/>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44"/>
              <p:cNvSpPr>
                <a:spLocks noChangeShapeType="1"/>
              </p:cNvSpPr>
              <p:nvPr/>
            </p:nvSpPr>
            <p:spPr bwMode="auto">
              <a:xfrm>
                <a:off x="2592" y="562"/>
                <a:ext cx="5" cy="733"/>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 name="Line 45"/>
            <p:cNvSpPr>
              <a:spLocks noChangeShapeType="1"/>
            </p:cNvSpPr>
            <p:nvPr/>
          </p:nvSpPr>
          <p:spPr bwMode="auto">
            <a:xfrm flipH="1">
              <a:off x="2687" y="534"/>
              <a:ext cx="1" cy="762"/>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4" name="Text Box 46"/>
          <p:cNvSpPr txBox="1">
            <a:spLocks noChangeArrowheads="1"/>
          </p:cNvSpPr>
          <p:nvPr/>
        </p:nvSpPr>
        <p:spPr bwMode="auto">
          <a:xfrm>
            <a:off x="4955828" y="5503595"/>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dirty="0">
                <a:solidFill>
                  <a:srgbClr val="0000FF"/>
                </a:solidFill>
              </a:rPr>
              <a:t>巴尔末系</a:t>
            </a:r>
          </a:p>
        </p:txBody>
      </p:sp>
      <p:grpSp>
        <p:nvGrpSpPr>
          <p:cNvPr id="35" name="Group 48"/>
          <p:cNvGrpSpPr>
            <a:grpSpLocks/>
          </p:cNvGrpSpPr>
          <p:nvPr/>
        </p:nvGrpSpPr>
        <p:grpSpPr bwMode="auto">
          <a:xfrm>
            <a:off x="6048027" y="3909344"/>
            <a:ext cx="609600" cy="762000"/>
            <a:chOff x="2832" y="480"/>
            <a:chExt cx="384" cy="480"/>
          </a:xfrm>
        </p:grpSpPr>
        <p:sp>
          <p:nvSpPr>
            <p:cNvPr id="36" name="Line 49"/>
            <p:cNvSpPr>
              <a:spLocks noChangeShapeType="1"/>
            </p:cNvSpPr>
            <p:nvPr/>
          </p:nvSpPr>
          <p:spPr bwMode="auto">
            <a:xfrm flipH="1">
              <a:off x="2832" y="786"/>
              <a:ext cx="6" cy="174"/>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50"/>
            <p:cNvSpPr>
              <a:spLocks noChangeShapeType="1"/>
            </p:cNvSpPr>
            <p:nvPr/>
          </p:nvSpPr>
          <p:spPr bwMode="auto">
            <a:xfrm>
              <a:off x="2928" y="635"/>
              <a:ext cx="0" cy="325"/>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51"/>
            <p:cNvSpPr>
              <a:spLocks noChangeShapeType="1"/>
            </p:cNvSpPr>
            <p:nvPr/>
          </p:nvSpPr>
          <p:spPr bwMode="auto">
            <a:xfrm>
              <a:off x="3024" y="597"/>
              <a:ext cx="0" cy="363"/>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52"/>
            <p:cNvSpPr>
              <a:spLocks noChangeShapeType="1"/>
            </p:cNvSpPr>
            <p:nvPr/>
          </p:nvSpPr>
          <p:spPr bwMode="auto">
            <a:xfrm>
              <a:off x="3120" y="551"/>
              <a:ext cx="0" cy="409"/>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53"/>
            <p:cNvSpPr>
              <a:spLocks noChangeShapeType="1"/>
            </p:cNvSpPr>
            <p:nvPr/>
          </p:nvSpPr>
          <p:spPr bwMode="auto">
            <a:xfrm>
              <a:off x="3216" y="480"/>
              <a:ext cx="0" cy="48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1" name="Text Box 54"/>
          <p:cNvSpPr txBox="1">
            <a:spLocks noChangeArrowheads="1"/>
          </p:cNvSpPr>
          <p:nvPr/>
        </p:nvSpPr>
        <p:spPr bwMode="auto">
          <a:xfrm>
            <a:off x="5743227" y="4671344"/>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a:solidFill>
                  <a:srgbClr val="0099FF"/>
                </a:solidFill>
              </a:rPr>
              <a:t>帕邢系</a:t>
            </a:r>
          </a:p>
        </p:txBody>
      </p:sp>
      <p:grpSp>
        <p:nvGrpSpPr>
          <p:cNvPr id="42" name="Group 56"/>
          <p:cNvGrpSpPr>
            <a:grpSpLocks/>
          </p:cNvGrpSpPr>
          <p:nvPr/>
        </p:nvGrpSpPr>
        <p:grpSpPr bwMode="auto">
          <a:xfrm>
            <a:off x="7229128" y="3908645"/>
            <a:ext cx="457200" cy="522288"/>
            <a:chOff x="3552" y="439"/>
            <a:chExt cx="288" cy="329"/>
          </a:xfrm>
        </p:grpSpPr>
        <p:sp>
          <p:nvSpPr>
            <p:cNvPr id="43" name="Line 57"/>
            <p:cNvSpPr>
              <a:spLocks noChangeShapeType="1"/>
            </p:cNvSpPr>
            <p:nvPr/>
          </p:nvSpPr>
          <p:spPr bwMode="auto">
            <a:xfrm>
              <a:off x="3552" y="624"/>
              <a:ext cx="0" cy="144"/>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58"/>
            <p:cNvSpPr>
              <a:spLocks noChangeShapeType="1"/>
            </p:cNvSpPr>
            <p:nvPr/>
          </p:nvSpPr>
          <p:spPr bwMode="auto">
            <a:xfrm>
              <a:off x="3648" y="576"/>
              <a:ext cx="0" cy="192"/>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59"/>
            <p:cNvSpPr>
              <a:spLocks noChangeShapeType="1"/>
            </p:cNvSpPr>
            <p:nvPr/>
          </p:nvSpPr>
          <p:spPr bwMode="auto">
            <a:xfrm>
              <a:off x="3744" y="528"/>
              <a:ext cx="0" cy="24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60"/>
            <p:cNvSpPr>
              <a:spLocks noChangeShapeType="1"/>
            </p:cNvSpPr>
            <p:nvPr/>
          </p:nvSpPr>
          <p:spPr bwMode="auto">
            <a:xfrm>
              <a:off x="3840" y="439"/>
              <a:ext cx="0" cy="329"/>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7" name="Text Box 61"/>
          <p:cNvSpPr txBox="1">
            <a:spLocks noChangeArrowheads="1"/>
          </p:cNvSpPr>
          <p:nvPr/>
        </p:nvSpPr>
        <p:spPr bwMode="auto">
          <a:xfrm>
            <a:off x="6886227" y="4290344"/>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a:solidFill>
                  <a:srgbClr val="006600"/>
                </a:solidFill>
              </a:rPr>
              <a:t>布喇开系</a:t>
            </a:r>
          </a:p>
        </p:txBody>
      </p:sp>
      <p:grpSp>
        <p:nvGrpSpPr>
          <p:cNvPr id="48" name="Group 63"/>
          <p:cNvGrpSpPr>
            <a:grpSpLocks/>
          </p:cNvGrpSpPr>
          <p:nvPr/>
        </p:nvGrpSpPr>
        <p:grpSpPr bwMode="auto">
          <a:xfrm>
            <a:off x="8189831" y="3897970"/>
            <a:ext cx="284163" cy="329462"/>
            <a:chOff x="4189" y="517"/>
            <a:chExt cx="179" cy="139"/>
          </a:xfrm>
        </p:grpSpPr>
        <p:sp>
          <p:nvSpPr>
            <p:cNvPr id="49" name="Line 64"/>
            <p:cNvSpPr>
              <a:spLocks noChangeShapeType="1"/>
            </p:cNvSpPr>
            <p:nvPr/>
          </p:nvSpPr>
          <p:spPr bwMode="auto">
            <a:xfrm>
              <a:off x="4189" y="581"/>
              <a:ext cx="1" cy="75"/>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65"/>
            <p:cNvSpPr>
              <a:spLocks noChangeShapeType="1"/>
            </p:cNvSpPr>
            <p:nvPr/>
          </p:nvSpPr>
          <p:spPr bwMode="auto">
            <a:xfrm flipH="1">
              <a:off x="4272" y="551"/>
              <a:ext cx="6" cy="73"/>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66"/>
            <p:cNvSpPr>
              <a:spLocks noChangeShapeType="1"/>
            </p:cNvSpPr>
            <p:nvPr/>
          </p:nvSpPr>
          <p:spPr bwMode="auto">
            <a:xfrm>
              <a:off x="4368" y="517"/>
              <a:ext cx="0" cy="107"/>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2" name="Text Box 67"/>
          <p:cNvSpPr txBox="1">
            <a:spLocks noChangeArrowheads="1"/>
          </p:cNvSpPr>
          <p:nvPr/>
        </p:nvSpPr>
        <p:spPr bwMode="auto">
          <a:xfrm>
            <a:off x="8069112" y="4165409"/>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i="0" dirty="0">
                <a:solidFill>
                  <a:srgbClr val="CC3300"/>
                </a:solidFill>
              </a:rPr>
              <a:t>普芳德系</a:t>
            </a:r>
          </a:p>
        </p:txBody>
      </p:sp>
      <p:sp>
        <p:nvSpPr>
          <p:cNvPr id="53" name="Rectangle 22"/>
          <p:cNvSpPr>
            <a:spLocks noChangeArrowheads="1"/>
          </p:cNvSpPr>
          <p:nvPr/>
        </p:nvSpPr>
        <p:spPr bwMode="auto">
          <a:xfrm>
            <a:off x="1911350" y="331788"/>
            <a:ext cx="1736378" cy="523220"/>
          </a:xfrm>
          <a:prstGeom prst="rect">
            <a:avLst/>
          </a:prstGeom>
          <a:noFill/>
          <a:ln w="9525">
            <a:noFill/>
            <a:miter lim="800000"/>
            <a:headEnd/>
            <a:tailEnd/>
          </a:ln>
          <a:effectLst/>
        </p:spPr>
        <p:txBody>
          <a:bodyPr wrap="square">
            <a:spAutoFit/>
          </a:bodyPr>
          <a:lstStyle/>
          <a:p>
            <a:pPr algn="just">
              <a:defRPr/>
            </a:pPr>
            <a:r>
              <a:rPr lang="zh-CN" altLang="en-US" sz="2800" b="1" i="0" dirty="0">
                <a:solidFill>
                  <a:srgbClr val="009900"/>
                </a:solidFill>
                <a:effectLst>
                  <a:outerShdw blurRad="38100" dist="38100" dir="2700000" algn="tl">
                    <a:srgbClr val="FFFFFF"/>
                  </a:outerShdw>
                </a:effectLst>
              </a:rPr>
              <a:t>定义波数</a:t>
            </a:r>
          </a:p>
        </p:txBody>
      </p:sp>
      <p:graphicFrame>
        <p:nvGraphicFramePr>
          <p:cNvPr id="54" name="Object 38"/>
          <p:cNvGraphicFramePr>
            <a:graphicFrameLocks noChangeAspect="1"/>
          </p:cNvGraphicFramePr>
          <p:nvPr>
            <p:extLst>
              <p:ext uri="{D42A27DB-BD31-4B8C-83A1-F6EECF244321}">
                <p14:modId xmlns:p14="http://schemas.microsoft.com/office/powerpoint/2010/main" val="459974717"/>
              </p:ext>
            </p:extLst>
          </p:nvPr>
        </p:nvGraphicFramePr>
        <p:xfrm>
          <a:off x="3982689" y="26945"/>
          <a:ext cx="1308100" cy="1160462"/>
        </p:xfrm>
        <a:graphic>
          <a:graphicData uri="http://schemas.openxmlformats.org/presentationml/2006/ole">
            <mc:AlternateContent xmlns:mc="http://schemas.openxmlformats.org/markup-compatibility/2006">
              <mc:Choice xmlns:v="urn:schemas-microsoft-com:vml" Requires="v">
                <p:oleObj spid="_x0000_s315935" name="公式" r:id="rId5" imgW="418918" imgH="393529" progId="Equation.3">
                  <p:embed/>
                </p:oleObj>
              </mc:Choice>
              <mc:Fallback>
                <p:oleObj name="公式" r:id="rId5" imgW="418918" imgH="393529" progId="Equation.3">
                  <p:embed/>
                  <p:pic>
                    <p:nvPicPr>
                      <p:cNvPr id="64" name="Object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2689" y="26945"/>
                        <a:ext cx="1308100"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 name="Text Box 13"/>
          <p:cNvSpPr txBox="1">
            <a:spLocks noChangeArrowheads="1"/>
          </p:cNvSpPr>
          <p:nvPr/>
        </p:nvSpPr>
        <p:spPr bwMode="auto">
          <a:xfrm>
            <a:off x="1547208" y="2435876"/>
            <a:ext cx="2551113" cy="522287"/>
          </a:xfrm>
          <a:prstGeom prst="rect">
            <a:avLst/>
          </a:prstGeom>
          <a:noFill/>
          <a:ln w="9525">
            <a:noFill/>
            <a:miter lim="800000"/>
            <a:headEnd/>
            <a:tailEnd/>
          </a:ln>
          <a:effectLst/>
        </p:spPr>
        <p:txBody>
          <a:bodyPr wrap="none">
            <a:spAutoFit/>
          </a:bodyPr>
          <a:lstStyle/>
          <a:p>
            <a:pPr>
              <a:defRPr/>
            </a:pPr>
            <a:r>
              <a:rPr lang="en-US" altLang="zh-CN" b="1" i="0" dirty="0">
                <a:effectLst>
                  <a:outerShdw blurRad="38100" dist="38100" dir="2700000" algn="tl">
                    <a:srgbClr val="FFFFFF"/>
                  </a:outerShdw>
                </a:effectLst>
              </a:rPr>
              <a:t> </a:t>
            </a:r>
            <a:r>
              <a:rPr lang="en-US" altLang="zh-CN" sz="2800" b="1" dirty="0">
                <a:effectLst>
                  <a:outerShdw blurRad="38100" dist="38100" dir="2700000" algn="tl">
                    <a:srgbClr val="FFFFFF"/>
                  </a:outerShdw>
                </a:effectLst>
              </a:rPr>
              <a:t>n</a:t>
            </a:r>
            <a:r>
              <a:rPr lang="zh-CN" altLang="en-US" sz="2800" b="1" i="0" dirty="0">
                <a:effectLst>
                  <a:outerShdw blurRad="38100" dist="38100" dir="2700000" algn="tl">
                    <a:srgbClr val="FFFFFF"/>
                  </a:outerShdw>
                </a:effectLst>
              </a:rPr>
              <a:t>、</a:t>
            </a:r>
            <a:r>
              <a:rPr lang="en-US" altLang="zh-CN" sz="2800" b="1" dirty="0">
                <a:effectLst>
                  <a:outerShdw blurRad="38100" dist="38100" dir="2700000" algn="tl">
                    <a:srgbClr val="FFFFFF"/>
                  </a:outerShdw>
                </a:effectLst>
              </a:rPr>
              <a:t>m</a:t>
            </a:r>
            <a:r>
              <a:rPr lang="zh-CN" altLang="en-US" sz="2800" b="1" i="0" dirty="0">
                <a:effectLst>
                  <a:outerShdw blurRad="38100" dist="38100" dir="2700000" algn="tl">
                    <a:srgbClr val="FFFFFF"/>
                  </a:outerShdw>
                </a:effectLst>
              </a:rPr>
              <a:t>：</a:t>
            </a:r>
            <a:r>
              <a:rPr lang="zh-CN" altLang="en-US" sz="2800" b="1" i="0" dirty="0">
                <a:solidFill>
                  <a:srgbClr val="FF00FF"/>
                </a:solidFill>
                <a:effectLst>
                  <a:outerShdw blurRad="38100" dist="38100" dir="2700000" algn="tl">
                    <a:srgbClr val="FFFFFF"/>
                  </a:outerShdw>
                </a:effectLst>
              </a:rPr>
              <a:t>正整数</a:t>
            </a:r>
          </a:p>
        </p:txBody>
      </p:sp>
      <p:sp>
        <p:nvSpPr>
          <p:cNvPr id="56" name="Rectangle 24"/>
          <p:cNvSpPr>
            <a:spLocks noChangeArrowheads="1"/>
          </p:cNvSpPr>
          <p:nvPr/>
        </p:nvSpPr>
        <p:spPr bwMode="auto">
          <a:xfrm>
            <a:off x="1874076" y="952018"/>
            <a:ext cx="2476500" cy="954107"/>
          </a:xfrm>
          <a:prstGeom prst="rect">
            <a:avLst/>
          </a:prstGeom>
          <a:noFill/>
          <a:ln w="9525">
            <a:noFill/>
            <a:miter lim="800000"/>
            <a:headEnd/>
            <a:tailEnd/>
          </a:ln>
          <a:effectLst/>
        </p:spPr>
        <p:txBody>
          <a:bodyPr wrap="square">
            <a:spAutoFit/>
          </a:bodyPr>
          <a:lstStyle/>
          <a:p>
            <a:pPr algn="just">
              <a:defRPr/>
            </a:pPr>
            <a:r>
              <a:rPr lang="zh-CN" altLang="en-US" sz="2800" b="1" i="0" dirty="0">
                <a:solidFill>
                  <a:srgbClr val="9900CC"/>
                </a:solidFill>
                <a:effectLst>
                  <a:outerShdw blurRad="38100" dist="38100" dir="2700000" algn="tl">
                    <a:srgbClr val="FFFFFF"/>
                  </a:outerShdw>
                </a:effectLst>
              </a:rPr>
              <a:t>任意谱线的波数可以表示为</a:t>
            </a:r>
          </a:p>
        </p:txBody>
      </p:sp>
      <p:sp>
        <p:nvSpPr>
          <p:cNvPr id="57" name="Rectangle 25"/>
          <p:cNvSpPr>
            <a:spLocks noChangeArrowheads="1"/>
          </p:cNvSpPr>
          <p:nvPr/>
        </p:nvSpPr>
        <p:spPr bwMode="auto">
          <a:xfrm>
            <a:off x="2010979" y="1990919"/>
            <a:ext cx="6084888" cy="523875"/>
          </a:xfrm>
          <a:prstGeom prst="rect">
            <a:avLst/>
          </a:prstGeom>
          <a:noFill/>
          <a:ln w="9525">
            <a:noFill/>
            <a:miter lim="800000"/>
            <a:headEnd/>
            <a:tailEnd/>
          </a:ln>
          <a:effectLst/>
        </p:spPr>
        <p:txBody>
          <a:bodyPr>
            <a:spAutoFit/>
          </a:bodyPr>
          <a:lstStyle/>
          <a:p>
            <a:pPr algn="just">
              <a:defRPr/>
            </a:pPr>
            <a:r>
              <a:rPr lang="zh-CN" altLang="en-US" sz="2800" b="1" i="0" dirty="0">
                <a:solidFill>
                  <a:srgbClr val="FF00FF"/>
                </a:solidFill>
              </a:rPr>
              <a:t>称为</a:t>
            </a:r>
            <a:r>
              <a:rPr lang="en-US" altLang="zh-CN" sz="2800" b="1" i="0" dirty="0">
                <a:solidFill>
                  <a:srgbClr val="0000CC"/>
                </a:solidFill>
              </a:rPr>
              <a:t>Rydberg</a:t>
            </a:r>
            <a:r>
              <a:rPr lang="zh-CN" altLang="en-US" sz="2800" b="1" i="0" dirty="0">
                <a:solidFill>
                  <a:srgbClr val="0000CC"/>
                </a:solidFill>
              </a:rPr>
              <a:t>公式</a:t>
            </a:r>
            <a:r>
              <a:rPr lang="zh-CN" altLang="en-US" sz="2800" b="1" i="0" dirty="0">
                <a:solidFill>
                  <a:srgbClr val="FF00FF"/>
                </a:solidFill>
              </a:rPr>
              <a:t>，</a:t>
            </a:r>
            <a:r>
              <a:rPr lang="en-US" altLang="zh-CN" sz="2800" b="1" dirty="0">
                <a:solidFill>
                  <a:srgbClr val="FF0000"/>
                </a:solidFill>
              </a:rPr>
              <a:t>R</a:t>
            </a:r>
            <a:r>
              <a:rPr lang="zh-CN" altLang="en-US" sz="2800" b="1" i="0" dirty="0">
                <a:solidFill>
                  <a:srgbClr val="FF00FF"/>
                </a:solidFill>
              </a:rPr>
              <a:t>为</a:t>
            </a:r>
            <a:r>
              <a:rPr lang="en-US" altLang="zh-CN" sz="2800" b="1" i="0" dirty="0">
                <a:solidFill>
                  <a:srgbClr val="0000CC"/>
                </a:solidFill>
              </a:rPr>
              <a:t>Rydberg</a:t>
            </a:r>
            <a:r>
              <a:rPr lang="zh-CN" altLang="en-US" sz="2800" b="1" i="0" dirty="0">
                <a:solidFill>
                  <a:srgbClr val="0000CC"/>
                </a:solidFill>
              </a:rPr>
              <a:t>恒量</a:t>
            </a:r>
            <a:r>
              <a:rPr lang="zh-CN" altLang="en-US" sz="2800" b="1" i="0" dirty="0"/>
              <a:t>，</a:t>
            </a:r>
          </a:p>
        </p:txBody>
      </p:sp>
      <p:graphicFrame>
        <p:nvGraphicFramePr>
          <p:cNvPr id="58" name="Object 39"/>
          <p:cNvGraphicFramePr>
            <a:graphicFrameLocks noChangeAspect="1"/>
          </p:cNvGraphicFramePr>
          <p:nvPr>
            <p:extLst>
              <p:ext uri="{D42A27DB-BD31-4B8C-83A1-F6EECF244321}">
                <p14:modId xmlns:p14="http://schemas.microsoft.com/office/powerpoint/2010/main" val="822603190"/>
              </p:ext>
            </p:extLst>
          </p:nvPr>
        </p:nvGraphicFramePr>
        <p:xfrm>
          <a:off x="4431822" y="937681"/>
          <a:ext cx="5324475" cy="1106487"/>
        </p:xfrm>
        <a:graphic>
          <a:graphicData uri="http://schemas.openxmlformats.org/presentationml/2006/ole">
            <mc:AlternateContent xmlns:mc="http://schemas.openxmlformats.org/markup-compatibility/2006">
              <mc:Choice xmlns:v="urn:schemas-microsoft-com:vml" Requires="v">
                <p:oleObj spid="_x0000_s315936" name="公式" r:id="rId7" imgW="1892300" imgH="393700" progId="Equation.3">
                  <p:embed/>
                </p:oleObj>
              </mc:Choice>
              <mc:Fallback>
                <p:oleObj name="公式" r:id="rId7" imgW="1892300" imgH="393700" progId="Equation.3">
                  <p:embed/>
                  <p:pic>
                    <p:nvPicPr>
                      <p:cNvPr id="68" name="Object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1822" y="937681"/>
                        <a:ext cx="5324475"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 name="Rectangle 11"/>
          <p:cNvSpPr>
            <a:spLocks noChangeArrowheads="1"/>
          </p:cNvSpPr>
          <p:nvPr/>
        </p:nvSpPr>
        <p:spPr bwMode="auto">
          <a:xfrm>
            <a:off x="4127021" y="2985149"/>
            <a:ext cx="2225806" cy="523220"/>
          </a:xfrm>
          <a:prstGeom prst="rect">
            <a:avLst/>
          </a:prstGeom>
          <a:noFill/>
          <a:ln w="9525">
            <a:noFill/>
            <a:miter lim="800000"/>
            <a:headEnd/>
            <a:tailEnd/>
          </a:ln>
          <a:effectLst/>
        </p:spPr>
        <p:txBody>
          <a:bodyPr wrap="square">
            <a:spAutoFit/>
          </a:bodyPr>
          <a:lstStyle/>
          <a:p>
            <a:pPr>
              <a:defRPr/>
            </a:pPr>
            <a:r>
              <a:rPr lang="zh-CN" altLang="en-US" sz="2800" b="1" i="0" dirty="0"/>
              <a:t>：</a:t>
            </a:r>
            <a:r>
              <a:rPr lang="zh-CN" altLang="en-US" sz="2800" b="1" i="0" dirty="0">
                <a:solidFill>
                  <a:schemeClr val="accent2"/>
                </a:solidFill>
              </a:rPr>
              <a:t>光谱项</a:t>
            </a:r>
          </a:p>
        </p:txBody>
      </p:sp>
      <p:graphicFrame>
        <p:nvGraphicFramePr>
          <p:cNvPr id="60" name="Object 40"/>
          <p:cNvGraphicFramePr>
            <a:graphicFrameLocks noChangeAspect="1"/>
          </p:cNvGraphicFramePr>
          <p:nvPr>
            <p:extLst>
              <p:ext uri="{D42A27DB-BD31-4B8C-83A1-F6EECF244321}">
                <p14:modId xmlns:p14="http://schemas.microsoft.com/office/powerpoint/2010/main" val="93063334"/>
              </p:ext>
            </p:extLst>
          </p:nvPr>
        </p:nvGraphicFramePr>
        <p:xfrm>
          <a:off x="5521013" y="2418212"/>
          <a:ext cx="3516569" cy="516237"/>
        </p:xfrm>
        <a:graphic>
          <a:graphicData uri="http://schemas.openxmlformats.org/presentationml/2006/ole">
            <mc:AlternateContent xmlns:mc="http://schemas.openxmlformats.org/markup-compatibility/2006">
              <mc:Choice xmlns:v="urn:schemas-microsoft-com:vml" Requires="v">
                <p:oleObj spid="_x0000_s315937" name="公式" r:id="rId9" imgW="1384300" imgH="203200" progId="Equation.3">
                  <p:embed/>
                </p:oleObj>
              </mc:Choice>
              <mc:Fallback>
                <p:oleObj name="公式" r:id="rId9" imgW="1384300" imgH="203200" progId="Equation.3">
                  <p:embed/>
                  <p:pic>
                    <p:nvPicPr>
                      <p:cNvPr id="70" name="Object 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21013" y="2418212"/>
                        <a:ext cx="3516569" cy="516237"/>
                      </a:xfrm>
                      <a:prstGeom prst="rect">
                        <a:avLst/>
                      </a:prstGeom>
                      <a:noFill/>
                      <a:ln>
                        <a:noFill/>
                      </a:ln>
                      <a:effectLst/>
                      <a:extLst/>
                    </p:spPr>
                  </p:pic>
                </p:oleObj>
              </mc:Fallback>
            </mc:AlternateContent>
          </a:graphicData>
        </a:graphic>
      </p:graphicFrame>
      <p:graphicFrame>
        <p:nvGraphicFramePr>
          <p:cNvPr id="61" name="Object 41"/>
          <p:cNvGraphicFramePr>
            <a:graphicFrameLocks noChangeAspect="1"/>
          </p:cNvGraphicFramePr>
          <p:nvPr>
            <p:extLst>
              <p:ext uri="{D42A27DB-BD31-4B8C-83A1-F6EECF244321}">
                <p14:modId xmlns:p14="http://schemas.microsoft.com/office/powerpoint/2010/main" val="1863057439"/>
              </p:ext>
            </p:extLst>
          </p:nvPr>
        </p:nvGraphicFramePr>
        <p:xfrm>
          <a:off x="2193488" y="2985149"/>
          <a:ext cx="1873387" cy="545104"/>
        </p:xfrm>
        <a:graphic>
          <a:graphicData uri="http://schemas.openxmlformats.org/presentationml/2006/ole">
            <mc:AlternateContent xmlns:mc="http://schemas.openxmlformats.org/markup-compatibility/2006">
              <mc:Choice xmlns:v="urn:schemas-microsoft-com:vml" Requires="v">
                <p:oleObj spid="_x0000_s315938" name="公式" r:id="rId11" imgW="698197" imgH="203112" progId="Equation.3">
                  <p:embed/>
                </p:oleObj>
              </mc:Choice>
              <mc:Fallback>
                <p:oleObj name="公式" r:id="rId11" imgW="698197" imgH="203112" progId="Equation.3">
                  <p:embed/>
                  <p:pic>
                    <p:nvPicPr>
                      <p:cNvPr id="71" name="Object 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93488" y="2985149"/>
                        <a:ext cx="1873387" cy="545104"/>
                      </a:xfrm>
                      <a:prstGeom prst="rect">
                        <a:avLst/>
                      </a:prstGeom>
                      <a:noFill/>
                      <a:ln>
                        <a:noFill/>
                      </a:ln>
                      <a:effectLst/>
                      <a:extLst/>
                    </p:spPr>
                  </p:pic>
                </p:oleObj>
              </mc:Fallback>
            </mc:AlternateContent>
          </a:graphicData>
        </a:graphic>
      </p:graphicFrame>
      <p:sp>
        <p:nvSpPr>
          <p:cNvPr id="62" name="Text Box 3"/>
          <p:cNvSpPr txBox="1">
            <a:spLocks noChangeArrowheads="1"/>
          </p:cNvSpPr>
          <p:nvPr/>
        </p:nvSpPr>
        <p:spPr bwMode="auto">
          <a:xfrm>
            <a:off x="6007307" y="2859280"/>
            <a:ext cx="4413250" cy="584200"/>
          </a:xfrm>
          <a:prstGeom prst="rect">
            <a:avLst/>
          </a:prstGeom>
          <a:noFill/>
          <a:ln w="9525">
            <a:noFill/>
            <a:miter lim="800000"/>
            <a:headEnd/>
            <a:tailEnd/>
          </a:ln>
          <a:effectLst/>
        </p:spPr>
        <p:txBody>
          <a:bodyPr>
            <a:spAutoFit/>
          </a:bodyPr>
          <a:lstStyle/>
          <a:p>
            <a:pPr>
              <a:defRPr/>
            </a:pPr>
            <a:r>
              <a:rPr lang="en-US" altLang="en-US" b="1" dirty="0">
                <a:effectLst>
                  <a:outerShdw blurRad="38100" dist="38100" dir="2700000" algn="tl">
                    <a:srgbClr val="FFFFFF"/>
                  </a:outerShdw>
                </a:effectLst>
              </a:rPr>
              <a:t> </a:t>
            </a:r>
            <a:r>
              <a:rPr lang="en-US" altLang="zh-CN" sz="3200" b="1" dirty="0">
                <a:solidFill>
                  <a:srgbClr val="FF0000"/>
                </a:solidFill>
                <a:effectLst>
                  <a:outerShdw blurRad="38100" dist="38100" dir="2700000" algn="tl">
                    <a:srgbClr val="FFFFFF"/>
                  </a:outerShdw>
                </a:effectLst>
              </a:rPr>
              <a:t>n&gt;m </a:t>
            </a:r>
            <a:r>
              <a:rPr lang="en-US" altLang="zh-CN" sz="3200" b="1" i="0" dirty="0">
                <a:solidFill>
                  <a:srgbClr val="0070C0"/>
                </a:solidFill>
                <a:effectLst>
                  <a:outerShdw blurRad="38100" dist="38100" dir="2700000" algn="tl">
                    <a:srgbClr val="FFFFFF"/>
                  </a:outerShdw>
                </a:effectLst>
              </a:rPr>
              <a:t>(</a:t>
            </a:r>
            <a:r>
              <a:rPr lang="en-US" altLang="zh-CN" sz="3200" b="1" dirty="0">
                <a:solidFill>
                  <a:srgbClr val="0070C0"/>
                </a:solidFill>
                <a:effectLst>
                  <a:outerShdw blurRad="38100" dist="38100" dir="2700000" algn="tl">
                    <a:srgbClr val="FFFFFF"/>
                  </a:outerShdw>
                </a:effectLst>
              </a:rPr>
              <a:t>n=m+</a:t>
            </a:r>
            <a:r>
              <a:rPr lang="en-US" altLang="zh-CN" sz="3200" b="1" i="0" dirty="0">
                <a:solidFill>
                  <a:srgbClr val="0070C0"/>
                </a:solidFill>
                <a:effectLst>
                  <a:outerShdw blurRad="38100" dist="38100" dir="2700000" algn="tl">
                    <a:srgbClr val="FFFFFF"/>
                  </a:outerShdw>
                </a:effectLst>
              </a:rPr>
              <a:t>1</a:t>
            </a:r>
            <a:r>
              <a:rPr lang="zh-CN" altLang="en-US" sz="3200" b="1" i="0" dirty="0">
                <a:solidFill>
                  <a:srgbClr val="0070C0"/>
                </a:solidFill>
                <a:effectLst>
                  <a:outerShdw blurRad="38100" dist="38100" dir="2700000" algn="tl">
                    <a:srgbClr val="FFFFFF"/>
                  </a:outerShdw>
                </a:effectLst>
              </a:rPr>
              <a:t>，</a:t>
            </a:r>
            <a:r>
              <a:rPr lang="en-US" altLang="zh-CN" sz="3200" b="1" dirty="0">
                <a:solidFill>
                  <a:srgbClr val="0070C0"/>
                </a:solidFill>
                <a:effectLst>
                  <a:outerShdw blurRad="38100" dist="38100" dir="2700000" algn="tl">
                    <a:srgbClr val="FFFFFF"/>
                  </a:outerShdw>
                </a:effectLst>
              </a:rPr>
              <a:t>m+</a:t>
            </a:r>
            <a:r>
              <a:rPr lang="en-US" altLang="zh-CN" sz="3200" b="1" i="0" dirty="0">
                <a:solidFill>
                  <a:srgbClr val="0070C0"/>
                </a:solidFill>
                <a:effectLst>
                  <a:outerShdw blurRad="38100" dist="38100" dir="2700000" algn="tl">
                    <a:srgbClr val="FFFFFF"/>
                  </a:outerShdw>
                </a:effectLst>
              </a:rPr>
              <a:t>2,</a:t>
            </a:r>
            <a:r>
              <a:rPr lang="en-US" altLang="zh-CN" sz="3200" b="1" dirty="0">
                <a:solidFill>
                  <a:srgbClr val="0070C0"/>
                </a:solidFill>
                <a:effectLst>
                  <a:outerShdw blurRad="38100" dist="38100" dir="2700000" algn="tl">
                    <a:srgbClr val="FFFFFF"/>
                  </a:outerShdw>
                </a:effectLst>
              </a:rPr>
              <a:t>…</a:t>
            </a:r>
            <a:r>
              <a:rPr lang="en-US" altLang="zh-CN" sz="3200" b="1" i="0" dirty="0">
                <a:solidFill>
                  <a:srgbClr val="0070C0"/>
                </a:solidFill>
                <a:effectLst>
                  <a:outerShdw blurRad="38100" dist="38100" dir="2700000" algn="tl">
                    <a:srgbClr val="FFFFFF"/>
                  </a:outerShdw>
                </a:effectLst>
              </a:rPr>
              <a:t>)</a:t>
            </a:r>
          </a:p>
        </p:txBody>
      </p:sp>
    </p:spTree>
    <p:extLst>
      <p:ext uri="{BB962C8B-B14F-4D97-AF65-F5344CB8AC3E}">
        <p14:creationId xmlns:p14="http://schemas.microsoft.com/office/powerpoint/2010/main" val="251172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25">
                                            <p:txEl>
                                              <p:pRg st="0" end="0"/>
                                            </p:txEl>
                                          </p:spTgt>
                                        </p:tgtEl>
                                        <p:attrNameLst>
                                          <p:attrName>style.visibility</p:attrName>
                                        </p:attrNameLst>
                                      </p:cBhvr>
                                      <p:to>
                                        <p:strVal val="visible"/>
                                      </p:to>
                                    </p:set>
                                    <p:animEffect transition="in" filter="wipe(left)">
                                      <p:cBhvr>
                                        <p:cTn id="24" dur="500"/>
                                        <p:tgtEl>
                                          <p:spTgt spid="2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up)">
                                      <p:cBhvr>
                                        <p:cTn id="29" dur="500"/>
                                        <p:tgtEl>
                                          <p:spTgt spid="26"/>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34">
                                            <p:txEl>
                                              <p:pRg st="0" end="0"/>
                                            </p:txEl>
                                          </p:spTgt>
                                        </p:tgtEl>
                                        <p:attrNameLst>
                                          <p:attrName>style.visibility</p:attrName>
                                        </p:attrNameLst>
                                      </p:cBhvr>
                                      <p:to>
                                        <p:strVal val="visible"/>
                                      </p:to>
                                    </p:set>
                                    <p:animEffect transition="in" filter="wipe(left)">
                                      <p:cBhvr>
                                        <p:cTn id="33" dur="500"/>
                                        <p:tgtEl>
                                          <p:spTgt spid="34">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up)">
                                      <p:cBhvr>
                                        <p:cTn id="38" dur="500"/>
                                        <p:tgtEl>
                                          <p:spTgt spid="35"/>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wipe(left)">
                                      <p:cBhvr>
                                        <p:cTn id="42" dur="500"/>
                                        <p:tgtEl>
                                          <p:spTgt spid="41">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up)">
                                      <p:cBhvr>
                                        <p:cTn id="47" dur="500"/>
                                        <p:tgtEl>
                                          <p:spTgt spid="42"/>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47">
                                            <p:txEl>
                                              <p:pRg st="0" end="0"/>
                                            </p:txEl>
                                          </p:spTgt>
                                        </p:tgtEl>
                                        <p:attrNameLst>
                                          <p:attrName>style.visibility</p:attrName>
                                        </p:attrNameLst>
                                      </p:cBhvr>
                                      <p:to>
                                        <p:strVal val="visible"/>
                                      </p:to>
                                    </p:set>
                                    <p:animEffect transition="in" filter="wipe(left)">
                                      <p:cBhvr>
                                        <p:cTn id="51" dur="500"/>
                                        <p:tgtEl>
                                          <p:spTgt spid="47">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up)">
                                      <p:cBhvr>
                                        <p:cTn id="56" dur="500"/>
                                        <p:tgtEl>
                                          <p:spTgt spid="48"/>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left)">
                                      <p:cBhvr>
                                        <p:cTn id="60" dur="500"/>
                                        <p:tgtEl>
                                          <p:spTgt spid="52">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53">
                                            <p:txEl>
                                              <p:pRg st="0" end="0"/>
                                            </p:txEl>
                                          </p:spTgt>
                                        </p:tgtEl>
                                        <p:attrNameLst>
                                          <p:attrName>style.visibility</p:attrName>
                                        </p:attrNameLst>
                                      </p:cBhvr>
                                      <p:to>
                                        <p:strVal val="visible"/>
                                      </p:to>
                                    </p:set>
                                    <p:animEffect transition="in" filter="wipe(left)">
                                      <p:cBhvr>
                                        <p:cTn id="65" dur="500"/>
                                        <p:tgtEl>
                                          <p:spTgt spid="53">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wipe(left)">
                                      <p:cBhvr>
                                        <p:cTn id="70" dur="500"/>
                                        <p:tgtEl>
                                          <p:spTgt spid="5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56">
                                            <p:txEl>
                                              <p:pRg st="0" end="0"/>
                                            </p:txEl>
                                          </p:spTgt>
                                        </p:tgtEl>
                                        <p:attrNameLst>
                                          <p:attrName>style.visibility</p:attrName>
                                        </p:attrNameLst>
                                      </p:cBhvr>
                                      <p:to>
                                        <p:strVal val="visible"/>
                                      </p:to>
                                    </p:set>
                                    <p:animEffect transition="in" filter="wipe(left)">
                                      <p:cBhvr>
                                        <p:cTn id="75" dur="500"/>
                                        <p:tgtEl>
                                          <p:spTgt spid="56">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1000"/>
                                        <p:tgtEl>
                                          <p:spTgt spid="58"/>
                                        </p:tgtEl>
                                      </p:cBhvr>
                                    </p:animEffect>
                                    <p:anim calcmode="lin" valueType="num">
                                      <p:cBhvr>
                                        <p:cTn id="81" dur="1000" fill="hold"/>
                                        <p:tgtEl>
                                          <p:spTgt spid="58"/>
                                        </p:tgtEl>
                                        <p:attrNameLst>
                                          <p:attrName>ppt_x</p:attrName>
                                        </p:attrNameLst>
                                      </p:cBhvr>
                                      <p:tavLst>
                                        <p:tav tm="0">
                                          <p:val>
                                            <p:strVal val="#ppt_x"/>
                                          </p:val>
                                        </p:tav>
                                        <p:tav tm="100000">
                                          <p:val>
                                            <p:strVal val="#ppt_x"/>
                                          </p:val>
                                        </p:tav>
                                      </p:tavLst>
                                    </p:anim>
                                    <p:anim calcmode="lin" valueType="num">
                                      <p:cBhvr>
                                        <p:cTn id="82"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57"/>
                                        </p:tgtEl>
                                        <p:attrNameLst>
                                          <p:attrName>style.visibility</p:attrName>
                                        </p:attrNameLst>
                                      </p:cBhvr>
                                      <p:to>
                                        <p:strVal val="visible"/>
                                      </p:to>
                                    </p:set>
                                    <p:anim calcmode="lin" valueType="num">
                                      <p:cBhvr additive="base">
                                        <p:cTn id="87" dur="500" fill="hold"/>
                                        <p:tgtEl>
                                          <p:spTgt spid="57"/>
                                        </p:tgtEl>
                                        <p:attrNameLst>
                                          <p:attrName>ppt_x</p:attrName>
                                        </p:attrNameLst>
                                      </p:cBhvr>
                                      <p:tavLst>
                                        <p:tav tm="0">
                                          <p:val>
                                            <p:strVal val="#ppt_x"/>
                                          </p:val>
                                        </p:tav>
                                        <p:tav tm="100000">
                                          <p:val>
                                            <p:strVal val="#ppt_x"/>
                                          </p:val>
                                        </p:tav>
                                      </p:tavLst>
                                    </p:anim>
                                    <p:anim calcmode="lin" valueType="num">
                                      <p:cBhvr additive="base">
                                        <p:cTn id="8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4" presetClass="entr" presetSubtype="10" fill="hold" grpId="0" nodeType="click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randombar(horizontal)">
                                      <p:cBhvr>
                                        <p:cTn id="93" dur="500"/>
                                        <p:tgtEl>
                                          <p:spTgt spid="55"/>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60"/>
                                        </p:tgtEl>
                                        <p:attrNameLst>
                                          <p:attrName>style.visibility</p:attrName>
                                        </p:attrNameLst>
                                      </p:cBhvr>
                                      <p:to>
                                        <p:strVal val="visible"/>
                                      </p:to>
                                    </p:set>
                                    <p:animEffect transition="in" filter="wipe(down)">
                                      <p:cBhvr>
                                        <p:cTn id="98" dur="500"/>
                                        <p:tgtEl>
                                          <p:spTgt spid="60"/>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59"/>
                                        </p:tgtEl>
                                        <p:attrNameLst>
                                          <p:attrName>style.visibility</p:attrName>
                                        </p:attrNameLst>
                                      </p:cBhvr>
                                      <p:to>
                                        <p:strVal val="visible"/>
                                      </p:to>
                                    </p:set>
                                    <p:anim calcmode="lin" valueType="num">
                                      <p:cBhvr additive="base">
                                        <p:cTn id="103" dur="500" fill="hold"/>
                                        <p:tgtEl>
                                          <p:spTgt spid="59"/>
                                        </p:tgtEl>
                                        <p:attrNameLst>
                                          <p:attrName>ppt_x</p:attrName>
                                        </p:attrNameLst>
                                      </p:cBhvr>
                                      <p:tavLst>
                                        <p:tav tm="0">
                                          <p:val>
                                            <p:strVal val="#ppt_x"/>
                                          </p:val>
                                        </p:tav>
                                        <p:tav tm="100000">
                                          <p:val>
                                            <p:strVal val="#ppt_x"/>
                                          </p:val>
                                        </p:tav>
                                      </p:tavLst>
                                    </p:anim>
                                    <p:anim calcmode="lin" valueType="num">
                                      <p:cBhvr additive="base">
                                        <p:cTn id="104" dur="500" fill="hold"/>
                                        <p:tgtEl>
                                          <p:spTgt spid="59"/>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61"/>
                                        </p:tgtEl>
                                        <p:attrNameLst>
                                          <p:attrName>style.visibility</p:attrName>
                                        </p:attrNameLst>
                                      </p:cBhvr>
                                      <p:to>
                                        <p:strVal val="visible"/>
                                      </p:to>
                                    </p:set>
                                    <p:anim calcmode="lin" valueType="num">
                                      <p:cBhvr additive="base">
                                        <p:cTn id="107" dur="500" fill="hold"/>
                                        <p:tgtEl>
                                          <p:spTgt spid="61"/>
                                        </p:tgtEl>
                                        <p:attrNameLst>
                                          <p:attrName>ppt_x</p:attrName>
                                        </p:attrNameLst>
                                      </p:cBhvr>
                                      <p:tavLst>
                                        <p:tav tm="0">
                                          <p:val>
                                            <p:strVal val="#ppt_x"/>
                                          </p:val>
                                        </p:tav>
                                        <p:tav tm="100000">
                                          <p:val>
                                            <p:strVal val="#ppt_x"/>
                                          </p:val>
                                        </p:tav>
                                      </p:tavLst>
                                    </p:anim>
                                    <p:anim calcmode="lin" valueType="num">
                                      <p:cBhvr additive="base">
                                        <p:cTn id="10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1" presetClass="entr" presetSubtype="1" fill="hold" grpId="0" nodeType="clickEffect">
                                  <p:stCondLst>
                                    <p:cond delay="0"/>
                                  </p:stCondLst>
                                  <p:childTnLst>
                                    <p:set>
                                      <p:cBhvr>
                                        <p:cTn id="112" dur="1" fill="hold">
                                          <p:stCondLst>
                                            <p:cond delay="0"/>
                                          </p:stCondLst>
                                        </p:cTn>
                                        <p:tgtEl>
                                          <p:spTgt spid="62"/>
                                        </p:tgtEl>
                                        <p:attrNameLst>
                                          <p:attrName>style.visibility</p:attrName>
                                        </p:attrNameLst>
                                      </p:cBhvr>
                                      <p:to>
                                        <p:strVal val="visible"/>
                                      </p:to>
                                    </p:set>
                                    <p:animEffect transition="in" filter="wheel(1)">
                                      <p:cBhvr>
                                        <p:cTn id="113" dur="2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build="p" autoUpdateAnimBg="0" advAuto="0"/>
      <p:bldP spid="34" grpId="0" build="p" autoUpdateAnimBg="0" advAuto="0"/>
      <p:bldP spid="41" grpId="0" build="p" autoUpdateAnimBg="0" advAuto="0"/>
      <p:bldP spid="47" grpId="0" build="p" autoUpdateAnimBg="0" advAuto="0"/>
      <p:bldP spid="52" grpId="0" build="p" autoUpdateAnimBg="0" advAuto="0"/>
      <p:bldP spid="53" grpId="0" build="p" autoUpdateAnimBg="0"/>
      <p:bldP spid="55" grpId="0"/>
      <p:bldP spid="56" grpId="0" build="p" autoUpdateAnimBg="0"/>
      <p:bldP spid="57" grpId="0"/>
      <p:bldP spid="59" grpId="0"/>
      <p:bldP spid="62"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3982690" y="3568032"/>
            <a:ext cx="5205413" cy="377825"/>
          </a:xfrm>
          <a:prstGeom prst="rect">
            <a:avLst/>
          </a:prstGeom>
          <a:solidFill>
            <a:srgbClr val="006666"/>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 name="Group 5"/>
          <p:cNvGrpSpPr>
            <a:grpSpLocks/>
          </p:cNvGrpSpPr>
          <p:nvPr/>
        </p:nvGrpSpPr>
        <p:grpSpPr bwMode="auto">
          <a:xfrm>
            <a:off x="3978409" y="4022057"/>
            <a:ext cx="5293652" cy="2079179"/>
            <a:chOff x="1581" y="528"/>
            <a:chExt cx="3710" cy="1318"/>
          </a:xfrm>
        </p:grpSpPr>
        <p:sp>
          <p:nvSpPr>
            <p:cNvPr id="4" name="Line 6"/>
            <p:cNvSpPr>
              <a:spLocks noChangeShapeType="1"/>
            </p:cNvSpPr>
            <p:nvPr/>
          </p:nvSpPr>
          <p:spPr bwMode="auto">
            <a:xfrm>
              <a:off x="1584" y="528"/>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7"/>
            <p:cNvSpPr>
              <a:spLocks noChangeShapeType="1"/>
            </p:cNvSpPr>
            <p:nvPr/>
          </p:nvSpPr>
          <p:spPr bwMode="auto">
            <a:xfrm>
              <a:off x="1584" y="576"/>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8"/>
            <p:cNvSpPr>
              <a:spLocks noChangeShapeType="1"/>
            </p:cNvSpPr>
            <p:nvPr/>
          </p:nvSpPr>
          <p:spPr bwMode="auto">
            <a:xfrm>
              <a:off x="1584" y="624"/>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9"/>
            <p:cNvSpPr>
              <a:spLocks noChangeShapeType="1"/>
            </p:cNvSpPr>
            <p:nvPr/>
          </p:nvSpPr>
          <p:spPr bwMode="auto">
            <a:xfrm>
              <a:off x="1584" y="768"/>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10"/>
            <p:cNvSpPr>
              <a:spLocks noChangeShapeType="1"/>
            </p:cNvSpPr>
            <p:nvPr/>
          </p:nvSpPr>
          <p:spPr bwMode="auto">
            <a:xfrm>
              <a:off x="1584" y="960"/>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1"/>
            <p:cNvSpPr>
              <a:spLocks noChangeShapeType="1"/>
            </p:cNvSpPr>
            <p:nvPr/>
          </p:nvSpPr>
          <p:spPr bwMode="auto">
            <a:xfrm>
              <a:off x="1581" y="1278"/>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2"/>
            <p:cNvSpPr>
              <a:spLocks noChangeShapeType="1"/>
            </p:cNvSpPr>
            <p:nvPr/>
          </p:nvSpPr>
          <p:spPr bwMode="auto">
            <a:xfrm>
              <a:off x="1643" y="1846"/>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 name="Group 87"/>
          <p:cNvGrpSpPr>
            <a:grpSpLocks/>
          </p:cNvGrpSpPr>
          <p:nvPr/>
        </p:nvGrpSpPr>
        <p:grpSpPr bwMode="auto">
          <a:xfrm>
            <a:off x="9307719" y="3548982"/>
            <a:ext cx="1112838" cy="2657475"/>
            <a:chOff x="4918" y="372"/>
            <a:chExt cx="701" cy="1674"/>
          </a:xfrm>
        </p:grpSpPr>
        <p:graphicFrame>
          <p:nvGraphicFramePr>
            <p:cNvPr id="12" name="Object 21"/>
            <p:cNvGraphicFramePr>
              <a:graphicFrameLocks noChangeAspect="1"/>
            </p:cNvGraphicFramePr>
            <p:nvPr>
              <p:extLst>
                <p:ext uri="{D42A27DB-BD31-4B8C-83A1-F6EECF244321}">
                  <p14:modId xmlns:p14="http://schemas.microsoft.com/office/powerpoint/2010/main" val="2884548671"/>
                </p:ext>
              </p:extLst>
            </p:nvPr>
          </p:nvGraphicFramePr>
          <p:xfrm>
            <a:off x="4918" y="372"/>
            <a:ext cx="701" cy="216"/>
          </p:xfrm>
          <a:graphic>
            <a:graphicData uri="http://schemas.openxmlformats.org/presentationml/2006/ole">
              <mc:AlternateContent xmlns:mc="http://schemas.openxmlformats.org/markup-compatibility/2006">
                <mc:Choice xmlns:v="urn:schemas-microsoft-com:vml" Requires="v">
                  <p:oleObj spid="_x0000_s317072" name="Equation" r:id="rId3" imgW="419040" imgH="139680" progId="Equation.DSMT4">
                    <p:embed/>
                  </p:oleObj>
                </mc:Choice>
                <mc:Fallback>
                  <p:oleObj name="Equation" r:id="rId3" imgW="419040" imgH="139680" progId="Equation.DSMT4">
                    <p:embed/>
                    <p:pic>
                      <p:nvPicPr>
                        <p:cNvPr id="20" name="Object 21"/>
                        <p:cNvPicPr>
                          <a:picLocks noChangeAspect="1" noChangeArrowheads="1"/>
                        </p:cNvPicPr>
                        <p:nvPr/>
                      </p:nvPicPr>
                      <p:blipFill>
                        <a:blip r:embed="rId4">
                          <a:lum bright="-100000"/>
                        </a:blip>
                        <a:srcRect/>
                        <a:stretch>
                          <a:fillRect/>
                        </a:stretch>
                      </p:blipFill>
                      <p:spPr bwMode="auto">
                        <a:xfrm>
                          <a:off x="4918" y="372"/>
                          <a:ext cx="701" cy="216"/>
                        </a:xfrm>
                        <a:prstGeom prst="rect">
                          <a:avLst/>
                        </a:prstGeom>
                        <a:noFill/>
                        <a:ln>
                          <a:noFill/>
                        </a:ln>
                        <a:effectLst/>
                        <a:extLst/>
                      </p:spPr>
                    </p:pic>
                  </p:oleObj>
                </mc:Fallback>
              </mc:AlternateContent>
            </a:graphicData>
          </a:graphic>
        </p:graphicFrame>
        <p:sp>
          <p:nvSpPr>
            <p:cNvPr id="13" name="Rectangle 22"/>
            <p:cNvSpPr>
              <a:spLocks noChangeArrowheads="1"/>
            </p:cNvSpPr>
            <p:nvPr/>
          </p:nvSpPr>
          <p:spPr bwMode="auto">
            <a:xfrm>
              <a:off x="5044" y="175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1</a:t>
              </a:r>
            </a:p>
          </p:txBody>
        </p:sp>
        <p:sp>
          <p:nvSpPr>
            <p:cNvPr id="14" name="Rectangle 23"/>
            <p:cNvSpPr>
              <a:spLocks noChangeArrowheads="1"/>
            </p:cNvSpPr>
            <p:nvPr/>
          </p:nvSpPr>
          <p:spPr bwMode="auto">
            <a:xfrm>
              <a:off x="5044" y="127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2</a:t>
              </a:r>
            </a:p>
          </p:txBody>
        </p:sp>
        <p:sp>
          <p:nvSpPr>
            <p:cNvPr id="15" name="Rectangle 24"/>
            <p:cNvSpPr>
              <a:spLocks noChangeArrowheads="1"/>
            </p:cNvSpPr>
            <p:nvPr/>
          </p:nvSpPr>
          <p:spPr bwMode="auto">
            <a:xfrm>
              <a:off x="5050" y="9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3</a:t>
              </a:r>
            </a:p>
          </p:txBody>
        </p:sp>
        <p:sp>
          <p:nvSpPr>
            <p:cNvPr id="16" name="Rectangle 25"/>
            <p:cNvSpPr>
              <a:spLocks noChangeArrowheads="1"/>
            </p:cNvSpPr>
            <p:nvPr/>
          </p:nvSpPr>
          <p:spPr bwMode="auto">
            <a:xfrm>
              <a:off x="5050" y="57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5</a:t>
              </a:r>
            </a:p>
          </p:txBody>
        </p:sp>
        <p:sp>
          <p:nvSpPr>
            <p:cNvPr id="17" name="Rectangle 26"/>
            <p:cNvSpPr>
              <a:spLocks noChangeArrowheads="1"/>
            </p:cNvSpPr>
            <p:nvPr/>
          </p:nvSpPr>
          <p:spPr bwMode="auto">
            <a:xfrm>
              <a:off x="5050" y="765"/>
              <a:ext cx="1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4</a:t>
              </a:r>
            </a:p>
          </p:txBody>
        </p:sp>
      </p:grpSp>
      <p:grpSp>
        <p:nvGrpSpPr>
          <p:cNvPr id="18" name="Group 29"/>
          <p:cNvGrpSpPr>
            <a:grpSpLocks/>
          </p:cNvGrpSpPr>
          <p:nvPr/>
        </p:nvGrpSpPr>
        <p:grpSpPr bwMode="auto">
          <a:xfrm>
            <a:off x="4117629" y="4011014"/>
            <a:ext cx="762000" cy="2090604"/>
            <a:chOff x="1584" y="277"/>
            <a:chExt cx="480" cy="2276"/>
          </a:xfrm>
        </p:grpSpPr>
        <p:sp>
          <p:nvSpPr>
            <p:cNvPr id="19" name="Line 30"/>
            <p:cNvSpPr>
              <a:spLocks noChangeShapeType="1"/>
            </p:cNvSpPr>
            <p:nvPr/>
          </p:nvSpPr>
          <p:spPr bwMode="auto">
            <a:xfrm flipH="1">
              <a:off x="1679" y="1019"/>
              <a:ext cx="1" cy="153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31"/>
            <p:cNvSpPr>
              <a:spLocks noChangeShapeType="1"/>
            </p:cNvSpPr>
            <p:nvPr/>
          </p:nvSpPr>
          <p:spPr bwMode="auto">
            <a:xfrm flipH="1">
              <a:off x="1584" y="1575"/>
              <a:ext cx="0" cy="97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32"/>
            <p:cNvSpPr>
              <a:spLocks noChangeShapeType="1"/>
            </p:cNvSpPr>
            <p:nvPr/>
          </p:nvSpPr>
          <p:spPr bwMode="auto">
            <a:xfrm flipH="1">
              <a:off x="1774" y="690"/>
              <a:ext cx="2" cy="186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33"/>
            <p:cNvSpPr>
              <a:spLocks noChangeShapeType="1"/>
            </p:cNvSpPr>
            <p:nvPr/>
          </p:nvSpPr>
          <p:spPr bwMode="auto">
            <a:xfrm flipH="1">
              <a:off x="1870" y="442"/>
              <a:ext cx="2" cy="2111"/>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34"/>
            <p:cNvSpPr>
              <a:spLocks noChangeShapeType="1"/>
            </p:cNvSpPr>
            <p:nvPr/>
          </p:nvSpPr>
          <p:spPr bwMode="auto">
            <a:xfrm>
              <a:off x="1984" y="357"/>
              <a:ext cx="3" cy="219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35"/>
            <p:cNvSpPr>
              <a:spLocks noChangeShapeType="1"/>
            </p:cNvSpPr>
            <p:nvPr/>
          </p:nvSpPr>
          <p:spPr bwMode="auto">
            <a:xfrm flipH="1">
              <a:off x="2059" y="277"/>
              <a:ext cx="5" cy="227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 name="Text Box 36"/>
          <p:cNvSpPr txBox="1">
            <a:spLocks noChangeArrowheads="1"/>
          </p:cNvSpPr>
          <p:nvPr/>
        </p:nvSpPr>
        <p:spPr bwMode="auto">
          <a:xfrm>
            <a:off x="3978409" y="622312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dirty="0">
                <a:solidFill>
                  <a:srgbClr val="9900CC"/>
                </a:solidFill>
              </a:rPr>
              <a:t>赖曼系</a:t>
            </a:r>
          </a:p>
        </p:txBody>
      </p:sp>
      <p:grpSp>
        <p:nvGrpSpPr>
          <p:cNvPr id="26" name="Group 38"/>
          <p:cNvGrpSpPr>
            <a:grpSpLocks/>
          </p:cNvGrpSpPr>
          <p:nvPr/>
        </p:nvGrpSpPr>
        <p:grpSpPr bwMode="auto">
          <a:xfrm>
            <a:off x="5057427" y="3995070"/>
            <a:ext cx="762000" cy="1209675"/>
            <a:chOff x="2208" y="534"/>
            <a:chExt cx="480" cy="762"/>
          </a:xfrm>
        </p:grpSpPr>
        <p:grpSp>
          <p:nvGrpSpPr>
            <p:cNvPr id="27" name="Group 39"/>
            <p:cNvGrpSpPr>
              <a:grpSpLocks/>
            </p:cNvGrpSpPr>
            <p:nvPr/>
          </p:nvGrpSpPr>
          <p:grpSpPr bwMode="auto">
            <a:xfrm>
              <a:off x="2208" y="562"/>
              <a:ext cx="389" cy="733"/>
              <a:chOff x="2208" y="562"/>
              <a:chExt cx="389" cy="733"/>
            </a:xfrm>
          </p:grpSpPr>
          <p:sp>
            <p:nvSpPr>
              <p:cNvPr id="29" name="Line 40"/>
              <p:cNvSpPr>
                <a:spLocks noChangeShapeType="1"/>
              </p:cNvSpPr>
              <p:nvPr/>
            </p:nvSpPr>
            <p:spPr bwMode="auto">
              <a:xfrm>
                <a:off x="2208" y="960"/>
                <a:ext cx="0" cy="335"/>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41"/>
              <p:cNvSpPr>
                <a:spLocks noChangeShapeType="1"/>
              </p:cNvSpPr>
              <p:nvPr/>
            </p:nvSpPr>
            <p:spPr bwMode="auto">
              <a:xfrm>
                <a:off x="2298" y="786"/>
                <a:ext cx="0" cy="509"/>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42"/>
              <p:cNvSpPr>
                <a:spLocks noChangeShapeType="1"/>
              </p:cNvSpPr>
              <p:nvPr/>
            </p:nvSpPr>
            <p:spPr bwMode="auto">
              <a:xfrm>
                <a:off x="2400" y="659"/>
                <a:ext cx="0" cy="636"/>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43"/>
              <p:cNvSpPr>
                <a:spLocks noChangeShapeType="1"/>
              </p:cNvSpPr>
              <p:nvPr/>
            </p:nvSpPr>
            <p:spPr bwMode="auto">
              <a:xfrm>
                <a:off x="2496" y="597"/>
                <a:ext cx="1" cy="698"/>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44"/>
              <p:cNvSpPr>
                <a:spLocks noChangeShapeType="1"/>
              </p:cNvSpPr>
              <p:nvPr/>
            </p:nvSpPr>
            <p:spPr bwMode="auto">
              <a:xfrm>
                <a:off x="2592" y="562"/>
                <a:ext cx="5" cy="733"/>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 name="Line 45"/>
            <p:cNvSpPr>
              <a:spLocks noChangeShapeType="1"/>
            </p:cNvSpPr>
            <p:nvPr/>
          </p:nvSpPr>
          <p:spPr bwMode="auto">
            <a:xfrm flipH="1">
              <a:off x="2687" y="534"/>
              <a:ext cx="1" cy="762"/>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4" name="Text Box 46"/>
          <p:cNvSpPr txBox="1">
            <a:spLocks noChangeArrowheads="1"/>
          </p:cNvSpPr>
          <p:nvPr/>
        </p:nvSpPr>
        <p:spPr bwMode="auto">
          <a:xfrm>
            <a:off x="4955828" y="5503595"/>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dirty="0">
                <a:solidFill>
                  <a:srgbClr val="0000FF"/>
                </a:solidFill>
              </a:rPr>
              <a:t>巴尔末系</a:t>
            </a:r>
          </a:p>
        </p:txBody>
      </p:sp>
      <p:grpSp>
        <p:nvGrpSpPr>
          <p:cNvPr id="35" name="Group 48"/>
          <p:cNvGrpSpPr>
            <a:grpSpLocks/>
          </p:cNvGrpSpPr>
          <p:nvPr/>
        </p:nvGrpSpPr>
        <p:grpSpPr bwMode="auto">
          <a:xfrm>
            <a:off x="6048027" y="3909344"/>
            <a:ext cx="609600" cy="762000"/>
            <a:chOff x="2832" y="480"/>
            <a:chExt cx="384" cy="480"/>
          </a:xfrm>
        </p:grpSpPr>
        <p:sp>
          <p:nvSpPr>
            <p:cNvPr id="36" name="Line 49"/>
            <p:cNvSpPr>
              <a:spLocks noChangeShapeType="1"/>
            </p:cNvSpPr>
            <p:nvPr/>
          </p:nvSpPr>
          <p:spPr bwMode="auto">
            <a:xfrm flipH="1">
              <a:off x="2832" y="786"/>
              <a:ext cx="6" cy="174"/>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50"/>
            <p:cNvSpPr>
              <a:spLocks noChangeShapeType="1"/>
            </p:cNvSpPr>
            <p:nvPr/>
          </p:nvSpPr>
          <p:spPr bwMode="auto">
            <a:xfrm>
              <a:off x="2928" y="635"/>
              <a:ext cx="0" cy="325"/>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51"/>
            <p:cNvSpPr>
              <a:spLocks noChangeShapeType="1"/>
            </p:cNvSpPr>
            <p:nvPr/>
          </p:nvSpPr>
          <p:spPr bwMode="auto">
            <a:xfrm>
              <a:off x="3024" y="597"/>
              <a:ext cx="0" cy="363"/>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52"/>
            <p:cNvSpPr>
              <a:spLocks noChangeShapeType="1"/>
            </p:cNvSpPr>
            <p:nvPr/>
          </p:nvSpPr>
          <p:spPr bwMode="auto">
            <a:xfrm>
              <a:off x="3120" y="551"/>
              <a:ext cx="0" cy="409"/>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53"/>
            <p:cNvSpPr>
              <a:spLocks noChangeShapeType="1"/>
            </p:cNvSpPr>
            <p:nvPr/>
          </p:nvSpPr>
          <p:spPr bwMode="auto">
            <a:xfrm>
              <a:off x="3216" y="480"/>
              <a:ext cx="0" cy="48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1" name="Text Box 54"/>
          <p:cNvSpPr txBox="1">
            <a:spLocks noChangeArrowheads="1"/>
          </p:cNvSpPr>
          <p:nvPr/>
        </p:nvSpPr>
        <p:spPr bwMode="auto">
          <a:xfrm>
            <a:off x="5743227" y="4671344"/>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a:solidFill>
                  <a:srgbClr val="0099FF"/>
                </a:solidFill>
              </a:rPr>
              <a:t>帕邢系</a:t>
            </a:r>
          </a:p>
        </p:txBody>
      </p:sp>
      <p:grpSp>
        <p:nvGrpSpPr>
          <p:cNvPr id="42" name="Group 56"/>
          <p:cNvGrpSpPr>
            <a:grpSpLocks/>
          </p:cNvGrpSpPr>
          <p:nvPr/>
        </p:nvGrpSpPr>
        <p:grpSpPr bwMode="auto">
          <a:xfrm>
            <a:off x="7229128" y="3908645"/>
            <a:ext cx="457200" cy="522288"/>
            <a:chOff x="3552" y="439"/>
            <a:chExt cx="288" cy="329"/>
          </a:xfrm>
        </p:grpSpPr>
        <p:sp>
          <p:nvSpPr>
            <p:cNvPr id="43" name="Line 57"/>
            <p:cNvSpPr>
              <a:spLocks noChangeShapeType="1"/>
            </p:cNvSpPr>
            <p:nvPr/>
          </p:nvSpPr>
          <p:spPr bwMode="auto">
            <a:xfrm>
              <a:off x="3552" y="624"/>
              <a:ext cx="0" cy="144"/>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58"/>
            <p:cNvSpPr>
              <a:spLocks noChangeShapeType="1"/>
            </p:cNvSpPr>
            <p:nvPr/>
          </p:nvSpPr>
          <p:spPr bwMode="auto">
            <a:xfrm>
              <a:off x="3648" y="576"/>
              <a:ext cx="0" cy="192"/>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59"/>
            <p:cNvSpPr>
              <a:spLocks noChangeShapeType="1"/>
            </p:cNvSpPr>
            <p:nvPr/>
          </p:nvSpPr>
          <p:spPr bwMode="auto">
            <a:xfrm>
              <a:off x="3744" y="528"/>
              <a:ext cx="0" cy="24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60"/>
            <p:cNvSpPr>
              <a:spLocks noChangeShapeType="1"/>
            </p:cNvSpPr>
            <p:nvPr/>
          </p:nvSpPr>
          <p:spPr bwMode="auto">
            <a:xfrm>
              <a:off x="3840" y="439"/>
              <a:ext cx="0" cy="329"/>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7" name="Text Box 61"/>
          <p:cNvSpPr txBox="1">
            <a:spLocks noChangeArrowheads="1"/>
          </p:cNvSpPr>
          <p:nvPr/>
        </p:nvSpPr>
        <p:spPr bwMode="auto">
          <a:xfrm>
            <a:off x="6886227" y="4290344"/>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a:solidFill>
                  <a:srgbClr val="006600"/>
                </a:solidFill>
              </a:rPr>
              <a:t>布喇开系</a:t>
            </a:r>
          </a:p>
        </p:txBody>
      </p:sp>
      <p:grpSp>
        <p:nvGrpSpPr>
          <p:cNvPr id="48" name="Group 63"/>
          <p:cNvGrpSpPr>
            <a:grpSpLocks/>
          </p:cNvGrpSpPr>
          <p:nvPr/>
        </p:nvGrpSpPr>
        <p:grpSpPr bwMode="auto">
          <a:xfrm>
            <a:off x="8189831" y="3897970"/>
            <a:ext cx="284163" cy="329462"/>
            <a:chOff x="4189" y="517"/>
            <a:chExt cx="179" cy="139"/>
          </a:xfrm>
        </p:grpSpPr>
        <p:sp>
          <p:nvSpPr>
            <p:cNvPr id="49" name="Line 64"/>
            <p:cNvSpPr>
              <a:spLocks noChangeShapeType="1"/>
            </p:cNvSpPr>
            <p:nvPr/>
          </p:nvSpPr>
          <p:spPr bwMode="auto">
            <a:xfrm>
              <a:off x="4189" y="581"/>
              <a:ext cx="1" cy="75"/>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65"/>
            <p:cNvSpPr>
              <a:spLocks noChangeShapeType="1"/>
            </p:cNvSpPr>
            <p:nvPr/>
          </p:nvSpPr>
          <p:spPr bwMode="auto">
            <a:xfrm flipH="1">
              <a:off x="4272" y="551"/>
              <a:ext cx="6" cy="73"/>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66"/>
            <p:cNvSpPr>
              <a:spLocks noChangeShapeType="1"/>
            </p:cNvSpPr>
            <p:nvPr/>
          </p:nvSpPr>
          <p:spPr bwMode="auto">
            <a:xfrm>
              <a:off x="4368" y="517"/>
              <a:ext cx="0" cy="107"/>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2" name="Text Box 67"/>
          <p:cNvSpPr txBox="1">
            <a:spLocks noChangeArrowheads="1"/>
          </p:cNvSpPr>
          <p:nvPr/>
        </p:nvSpPr>
        <p:spPr bwMode="auto">
          <a:xfrm>
            <a:off x="8069112" y="4165409"/>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i="0" dirty="0">
                <a:solidFill>
                  <a:srgbClr val="CC3300"/>
                </a:solidFill>
              </a:rPr>
              <a:t>普芳德系</a:t>
            </a:r>
          </a:p>
        </p:txBody>
      </p:sp>
      <p:grpSp>
        <p:nvGrpSpPr>
          <p:cNvPr id="53" name="Group 2"/>
          <p:cNvGrpSpPr>
            <a:grpSpLocks/>
          </p:cNvGrpSpPr>
          <p:nvPr/>
        </p:nvGrpSpPr>
        <p:grpSpPr bwMode="auto">
          <a:xfrm>
            <a:off x="1646683" y="384631"/>
            <a:ext cx="8821738" cy="2700536"/>
            <a:chOff x="362" y="1112"/>
            <a:chExt cx="4908" cy="1349"/>
          </a:xfrm>
        </p:grpSpPr>
        <p:grpSp>
          <p:nvGrpSpPr>
            <p:cNvPr id="54" name="Group 3"/>
            <p:cNvGrpSpPr>
              <a:grpSpLocks/>
            </p:cNvGrpSpPr>
            <p:nvPr/>
          </p:nvGrpSpPr>
          <p:grpSpPr bwMode="auto">
            <a:xfrm>
              <a:off x="362" y="1112"/>
              <a:ext cx="4892" cy="218"/>
              <a:chOff x="362" y="1112"/>
              <a:chExt cx="4892" cy="218"/>
            </a:xfrm>
          </p:grpSpPr>
          <p:sp>
            <p:nvSpPr>
              <p:cNvPr id="71" name="Text Box 4"/>
              <p:cNvSpPr txBox="1">
                <a:spLocks noChangeArrowheads="1"/>
              </p:cNvSpPr>
              <p:nvPr/>
            </p:nvSpPr>
            <p:spPr bwMode="auto">
              <a:xfrm>
                <a:off x="1129" y="1112"/>
                <a:ext cx="1967" cy="200"/>
              </a:xfrm>
              <a:prstGeom prst="rect">
                <a:avLst/>
              </a:prstGeom>
              <a:noFill/>
              <a:ln w="9525" algn="ctr">
                <a:noFill/>
                <a:miter lim="800000"/>
                <a:headEnd/>
                <a:tailEnd/>
              </a:ln>
              <a:effectLst/>
            </p:spPr>
            <p:txBody>
              <a:bodyPr wrap="none">
                <a:spAutoFit/>
              </a:bodyPr>
              <a:lstStyle/>
              <a:p>
                <a:pPr>
                  <a:defRPr/>
                </a:pPr>
                <a:r>
                  <a:rPr lang="zh-CN" altLang="en-US" sz="2000" b="1" i="0" dirty="0">
                    <a:solidFill>
                      <a:srgbClr val="FF0066"/>
                    </a:solidFill>
                  </a:rPr>
                  <a:t>赖曼（</a:t>
                </a:r>
                <a:r>
                  <a:rPr lang="en-US" altLang="zh-CN" sz="2000" b="1" i="0" dirty="0">
                    <a:solidFill>
                      <a:srgbClr val="FF0066"/>
                    </a:solidFill>
                  </a:rPr>
                  <a:t>Lyman</a:t>
                </a:r>
                <a:r>
                  <a:rPr lang="zh-CN" altLang="en-US" sz="2000" b="1" i="0" dirty="0">
                    <a:solidFill>
                      <a:srgbClr val="FF0066"/>
                    </a:solidFill>
                  </a:rPr>
                  <a:t>）系</a:t>
                </a:r>
                <a:r>
                  <a:rPr lang="zh-CN" altLang="en-US" sz="2000" b="1" i="0" dirty="0">
                    <a:solidFill>
                      <a:srgbClr val="0000CC"/>
                    </a:solidFill>
                  </a:rPr>
                  <a:t>（紫外区）</a:t>
                </a:r>
              </a:p>
            </p:txBody>
          </p:sp>
          <p:graphicFrame>
            <p:nvGraphicFramePr>
              <p:cNvPr id="72" name="Object 5"/>
              <p:cNvGraphicFramePr>
                <a:graphicFrameLocks noChangeAspect="1"/>
              </p:cNvGraphicFramePr>
              <p:nvPr/>
            </p:nvGraphicFramePr>
            <p:xfrm>
              <a:off x="3926" y="1146"/>
              <a:ext cx="1328" cy="184"/>
            </p:xfrm>
            <a:graphic>
              <a:graphicData uri="http://schemas.openxmlformats.org/presentationml/2006/ole">
                <mc:AlternateContent xmlns:mc="http://schemas.openxmlformats.org/markup-compatibility/2006">
                  <mc:Choice xmlns:v="urn:schemas-microsoft-com:vml" Requires="v">
                    <p:oleObj spid="_x0000_s317073" name="Equation" r:id="rId5" imgW="2108200" imgH="292100" progId="Equation.DSMT4">
                      <p:embed/>
                    </p:oleObj>
                  </mc:Choice>
                  <mc:Fallback>
                    <p:oleObj name="Equation" r:id="rId5" imgW="2108200" imgH="292100" progId="Equation.DSMT4">
                      <p:embed/>
                      <p:pic>
                        <p:nvPicPr>
                          <p:cNvPr id="12597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6" y="1146"/>
                            <a:ext cx="132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 name="Text Box 6"/>
              <p:cNvSpPr txBox="1">
                <a:spLocks noChangeArrowheads="1"/>
              </p:cNvSpPr>
              <p:nvPr/>
            </p:nvSpPr>
            <p:spPr bwMode="auto">
              <a:xfrm>
                <a:off x="362" y="1113"/>
                <a:ext cx="532" cy="200"/>
              </a:xfrm>
              <a:prstGeom prst="rect">
                <a:avLst/>
              </a:prstGeom>
              <a:noFill/>
              <a:ln w="9525" algn="ctr">
                <a:noFill/>
                <a:miter lim="800000"/>
                <a:headEnd/>
                <a:tailEnd/>
              </a:ln>
              <a:effectLst/>
            </p:spPr>
            <p:txBody>
              <a:bodyPr wrap="none">
                <a:spAutoFit/>
              </a:bodyPr>
              <a:lstStyle/>
              <a:p>
                <a:pPr>
                  <a:defRPr/>
                </a:pPr>
                <a:r>
                  <a:rPr lang="en-US" altLang="zh-CN" sz="2000" b="1" i="0" dirty="0">
                    <a:solidFill>
                      <a:srgbClr val="0000CC"/>
                    </a:solidFill>
                  </a:rPr>
                  <a:t>1916</a:t>
                </a:r>
                <a:r>
                  <a:rPr lang="zh-CN" altLang="en-US" sz="2000" b="1" i="0" dirty="0">
                    <a:solidFill>
                      <a:srgbClr val="0000CC"/>
                    </a:solidFill>
                  </a:rPr>
                  <a:t>年</a:t>
                </a:r>
              </a:p>
            </p:txBody>
          </p:sp>
        </p:grpSp>
        <p:grpSp>
          <p:nvGrpSpPr>
            <p:cNvPr id="55" name="Group 7"/>
            <p:cNvGrpSpPr>
              <a:grpSpLocks/>
            </p:cNvGrpSpPr>
            <p:nvPr/>
          </p:nvGrpSpPr>
          <p:grpSpPr bwMode="auto">
            <a:xfrm>
              <a:off x="362" y="1395"/>
              <a:ext cx="4904" cy="217"/>
              <a:chOff x="362" y="1374"/>
              <a:chExt cx="4904" cy="217"/>
            </a:xfrm>
          </p:grpSpPr>
          <p:sp>
            <p:nvSpPr>
              <p:cNvPr id="68" name="Text Box 8"/>
              <p:cNvSpPr txBox="1">
                <a:spLocks noChangeArrowheads="1"/>
              </p:cNvSpPr>
              <p:nvPr/>
            </p:nvSpPr>
            <p:spPr bwMode="auto">
              <a:xfrm>
                <a:off x="1129" y="1374"/>
                <a:ext cx="2277" cy="200"/>
              </a:xfrm>
              <a:prstGeom prst="rect">
                <a:avLst/>
              </a:prstGeom>
              <a:noFill/>
              <a:ln w="9525" algn="ctr">
                <a:noFill/>
                <a:miter lim="800000"/>
                <a:headEnd/>
                <a:tailEnd/>
              </a:ln>
              <a:effectLst/>
            </p:spPr>
            <p:txBody>
              <a:bodyPr wrap="none">
                <a:spAutoFit/>
              </a:bodyPr>
              <a:lstStyle/>
              <a:p>
                <a:pPr>
                  <a:defRPr/>
                </a:pPr>
                <a:r>
                  <a:rPr lang="zh-CN" altLang="en-US" sz="2000" b="1" i="0" dirty="0">
                    <a:solidFill>
                      <a:srgbClr val="FF00FF"/>
                    </a:solidFill>
                  </a:rPr>
                  <a:t>巴耳末（</a:t>
                </a:r>
                <a:r>
                  <a:rPr lang="en-US" altLang="zh-CN" sz="2000" b="1" i="0" dirty="0" err="1">
                    <a:solidFill>
                      <a:srgbClr val="FF00FF"/>
                    </a:solidFill>
                  </a:rPr>
                  <a:t>Balmer</a:t>
                </a:r>
                <a:r>
                  <a:rPr lang="zh-CN" altLang="en-US" sz="2000" b="1" i="0" dirty="0">
                    <a:solidFill>
                      <a:srgbClr val="FF00FF"/>
                    </a:solidFill>
                  </a:rPr>
                  <a:t>）系</a:t>
                </a:r>
                <a:r>
                  <a:rPr lang="zh-CN" altLang="en-US" sz="2000" b="1" i="0" dirty="0">
                    <a:solidFill>
                      <a:srgbClr val="00B050"/>
                    </a:solidFill>
                  </a:rPr>
                  <a:t>（可见光区）</a:t>
                </a:r>
              </a:p>
            </p:txBody>
          </p:sp>
          <p:graphicFrame>
            <p:nvGraphicFramePr>
              <p:cNvPr id="69" name="Object 9"/>
              <p:cNvGraphicFramePr>
                <a:graphicFrameLocks noChangeAspect="1"/>
              </p:cNvGraphicFramePr>
              <p:nvPr/>
            </p:nvGraphicFramePr>
            <p:xfrm>
              <a:off x="3914" y="1407"/>
              <a:ext cx="1352" cy="184"/>
            </p:xfrm>
            <a:graphic>
              <a:graphicData uri="http://schemas.openxmlformats.org/presentationml/2006/ole">
                <mc:AlternateContent xmlns:mc="http://schemas.openxmlformats.org/markup-compatibility/2006">
                  <mc:Choice xmlns:v="urn:schemas-microsoft-com:vml" Requires="v">
                    <p:oleObj spid="_x0000_s317074" name="Equation" r:id="rId7" imgW="2146300" imgH="292100" progId="Equation.DSMT4">
                      <p:embed/>
                    </p:oleObj>
                  </mc:Choice>
                  <mc:Fallback>
                    <p:oleObj name="Equation" r:id="rId7" imgW="2146300" imgH="292100" progId="Equation.DSMT4">
                      <p:embed/>
                      <p:pic>
                        <p:nvPicPr>
                          <p:cNvPr id="125973"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4" y="1407"/>
                            <a:ext cx="1352"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 name="Text Box 10"/>
              <p:cNvSpPr txBox="1">
                <a:spLocks noChangeArrowheads="1"/>
              </p:cNvSpPr>
              <p:nvPr/>
            </p:nvSpPr>
            <p:spPr bwMode="auto">
              <a:xfrm>
                <a:off x="362" y="1374"/>
                <a:ext cx="532" cy="200"/>
              </a:xfrm>
              <a:prstGeom prst="rect">
                <a:avLst/>
              </a:prstGeom>
              <a:noFill/>
              <a:ln w="9525" algn="ctr">
                <a:noFill/>
                <a:miter lim="800000"/>
                <a:headEnd/>
                <a:tailEnd/>
              </a:ln>
              <a:effectLst/>
            </p:spPr>
            <p:txBody>
              <a:bodyPr wrap="none">
                <a:spAutoFit/>
              </a:bodyPr>
              <a:lstStyle/>
              <a:p>
                <a:pPr>
                  <a:defRPr/>
                </a:pPr>
                <a:r>
                  <a:rPr lang="en-US" altLang="zh-CN" sz="2000" b="1" i="0" dirty="0">
                    <a:solidFill>
                      <a:srgbClr val="00B050"/>
                    </a:solidFill>
                  </a:rPr>
                  <a:t>1885</a:t>
                </a:r>
                <a:r>
                  <a:rPr lang="zh-CN" altLang="en-US" sz="2000" b="1" i="0" dirty="0">
                    <a:solidFill>
                      <a:srgbClr val="00B050"/>
                    </a:solidFill>
                  </a:rPr>
                  <a:t>年</a:t>
                </a:r>
              </a:p>
            </p:txBody>
          </p:sp>
        </p:grpSp>
        <p:grpSp>
          <p:nvGrpSpPr>
            <p:cNvPr id="56" name="Group 11"/>
            <p:cNvGrpSpPr>
              <a:grpSpLocks/>
            </p:cNvGrpSpPr>
            <p:nvPr/>
          </p:nvGrpSpPr>
          <p:grpSpPr bwMode="auto">
            <a:xfrm>
              <a:off x="372" y="1652"/>
              <a:ext cx="4894" cy="243"/>
              <a:chOff x="372" y="1626"/>
              <a:chExt cx="4894" cy="243"/>
            </a:xfrm>
          </p:grpSpPr>
          <p:sp>
            <p:nvSpPr>
              <p:cNvPr id="65" name="Text Box 12"/>
              <p:cNvSpPr txBox="1">
                <a:spLocks noChangeArrowheads="1"/>
              </p:cNvSpPr>
              <p:nvPr/>
            </p:nvSpPr>
            <p:spPr bwMode="auto">
              <a:xfrm>
                <a:off x="1129" y="1652"/>
                <a:ext cx="2182" cy="200"/>
              </a:xfrm>
              <a:prstGeom prst="rect">
                <a:avLst/>
              </a:prstGeom>
              <a:noFill/>
              <a:ln w="9525" algn="ctr">
                <a:noFill/>
                <a:miter lim="800000"/>
                <a:headEnd/>
                <a:tailEnd/>
              </a:ln>
              <a:effectLst/>
            </p:spPr>
            <p:txBody>
              <a:bodyPr wrap="none">
                <a:spAutoFit/>
              </a:bodyPr>
              <a:lstStyle/>
              <a:p>
                <a:pPr>
                  <a:defRPr/>
                </a:pPr>
                <a:r>
                  <a:rPr lang="zh-CN" altLang="en-US" sz="2000" b="1" i="0" dirty="0">
                    <a:solidFill>
                      <a:srgbClr val="CC3300"/>
                    </a:solidFill>
                  </a:rPr>
                  <a:t>帕邢（</a:t>
                </a:r>
                <a:r>
                  <a:rPr lang="en-US" altLang="zh-CN" sz="2000" b="1" i="0" dirty="0" err="1">
                    <a:solidFill>
                      <a:srgbClr val="CC3300"/>
                    </a:solidFill>
                  </a:rPr>
                  <a:t>Paschen</a:t>
                </a:r>
                <a:r>
                  <a:rPr lang="zh-CN" altLang="en-US" sz="2000" b="1" i="0" dirty="0">
                    <a:solidFill>
                      <a:srgbClr val="CC3300"/>
                    </a:solidFill>
                  </a:rPr>
                  <a:t>）系</a:t>
                </a:r>
                <a:r>
                  <a:rPr lang="zh-CN" altLang="en-US" sz="2000" b="1" i="0" dirty="0">
                    <a:solidFill>
                      <a:srgbClr val="9900CC"/>
                    </a:solidFill>
                  </a:rPr>
                  <a:t>（近红外区）</a:t>
                </a:r>
              </a:p>
            </p:txBody>
          </p:sp>
          <p:graphicFrame>
            <p:nvGraphicFramePr>
              <p:cNvPr id="66" name="Object 13"/>
              <p:cNvGraphicFramePr>
                <a:graphicFrameLocks noChangeAspect="1"/>
              </p:cNvGraphicFramePr>
              <p:nvPr/>
            </p:nvGraphicFramePr>
            <p:xfrm>
              <a:off x="3914" y="1685"/>
              <a:ext cx="1352" cy="184"/>
            </p:xfrm>
            <a:graphic>
              <a:graphicData uri="http://schemas.openxmlformats.org/presentationml/2006/ole">
                <mc:AlternateContent xmlns:mc="http://schemas.openxmlformats.org/markup-compatibility/2006">
                  <mc:Choice xmlns:v="urn:schemas-microsoft-com:vml" Requires="v">
                    <p:oleObj spid="_x0000_s317075" name="Equation" r:id="rId9" imgW="2146300" imgH="292100" progId="Equation.DSMT4">
                      <p:embed/>
                    </p:oleObj>
                  </mc:Choice>
                  <mc:Fallback>
                    <p:oleObj name="Equation" r:id="rId9" imgW="2146300" imgH="292100" progId="Equation.DSMT4">
                      <p:embed/>
                      <p:pic>
                        <p:nvPicPr>
                          <p:cNvPr id="12597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14" y="1685"/>
                            <a:ext cx="1352"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Text Box 14"/>
              <p:cNvSpPr txBox="1">
                <a:spLocks noChangeArrowheads="1"/>
              </p:cNvSpPr>
              <p:nvPr/>
            </p:nvSpPr>
            <p:spPr bwMode="auto">
              <a:xfrm>
                <a:off x="372" y="1626"/>
                <a:ext cx="532" cy="200"/>
              </a:xfrm>
              <a:prstGeom prst="rect">
                <a:avLst/>
              </a:prstGeom>
              <a:noFill/>
              <a:ln w="9525" algn="ctr">
                <a:noFill/>
                <a:miter lim="800000"/>
                <a:headEnd/>
                <a:tailEnd/>
              </a:ln>
              <a:effectLst/>
            </p:spPr>
            <p:txBody>
              <a:bodyPr wrap="none">
                <a:spAutoFit/>
              </a:bodyPr>
              <a:lstStyle/>
              <a:p>
                <a:pPr>
                  <a:defRPr/>
                </a:pPr>
                <a:r>
                  <a:rPr lang="en-US" altLang="zh-CN" sz="2000" b="1" i="0" dirty="0">
                    <a:solidFill>
                      <a:srgbClr val="9900CC"/>
                    </a:solidFill>
                  </a:rPr>
                  <a:t>1908</a:t>
                </a:r>
                <a:r>
                  <a:rPr lang="zh-CN" altLang="en-US" sz="2000" b="1" i="0" dirty="0">
                    <a:solidFill>
                      <a:srgbClr val="9900CC"/>
                    </a:solidFill>
                  </a:rPr>
                  <a:t>年</a:t>
                </a:r>
              </a:p>
            </p:txBody>
          </p:sp>
        </p:grpSp>
        <p:grpSp>
          <p:nvGrpSpPr>
            <p:cNvPr id="57" name="Group 15"/>
            <p:cNvGrpSpPr>
              <a:grpSpLocks/>
            </p:cNvGrpSpPr>
            <p:nvPr/>
          </p:nvGrpSpPr>
          <p:grpSpPr bwMode="auto">
            <a:xfrm>
              <a:off x="362" y="1961"/>
              <a:ext cx="4908" cy="217"/>
              <a:chOff x="362" y="1923"/>
              <a:chExt cx="4908" cy="217"/>
            </a:xfrm>
          </p:grpSpPr>
          <p:sp>
            <p:nvSpPr>
              <p:cNvPr id="62" name="Text Box 16"/>
              <p:cNvSpPr txBox="1">
                <a:spLocks noChangeArrowheads="1"/>
              </p:cNvSpPr>
              <p:nvPr/>
            </p:nvSpPr>
            <p:spPr bwMode="auto">
              <a:xfrm>
                <a:off x="1129" y="1923"/>
                <a:ext cx="2213" cy="200"/>
              </a:xfrm>
              <a:prstGeom prst="rect">
                <a:avLst/>
              </a:prstGeom>
              <a:noFill/>
              <a:ln w="9525" algn="ctr">
                <a:noFill/>
                <a:miter lim="800000"/>
                <a:headEnd/>
                <a:tailEnd/>
              </a:ln>
              <a:effectLst/>
            </p:spPr>
            <p:txBody>
              <a:bodyPr wrap="none">
                <a:spAutoFit/>
              </a:bodyPr>
              <a:lstStyle/>
              <a:p>
                <a:pPr>
                  <a:defRPr/>
                </a:pPr>
                <a:r>
                  <a:rPr lang="zh-CN" altLang="en-US" sz="2000" b="1" i="0" dirty="0">
                    <a:solidFill>
                      <a:srgbClr val="FF0066"/>
                    </a:solidFill>
                  </a:rPr>
                  <a:t>布喇开（</a:t>
                </a:r>
                <a:r>
                  <a:rPr lang="en-US" altLang="zh-CN" sz="2000" b="1" i="0" dirty="0">
                    <a:solidFill>
                      <a:srgbClr val="FF0066"/>
                    </a:solidFill>
                  </a:rPr>
                  <a:t>Brackett</a:t>
                </a:r>
                <a:r>
                  <a:rPr lang="zh-CN" altLang="en-US" sz="2000" b="1" i="0" dirty="0">
                    <a:solidFill>
                      <a:srgbClr val="FF0066"/>
                    </a:solidFill>
                  </a:rPr>
                  <a:t>）系</a:t>
                </a:r>
                <a:r>
                  <a:rPr lang="zh-CN" altLang="en-US" sz="2000" b="1" i="0" dirty="0"/>
                  <a:t>（红外区）</a:t>
                </a:r>
              </a:p>
            </p:txBody>
          </p:sp>
          <p:graphicFrame>
            <p:nvGraphicFramePr>
              <p:cNvPr id="63" name="Object 17"/>
              <p:cNvGraphicFramePr>
                <a:graphicFrameLocks noChangeAspect="1"/>
              </p:cNvGraphicFramePr>
              <p:nvPr/>
            </p:nvGraphicFramePr>
            <p:xfrm>
              <a:off x="3910" y="1956"/>
              <a:ext cx="1360" cy="184"/>
            </p:xfrm>
            <a:graphic>
              <a:graphicData uri="http://schemas.openxmlformats.org/presentationml/2006/ole">
                <mc:AlternateContent xmlns:mc="http://schemas.openxmlformats.org/markup-compatibility/2006">
                  <mc:Choice xmlns:v="urn:schemas-microsoft-com:vml" Requires="v">
                    <p:oleObj spid="_x0000_s317076" name="Equation" r:id="rId11" imgW="2159000" imgH="292100" progId="Equation.DSMT4">
                      <p:embed/>
                    </p:oleObj>
                  </mc:Choice>
                  <mc:Fallback>
                    <p:oleObj name="Equation" r:id="rId11" imgW="2159000" imgH="292100" progId="Equation.DSMT4">
                      <p:embed/>
                      <p:pic>
                        <p:nvPicPr>
                          <p:cNvPr id="125967"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10" y="1956"/>
                            <a:ext cx="1360"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 name="Text Box 18"/>
              <p:cNvSpPr txBox="1">
                <a:spLocks noChangeArrowheads="1"/>
              </p:cNvSpPr>
              <p:nvPr/>
            </p:nvSpPr>
            <p:spPr bwMode="auto">
              <a:xfrm>
                <a:off x="362" y="1923"/>
                <a:ext cx="532" cy="200"/>
              </a:xfrm>
              <a:prstGeom prst="rect">
                <a:avLst/>
              </a:prstGeom>
              <a:noFill/>
              <a:ln w="9525" algn="ctr">
                <a:noFill/>
                <a:miter lim="800000"/>
                <a:headEnd/>
                <a:tailEnd/>
              </a:ln>
              <a:effectLst/>
            </p:spPr>
            <p:txBody>
              <a:bodyPr wrap="none">
                <a:spAutoFit/>
              </a:bodyPr>
              <a:lstStyle/>
              <a:p>
                <a:pPr>
                  <a:defRPr/>
                </a:pPr>
                <a:r>
                  <a:rPr lang="en-US" altLang="zh-CN" sz="2000" b="1" i="0" dirty="0"/>
                  <a:t>1922</a:t>
                </a:r>
                <a:r>
                  <a:rPr lang="zh-CN" altLang="en-US" sz="2000" b="1" i="0" dirty="0"/>
                  <a:t>年</a:t>
                </a:r>
              </a:p>
            </p:txBody>
          </p:sp>
        </p:grpSp>
        <p:grpSp>
          <p:nvGrpSpPr>
            <p:cNvPr id="58" name="Group 19"/>
            <p:cNvGrpSpPr>
              <a:grpSpLocks/>
            </p:cNvGrpSpPr>
            <p:nvPr/>
          </p:nvGrpSpPr>
          <p:grpSpPr bwMode="auto">
            <a:xfrm>
              <a:off x="362" y="2244"/>
              <a:ext cx="4904" cy="217"/>
              <a:chOff x="362" y="2244"/>
              <a:chExt cx="4904" cy="217"/>
            </a:xfrm>
          </p:grpSpPr>
          <p:sp>
            <p:nvSpPr>
              <p:cNvPr id="59" name="Text Box 20"/>
              <p:cNvSpPr txBox="1">
                <a:spLocks noChangeArrowheads="1"/>
              </p:cNvSpPr>
              <p:nvPr/>
            </p:nvSpPr>
            <p:spPr bwMode="auto">
              <a:xfrm>
                <a:off x="1129" y="2244"/>
                <a:ext cx="2199" cy="200"/>
              </a:xfrm>
              <a:prstGeom prst="rect">
                <a:avLst/>
              </a:prstGeom>
              <a:noFill/>
              <a:ln w="9525" algn="ctr">
                <a:noFill/>
                <a:miter lim="800000"/>
                <a:headEnd/>
                <a:tailEnd/>
              </a:ln>
              <a:effectLst/>
            </p:spPr>
            <p:txBody>
              <a:bodyPr wrap="none">
                <a:spAutoFit/>
              </a:bodyPr>
              <a:lstStyle/>
              <a:p>
                <a:pPr>
                  <a:defRPr/>
                </a:pPr>
                <a:r>
                  <a:rPr lang="zh-CN" altLang="en-US" sz="2000" b="1" i="0" dirty="0">
                    <a:solidFill>
                      <a:srgbClr val="C00000"/>
                    </a:solidFill>
                  </a:rPr>
                  <a:t>普丰特（</a:t>
                </a:r>
                <a:r>
                  <a:rPr lang="en-US" altLang="zh-CN" sz="2000" b="1" i="0" dirty="0" err="1">
                    <a:solidFill>
                      <a:srgbClr val="C00000"/>
                    </a:solidFill>
                  </a:rPr>
                  <a:t>Pfund</a:t>
                </a:r>
                <a:r>
                  <a:rPr lang="zh-CN" altLang="en-US" sz="2000" b="1" i="0" dirty="0">
                    <a:solidFill>
                      <a:srgbClr val="C00000"/>
                    </a:solidFill>
                  </a:rPr>
                  <a:t>）系</a:t>
                </a:r>
                <a:r>
                  <a:rPr lang="zh-CN" altLang="en-US" sz="2000" b="1" i="0" dirty="0">
                    <a:solidFill>
                      <a:srgbClr val="00B0F0"/>
                    </a:solidFill>
                  </a:rPr>
                  <a:t>（远红外区）</a:t>
                </a:r>
              </a:p>
            </p:txBody>
          </p:sp>
          <p:graphicFrame>
            <p:nvGraphicFramePr>
              <p:cNvPr id="60" name="Object 21"/>
              <p:cNvGraphicFramePr>
                <a:graphicFrameLocks noChangeAspect="1"/>
              </p:cNvGraphicFramePr>
              <p:nvPr/>
            </p:nvGraphicFramePr>
            <p:xfrm>
              <a:off x="3914" y="2277"/>
              <a:ext cx="1352" cy="184"/>
            </p:xfrm>
            <a:graphic>
              <a:graphicData uri="http://schemas.openxmlformats.org/presentationml/2006/ole">
                <mc:AlternateContent xmlns:mc="http://schemas.openxmlformats.org/markup-compatibility/2006">
                  <mc:Choice xmlns:v="urn:schemas-microsoft-com:vml" Requires="v">
                    <p:oleObj spid="_x0000_s317077" name="Equation" r:id="rId13" imgW="2146300" imgH="292100" progId="Equation.DSMT4">
                      <p:embed/>
                    </p:oleObj>
                  </mc:Choice>
                  <mc:Fallback>
                    <p:oleObj name="Equation" r:id="rId13" imgW="2146300" imgH="292100" progId="Equation.DSMT4">
                      <p:embed/>
                      <p:pic>
                        <p:nvPicPr>
                          <p:cNvPr id="125964"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14" y="2277"/>
                            <a:ext cx="1352"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 name="Text Box 22"/>
              <p:cNvSpPr txBox="1">
                <a:spLocks noChangeArrowheads="1"/>
              </p:cNvSpPr>
              <p:nvPr/>
            </p:nvSpPr>
            <p:spPr bwMode="auto">
              <a:xfrm>
                <a:off x="362" y="2244"/>
                <a:ext cx="532" cy="200"/>
              </a:xfrm>
              <a:prstGeom prst="rect">
                <a:avLst/>
              </a:prstGeom>
              <a:noFill/>
              <a:ln w="9525" algn="ctr">
                <a:noFill/>
                <a:miter lim="800000"/>
                <a:headEnd/>
                <a:tailEnd/>
              </a:ln>
              <a:effectLst/>
            </p:spPr>
            <p:txBody>
              <a:bodyPr wrap="none">
                <a:spAutoFit/>
              </a:bodyPr>
              <a:lstStyle/>
              <a:p>
                <a:pPr>
                  <a:defRPr/>
                </a:pPr>
                <a:r>
                  <a:rPr lang="en-US" altLang="zh-CN" sz="2000" b="1" i="0" dirty="0">
                    <a:solidFill>
                      <a:srgbClr val="00B0F0"/>
                    </a:solidFill>
                  </a:rPr>
                  <a:t>1924</a:t>
                </a:r>
                <a:r>
                  <a:rPr lang="zh-CN" altLang="en-US" sz="2000" b="1" i="0" dirty="0">
                    <a:solidFill>
                      <a:srgbClr val="00B0F0"/>
                    </a:solidFill>
                  </a:rPr>
                  <a:t>年</a:t>
                </a:r>
              </a:p>
            </p:txBody>
          </p:sp>
        </p:grpSp>
      </p:grpSp>
    </p:spTree>
    <p:extLst>
      <p:ext uri="{BB962C8B-B14F-4D97-AF65-F5344CB8AC3E}">
        <p14:creationId xmlns:p14="http://schemas.microsoft.com/office/powerpoint/2010/main" val="300080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25">
                                            <p:txEl>
                                              <p:pRg st="0" end="0"/>
                                            </p:txEl>
                                          </p:spTgt>
                                        </p:tgtEl>
                                        <p:attrNameLst>
                                          <p:attrName>style.visibility</p:attrName>
                                        </p:attrNameLst>
                                      </p:cBhvr>
                                      <p:to>
                                        <p:strVal val="visible"/>
                                      </p:to>
                                    </p:set>
                                    <p:animEffect transition="in" filter="wipe(left)">
                                      <p:cBhvr>
                                        <p:cTn id="24" dur="500"/>
                                        <p:tgtEl>
                                          <p:spTgt spid="2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up)">
                                      <p:cBhvr>
                                        <p:cTn id="29" dur="500"/>
                                        <p:tgtEl>
                                          <p:spTgt spid="26"/>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34">
                                            <p:txEl>
                                              <p:pRg st="0" end="0"/>
                                            </p:txEl>
                                          </p:spTgt>
                                        </p:tgtEl>
                                        <p:attrNameLst>
                                          <p:attrName>style.visibility</p:attrName>
                                        </p:attrNameLst>
                                      </p:cBhvr>
                                      <p:to>
                                        <p:strVal val="visible"/>
                                      </p:to>
                                    </p:set>
                                    <p:animEffect transition="in" filter="wipe(left)">
                                      <p:cBhvr>
                                        <p:cTn id="33" dur="500"/>
                                        <p:tgtEl>
                                          <p:spTgt spid="34">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up)">
                                      <p:cBhvr>
                                        <p:cTn id="38" dur="500"/>
                                        <p:tgtEl>
                                          <p:spTgt spid="35"/>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wipe(left)">
                                      <p:cBhvr>
                                        <p:cTn id="42" dur="500"/>
                                        <p:tgtEl>
                                          <p:spTgt spid="41">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up)">
                                      <p:cBhvr>
                                        <p:cTn id="47" dur="500"/>
                                        <p:tgtEl>
                                          <p:spTgt spid="42"/>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47">
                                            <p:txEl>
                                              <p:pRg st="0" end="0"/>
                                            </p:txEl>
                                          </p:spTgt>
                                        </p:tgtEl>
                                        <p:attrNameLst>
                                          <p:attrName>style.visibility</p:attrName>
                                        </p:attrNameLst>
                                      </p:cBhvr>
                                      <p:to>
                                        <p:strVal val="visible"/>
                                      </p:to>
                                    </p:set>
                                    <p:animEffect transition="in" filter="wipe(left)">
                                      <p:cBhvr>
                                        <p:cTn id="51" dur="500"/>
                                        <p:tgtEl>
                                          <p:spTgt spid="47">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up)">
                                      <p:cBhvr>
                                        <p:cTn id="56" dur="500"/>
                                        <p:tgtEl>
                                          <p:spTgt spid="48"/>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left)">
                                      <p:cBhvr>
                                        <p:cTn id="60" dur="500"/>
                                        <p:tgtEl>
                                          <p:spTgt spid="52">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fade">
                                      <p:cBhvr>
                                        <p:cTn id="65" dur="1000"/>
                                        <p:tgtEl>
                                          <p:spTgt spid="53"/>
                                        </p:tgtEl>
                                      </p:cBhvr>
                                    </p:animEffect>
                                    <p:anim calcmode="lin" valueType="num">
                                      <p:cBhvr>
                                        <p:cTn id="66" dur="1000" fill="hold"/>
                                        <p:tgtEl>
                                          <p:spTgt spid="53"/>
                                        </p:tgtEl>
                                        <p:attrNameLst>
                                          <p:attrName>ppt_x</p:attrName>
                                        </p:attrNameLst>
                                      </p:cBhvr>
                                      <p:tavLst>
                                        <p:tav tm="0">
                                          <p:val>
                                            <p:strVal val="#ppt_x"/>
                                          </p:val>
                                        </p:tav>
                                        <p:tav tm="100000">
                                          <p:val>
                                            <p:strVal val="#ppt_x"/>
                                          </p:val>
                                        </p:tav>
                                      </p:tavLst>
                                    </p:anim>
                                    <p:anim calcmode="lin" valueType="num">
                                      <p:cBhvr>
                                        <p:cTn id="67"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build="p" autoUpdateAnimBg="0" advAuto="0"/>
      <p:bldP spid="34" grpId="0" build="p" autoUpdateAnimBg="0" advAuto="0"/>
      <p:bldP spid="41" grpId="0" build="p" autoUpdateAnimBg="0" advAuto="0"/>
      <p:bldP spid="47" grpId="0" build="p" autoUpdateAnimBg="0" advAuto="0"/>
      <p:bldP spid="52" grpId="0" build="p" autoUpdateAnimBg="0" advAuto="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2"/>
          <p:cNvSpPr txBox="1">
            <a:spLocks noChangeArrowheads="1"/>
          </p:cNvSpPr>
          <p:nvPr/>
        </p:nvSpPr>
        <p:spPr bwMode="auto">
          <a:xfrm>
            <a:off x="2057400" y="152400"/>
            <a:ext cx="8027988" cy="1143000"/>
          </a:xfrm>
          <a:prstGeom prst="rect">
            <a:avLst/>
          </a:prstGeom>
          <a:noFill/>
          <a:ln w="9525">
            <a:noFill/>
            <a:miter lim="800000"/>
            <a:headEnd/>
            <a:tailEnd/>
          </a:ln>
        </p:spPr>
        <p:txBody>
          <a:bodyPr anchor="ctr"/>
          <a:lstStyle/>
          <a:p>
            <a:pPr algn="ctr">
              <a:defRPr/>
            </a:pPr>
            <a:r>
              <a:rPr lang="zh-CN" altLang="en-US" sz="2800" b="1" i="0" kern="0" dirty="0">
                <a:solidFill>
                  <a:srgbClr val="3366FF"/>
                </a:solidFill>
                <a:latin typeface="Times New Roman"/>
                <a:ea typeface="宋体"/>
                <a:cs typeface="+mj-cs"/>
              </a:rPr>
              <a:t>   六</a:t>
            </a:r>
            <a:r>
              <a:rPr lang="en-US" altLang="zh-CN" sz="2800" b="1" i="0" kern="0" dirty="0">
                <a:solidFill>
                  <a:srgbClr val="3366FF"/>
                </a:solidFill>
                <a:latin typeface="Times New Roman"/>
                <a:ea typeface="宋体"/>
                <a:cs typeface="+mj-cs"/>
              </a:rPr>
              <a:t>.  </a:t>
            </a:r>
            <a:r>
              <a:rPr lang="zh-CN" altLang="en-US" sz="2800" b="1" i="0" kern="0" dirty="0">
                <a:solidFill>
                  <a:srgbClr val="3366FF"/>
                </a:solidFill>
                <a:latin typeface="Times New Roman"/>
                <a:ea typeface="宋体"/>
                <a:cs typeface="+mj-cs"/>
              </a:rPr>
              <a:t>量子力学发展简史</a:t>
            </a:r>
          </a:p>
        </p:txBody>
      </p:sp>
      <p:sp>
        <p:nvSpPr>
          <p:cNvPr id="14" name="Rectangle 3"/>
          <p:cNvSpPr>
            <a:spLocks noChangeArrowheads="1"/>
          </p:cNvSpPr>
          <p:nvPr/>
        </p:nvSpPr>
        <p:spPr bwMode="auto">
          <a:xfrm>
            <a:off x="2011364" y="1214438"/>
            <a:ext cx="8656637" cy="5181600"/>
          </a:xfrm>
          <a:prstGeom prst="rect">
            <a:avLst/>
          </a:prstGeom>
          <a:gradFill rotWithShape="0">
            <a:gsLst>
              <a:gs pos="0">
                <a:srgbClr val="F9E695"/>
              </a:gs>
              <a:gs pos="50000">
                <a:srgbClr val="FFCCFF"/>
              </a:gs>
              <a:gs pos="100000">
                <a:srgbClr val="F9E695"/>
              </a:gs>
            </a:gsLst>
            <a:lin ang="2700000" scaled="1"/>
          </a:gradFill>
          <a:ln w="9525">
            <a:solidFill>
              <a:srgbClr val="FF33CC"/>
            </a:solidFill>
            <a:miter lim="800000"/>
            <a:headEnd/>
            <a:tailEnd/>
          </a:ln>
        </p:spPr>
        <p:txBody>
          <a:bodyPr wrap="none" lIns="90000" tIns="46800" rIns="90000" bIns="46800" anchor="ctr"/>
          <a:lstStyle/>
          <a:p>
            <a:pPr fontAlgn="auto">
              <a:spcBef>
                <a:spcPts val="0"/>
              </a:spcBef>
              <a:spcAft>
                <a:spcPts val="0"/>
              </a:spcAft>
              <a:defRPr/>
            </a:pPr>
            <a:endParaRPr kumimoji="0" lang="zh-CN" altLang="en-US" sz="2800" i="0" kern="0">
              <a:solidFill>
                <a:sysClr val="windowText" lastClr="000000"/>
              </a:solidFill>
            </a:endParaRPr>
          </a:p>
        </p:txBody>
      </p:sp>
      <p:sp>
        <p:nvSpPr>
          <p:cNvPr id="15" name="Text Box 4"/>
          <p:cNvSpPr txBox="1">
            <a:spLocks noChangeArrowheads="1"/>
          </p:cNvSpPr>
          <p:nvPr/>
        </p:nvSpPr>
        <p:spPr bwMode="auto">
          <a:xfrm>
            <a:off x="2514601" y="1371601"/>
            <a:ext cx="7153275" cy="523875"/>
          </a:xfrm>
          <a:prstGeom prst="rect">
            <a:avLst/>
          </a:prstGeom>
          <a:noFill/>
          <a:ln w="9525">
            <a:noFill/>
            <a:miter lim="800000"/>
            <a:headEnd/>
            <a:tailEnd/>
          </a:ln>
        </p:spPr>
        <p:txBody>
          <a:bodyPr>
            <a:spAutoFit/>
          </a:bodyPr>
          <a:lstStyle/>
          <a:p>
            <a:pPr eaLnBrk="0" fontAlgn="auto" hangingPunct="0">
              <a:spcBef>
                <a:spcPct val="50000"/>
              </a:spcBef>
              <a:spcAft>
                <a:spcPts val="0"/>
              </a:spcAft>
              <a:defRPr/>
            </a:pPr>
            <a:r>
              <a:rPr kumimoji="0" lang="zh-CN" altLang="en-US" sz="2800" b="1" i="0" kern="0" dirty="0">
                <a:solidFill>
                  <a:sysClr val="windowText" lastClr="000000"/>
                </a:solidFill>
              </a:rPr>
              <a:t>1896年        </a:t>
            </a:r>
            <a:r>
              <a:rPr kumimoji="0" lang="zh-CN" altLang="en-US" sz="2800" b="1" i="0" kern="0" dirty="0">
                <a:solidFill>
                  <a:srgbClr val="6600CC"/>
                </a:solidFill>
              </a:rPr>
              <a:t>气体放电管，发现阴极射线。</a:t>
            </a:r>
          </a:p>
        </p:txBody>
      </p:sp>
      <p:sp>
        <p:nvSpPr>
          <p:cNvPr id="16" name="Text Box 5"/>
          <p:cNvSpPr txBox="1">
            <a:spLocks noChangeArrowheads="1"/>
          </p:cNvSpPr>
          <p:nvPr/>
        </p:nvSpPr>
        <p:spPr bwMode="auto">
          <a:xfrm>
            <a:off x="2514601" y="2057401"/>
            <a:ext cx="7318375" cy="1082675"/>
          </a:xfrm>
          <a:prstGeom prst="rect">
            <a:avLst/>
          </a:prstGeom>
          <a:noFill/>
          <a:ln w="9525">
            <a:noFill/>
            <a:miter lim="800000"/>
            <a:headEnd/>
            <a:tailEnd/>
          </a:ln>
        </p:spPr>
        <p:txBody>
          <a:bodyPr>
            <a:spAutoFit/>
          </a:bodyPr>
          <a:lstStyle/>
          <a:p>
            <a:pPr eaLnBrk="0" fontAlgn="auto" hangingPunct="0">
              <a:spcBef>
                <a:spcPct val="50000"/>
              </a:spcBef>
              <a:spcAft>
                <a:spcPts val="0"/>
              </a:spcAft>
              <a:defRPr/>
            </a:pPr>
            <a:r>
              <a:rPr kumimoji="0" lang="zh-CN" altLang="en-US" sz="2800" b="1" i="0" kern="0" dirty="0">
                <a:solidFill>
                  <a:sysClr val="windowText" lastClr="000000"/>
                </a:solidFill>
              </a:rPr>
              <a:t>1897年        </a:t>
            </a:r>
            <a:r>
              <a:rPr kumimoji="0" lang="en-US" altLang="zh-CN" sz="2800" b="1" i="0" kern="0" dirty="0">
                <a:solidFill>
                  <a:srgbClr val="C00000"/>
                </a:solidFill>
              </a:rPr>
              <a:t>J.J. Thomson   </a:t>
            </a:r>
            <a:r>
              <a:rPr kumimoji="0" lang="zh-CN" altLang="en-US" sz="2800" b="1" i="0" kern="0" dirty="0">
                <a:solidFill>
                  <a:srgbClr val="C00000"/>
                </a:solidFill>
              </a:rPr>
              <a:t>通过测定荷质比，</a:t>
            </a:r>
          </a:p>
          <a:p>
            <a:pPr eaLnBrk="0" fontAlgn="auto" hangingPunct="0">
              <a:lnSpc>
                <a:spcPct val="130000"/>
              </a:lnSpc>
              <a:spcBef>
                <a:spcPts val="0"/>
              </a:spcBef>
              <a:spcAft>
                <a:spcPts val="0"/>
              </a:spcAft>
              <a:defRPr/>
            </a:pPr>
            <a:r>
              <a:rPr kumimoji="0" lang="zh-CN" altLang="en-US" sz="2800" b="1" i="0" kern="0" dirty="0">
                <a:solidFill>
                  <a:srgbClr val="C00000"/>
                </a:solidFill>
              </a:rPr>
              <a:t>                       确定了电子的存在。</a:t>
            </a:r>
          </a:p>
        </p:txBody>
      </p:sp>
      <p:sp>
        <p:nvSpPr>
          <p:cNvPr id="17" name="Text Box 6"/>
          <p:cNvSpPr txBox="1">
            <a:spLocks noChangeArrowheads="1"/>
          </p:cNvSpPr>
          <p:nvPr/>
        </p:nvSpPr>
        <p:spPr bwMode="auto">
          <a:xfrm>
            <a:off x="2514600" y="3200400"/>
            <a:ext cx="7296150" cy="1212640"/>
          </a:xfrm>
          <a:prstGeom prst="rect">
            <a:avLst/>
          </a:prstGeom>
          <a:noFill/>
          <a:ln w="9525">
            <a:noFill/>
            <a:miter lim="800000"/>
            <a:headEnd/>
            <a:tailEnd/>
          </a:ln>
        </p:spPr>
        <p:txBody>
          <a:bodyPr>
            <a:spAutoFit/>
          </a:bodyPr>
          <a:lstStyle/>
          <a:p>
            <a:pPr eaLnBrk="0" fontAlgn="auto" hangingPunct="0">
              <a:lnSpc>
                <a:spcPct val="130000"/>
              </a:lnSpc>
              <a:spcBef>
                <a:spcPts val="0"/>
              </a:spcBef>
              <a:spcAft>
                <a:spcPts val="0"/>
              </a:spcAft>
              <a:defRPr/>
            </a:pPr>
            <a:r>
              <a:rPr kumimoji="0" lang="zh-CN" altLang="en-US" sz="2800" b="1" i="0" kern="0" dirty="0">
                <a:solidFill>
                  <a:sysClr val="windowText" lastClr="000000"/>
                </a:solidFill>
              </a:rPr>
              <a:t>1900</a:t>
            </a:r>
            <a:r>
              <a:rPr kumimoji="0" lang="zh-CN" altLang="en-US" sz="2800" b="1" i="0" kern="0" dirty="0">
                <a:solidFill>
                  <a:srgbClr val="0000CC"/>
                </a:solidFill>
              </a:rPr>
              <a:t>年        </a:t>
            </a:r>
            <a:r>
              <a:rPr kumimoji="0" lang="en-US" altLang="zh-CN" sz="2800" b="1" i="0" kern="0" dirty="0" err="1">
                <a:solidFill>
                  <a:srgbClr val="0000CC"/>
                </a:solidFill>
              </a:rPr>
              <a:t>M.Planck</a:t>
            </a:r>
            <a:r>
              <a:rPr kumimoji="0" lang="en-US" altLang="zh-CN" sz="2800" b="1" i="0" kern="0" dirty="0">
                <a:solidFill>
                  <a:srgbClr val="0000CC"/>
                </a:solidFill>
              </a:rPr>
              <a:t>     </a:t>
            </a:r>
            <a:r>
              <a:rPr kumimoji="0" lang="zh-CN" altLang="en-US" sz="2800" b="1" i="0" kern="0" dirty="0">
                <a:solidFill>
                  <a:srgbClr val="0000CC"/>
                </a:solidFill>
              </a:rPr>
              <a:t>提出了量子化假说，	            成功地解释了黑体辐射问题。</a:t>
            </a:r>
          </a:p>
        </p:txBody>
      </p:sp>
      <p:sp>
        <p:nvSpPr>
          <p:cNvPr id="18" name="Text Box 7"/>
          <p:cNvSpPr txBox="1">
            <a:spLocks noChangeArrowheads="1"/>
          </p:cNvSpPr>
          <p:nvPr/>
        </p:nvSpPr>
        <p:spPr bwMode="auto">
          <a:xfrm>
            <a:off x="2514600" y="4419600"/>
            <a:ext cx="7939088" cy="2095500"/>
          </a:xfrm>
          <a:prstGeom prst="rect">
            <a:avLst/>
          </a:prstGeom>
          <a:noFill/>
          <a:ln w="9525">
            <a:noFill/>
            <a:miter lim="800000"/>
            <a:headEnd/>
            <a:tailEnd/>
          </a:ln>
        </p:spPr>
        <p:txBody>
          <a:bodyPr>
            <a:spAutoFit/>
          </a:bodyPr>
          <a:lstStyle/>
          <a:p>
            <a:pPr eaLnBrk="0" fontAlgn="auto" hangingPunct="0">
              <a:lnSpc>
                <a:spcPct val="130000"/>
              </a:lnSpc>
              <a:spcBef>
                <a:spcPts val="0"/>
              </a:spcBef>
              <a:spcAft>
                <a:spcPts val="0"/>
              </a:spcAft>
              <a:defRPr/>
            </a:pPr>
            <a:r>
              <a:rPr kumimoji="0" lang="zh-CN" altLang="en-US" sz="2800" b="1" i="0" kern="0" dirty="0">
                <a:solidFill>
                  <a:sysClr val="windowText" lastClr="000000"/>
                </a:solidFill>
              </a:rPr>
              <a:t>1905年        </a:t>
            </a:r>
            <a:r>
              <a:rPr kumimoji="0" lang="en-US" altLang="zh-CN" sz="2800" b="1" i="0" kern="0" dirty="0" err="1">
                <a:solidFill>
                  <a:srgbClr val="0070C0"/>
                </a:solidFill>
              </a:rPr>
              <a:t>A.Einstein</a:t>
            </a:r>
            <a:r>
              <a:rPr kumimoji="0" lang="en-US" altLang="zh-CN" sz="2800" b="1" i="0" kern="0" dirty="0">
                <a:solidFill>
                  <a:srgbClr val="0070C0"/>
                </a:solidFill>
              </a:rPr>
              <a:t>  </a:t>
            </a:r>
            <a:r>
              <a:rPr kumimoji="0" lang="zh-CN" altLang="en-US" sz="2800" b="1" i="0" kern="0" dirty="0">
                <a:solidFill>
                  <a:srgbClr val="0070C0"/>
                </a:solidFill>
              </a:rPr>
              <a:t>将量子化概念明确为光子	           的概念，并解释了光电效应。</a:t>
            </a:r>
          </a:p>
          <a:p>
            <a:pPr eaLnBrk="0" fontAlgn="auto" hangingPunct="0">
              <a:lnSpc>
                <a:spcPct val="130000"/>
              </a:lnSpc>
              <a:spcBef>
                <a:spcPct val="75000"/>
              </a:spcBef>
              <a:spcAft>
                <a:spcPts val="0"/>
              </a:spcAft>
              <a:defRPr/>
            </a:pPr>
            <a:r>
              <a:rPr kumimoji="0" lang="zh-CN" altLang="en-US" sz="2800" b="1" i="0" kern="0" dirty="0">
                <a:solidFill>
                  <a:sysClr val="windowText" lastClr="000000"/>
                </a:solidFill>
              </a:rPr>
              <a:t>	        </a:t>
            </a:r>
            <a:r>
              <a:rPr kumimoji="0" lang="zh-CN" altLang="en-US" sz="2800" b="1" i="0" kern="0" dirty="0">
                <a:solidFill>
                  <a:srgbClr val="FF00FF"/>
                </a:solidFill>
              </a:rPr>
              <a:t>同年创立了狭义相对论。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500"/>
                                        <p:tgtEl>
                                          <p:spTgt spid="1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par>
                          <p:cTn id="21" fill="hold" nodeType="afterGroup">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nimBg="1"/>
      <p:bldP spid="15" grpId="0" autoUpdateAnimBg="0"/>
      <p:bldP spid="16" grpId="0" autoUpdateAnimBg="0"/>
      <p:bldP spid="17" grpId="0" autoUpdateAnimBg="0"/>
      <p:bldP spid="18" grpId="0" autoUpdateAnimBg="0"/>
    </p:bld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6978" name="Picture 1028" descr="22boh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8926" y="533400"/>
            <a:ext cx="4029075" cy="569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62" name="Text Box 1030"/>
          <p:cNvSpPr txBox="1">
            <a:spLocks noChangeArrowheads="1"/>
          </p:cNvSpPr>
          <p:nvPr/>
        </p:nvSpPr>
        <p:spPr bwMode="auto">
          <a:xfrm>
            <a:off x="2108200" y="2060575"/>
            <a:ext cx="4152900" cy="892552"/>
          </a:xfrm>
          <a:prstGeom prst="rect">
            <a:avLst/>
          </a:prstGeom>
          <a:noFill/>
          <a:ln w="28575">
            <a:noFill/>
            <a:miter lim="800000"/>
            <a:headEnd/>
            <a:tailEnd/>
          </a:ln>
          <a:effectLst/>
        </p:spPr>
        <p:txBody>
          <a:bodyPr>
            <a:spAutoFit/>
          </a:bodyPr>
          <a:lstStyle/>
          <a:p>
            <a:pPr marL="200025" indent="-200025" algn="just">
              <a:buFontTx/>
              <a:buChar char="•"/>
              <a:defRPr/>
            </a:pPr>
            <a:r>
              <a:rPr lang="en-US" altLang="zh-CN" b="1" i="0" dirty="0">
                <a:solidFill>
                  <a:schemeClr val="tx2"/>
                </a:solidFill>
                <a:effectLst>
                  <a:outerShdw blurRad="38100" dist="38100" dir="2700000" algn="tl">
                    <a:srgbClr val="FFFFFF"/>
                  </a:outerShdw>
                </a:effectLst>
              </a:rPr>
              <a:t>1911</a:t>
            </a:r>
            <a:r>
              <a:rPr lang="zh-CN" altLang="en-US" b="1" i="0" dirty="0">
                <a:solidFill>
                  <a:schemeClr val="tx2"/>
                </a:solidFill>
                <a:effectLst>
                  <a:outerShdw blurRad="38100" dist="38100" dir="2700000" algn="tl">
                    <a:srgbClr val="FFFFFF"/>
                  </a:outerShdw>
                </a:effectLst>
                <a:latin typeface="宋体" pitchFamily="2" charset="-122"/>
              </a:rPr>
              <a:t>年赴</a:t>
            </a:r>
            <a:r>
              <a:rPr lang="en-US" altLang="zh-CN" b="1" i="0" dirty="0">
                <a:solidFill>
                  <a:schemeClr val="tx2"/>
                </a:solidFill>
                <a:effectLst>
                  <a:outerShdw blurRad="38100" dist="38100" dir="2700000" algn="tl">
                    <a:srgbClr val="FFFFFF"/>
                  </a:outerShdw>
                </a:effectLst>
              </a:rPr>
              <a:t>Cambridge</a:t>
            </a:r>
            <a:r>
              <a:rPr lang="zh-CN" altLang="en-US" b="1" i="0" dirty="0">
                <a:solidFill>
                  <a:schemeClr val="tx2"/>
                </a:solidFill>
                <a:effectLst>
                  <a:outerShdw blurRad="38100" dist="38100" dir="2700000" algn="tl">
                    <a:srgbClr val="FFFFFF"/>
                  </a:outerShdw>
                </a:effectLst>
                <a:latin typeface="宋体" pitchFamily="2" charset="-122"/>
              </a:rPr>
              <a:t>大学，在</a:t>
            </a:r>
            <a:r>
              <a:rPr lang="en-US" altLang="zh-CN" b="1" i="0" dirty="0">
                <a:solidFill>
                  <a:schemeClr val="tx2"/>
                </a:solidFill>
                <a:effectLst>
                  <a:outerShdw blurRad="38100" dist="38100" dir="2700000" algn="tl">
                    <a:srgbClr val="FFFFFF"/>
                  </a:outerShdw>
                </a:effectLst>
              </a:rPr>
              <a:t>Cavendish</a:t>
            </a:r>
            <a:r>
              <a:rPr lang="zh-CN" altLang="en-US" b="1" i="0" dirty="0">
                <a:solidFill>
                  <a:schemeClr val="tx2"/>
                </a:solidFill>
                <a:effectLst>
                  <a:outerShdw blurRad="38100" dist="38100" dir="2700000" algn="tl">
                    <a:srgbClr val="FFFFFF"/>
                  </a:outerShdw>
                </a:effectLst>
                <a:latin typeface="宋体" pitchFamily="2" charset="-122"/>
              </a:rPr>
              <a:t>实验室工作</a:t>
            </a:r>
          </a:p>
        </p:txBody>
      </p:sp>
      <p:sp>
        <p:nvSpPr>
          <p:cNvPr id="198663" name="Text Box 1031"/>
          <p:cNvSpPr txBox="1">
            <a:spLocks noChangeArrowheads="1"/>
          </p:cNvSpPr>
          <p:nvPr/>
        </p:nvSpPr>
        <p:spPr bwMode="auto">
          <a:xfrm>
            <a:off x="2108201" y="3333751"/>
            <a:ext cx="4049713" cy="1679575"/>
          </a:xfrm>
          <a:prstGeom prst="rect">
            <a:avLst/>
          </a:prstGeom>
          <a:noFill/>
          <a:ln w="28575">
            <a:noFill/>
            <a:miter lim="800000"/>
            <a:headEnd/>
            <a:tailEnd/>
          </a:ln>
          <a:effectLst/>
        </p:spPr>
        <p:txBody>
          <a:bodyPr>
            <a:spAutoFit/>
          </a:bodyPr>
          <a:lstStyle/>
          <a:p>
            <a:pPr marL="200025" indent="-200025" algn="just">
              <a:buFontTx/>
              <a:buChar char="•"/>
              <a:defRPr/>
            </a:pPr>
            <a:r>
              <a:rPr lang="en-US" altLang="zh-CN" b="1" i="0" dirty="0">
                <a:solidFill>
                  <a:srgbClr val="C00000"/>
                </a:solidFill>
                <a:effectLst>
                  <a:outerShdw blurRad="38100" dist="38100" dir="2700000" algn="tl">
                    <a:srgbClr val="FFFFFF"/>
                  </a:outerShdw>
                </a:effectLst>
              </a:rPr>
              <a:t>1912</a:t>
            </a:r>
            <a:r>
              <a:rPr lang="zh-CN" altLang="en-US" b="1" i="0" dirty="0">
                <a:solidFill>
                  <a:srgbClr val="C00000"/>
                </a:solidFill>
                <a:effectLst>
                  <a:outerShdw blurRad="38100" dist="38100" dir="2700000" algn="tl">
                    <a:srgbClr val="FFFFFF"/>
                  </a:outerShdw>
                </a:effectLst>
                <a:latin typeface="宋体" pitchFamily="2" charset="-122"/>
              </a:rPr>
              <a:t>年在</a:t>
            </a:r>
            <a:r>
              <a:rPr lang="en-US" altLang="zh-CN" b="1" i="0" dirty="0">
                <a:solidFill>
                  <a:srgbClr val="C00000"/>
                </a:solidFill>
                <a:effectLst>
                  <a:outerShdw blurRad="38100" dist="38100" dir="2700000" algn="tl">
                    <a:srgbClr val="FFFFFF"/>
                  </a:outerShdw>
                </a:effectLst>
              </a:rPr>
              <a:t>Manchester</a:t>
            </a:r>
            <a:r>
              <a:rPr lang="zh-CN" altLang="en-US" b="1" i="0" dirty="0">
                <a:solidFill>
                  <a:srgbClr val="C00000"/>
                </a:solidFill>
                <a:effectLst>
                  <a:outerShdw blurRad="38100" dist="38100" dir="2700000" algn="tl">
                    <a:srgbClr val="FFFFFF"/>
                  </a:outerShdw>
                </a:effectLst>
                <a:latin typeface="宋体" pitchFamily="2" charset="-122"/>
              </a:rPr>
              <a:t>大学</a:t>
            </a:r>
            <a:r>
              <a:rPr lang="en-US" altLang="zh-CN" b="1" i="0" dirty="0">
                <a:solidFill>
                  <a:srgbClr val="C00000"/>
                </a:solidFill>
                <a:effectLst>
                  <a:outerShdw blurRad="38100" dist="38100" dir="2700000" algn="tl">
                    <a:srgbClr val="FFFFFF"/>
                  </a:outerShdw>
                </a:effectLst>
              </a:rPr>
              <a:t>Rutherford</a:t>
            </a:r>
            <a:r>
              <a:rPr lang="zh-CN" altLang="en-US" b="1" i="0" dirty="0">
                <a:solidFill>
                  <a:srgbClr val="C00000"/>
                </a:solidFill>
                <a:effectLst>
                  <a:outerShdw blurRad="38100" dist="38100" dir="2700000" algn="tl">
                    <a:srgbClr val="FFFFFF"/>
                  </a:outerShdw>
                </a:effectLst>
                <a:latin typeface="宋体" pitchFamily="2" charset="-122"/>
              </a:rPr>
              <a:t>实验室工作四个月，参加了</a:t>
            </a:r>
            <a:r>
              <a:rPr lang="zh-CN" altLang="en-US" b="1" i="0" dirty="0">
                <a:solidFill>
                  <a:srgbClr val="C00000"/>
                </a:solidFill>
                <a:effectLst>
                  <a:outerShdw blurRad="38100" dist="38100" dir="2700000" algn="tl">
                    <a:srgbClr val="FFFFFF"/>
                  </a:outerShdw>
                </a:effectLst>
                <a:latin typeface="Times New Roman"/>
              </a:rPr>
              <a:t>“</a:t>
            </a:r>
            <a:r>
              <a:rPr lang="zh-CN" altLang="en-US" b="1" i="0" dirty="0">
                <a:solidFill>
                  <a:srgbClr val="C00000"/>
                </a:solidFill>
                <a:effectLst>
                  <a:outerShdw blurRad="38100" dist="38100" dir="2700000" algn="tl">
                    <a:srgbClr val="FFFFFF"/>
                  </a:outerShdw>
                </a:effectLst>
                <a:latin typeface="宋体" pitchFamily="2" charset="-122"/>
                <a:sym typeface="Symbol" pitchFamily="18" charset="2"/>
              </a:rPr>
              <a:t>粒子散射实验</a:t>
            </a:r>
            <a:r>
              <a:rPr lang="zh-CN" altLang="en-US" b="1" i="0" dirty="0">
                <a:solidFill>
                  <a:srgbClr val="C00000"/>
                </a:solidFill>
                <a:effectLst>
                  <a:outerShdw blurRad="38100" dist="38100" dir="2700000" algn="tl">
                    <a:srgbClr val="FFFFFF"/>
                  </a:outerShdw>
                </a:effectLst>
                <a:latin typeface="Times New Roman"/>
                <a:sym typeface="Symbol" pitchFamily="18" charset="2"/>
              </a:rPr>
              <a:t>”</a:t>
            </a:r>
            <a:r>
              <a:rPr lang="zh-CN" altLang="en-US" b="1" i="0" dirty="0">
                <a:solidFill>
                  <a:srgbClr val="C00000"/>
                </a:solidFill>
                <a:effectLst>
                  <a:outerShdw blurRad="38100" dist="38100" dir="2700000" algn="tl">
                    <a:srgbClr val="FFFFFF"/>
                  </a:outerShdw>
                </a:effectLst>
                <a:latin typeface="宋体" pitchFamily="2" charset="-122"/>
                <a:sym typeface="Symbol" pitchFamily="18" charset="2"/>
              </a:rPr>
              <a:t>研究工作</a:t>
            </a:r>
          </a:p>
        </p:txBody>
      </p:sp>
      <p:sp>
        <p:nvSpPr>
          <p:cNvPr id="198664" name="Text Box 1032"/>
          <p:cNvSpPr txBox="1">
            <a:spLocks noChangeArrowheads="1"/>
          </p:cNvSpPr>
          <p:nvPr/>
        </p:nvSpPr>
        <p:spPr bwMode="auto">
          <a:xfrm>
            <a:off x="2163763" y="5445125"/>
            <a:ext cx="4043362" cy="1282700"/>
          </a:xfrm>
          <a:prstGeom prst="rect">
            <a:avLst/>
          </a:prstGeom>
          <a:noFill/>
          <a:ln w="28575">
            <a:noFill/>
            <a:miter lim="800000"/>
            <a:headEnd/>
            <a:tailEnd/>
          </a:ln>
          <a:effectLst/>
        </p:spPr>
        <p:txBody>
          <a:bodyPr>
            <a:spAutoFit/>
          </a:bodyPr>
          <a:lstStyle/>
          <a:p>
            <a:pPr marL="200025" indent="-200025" algn="just">
              <a:spcBef>
                <a:spcPct val="20000"/>
              </a:spcBef>
              <a:buFontTx/>
              <a:buChar char="•"/>
              <a:defRPr/>
            </a:pPr>
            <a:r>
              <a:rPr lang="en-US" altLang="zh-CN" b="1" i="0" dirty="0">
                <a:solidFill>
                  <a:srgbClr val="9900CC"/>
                </a:solidFill>
                <a:effectLst>
                  <a:outerShdw blurRad="38100" dist="38100" dir="2700000" algn="tl">
                    <a:srgbClr val="FFFFFF"/>
                  </a:outerShdw>
                </a:effectLst>
              </a:rPr>
              <a:t>1913</a:t>
            </a:r>
            <a:r>
              <a:rPr lang="zh-CN" altLang="en-US" b="1" i="0" dirty="0">
                <a:solidFill>
                  <a:srgbClr val="9900CC"/>
                </a:solidFill>
                <a:effectLst>
                  <a:outerShdw blurRad="38100" dist="38100" dir="2700000" algn="tl">
                    <a:srgbClr val="FFFFFF"/>
                  </a:outerShdw>
                </a:effectLst>
                <a:latin typeface="宋体" pitchFamily="2" charset="-122"/>
              </a:rPr>
              <a:t>年发表</a:t>
            </a:r>
            <a:r>
              <a:rPr lang="zh-CN" altLang="en-US" b="1" i="0" dirty="0">
                <a:solidFill>
                  <a:srgbClr val="9900CC"/>
                </a:solidFill>
                <a:effectLst>
                  <a:outerShdw blurRad="38100" dist="38100" dir="2700000" algn="tl">
                    <a:srgbClr val="FFFFFF"/>
                  </a:outerShdw>
                </a:effectLst>
                <a:latin typeface="Times New Roman"/>
              </a:rPr>
              <a:t>“</a:t>
            </a:r>
            <a:r>
              <a:rPr lang="zh-CN" altLang="en-US" b="1" i="0" dirty="0">
                <a:solidFill>
                  <a:srgbClr val="9900CC"/>
                </a:solidFill>
                <a:effectLst>
                  <a:outerShdw blurRad="38100" dist="38100" dir="2700000" algn="tl">
                    <a:srgbClr val="FFFFFF"/>
                  </a:outerShdw>
                </a:effectLst>
                <a:latin typeface="宋体" pitchFamily="2" charset="-122"/>
              </a:rPr>
              <a:t>原子构造和分子构造</a:t>
            </a:r>
            <a:r>
              <a:rPr lang="zh-CN" altLang="en-US" b="1" i="0" dirty="0">
                <a:solidFill>
                  <a:srgbClr val="9900CC"/>
                </a:solidFill>
                <a:effectLst>
                  <a:outerShdw blurRad="38100" dist="38100" dir="2700000" algn="tl">
                    <a:srgbClr val="FFFFFF"/>
                  </a:outerShdw>
                </a:effectLst>
                <a:latin typeface="Times New Roman"/>
              </a:rPr>
              <a:t>”</a:t>
            </a:r>
            <a:r>
              <a:rPr lang="zh-CN" altLang="en-US" b="1" i="0" dirty="0">
                <a:solidFill>
                  <a:srgbClr val="9900CC"/>
                </a:solidFill>
                <a:effectLst>
                  <a:outerShdw blurRad="38100" dist="38100" dir="2700000" algn="tl">
                    <a:srgbClr val="FFFFFF"/>
                  </a:outerShdw>
                </a:effectLst>
                <a:latin typeface="宋体" pitchFamily="2" charset="-122"/>
              </a:rPr>
              <a:t>，提出他的氢和类氢原子结构模型</a:t>
            </a:r>
          </a:p>
        </p:txBody>
      </p:sp>
      <p:sp>
        <p:nvSpPr>
          <p:cNvPr id="198665" name="Rectangle 1033"/>
          <p:cNvSpPr>
            <a:spLocks noChangeArrowheads="1"/>
          </p:cNvSpPr>
          <p:nvPr/>
        </p:nvSpPr>
        <p:spPr bwMode="auto">
          <a:xfrm>
            <a:off x="2336800" y="1143000"/>
            <a:ext cx="4191000" cy="915988"/>
          </a:xfrm>
          <a:prstGeom prst="rect">
            <a:avLst/>
          </a:prstGeom>
          <a:noFill/>
          <a:ln w="9525">
            <a:noFill/>
            <a:miter lim="800000"/>
            <a:headEnd/>
            <a:tailEnd/>
          </a:ln>
          <a:effectLst/>
        </p:spPr>
        <p:txBody>
          <a:bodyPr>
            <a:spAutoFit/>
          </a:bodyPr>
          <a:lstStyle/>
          <a:p>
            <a:pPr>
              <a:defRPr/>
            </a:pPr>
            <a:r>
              <a:rPr lang="en-US" altLang="zh-CN" sz="2800" b="1" i="0" dirty="0">
                <a:solidFill>
                  <a:srgbClr val="CC3300"/>
                </a:solidFill>
              </a:rPr>
              <a:t>Noels Bohr</a:t>
            </a:r>
            <a:r>
              <a:rPr lang="zh-CN" altLang="en-US" sz="2800" b="1" i="0" dirty="0">
                <a:solidFill>
                  <a:srgbClr val="3602CA"/>
                </a:solidFill>
              </a:rPr>
              <a:t>：</a:t>
            </a:r>
            <a:r>
              <a:rPr lang="en-US" altLang="zh-CN" b="1" i="0" dirty="0">
                <a:solidFill>
                  <a:schemeClr val="accent2"/>
                </a:solidFill>
              </a:rPr>
              <a:t>1922</a:t>
            </a:r>
            <a:r>
              <a:rPr lang="zh-CN" altLang="en-US" b="1" i="0" dirty="0">
                <a:solidFill>
                  <a:schemeClr val="accent2"/>
                </a:solidFill>
                <a:latin typeface="宋体" pitchFamily="2" charset="-122"/>
              </a:rPr>
              <a:t>诺贝尔物理学奖得主</a:t>
            </a:r>
          </a:p>
        </p:txBody>
      </p:sp>
      <p:sp>
        <p:nvSpPr>
          <p:cNvPr id="198666" name="Rectangle 1034"/>
          <p:cNvSpPr>
            <a:spLocks noChangeArrowheads="1"/>
          </p:cNvSpPr>
          <p:nvPr/>
        </p:nvSpPr>
        <p:spPr bwMode="auto">
          <a:xfrm>
            <a:off x="1847851" y="404814"/>
            <a:ext cx="4270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4000" b="1" i="0" dirty="0">
                <a:solidFill>
                  <a:srgbClr val="FF0000"/>
                </a:solidFill>
                <a:latin typeface="宋体" panose="02010600030101010101" pitchFamily="2" charset="-122"/>
              </a:rPr>
              <a:t>21.4.2 </a:t>
            </a:r>
            <a:r>
              <a:rPr lang="zh-CN" altLang="en-US" sz="4000" b="1" i="0" dirty="0">
                <a:solidFill>
                  <a:srgbClr val="FF0000"/>
                </a:solidFill>
                <a:latin typeface="宋体" panose="02010600030101010101" pitchFamily="2" charset="-122"/>
              </a:rPr>
              <a:t>玻尔</a:t>
            </a:r>
            <a:r>
              <a:rPr lang="en-GB" altLang="zh-CN" sz="4000" b="1" i="0" dirty="0">
                <a:solidFill>
                  <a:srgbClr val="FF0000"/>
                </a:solidFill>
              </a:rPr>
              <a:t> </a:t>
            </a:r>
            <a:r>
              <a:rPr lang="zh-CN" altLang="en-US" sz="4000" b="1" i="0" dirty="0">
                <a:solidFill>
                  <a:srgbClr val="FF0000"/>
                </a:solidFill>
                <a:latin typeface="宋体" panose="02010600030101010101" pitchFamily="2" charset="-122"/>
              </a:rPr>
              <a:t>理论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8666">
                                            <p:txEl>
                                              <p:pRg st="0" end="0"/>
                                            </p:txEl>
                                          </p:spTgt>
                                        </p:tgtEl>
                                        <p:attrNameLst>
                                          <p:attrName>style.visibility</p:attrName>
                                        </p:attrNameLst>
                                      </p:cBhvr>
                                      <p:to>
                                        <p:strVal val="visible"/>
                                      </p:to>
                                    </p:set>
                                    <p:animEffect transition="in" filter="wipe(left)">
                                      <p:cBhvr>
                                        <p:cTn id="7" dur="500"/>
                                        <p:tgtEl>
                                          <p:spTgt spid="19866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8665">
                                            <p:txEl>
                                              <p:pRg st="0" end="0"/>
                                            </p:txEl>
                                          </p:spTgt>
                                        </p:tgtEl>
                                        <p:attrNameLst>
                                          <p:attrName>style.visibility</p:attrName>
                                        </p:attrNameLst>
                                      </p:cBhvr>
                                      <p:to>
                                        <p:strVal val="visible"/>
                                      </p:to>
                                    </p:set>
                                    <p:animEffect transition="in" filter="wipe(left)">
                                      <p:cBhvr>
                                        <p:cTn id="12" dur="500"/>
                                        <p:tgtEl>
                                          <p:spTgt spid="19866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8662">
                                            <p:txEl>
                                              <p:pRg st="0" end="0"/>
                                            </p:txEl>
                                          </p:spTgt>
                                        </p:tgtEl>
                                        <p:attrNameLst>
                                          <p:attrName>style.visibility</p:attrName>
                                        </p:attrNameLst>
                                      </p:cBhvr>
                                      <p:to>
                                        <p:strVal val="visible"/>
                                      </p:to>
                                    </p:set>
                                    <p:animEffect transition="in" filter="wipe(left)">
                                      <p:cBhvr>
                                        <p:cTn id="17" dur="500"/>
                                        <p:tgtEl>
                                          <p:spTgt spid="198662">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8663">
                                            <p:txEl>
                                              <p:pRg st="0" end="0"/>
                                            </p:txEl>
                                          </p:spTgt>
                                        </p:tgtEl>
                                        <p:attrNameLst>
                                          <p:attrName>style.visibility</p:attrName>
                                        </p:attrNameLst>
                                      </p:cBhvr>
                                      <p:to>
                                        <p:strVal val="visible"/>
                                      </p:to>
                                    </p:set>
                                    <p:animEffect transition="in" filter="wipe(left)">
                                      <p:cBhvr>
                                        <p:cTn id="22" dur="500"/>
                                        <p:tgtEl>
                                          <p:spTgt spid="198663">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8664">
                                            <p:txEl>
                                              <p:pRg st="0" end="0"/>
                                            </p:txEl>
                                          </p:spTgt>
                                        </p:tgtEl>
                                        <p:attrNameLst>
                                          <p:attrName>style.visibility</p:attrName>
                                        </p:attrNameLst>
                                      </p:cBhvr>
                                      <p:to>
                                        <p:strVal val="visible"/>
                                      </p:to>
                                    </p:set>
                                    <p:animEffect transition="in" filter="wipe(left)">
                                      <p:cBhvr>
                                        <p:cTn id="27" dur="500"/>
                                        <p:tgtEl>
                                          <p:spTgt spid="1986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2" grpId="0" build="p" autoUpdateAnimBg="0"/>
      <p:bldP spid="198663" grpId="0" build="p" autoUpdateAnimBg="0"/>
      <p:bldP spid="198664" grpId="0" build="p" autoUpdateAnimBg="0"/>
      <p:bldP spid="198665" grpId="0" build="p" autoUpdateAnimBg="0"/>
      <p:bldP spid="198666" grpId="0" build="p" autoUpdateAnimBg="0"/>
    </p:bldLst>
  </p:timing>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050" name="矩形 6"/>
          <p:cNvSpPr>
            <a:spLocks noChangeArrowheads="1"/>
          </p:cNvSpPr>
          <p:nvPr/>
        </p:nvSpPr>
        <p:spPr bwMode="auto">
          <a:xfrm>
            <a:off x="1952625" y="500064"/>
            <a:ext cx="828675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A50021"/>
              </a:buClr>
              <a:buSzPct val="75000"/>
              <a:buFont typeface="Wingdings" panose="05000000000000000000" pitchFamily="2" charset="2"/>
              <a:buNone/>
            </a:pPr>
            <a:r>
              <a:rPr lang="zh-CN" altLang="en-US" sz="4000" b="1" i="0">
                <a:solidFill>
                  <a:schemeClr val="accent2"/>
                </a:solidFill>
              </a:rPr>
              <a:t>原子光谱为什么不是连续的而是线状光谱？线状光谱产生的机制？</a:t>
            </a:r>
            <a:br>
              <a:rPr lang="zh-CN" altLang="en-US" sz="4000" b="1" i="0">
                <a:solidFill>
                  <a:schemeClr val="accent2"/>
                </a:solidFill>
              </a:rPr>
            </a:br>
            <a:endParaRPr lang="zh-CN" altLang="en-US" sz="4000" i="0">
              <a:solidFill>
                <a:schemeClr val="accent2"/>
              </a:solidFill>
            </a:endParaRPr>
          </a:p>
        </p:txBody>
      </p:sp>
      <p:sp>
        <p:nvSpPr>
          <p:cNvPr id="8" name="矩形 7"/>
          <p:cNvSpPr/>
          <p:nvPr/>
        </p:nvSpPr>
        <p:spPr>
          <a:xfrm>
            <a:off x="1881188" y="3860800"/>
            <a:ext cx="8678862" cy="2554288"/>
          </a:xfrm>
          <a:prstGeom prst="rect">
            <a:avLst/>
          </a:prstGeom>
        </p:spPr>
        <p:txBody>
          <a:bodyPr>
            <a:spAutoFit/>
          </a:bodyPr>
          <a:lstStyle/>
          <a:p>
            <a:pPr>
              <a:defRPr/>
            </a:pPr>
            <a:r>
              <a:rPr lang="en-US" altLang="zh-CN" sz="4000" b="1" i="0" dirty="0">
                <a:solidFill>
                  <a:srgbClr val="9900CC"/>
                </a:solidFill>
                <a:latin typeface="+mj-ea"/>
                <a:ea typeface="+mj-ea"/>
              </a:rPr>
              <a:t>Bohr</a:t>
            </a:r>
            <a:r>
              <a:rPr lang="zh-CN" altLang="en-US" sz="4000" b="1" i="0" dirty="0">
                <a:solidFill>
                  <a:srgbClr val="9900CC"/>
                </a:solidFill>
                <a:latin typeface="+mj-ea"/>
                <a:ea typeface="+mj-ea"/>
              </a:rPr>
              <a:t>在解决原子的稳定性问题时，了解到原子的线状光谱的规律。发现了原子光谱与原子结构之间的本质联系，提出了他的</a:t>
            </a:r>
            <a:r>
              <a:rPr lang="zh-CN" altLang="en-US" sz="4000" b="1" i="0" dirty="0">
                <a:solidFill>
                  <a:srgbClr val="9900CC"/>
                </a:solidFill>
                <a:ea typeface="楷体_GB2312" pitchFamily="49" charset="-122"/>
              </a:rPr>
              <a:t>氢</a:t>
            </a:r>
            <a:r>
              <a:rPr lang="zh-CN" altLang="en-US" sz="4000" b="1" i="0" dirty="0">
                <a:solidFill>
                  <a:srgbClr val="9900CC"/>
                </a:solidFill>
                <a:latin typeface="+mj-ea"/>
                <a:ea typeface="+mj-ea"/>
              </a:rPr>
              <a:t>原子量子理论。</a:t>
            </a:r>
            <a:endParaRPr lang="zh-CN" altLang="en-US" sz="4000" i="0" dirty="0">
              <a:solidFill>
                <a:srgbClr val="9900CC"/>
              </a:solidFill>
              <a:latin typeface="+mj-ea"/>
              <a:ea typeface="+mj-ea"/>
            </a:endParaRPr>
          </a:p>
        </p:txBody>
      </p:sp>
      <p:sp>
        <p:nvSpPr>
          <p:cNvPr id="2" name="矩形 1"/>
          <p:cNvSpPr>
            <a:spLocks noChangeArrowheads="1"/>
          </p:cNvSpPr>
          <p:nvPr/>
        </p:nvSpPr>
        <p:spPr bwMode="auto">
          <a:xfrm>
            <a:off x="2135189" y="2133600"/>
            <a:ext cx="7889875"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A50021"/>
              </a:buClr>
              <a:buSzPct val="75000"/>
              <a:buFont typeface="Wingdings" panose="05000000000000000000" pitchFamily="2" charset="2"/>
              <a:buNone/>
            </a:pPr>
            <a:r>
              <a:rPr lang="zh-CN" altLang="en-US" sz="4000" b="1" i="0" dirty="0">
                <a:solidFill>
                  <a:srgbClr val="C00000"/>
                </a:solidFill>
              </a:rPr>
              <a:t>现实世界表明，原子是稳定存在的，但按经典电动力学，原子会崩溃</a:t>
            </a:r>
            <a:r>
              <a:rPr lang="zh-CN" altLang="en-US" sz="4000" i="0" dirty="0">
                <a:solidFill>
                  <a:srgbClr val="C0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0050"/>
                                        </p:tgtEl>
                                        <p:attrNameLst>
                                          <p:attrName>style.visibility</p:attrName>
                                        </p:attrNameLst>
                                      </p:cBhvr>
                                      <p:to>
                                        <p:strVal val="visible"/>
                                      </p:to>
                                    </p:set>
                                    <p:anim calcmode="lin" valueType="num">
                                      <p:cBhvr additive="base">
                                        <p:cTn id="7" dur="500" fill="hold"/>
                                        <p:tgtEl>
                                          <p:spTgt spid="130050"/>
                                        </p:tgtEl>
                                        <p:attrNameLst>
                                          <p:attrName>ppt_x</p:attrName>
                                        </p:attrNameLst>
                                      </p:cBhvr>
                                      <p:tavLst>
                                        <p:tav tm="0">
                                          <p:val>
                                            <p:strVal val="#ppt_x"/>
                                          </p:val>
                                        </p:tav>
                                        <p:tav tm="100000">
                                          <p:val>
                                            <p:strVal val="#ppt_x"/>
                                          </p:val>
                                        </p:tav>
                                      </p:tavLst>
                                    </p:anim>
                                    <p:anim calcmode="lin" valueType="num">
                                      <p:cBhvr additive="base">
                                        <p:cTn id="8" dur="500" fill="hold"/>
                                        <p:tgtEl>
                                          <p:spTgt spid="13005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p:bldP spid="8" grpId="0"/>
      <p:bldP spid="2" grpId="0"/>
    </p:bldLst>
  </p:timing>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1881188" y="285750"/>
            <a:ext cx="3746500" cy="1143000"/>
          </a:xfrm>
          <a:prstGeom prst="horizontalScroll">
            <a:avLst>
              <a:gd name="adj" fmla="val 12500"/>
            </a:avLst>
          </a:prstGeom>
          <a:gradFill flip="none" rotWithShape="1">
            <a:gsLst>
              <a:gs pos="0">
                <a:srgbClr val="009900">
                  <a:tint val="66000"/>
                  <a:satMod val="160000"/>
                </a:srgbClr>
              </a:gs>
              <a:gs pos="50000">
                <a:srgbClr val="009900">
                  <a:tint val="44500"/>
                  <a:satMod val="160000"/>
                </a:srgbClr>
              </a:gs>
              <a:gs pos="100000">
                <a:srgbClr val="009900">
                  <a:tint val="23500"/>
                  <a:satMod val="160000"/>
                </a:srgbClr>
              </a:gs>
            </a:gsLst>
            <a:path path="circle">
              <a:fillToRect l="100000" b="100000"/>
            </a:path>
            <a:tileRect t="-100000" r="-100000"/>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400" b="1" i="0" dirty="0">
                <a:solidFill>
                  <a:srgbClr val="9900CC"/>
                </a:solidFill>
                <a:ea typeface="楷体_GB2312" pitchFamily="49" charset="-122"/>
              </a:rPr>
              <a:t>里德伯 </a:t>
            </a:r>
            <a:r>
              <a:rPr lang="en-US" altLang="zh-CN" sz="2400" b="1" i="0" dirty="0">
                <a:solidFill>
                  <a:srgbClr val="9900CC"/>
                </a:solidFill>
                <a:ea typeface="楷体_GB2312" pitchFamily="49" charset="-122"/>
              </a:rPr>
              <a:t>- </a:t>
            </a:r>
            <a:r>
              <a:rPr lang="zh-CN" altLang="en-US" sz="2400" b="1" i="0" dirty="0">
                <a:solidFill>
                  <a:srgbClr val="9900CC"/>
                </a:solidFill>
                <a:ea typeface="楷体_GB2312" pitchFamily="49" charset="-122"/>
              </a:rPr>
              <a:t>里兹并合原则</a:t>
            </a:r>
          </a:p>
          <a:p>
            <a:pPr algn="ctr" eaLnBrk="1" hangingPunct="1"/>
            <a:r>
              <a:rPr lang="en-US" altLang="zh-CN" sz="2400" b="1" i="0" dirty="0">
                <a:solidFill>
                  <a:schemeClr val="tx2"/>
                </a:solidFill>
                <a:ea typeface="楷体_GB2312" pitchFamily="49" charset="-122"/>
              </a:rPr>
              <a:t>(1896</a:t>
            </a:r>
            <a:r>
              <a:rPr lang="zh-CN" altLang="en-US" sz="2400" b="1" i="0" dirty="0">
                <a:solidFill>
                  <a:schemeClr val="tx2"/>
                </a:solidFill>
                <a:ea typeface="楷体_GB2312" pitchFamily="49" charset="-122"/>
              </a:rPr>
              <a:t>年</a:t>
            </a:r>
            <a:r>
              <a:rPr lang="en-US" altLang="zh-CN" sz="2400" b="1" i="0" dirty="0">
                <a:solidFill>
                  <a:schemeClr val="tx2"/>
                </a:solidFill>
                <a:ea typeface="楷体_GB2312" pitchFamily="49" charset="-122"/>
              </a:rPr>
              <a:t>)</a:t>
            </a:r>
          </a:p>
        </p:txBody>
      </p:sp>
      <p:sp>
        <p:nvSpPr>
          <p:cNvPr id="3" name="AutoShape 6"/>
          <p:cNvSpPr>
            <a:spLocks noChangeArrowheads="1"/>
          </p:cNvSpPr>
          <p:nvPr/>
        </p:nvSpPr>
        <p:spPr bwMode="auto">
          <a:xfrm>
            <a:off x="2238375" y="4929188"/>
            <a:ext cx="3746500" cy="1143000"/>
          </a:xfrm>
          <a:prstGeom prst="horizontalScroll">
            <a:avLst>
              <a:gd name="adj" fmla="val 12500"/>
            </a:avLst>
          </a:prstGeom>
          <a:solidFill>
            <a:srgbClr val="FFFF00"/>
          </a:soli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400" b="1" i="0" dirty="0">
                <a:solidFill>
                  <a:schemeClr val="tx2"/>
                </a:solidFill>
                <a:ea typeface="楷体_GB2312" pitchFamily="49" charset="-122"/>
              </a:rPr>
              <a:t>卢瑟福原子的有核模型</a:t>
            </a:r>
          </a:p>
          <a:p>
            <a:pPr algn="ctr" eaLnBrk="1" hangingPunct="1"/>
            <a:r>
              <a:rPr lang="zh-CN" altLang="en-US" sz="2400" b="1" i="0" dirty="0">
                <a:solidFill>
                  <a:schemeClr val="tx2"/>
                </a:solidFill>
                <a:ea typeface="楷体_GB2312" pitchFamily="49" charset="-122"/>
              </a:rPr>
              <a:t>（</a:t>
            </a:r>
            <a:r>
              <a:rPr lang="en-US" altLang="zh-CN" sz="2400" b="1" i="0" dirty="0">
                <a:solidFill>
                  <a:schemeClr val="tx2"/>
                </a:solidFill>
                <a:ea typeface="楷体_GB2312" pitchFamily="49" charset="-122"/>
              </a:rPr>
              <a:t>1911</a:t>
            </a:r>
            <a:r>
              <a:rPr lang="zh-CN" altLang="en-US" sz="2400" b="1" i="0" dirty="0">
                <a:solidFill>
                  <a:schemeClr val="tx2"/>
                </a:solidFill>
                <a:ea typeface="楷体_GB2312" pitchFamily="49" charset="-122"/>
              </a:rPr>
              <a:t>年）</a:t>
            </a:r>
          </a:p>
        </p:txBody>
      </p:sp>
      <p:sp>
        <p:nvSpPr>
          <p:cNvPr id="4" name="AutoShape 7"/>
          <p:cNvSpPr>
            <a:spLocks noChangeArrowheads="1"/>
          </p:cNvSpPr>
          <p:nvPr/>
        </p:nvSpPr>
        <p:spPr bwMode="auto">
          <a:xfrm>
            <a:off x="1952626" y="1785939"/>
            <a:ext cx="4105275" cy="1343025"/>
          </a:xfrm>
          <a:prstGeom prst="horizontalScroll">
            <a:avLst>
              <a:gd name="adj" fmla="val 12500"/>
            </a:avLst>
          </a:prstGeom>
          <a:solidFill>
            <a:srgbClr val="00FFFF"/>
          </a:soli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endParaRPr lang="en-US" altLang="zh-CN" sz="2400" b="1" i="0">
              <a:solidFill>
                <a:schemeClr val="tx2"/>
              </a:solidFill>
              <a:ea typeface="楷体_GB2312" pitchFamily="49" charset="-122"/>
            </a:endParaRPr>
          </a:p>
          <a:p>
            <a:pPr algn="ctr" eaLnBrk="1" hangingPunct="1"/>
            <a:endParaRPr lang="zh-CN" altLang="en-US" sz="2400" b="1" i="0">
              <a:solidFill>
                <a:schemeClr val="tx2"/>
              </a:solidFill>
              <a:ea typeface="楷体_GB2312" pitchFamily="49" charset="-122"/>
            </a:endParaRPr>
          </a:p>
        </p:txBody>
      </p:sp>
      <p:sp>
        <p:nvSpPr>
          <p:cNvPr id="5" name="AutoShape 8"/>
          <p:cNvSpPr>
            <a:spLocks noChangeArrowheads="1"/>
          </p:cNvSpPr>
          <p:nvPr/>
        </p:nvSpPr>
        <p:spPr bwMode="auto">
          <a:xfrm>
            <a:off x="7310438" y="2428875"/>
            <a:ext cx="2952750" cy="1143000"/>
          </a:xfrm>
          <a:prstGeom prst="horizontalScroll">
            <a:avLst>
              <a:gd name="adj" fmla="val 12500"/>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5400000" scaled="1"/>
            <a:tileRect/>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400" b="1" i="0" dirty="0">
                <a:solidFill>
                  <a:srgbClr val="0000FF"/>
                </a:solidFill>
                <a:ea typeface="楷体_GB2312" pitchFamily="49" charset="-122"/>
              </a:rPr>
              <a:t>玻尔氢原子理论</a:t>
            </a:r>
          </a:p>
          <a:p>
            <a:pPr algn="ctr" eaLnBrk="1" hangingPunct="1"/>
            <a:r>
              <a:rPr lang="en-US" altLang="zh-CN" sz="2400" b="1" i="0" dirty="0">
                <a:solidFill>
                  <a:schemeClr val="tx2"/>
                </a:solidFill>
                <a:ea typeface="楷体_GB2312" pitchFamily="49" charset="-122"/>
              </a:rPr>
              <a:t>(1913</a:t>
            </a:r>
            <a:r>
              <a:rPr lang="zh-CN" altLang="en-US" sz="2400" b="1" i="0" dirty="0">
                <a:solidFill>
                  <a:schemeClr val="tx2"/>
                </a:solidFill>
                <a:ea typeface="楷体_GB2312" pitchFamily="49" charset="-122"/>
              </a:rPr>
              <a:t>年）</a:t>
            </a:r>
          </a:p>
        </p:txBody>
      </p:sp>
      <p:sp>
        <p:nvSpPr>
          <p:cNvPr id="6" name="AutoShape 9" descr="花岗岩"/>
          <p:cNvSpPr>
            <a:spLocks noChangeArrowheads="1"/>
          </p:cNvSpPr>
          <p:nvPr/>
        </p:nvSpPr>
        <p:spPr bwMode="auto">
          <a:xfrm>
            <a:off x="6223000" y="714376"/>
            <a:ext cx="914400" cy="4691063"/>
          </a:xfrm>
          <a:prstGeom prst="rightArrowCallout">
            <a:avLst>
              <a:gd name="adj1" fmla="val 39237"/>
              <a:gd name="adj2" fmla="val 41825"/>
              <a:gd name="adj3" fmla="val 35764"/>
              <a:gd name="adj4" fmla="val 9847"/>
            </a:avLst>
          </a:prstGeom>
          <a:blipFill dpi="0" rotWithShape="0">
            <a:blip r:embed="rId2"/>
            <a:srcRect/>
            <a:tile tx="0" ty="0" sx="100000" sy="100000" flip="none" algn="tl"/>
          </a:blipFill>
          <a:ln w="9525">
            <a:solidFill>
              <a:schemeClr val="tx1"/>
            </a:solidFill>
            <a:miter lim="800000"/>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31079" name="矩形 7"/>
          <p:cNvSpPr>
            <a:spLocks noChangeArrowheads="1"/>
          </p:cNvSpPr>
          <p:nvPr/>
        </p:nvSpPr>
        <p:spPr bwMode="auto">
          <a:xfrm>
            <a:off x="2524126" y="2071688"/>
            <a:ext cx="26463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i="0" dirty="0">
                <a:solidFill>
                  <a:srgbClr val="FF0000"/>
                </a:solidFill>
                <a:ea typeface="楷体_GB2312" pitchFamily="49" charset="-122"/>
              </a:rPr>
              <a:t>普朗克能量子假设</a:t>
            </a:r>
            <a:endParaRPr lang="en-US" altLang="zh-CN" sz="2400" b="1" i="0" dirty="0">
              <a:solidFill>
                <a:srgbClr val="FF0000"/>
              </a:solidFill>
              <a:ea typeface="楷体_GB2312" pitchFamily="49" charset="-122"/>
            </a:endParaRPr>
          </a:p>
          <a:p>
            <a:pPr eaLnBrk="1" hangingPunct="1"/>
            <a:r>
              <a:rPr lang="zh-CN" altLang="en-US" sz="2400" b="1" i="0" dirty="0">
                <a:solidFill>
                  <a:schemeClr val="tx2"/>
                </a:solidFill>
                <a:ea typeface="楷体_GB2312" pitchFamily="49" charset="-122"/>
              </a:rPr>
              <a:t>（</a:t>
            </a:r>
            <a:r>
              <a:rPr lang="en-US" altLang="zh-CN" sz="2400" b="1" i="0" dirty="0">
                <a:solidFill>
                  <a:schemeClr val="tx2"/>
                </a:solidFill>
                <a:ea typeface="楷体_GB2312" pitchFamily="49" charset="-122"/>
              </a:rPr>
              <a:t>1900</a:t>
            </a:r>
            <a:r>
              <a:rPr lang="zh-CN" altLang="en-US" sz="2400" b="1" i="0" dirty="0">
                <a:solidFill>
                  <a:schemeClr val="tx2"/>
                </a:solidFill>
                <a:ea typeface="楷体_GB2312" pitchFamily="49" charset="-122"/>
              </a:rPr>
              <a:t>年）</a:t>
            </a:r>
            <a:endParaRPr lang="zh-CN" altLang="en-US" dirty="0"/>
          </a:p>
        </p:txBody>
      </p:sp>
      <p:sp>
        <p:nvSpPr>
          <p:cNvPr id="11" name="AutoShape 5"/>
          <p:cNvSpPr>
            <a:spLocks noChangeArrowheads="1"/>
          </p:cNvSpPr>
          <p:nvPr/>
        </p:nvSpPr>
        <p:spPr bwMode="auto">
          <a:xfrm>
            <a:off x="2095500" y="3429000"/>
            <a:ext cx="3746500" cy="1143000"/>
          </a:xfrm>
          <a:prstGeom prst="horizontalScroll">
            <a:avLst>
              <a:gd name="adj" fmla="val 12500"/>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w="9525">
            <a:solidFill>
              <a:schemeClr val="tx1"/>
            </a:solidFill>
            <a:round/>
            <a:headEnd/>
            <a:tailEnd/>
          </a:ln>
        </p:spPr>
        <p:txBody>
          <a:bodyPr wrap="none" anchor="ctr"/>
          <a:lstStyle/>
          <a:p>
            <a:pPr algn="ctr">
              <a:defRPr/>
            </a:pPr>
            <a:r>
              <a:rPr lang="zh-CN" altLang="en-US" sz="2400" b="1" i="0" dirty="0">
                <a:solidFill>
                  <a:srgbClr val="C00000"/>
                </a:solidFill>
                <a:latin typeface="宋体" pitchFamily="2" charset="-122"/>
                <a:ea typeface="楷体_GB2312"/>
              </a:rPr>
              <a:t>爱因斯坦光量子假设</a:t>
            </a:r>
            <a:endParaRPr lang="en-US" altLang="zh-CN" sz="2400" b="1" i="0" dirty="0">
              <a:solidFill>
                <a:srgbClr val="C00000"/>
              </a:solidFill>
              <a:latin typeface="宋体" pitchFamily="2" charset="-122"/>
              <a:ea typeface="楷体_GB2312"/>
            </a:endParaRPr>
          </a:p>
          <a:p>
            <a:pPr algn="ctr">
              <a:defRPr/>
            </a:pPr>
            <a:r>
              <a:rPr lang="en-US" altLang="zh-CN" sz="2400" b="1" i="0" dirty="0">
                <a:effectLst>
                  <a:outerShdw blurRad="38100" dist="38100" dir="2700000" algn="tl">
                    <a:srgbClr val="FFFFFF"/>
                  </a:outerShdw>
                </a:effectLst>
                <a:latin typeface="宋体" pitchFamily="2" charset="-122"/>
                <a:ea typeface="楷体_GB2312"/>
              </a:rPr>
              <a:t>(1905</a:t>
            </a:r>
            <a:r>
              <a:rPr lang="zh-CN" altLang="en-US" sz="2400" b="1" i="0" dirty="0">
                <a:effectLst>
                  <a:outerShdw blurRad="38100" dist="38100" dir="2700000" algn="tl">
                    <a:srgbClr val="FFFFFF"/>
                  </a:outerShdw>
                </a:effectLst>
                <a:latin typeface="宋体" pitchFamily="2" charset="-122"/>
                <a:ea typeface="楷体_GB2312"/>
              </a:rPr>
              <a:t>年）</a:t>
            </a:r>
            <a:endParaRPr lang="zh-CN" altLang="en-US" sz="2400" b="1" i="0" dirty="0">
              <a:ea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31079"/>
                                        </p:tgtEl>
                                        <p:attrNameLst>
                                          <p:attrName>style.visibility</p:attrName>
                                        </p:attrNameLst>
                                      </p:cBhvr>
                                      <p:to>
                                        <p:strVal val="visible"/>
                                      </p:to>
                                    </p:set>
                                    <p:animEffect transition="in" filter="fade">
                                      <p:cBhvr>
                                        <p:cTn id="18" dur="1000"/>
                                        <p:tgtEl>
                                          <p:spTgt spid="131079"/>
                                        </p:tgtEl>
                                      </p:cBhvr>
                                    </p:animEffect>
                                    <p:anim calcmode="lin" valueType="num">
                                      <p:cBhvr>
                                        <p:cTn id="19" dur="1000" fill="hold"/>
                                        <p:tgtEl>
                                          <p:spTgt spid="131079"/>
                                        </p:tgtEl>
                                        <p:attrNameLst>
                                          <p:attrName>ppt_x</p:attrName>
                                        </p:attrNameLst>
                                      </p:cBhvr>
                                      <p:tavLst>
                                        <p:tav tm="0">
                                          <p:val>
                                            <p:strVal val="#ppt_x"/>
                                          </p:val>
                                        </p:tav>
                                        <p:tav tm="100000">
                                          <p:val>
                                            <p:strVal val="#ppt_x"/>
                                          </p:val>
                                        </p:tav>
                                      </p:tavLst>
                                    </p:anim>
                                    <p:anim calcmode="lin" valueType="num">
                                      <p:cBhvr>
                                        <p:cTn id="20" dur="1000" fill="hold"/>
                                        <p:tgtEl>
                                          <p:spTgt spid="131079"/>
                                        </p:tgtEl>
                                        <p:attrNameLst>
                                          <p:attrName>ppt_y</p:attrName>
                                        </p:attrNameLst>
                                      </p:cBhvr>
                                      <p:tavLst>
                                        <p:tav tm="0">
                                          <p:val>
                                            <p:strVal val="#ppt_y+.1"/>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ppt_x"/>
                                          </p:val>
                                        </p:tav>
                                        <p:tav tm="100000">
                                          <p:val>
                                            <p:strVal val="#ppt_x"/>
                                          </p:val>
                                        </p:tav>
                                      </p:tavLst>
                                    </p:anim>
                                    <p:anim calcmode="lin" valueType="num">
                                      <p:cBhvr additive="base">
                                        <p:cTn id="3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down)">
                                      <p:cBhvr>
                                        <p:cTn id="36" dur="500"/>
                                        <p:tgtEl>
                                          <p:spTgt spid="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heel(1)">
                                      <p:cBhvr>
                                        <p:cTn id="4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31079" grpId="0"/>
      <p:bldP spid="11" grpId="0" animBg="1"/>
    </p:bldLst>
  </p:timing>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393" name="Text Box 17"/>
          <p:cNvSpPr txBox="1">
            <a:spLocks noChangeArrowheads="1"/>
          </p:cNvSpPr>
          <p:nvPr/>
        </p:nvSpPr>
        <p:spPr bwMode="auto">
          <a:xfrm>
            <a:off x="1828800" y="762000"/>
            <a:ext cx="5638800" cy="1816100"/>
          </a:xfrm>
          <a:prstGeom prst="rect">
            <a:avLst/>
          </a:prstGeom>
          <a:noFill/>
          <a:ln w="9525">
            <a:noFill/>
            <a:miter lim="800000"/>
            <a:headEnd/>
            <a:tailEnd/>
          </a:ln>
          <a:effectLst/>
        </p:spPr>
        <p:txBody>
          <a:bodyPr>
            <a:spAutoFit/>
          </a:bodyPr>
          <a:lstStyle/>
          <a:p>
            <a:pPr marL="850900" indent="-850900" algn="just">
              <a:defRPr/>
            </a:pPr>
            <a:r>
              <a:rPr lang="zh-CN" altLang="en-US" sz="2800" b="1" i="0" dirty="0">
                <a:effectLst>
                  <a:outerShdw blurRad="38100" dist="38100" dir="2700000" algn="tl">
                    <a:srgbClr val="FFFFFF"/>
                  </a:outerShdw>
                </a:effectLst>
              </a:rPr>
              <a:t>（</a:t>
            </a:r>
            <a:r>
              <a:rPr lang="en-US" altLang="zh-CN" sz="2800" b="1" i="0" dirty="0">
                <a:effectLst>
                  <a:outerShdw blurRad="38100" dist="38100" dir="2700000" algn="tl">
                    <a:srgbClr val="FFFFFF"/>
                  </a:outerShdw>
                </a:effectLst>
              </a:rPr>
              <a:t>1</a:t>
            </a:r>
            <a:r>
              <a:rPr lang="zh-CN" altLang="en-US" sz="2800" b="1" i="0" dirty="0">
                <a:effectLst>
                  <a:outerShdw blurRad="38100" dist="38100" dir="2700000" algn="tl">
                    <a:srgbClr val="FFFFFF"/>
                  </a:outerShdw>
                </a:effectLst>
              </a:rPr>
              <a:t>）</a:t>
            </a:r>
            <a:r>
              <a:rPr lang="zh-CN" altLang="en-US" sz="2800" b="1" i="0" dirty="0">
                <a:solidFill>
                  <a:srgbClr val="C00000"/>
                </a:solidFill>
                <a:effectLst>
                  <a:outerShdw blurRad="38100" dist="38100" dir="2700000" algn="tl">
                    <a:srgbClr val="FFFFFF"/>
                  </a:outerShdw>
                </a:effectLst>
                <a:latin typeface="宋体" pitchFamily="2" charset="-122"/>
              </a:rPr>
              <a:t>定态条件</a:t>
            </a:r>
            <a:r>
              <a:rPr lang="zh-CN" altLang="en-US" sz="2800" b="1" i="0" dirty="0">
                <a:solidFill>
                  <a:srgbClr val="9900FF"/>
                </a:solidFill>
                <a:effectLst>
                  <a:outerShdw blurRad="38100" dist="38100" dir="2700000" algn="tl">
                    <a:srgbClr val="FFFFFF"/>
                  </a:outerShdw>
                </a:effectLst>
                <a:latin typeface="宋体" pitchFamily="2" charset="-122"/>
              </a:rPr>
              <a:t>：</a:t>
            </a:r>
            <a:r>
              <a:rPr lang="zh-CN" altLang="en-US" sz="2800" b="1" i="0" dirty="0">
                <a:solidFill>
                  <a:srgbClr val="9900FF"/>
                </a:solidFill>
                <a:effectLst>
                  <a:outerShdw blurRad="38100" dist="38100" dir="2700000" algn="tl">
                    <a:srgbClr val="FFFFFF"/>
                  </a:outerShdw>
                </a:effectLst>
              </a:rPr>
              <a:t>电子绕核作圆周运动，但不辐射能量，是稳定的状态</a:t>
            </a:r>
            <a:r>
              <a:rPr lang="en-US" altLang="zh-CN" sz="2800" b="1" i="0" dirty="0">
                <a:solidFill>
                  <a:srgbClr val="9900FF"/>
                </a:solidFill>
                <a:effectLst>
                  <a:outerShdw blurRad="38100" dist="38100" dir="2700000" algn="tl">
                    <a:srgbClr val="FFFFFF"/>
                  </a:outerShdw>
                </a:effectLst>
              </a:rPr>
              <a:t>—</a:t>
            </a:r>
            <a:r>
              <a:rPr lang="zh-CN" altLang="en-US" sz="2800" b="1" i="0" dirty="0">
                <a:solidFill>
                  <a:srgbClr val="FF0000"/>
                </a:solidFill>
              </a:rPr>
              <a:t>定态</a:t>
            </a:r>
            <a:r>
              <a:rPr lang="zh-CN" altLang="en-GB" sz="2800" b="1" i="0" dirty="0">
                <a:solidFill>
                  <a:srgbClr val="9900FF"/>
                </a:solidFill>
              </a:rPr>
              <a:t>。每一个定态对应于电子的一个</a:t>
            </a:r>
            <a:r>
              <a:rPr lang="zh-CN" altLang="en-GB" sz="2800" b="1" i="0" dirty="0">
                <a:solidFill>
                  <a:srgbClr val="FF0000"/>
                </a:solidFill>
              </a:rPr>
              <a:t>能级</a:t>
            </a:r>
            <a:r>
              <a:rPr lang="zh-CN" altLang="en-GB" sz="2800" b="1" i="0" dirty="0">
                <a:solidFill>
                  <a:srgbClr val="9900FF"/>
                </a:solidFill>
              </a:rPr>
              <a:t>。</a:t>
            </a:r>
            <a:endParaRPr lang="zh-CN" altLang="en-US" sz="2800" b="1" i="0" dirty="0">
              <a:solidFill>
                <a:srgbClr val="9900FF"/>
              </a:solidFill>
            </a:endParaRPr>
          </a:p>
        </p:txBody>
      </p:sp>
      <p:sp>
        <p:nvSpPr>
          <p:cNvPr id="101394" name="Text Box 18"/>
          <p:cNvSpPr txBox="1">
            <a:spLocks noChangeArrowheads="1"/>
          </p:cNvSpPr>
          <p:nvPr/>
        </p:nvSpPr>
        <p:spPr bwMode="auto">
          <a:xfrm>
            <a:off x="1524000" y="2576513"/>
            <a:ext cx="5867400" cy="1384300"/>
          </a:xfrm>
          <a:prstGeom prst="rect">
            <a:avLst/>
          </a:prstGeom>
          <a:noFill/>
          <a:ln w="9525">
            <a:noFill/>
            <a:miter lim="800000"/>
            <a:headEnd/>
            <a:tailEnd/>
          </a:ln>
          <a:effectLst/>
        </p:spPr>
        <p:txBody>
          <a:bodyPr>
            <a:spAutoFit/>
          </a:bodyPr>
          <a:lstStyle/>
          <a:p>
            <a:pPr marL="850900" indent="-850900">
              <a:defRPr/>
            </a:pPr>
            <a:r>
              <a:rPr lang="zh-CN" altLang="en-US" sz="2800" b="1" i="0" dirty="0">
                <a:effectLst>
                  <a:outerShdw blurRad="38100" dist="38100" dir="2700000" algn="tl">
                    <a:srgbClr val="FFFFFF"/>
                  </a:outerShdw>
                </a:effectLst>
              </a:rPr>
              <a:t>（</a:t>
            </a:r>
            <a:r>
              <a:rPr lang="en-US" altLang="zh-CN" sz="2800" b="1" i="0" dirty="0">
                <a:effectLst>
                  <a:outerShdw blurRad="38100" dist="38100" dir="2700000" algn="tl">
                    <a:srgbClr val="FFFFFF"/>
                  </a:outerShdw>
                </a:effectLst>
              </a:rPr>
              <a:t>2</a:t>
            </a:r>
            <a:r>
              <a:rPr lang="zh-CN" altLang="en-US" sz="2800" b="1" i="0" dirty="0">
                <a:effectLst>
                  <a:outerShdw blurRad="38100" dist="38100" dir="2700000" algn="tl">
                    <a:srgbClr val="FFFFFF"/>
                  </a:outerShdw>
                </a:effectLst>
              </a:rPr>
              <a:t>）</a:t>
            </a:r>
            <a:r>
              <a:rPr lang="zh-CN" altLang="en-US" sz="2800" b="1" i="0" dirty="0">
                <a:solidFill>
                  <a:srgbClr val="C00000"/>
                </a:solidFill>
                <a:effectLst>
                  <a:outerShdw blurRad="38100" dist="38100" dir="2700000" algn="tl">
                    <a:srgbClr val="FFFFFF"/>
                  </a:outerShdw>
                </a:effectLst>
                <a:latin typeface="宋体" pitchFamily="2" charset="-122"/>
              </a:rPr>
              <a:t>频率条件</a:t>
            </a:r>
            <a:r>
              <a:rPr lang="zh-CN" altLang="en-US" sz="2800" b="1" i="0" dirty="0">
                <a:effectLst>
                  <a:outerShdw blurRad="38100" dist="38100" dir="2700000" algn="tl">
                    <a:srgbClr val="FFFFFF"/>
                  </a:outerShdw>
                </a:effectLst>
                <a:latin typeface="宋体" pitchFamily="2" charset="-122"/>
              </a:rPr>
              <a:t>：</a:t>
            </a:r>
            <a:r>
              <a:rPr lang="zh-CN" altLang="en-US" sz="2800" b="1" i="0" dirty="0">
                <a:solidFill>
                  <a:srgbClr val="009900"/>
                </a:solidFill>
                <a:effectLst>
                  <a:outerShdw blurRad="38100" dist="38100" dir="2700000" algn="tl">
                    <a:srgbClr val="FFFFFF"/>
                  </a:outerShdw>
                </a:effectLst>
                <a:latin typeface="宋体" pitchFamily="2" charset="-122"/>
              </a:rPr>
              <a:t>当电子从某一高能量状态跃迁到另一低能量状态时，产生一个光子，其频率为</a:t>
            </a:r>
            <a:endParaRPr lang="zh-CN" altLang="en-US" sz="2800" b="1" i="0" dirty="0">
              <a:solidFill>
                <a:srgbClr val="009900"/>
              </a:solidFill>
              <a:effectLst>
                <a:outerShdw blurRad="38100" dist="38100" dir="2700000" algn="tl">
                  <a:srgbClr val="000000"/>
                </a:outerShdw>
              </a:effectLst>
              <a:latin typeface="宋体" pitchFamily="2" charset="-122"/>
            </a:endParaRPr>
          </a:p>
        </p:txBody>
      </p:sp>
      <p:sp>
        <p:nvSpPr>
          <p:cNvPr id="101397" name="Rectangle 21"/>
          <p:cNvSpPr>
            <a:spLocks noChangeArrowheads="1"/>
          </p:cNvSpPr>
          <p:nvPr/>
        </p:nvSpPr>
        <p:spPr bwMode="auto">
          <a:xfrm>
            <a:off x="1676401" y="228600"/>
            <a:ext cx="3051175" cy="488950"/>
          </a:xfrm>
          <a:prstGeom prst="rect">
            <a:avLst/>
          </a:prstGeom>
          <a:noFill/>
          <a:ln w="9525">
            <a:noFill/>
            <a:miter lim="800000"/>
            <a:headEnd/>
            <a:tailEnd/>
          </a:ln>
          <a:effectLst/>
        </p:spPr>
        <p:txBody>
          <a:bodyPr wrap="none">
            <a:spAutoFit/>
          </a:bodyPr>
          <a:lstStyle/>
          <a:p>
            <a:pPr>
              <a:defRPr/>
            </a:pPr>
            <a:r>
              <a:rPr lang="en-GB" altLang="zh-CN" b="1" i="0" dirty="0">
                <a:solidFill>
                  <a:srgbClr val="FF0000"/>
                </a:solidFill>
                <a:effectLst>
                  <a:outerShdw blurRad="38100" dist="38100" dir="2700000" algn="tl">
                    <a:srgbClr val="FFFFFF"/>
                  </a:outerShdw>
                </a:effectLst>
              </a:rPr>
              <a:t>1.   </a:t>
            </a:r>
            <a:r>
              <a:rPr lang="en-US" altLang="zh-CN" b="1" i="0" dirty="0">
                <a:solidFill>
                  <a:srgbClr val="FF0000"/>
                </a:solidFill>
                <a:effectLst>
                  <a:outerShdw blurRad="38100" dist="38100" dir="2700000" algn="tl">
                    <a:srgbClr val="FFFFFF"/>
                  </a:outerShdw>
                </a:effectLst>
              </a:rPr>
              <a:t>Bohr </a:t>
            </a:r>
            <a:r>
              <a:rPr lang="zh-CN" altLang="en-US" b="1" i="0" dirty="0">
                <a:solidFill>
                  <a:srgbClr val="FF0000"/>
                </a:solidFill>
                <a:effectLst>
                  <a:outerShdw blurRad="38100" dist="38100" dir="2700000" algn="tl">
                    <a:srgbClr val="FFFFFF"/>
                  </a:outerShdw>
                </a:effectLst>
              </a:rPr>
              <a:t>假设：       </a:t>
            </a:r>
          </a:p>
        </p:txBody>
      </p:sp>
      <p:sp>
        <p:nvSpPr>
          <p:cNvPr id="130077" name="Line 27"/>
          <p:cNvSpPr>
            <a:spLocks noChangeShapeType="1"/>
          </p:cNvSpPr>
          <p:nvPr/>
        </p:nvSpPr>
        <p:spPr bwMode="auto">
          <a:xfrm flipV="1">
            <a:off x="8939527" y="3627437"/>
            <a:ext cx="0" cy="1055688"/>
          </a:xfrm>
          <a:prstGeom prst="line">
            <a:avLst/>
          </a:prstGeom>
          <a:noFill/>
          <a:ln w="57150">
            <a:solidFill>
              <a:srgbClr val="FF3300"/>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 name="Group 30"/>
          <p:cNvGrpSpPr>
            <a:grpSpLocks/>
          </p:cNvGrpSpPr>
          <p:nvPr/>
        </p:nvGrpSpPr>
        <p:grpSpPr bwMode="auto">
          <a:xfrm>
            <a:off x="8342314" y="3459164"/>
            <a:ext cx="1387475" cy="1341437"/>
            <a:chOff x="3633" y="1637"/>
            <a:chExt cx="874" cy="845"/>
          </a:xfrm>
        </p:grpSpPr>
        <p:sp>
          <p:nvSpPr>
            <p:cNvPr id="130075" name="Line 31"/>
            <p:cNvSpPr>
              <a:spLocks noChangeShapeType="1"/>
            </p:cNvSpPr>
            <p:nvPr/>
          </p:nvSpPr>
          <p:spPr bwMode="auto">
            <a:xfrm>
              <a:off x="3633" y="2482"/>
              <a:ext cx="859"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76" name="Line 32"/>
            <p:cNvSpPr>
              <a:spLocks noChangeShapeType="1"/>
            </p:cNvSpPr>
            <p:nvPr/>
          </p:nvSpPr>
          <p:spPr bwMode="auto">
            <a:xfrm>
              <a:off x="3648" y="1637"/>
              <a:ext cx="859"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 name="Group 54"/>
          <p:cNvGrpSpPr>
            <a:grpSpLocks/>
          </p:cNvGrpSpPr>
          <p:nvPr/>
        </p:nvGrpSpPr>
        <p:grpSpPr bwMode="auto">
          <a:xfrm>
            <a:off x="7620001" y="334963"/>
            <a:ext cx="2651125" cy="2519362"/>
            <a:chOff x="3840" y="211"/>
            <a:chExt cx="1670" cy="1587"/>
          </a:xfrm>
        </p:grpSpPr>
        <p:sp>
          <p:nvSpPr>
            <p:cNvPr id="130065" name="Line 5"/>
            <p:cNvSpPr>
              <a:spLocks noChangeShapeType="1"/>
            </p:cNvSpPr>
            <p:nvPr/>
          </p:nvSpPr>
          <p:spPr bwMode="auto">
            <a:xfrm flipV="1">
              <a:off x="4454" y="855"/>
              <a:ext cx="528" cy="3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66" name="Oval 6"/>
            <p:cNvSpPr>
              <a:spLocks noChangeArrowheads="1"/>
            </p:cNvSpPr>
            <p:nvPr/>
          </p:nvSpPr>
          <p:spPr bwMode="auto">
            <a:xfrm>
              <a:off x="3840" y="576"/>
              <a:ext cx="1248" cy="1222"/>
            </a:xfrm>
            <a:prstGeom prst="ellipse">
              <a:avLst/>
            </a:prstGeom>
            <a:noFill/>
            <a:ln w="38100">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0067" name="Line 12"/>
            <p:cNvSpPr>
              <a:spLocks noChangeShapeType="1"/>
            </p:cNvSpPr>
            <p:nvPr/>
          </p:nvSpPr>
          <p:spPr bwMode="auto">
            <a:xfrm flipH="1" flipV="1">
              <a:off x="4694" y="423"/>
              <a:ext cx="288" cy="432"/>
            </a:xfrm>
            <a:prstGeom prst="line">
              <a:avLst/>
            </a:prstGeom>
            <a:noFill/>
            <a:ln w="38100">
              <a:solidFill>
                <a:srgbClr val="0080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68" name="Text Box 13"/>
            <p:cNvSpPr txBox="1">
              <a:spLocks noChangeArrowheads="1"/>
            </p:cNvSpPr>
            <p:nvPr/>
          </p:nvSpPr>
          <p:spPr bwMode="auto">
            <a:xfrm>
              <a:off x="4742" y="211"/>
              <a:ext cx="49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rgbClr val="008000"/>
                  </a:solidFill>
                  <a:latin typeface="Bookman Old Style" panose="02050604050505020204" pitchFamily="18" charset="0"/>
                </a:rPr>
                <a:t>v</a:t>
              </a:r>
              <a:r>
                <a:rPr lang="en-US" altLang="zh-CN" b="1" baseline="-25000">
                  <a:solidFill>
                    <a:srgbClr val="008000"/>
                  </a:solidFill>
                </a:rPr>
                <a:t>n</a:t>
              </a:r>
              <a:endParaRPr lang="en-US" altLang="zh-CN" b="1">
                <a:solidFill>
                  <a:srgbClr val="008000"/>
                </a:solidFill>
              </a:endParaRPr>
            </a:p>
          </p:txBody>
        </p:sp>
        <p:sp>
          <p:nvSpPr>
            <p:cNvPr id="130069" name="Text Box 14"/>
            <p:cNvSpPr txBox="1">
              <a:spLocks noChangeArrowheads="1"/>
            </p:cNvSpPr>
            <p:nvPr/>
          </p:nvSpPr>
          <p:spPr bwMode="auto">
            <a:xfrm>
              <a:off x="4982" y="1335"/>
              <a:ext cx="52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E</a:t>
              </a:r>
              <a:r>
                <a:rPr lang="en-US" altLang="zh-CN" b="1" baseline="-25000"/>
                <a:t>n</a:t>
              </a:r>
              <a:endParaRPr lang="en-US" altLang="zh-CN" b="1"/>
            </a:p>
          </p:txBody>
        </p:sp>
        <p:sp>
          <p:nvSpPr>
            <p:cNvPr id="130070" name="Oval 36"/>
            <p:cNvSpPr>
              <a:spLocks noChangeArrowheads="1"/>
            </p:cNvSpPr>
            <p:nvPr/>
          </p:nvSpPr>
          <p:spPr bwMode="auto">
            <a:xfrm>
              <a:off x="4320" y="1104"/>
              <a:ext cx="288" cy="288"/>
            </a:xfrm>
            <a:prstGeom prst="ellipse">
              <a:avLst/>
            </a:prstGeom>
            <a:gradFill rotWithShape="0">
              <a:gsLst>
                <a:gs pos="0">
                  <a:srgbClr val="800080"/>
                </a:gs>
                <a:gs pos="100000">
                  <a:srgbClr val="3B003B"/>
                </a:gs>
              </a:gsLst>
              <a:path path="shape">
                <a:fillToRect l="50000" t="50000" r="50000" b="50000"/>
              </a:path>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CC00"/>
                  </a:solidFill>
                </a:rPr>
                <a:t>+e</a:t>
              </a:r>
            </a:p>
          </p:txBody>
        </p:sp>
        <p:sp>
          <p:nvSpPr>
            <p:cNvPr id="130071" name="Oval 37"/>
            <p:cNvSpPr>
              <a:spLocks noChangeArrowheads="1"/>
            </p:cNvSpPr>
            <p:nvPr/>
          </p:nvSpPr>
          <p:spPr bwMode="auto">
            <a:xfrm>
              <a:off x="4848" y="720"/>
              <a:ext cx="240" cy="240"/>
            </a:xfrm>
            <a:prstGeom prst="ellipse">
              <a:avLst/>
            </a:prstGeom>
            <a:gradFill rotWithShape="0">
              <a:gsLst>
                <a:gs pos="0">
                  <a:srgbClr val="00FF99"/>
                </a:gs>
                <a:gs pos="100000">
                  <a:srgbClr val="007647"/>
                </a:gs>
              </a:gsLst>
              <a:path path="shape">
                <a:fillToRect l="50000" t="50000" r="50000" b="50000"/>
              </a:path>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-e</a:t>
              </a:r>
            </a:p>
          </p:txBody>
        </p:sp>
        <p:sp>
          <p:nvSpPr>
            <p:cNvPr id="130072" name="Rectangle 38"/>
            <p:cNvSpPr>
              <a:spLocks noChangeArrowheads="1"/>
            </p:cNvSpPr>
            <p:nvPr/>
          </p:nvSpPr>
          <p:spPr bwMode="auto">
            <a:xfrm>
              <a:off x="5141" y="672"/>
              <a:ext cx="27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solidFill>
                    <a:srgbClr val="3333FF"/>
                  </a:solidFill>
                </a:rPr>
                <a:t>m</a:t>
              </a:r>
            </a:p>
          </p:txBody>
        </p:sp>
        <p:sp>
          <p:nvSpPr>
            <p:cNvPr id="130073" name="Rectangle 39"/>
            <p:cNvSpPr>
              <a:spLocks noChangeArrowheads="1"/>
            </p:cNvSpPr>
            <p:nvPr/>
          </p:nvSpPr>
          <p:spPr bwMode="auto">
            <a:xfrm>
              <a:off x="3936" y="1056"/>
              <a:ext cx="427"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solidFill>
                    <a:srgbClr val="FF3300"/>
                  </a:solidFill>
                </a:rPr>
                <a:t>m</a:t>
              </a:r>
              <a:r>
                <a:rPr lang="en-US" altLang="zh-CN" b="1" i="0" baseline="-25000">
                  <a:solidFill>
                    <a:srgbClr val="FF3300"/>
                  </a:solidFill>
                </a:rPr>
                <a:t>p</a:t>
              </a:r>
            </a:p>
          </p:txBody>
        </p:sp>
        <p:sp>
          <p:nvSpPr>
            <p:cNvPr id="130074" name="Rectangle 40"/>
            <p:cNvSpPr>
              <a:spLocks noChangeArrowheads="1"/>
            </p:cNvSpPr>
            <p:nvPr/>
          </p:nvSpPr>
          <p:spPr bwMode="auto">
            <a:xfrm>
              <a:off x="4468" y="720"/>
              <a:ext cx="27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a:t>r</a:t>
              </a:r>
              <a:r>
                <a:rPr lang="en-US" altLang="zh-CN" b="1" i="0" baseline="-25000"/>
                <a:t>n</a:t>
              </a:r>
            </a:p>
          </p:txBody>
        </p:sp>
      </p:grpSp>
      <p:graphicFrame>
        <p:nvGraphicFramePr>
          <p:cNvPr id="132109" name="Object 8"/>
          <p:cNvGraphicFramePr>
            <a:graphicFrameLocks noChangeAspect="1"/>
          </p:cNvGraphicFramePr>
          <p:nvPr>
            <p:extLst>
              <p:ext uri="{D42A27DB-BD31-4B8C-83A1-F6EECF244321}">
                <p14:modId xmlns:p14="http://schemas.microsoft.com/office/powerpoint/2010/main" val="94085968"/>
              </p:ext>
            </p:extLst>
          </p:nvPr>
        </p:nvGraphicFramePr>
        <p:xfrm>
          <a:off x="3359696" y="3866356"/>
          <a:ext cx="2527300" cy="709612"/>
        </p:xfrm>
        <a:graphic>
          <a:graphicData uri="http://schemas.openxmlformats.org/presentationml/2006/ole">
            <mc:AlternateContent xmlns:mc="http://schemas.openxmlformats.org/markup-compatibility/2006">
              <mc:Choice xmlns:v="urn:schemas-microsoft-com:vml" Requires="v">
                <p:oleObj spid="_x0000_s352592" name="公式" r:id="rId4" imgW="812520" imgH="228600" progId="Equation.3">
                  <p:embed/>
                </p:oleObj>
              </mc:Choice>
              <mc:Fallback>
                <p:oleObj name="公式" r:id="rId4" imgW="812520" imgH="228600" progId="Equation.3">
                  <p:embed/>
                  <p:pic>
                    <p:nvPicPr>
                      <p:cNvPr id="0" name="Object 8"/>
                      <p:cNvPicPr>
                        <a:picLocks noChangeAspect="1" noChangeArrowheads="1"/>
                      </p:cNvPicPr>
                      <p:nvPr/>
                    </p:nvPicPr>
                    <p:blipFill>
                      <a:blip r:embed="rId5"/>
                      <a:srcRect/>
                      <a:stretch>
                        <a:fillRect/>
                      </a:stretch>
                    </p:blipFill>
                    <p:spPr bwMode="auto">
                      <a:xfrm>
                        <a:off x="3359696" y="3866356"/>
                        <a:ext cx="2527300" cy="709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2110" name="Object 9"/>
          <p:cNvGraphicFramePr>
            <a:graphicFrameLocks noChangeAspect="1"/>
          </p:cNvGraphicFramePr>
          <p:nvPr>
            <p:extLst>
              <p:ext uri="{D42A27DB-BD31-4B8C-83A1-F6EECF244321}">
                <p14:modId xmlns:p14="http://schemas.microsoft.com/office/powerpoint/2010/main" val="2443042293"/>
              </p:ext>
            </p:extLst>
          </p:nvPr>
        </p:nvGraphicFramePr>
        <p:xfrm>
          <a:off x="9732182" y="4454525"/>
          <a:ext cx="642937" cy="692150"/>
        </p:xfrm>
        <a:graphic>
          <a:graphicData uri="http://schemas.openxmlformats.org/presentationml/2006/ole">
            <mc:AlternateContent xmlns:mc="http://schemas.openxmlformats.org/markup-compatibility/2006">
              <mc:Choice xmlns:v="urn:schemas-microsoft-com:vml" Requires="v">
                <p:oleObj spid="_x0000_s352593" name="公式" r:id="rId6" imgW="215806" imgH="228501" progId="Equation.3">
                  <p:embed/>
                </p:oleObj>
              </mc:Choice>
              <mc:Fallback>
                <p:oleObj name="公式" r:id="rId6" imgW="215806" imgH="228501"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32182" y="4454525"/>
                        <a:ext cx="642937"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2111" name="Object 10"/>
          <p:cNvGraphicFramePr>
            <a:graphicFrameLocks noChangeAspect="1"/>
          </p:cNvGraphicFramePr>
          <p:nvPr>
            <p:extLst>
              <p:ext uri="{D42A27DB-BD31-4B8C-83A1-F6EECF244321}">
                <p14:modId xmlns:p14="http://schemas.microsoft.com/office/powerpoint/2010/main" val="3213677107"/>
              </p:ext>
            </p:extLst>
          </p:nvPr>
        </p:nvGraphicFramePr>
        <p:xfrm>
          <a:off x="9803618" y="3023244"/>
          <a:ext cx="571500" cy="685800"/>
        </p:xfrm>
        <a:graphic>
          <a:graphicData uri="http://schemas.openxmlformats.org/presentationml/2006/ole">
            <mc:AlternateContent xmlns:mc="http://schemas.openxmlformats.org/markup-compatibility/2006">
              <mc:Choice xmlns:v="urn:schemas-microsoft-com:vml" Requires="v">
                <p:oleObj spid="_x0000_s352594" name="公式" r:id="rId8" imgW="190500" imgH="228600" progId="Equation.3">
                  <p:embed/>
                </p:oleObj>
              </mc:Choice>
              <mc:Fallback>
                <p:oleObj name="公式" r:id="rId8" imgW="190500" imgH="22860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03618" y="3023244"/>
                        <a:ext cx="5715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2113" name="Object 12"/>
          <p:cNvGraphicFramePr>
            <a:graphicFrameLocks noChangeAspect="1"/>
          </p:cNvGraphicFramePr>
          <p:nvPr>
            <p:extLst>
              <p:ext uri="{D42A27DB-BD31-4B8C-83A1-F6EECF244321}">
                <p14:modId xmlns:p14="http://schemas.microsoft.com/office/powerpoint/2010/main" val="1854877103"/>
              </p:ext>
            </p:extLst>
          </p:nvPr>
        </p:nvGraphicFramePr>
        <p:xfrm>
          <a:off x="9047958" y="3665538"/>
          <a:ext cx="714375" cy="555625"/>
        </p:xfrm>
        <a:graphic>
          <a:graphicData uri="http://schemas.openxmlformats.org/presentationml/2006/ole">
            <mc:AlternateContent xmlns:mc="http://schemas.openxmlformats.org/markup-compatibility/2006">
              <mc:Choice xmlns:v="urn:schemas-microsoft-com:vml" Requires="v">
                <p:oleObj spid="_x0000_s352595" name="公式" r:id="rId10" imgW="228402" imgH="177646" progId="Equation.3">
                  <p:embed/>
                </p:oleObj>
              </mc:Choice>
              <mc:Fallback>
                <p:oleObj name="公式" r:id="rId10" imgW="228402" imgH="177646"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47958" y="3665538"/>
                        <a:ext cx="714375"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Freeform 51"/>
          <p:cNvSpPr>
            <a:spLocks/>
          </p:cNvSpPr>
          <p:nvPr/>
        </p:nvSpPr>
        <p:spPr bwMode="auto">
          <a:xfrm>
            <a:off x="9648957" y="3873485"/>
            <a:ext cx="792162" cy="207963"/>
          </a:xfrm>
          <a:custGeom>
            <a:avLst/>
            <a:gdLst>
              <a:gd name="T0" fmla="*/ 0 w 865"/>
              <a:gd name="T1" fmla="*/ 2147483646 h 159"/>
              <a:gd name="T2" fmla="*/ 2147483646 w 865"/>
              <a:gd name="T3" fmla="*/ 2147483646 h 159"/>
              <a:gd name="T4" fmla="*/ 2147483646 w 865"/>
              <a:gd name="T5" fmla="*/ 2147483646 h 159"/>
              <a:gd name="T6" fmla="*/ 2147483646 w 865"/>
              <a:gd name="T7" fmla="*/ 2147483646 h 159"/>
              <a:gd name="T8" fmla="*/ 2147483646 w 865"/>
              <a:gd name="T9" fmla="*/ 2147483646 h 159"/>
              <a:gd name="T10" fmla="*/ 2147483646 w 865"/>
              <a:gd name="T11" fmla="*/ 2147483646 h 159"/>
              <a:gd name="T12" fmla="*/ 2147483646 w 865"/>
              <a:gd name="T13" fmla="*/ 2147483646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 name="Text Box 20"/>
          <p:cNvSpPr txBox="1">
            <a:spLocks noChangeArrowheads="1"/>
          </p:cNvSpPr>
          <p:nvPr/>
        </p:nvSpPr>
        <p:spPr bwMode="auto">
          <a:xfrm>
            <a:off x="1752600" y="4683125"/>
            <a:ext cx="5867400" cy="1384300"/>
          </a:xfrm>
          <a:prstGeom prst="rect">
            <a:avLst/>
          </a:prstGeom>
          <a:noFill/>
          <a:ln w="9525">
            <a:noFill/>
            <a:miter lim="800000"/>
            <a:headEnd/>
            <a:tailEnd/>
          </a:ln>
          <a:effectLst/>
        </p:spPr>
        <p:txBody>
          <a:bodyPr>
            <a:spAutoFit/>
          </a:bodyPr>
          <a:lstStyle/>
          <a:p>
            <a:pPr marL="952500" indent="-863600">
              <a:defRPr/>
            </a:pPr>
            <a:r>
              <a:rPr lang="zh-CN" altLang="en-US" sz="2800" b="1" i="0" dirty="0">
                <a:effectLst>
                  <a:outerShdw blurRad="38100" dist="38100" dir="2700000" algn="tl">
                    <a:srgbClr val="FFFFFF"/>
                  </a:outerShdw>
                </a:effectLst>
              </a:rPr>
              <a:t>（</a:t>
            </a:r>
            <a:r>
              <a:rPr lang="en-US" altLang="zh-CN" sz="2800" b="1" i="0" dirty="0">
                <a:effectLst>
                  <a:outerShdw blurRad="38100" dist="38100" dir="2700000" algn="tl">
                    <a:srgbClr val="FFFFFF"/>
                  </a:outerShdw>
                </a:effectLst>
              </a:rPr>
              <a:t>3</a:t>
            </a:r>
            <a:r>
              <a:rPr lang="zh-CN" altLang="en-US" sz="2800" b="1" i="0" dirty="0">
                <a:effectLst>
                  <a:outerShdw blurRad="38100" dist="38100" dir="2700000" algn="tl">
                    <a:srgbClr val="FFFFFF"/>
                  </a:outerShdw>
                </a:effectLst>
              </a:rPr>
              <a:t>）</a:t>
            </a:r>
            <a:r>
              <a:rPr lang="zh-CN" altLang="en-US" sz="2800" b="1" i="0" dirty="0">
                <a:solidFill>
                  <a:srgbClr val="C00000"/>
                </a:solidFill>
                <a:effectLst>
                  <a:outerShdw blurRad="38100" dist="38100" dir="2700000" algn="tl">
                    <a:srgbClr val="FFFFFF"/>
                  </a:outerShdw>
                </a:effectLst>
                <a:latin typeface="宋体" pitchFamily="2" charset="-122"/>
              </a:rPr>
              <a:t>角动量量子化条件</a:t>
            </a:r>
            <a:r>
              <a:rPr lang="zh-CN" altLang="en-US" sz="2800" b="1" i="0" dirty="0">
                <a:solidFill>
                  <a:srgbClr val="0000FF"/>
                </a:solidFill>
                <a:effectLst>
                  <a:outerShdw blurRad="38100" dist="38100" dir="2700000" algn="tl">
                    <a:srgbClr val="FFFFFF"/>
                  </a:outerShdw>
                </a:effectLst>
                <a:latin typeface="宋体" pitchFamily="2" charset="-122"/>
              </a:rPr>
              <a:t>：</a:t>
            </a:r>
            <a:r>
              <a:rPr lang="zh-CN" altLang="en-US" sz="2800" b="1" i="0" dirty="0">
                <a:solidFill>
                  <a:srgbClr val="0000FF"/>
                </a:solidFill>
                <a:effectLst>
                  <a:outerShdw blurRad="38100" dist="38100" dir="2700000" algn="tl">
                    <a:srgbClr val="FFFFFF"/>
                  </a:outerShdw>
                </a:effectLst>
              </a:rPr>
              <a:t>电子绕核作圆周运动时</a:t>
            </a:r>
            <a:r>
              <a:rPr lang="zh-CN" altLang="en-US" sz="2800" b="1" i="0" dirty="0">
                <a:solidFill>
                  <a:srgbClr val="0000FF"/>
                </a:solidFill>
                <a:effectLst>
                  <a:outerShdw blurRad="38100" dist="38100" dir="2700000" algn="tl">
                    <a:srgbClr val="FFFFFF"/>
                  </a:outerShdw>
                </a:effectLst>
                <a:latin typeface="宋体" pitchFamily="2" charset="-122"/>
              </a:rPr>
              <a:t>角动量是量子化的，取值为</a:t>
            </a:r>
          </a:p>
        </p:txBody>
      </p:sp>
      <p:graphicFrame>
        <p:nvGraphicFramePr>
          <p:cNvPr id="32" name="Object 3"/>
          <p:cNvGraphicFramePr>
            <a:graphicFrameLocks noChangeAspect="1"/>
          </p:cNvGraphicFramePr>
          <p:nvPr>
            <p:extLst>
              <p:ext uri="{D42A27DB-BD31-4B8C-83A1-F6EECF244321}">
                <p14:modId xmlns:p14="http://schemas.microsoft.com/office/powerpoint/2010/main" val="1084947083"/>
              </p:ext>
            </p:extLst>
          </p:nvPr>
        </p:nvGraphicFramePr>
        <p:xfrm>
          <a:off x="2574496" y="5982153"/>
          <a:ext cx="2388319" cy="738227"/>
        </p:xfrm>
        <a:graphic>
          <a:graphicData uri="http://schemas.openxmlformats.org/presentationml/2006/ole">
            <mc:AlternateContent xmlns:mc="http://schemas.openxmlformats.org/markup-compatibility/2006">
              <mc:Choice xmlns:v="urn:schemas-microsoft-com:vml" Requires="v">
                <p:oleObj spid="_x0000_s352596" name="Equation" r:id="rId12" imgW="736560" imgH="228600" progId="Equation.DSMT4">
                  <p:embed/>
                </p:oleObj>
              </mc:Choice>
              <mc:Fallback>
                <p:oleObj name="Equation" r:id="rId12" imgW="736560" imgH="228600" progId="Equation.DSMT4">
                  <p:embed/>
                  <p:pic>
                    <p:nvPicPr>
                      <p:cNvPr id="0" name=""/>
                      <p:cNvPicPr>
                        <a:picLocks noChangeAspect="1" noChangeArrowheads="1"/>
                      </p:cNvPicPr>
                      <p:nvPr/>
                    </p:nvPicPr>
                    <p:blipFill>
                      <a:blip r:embed="rId13"/>
                      <a:srcRect/>
                      <a:stretch>
                        <a:fillRect/>
                      </a:stretch>
                    </p:blipFill>
                    <p:spPr bwMode="auto">
                      <a:xfrm>
                        <a:off x="2574496" y="5982153"/>
                        <a:ext cx="2388319" cy="738227"/>
                      </a:xfrm>
                      <a:prstGeom prst="rect">
                        <a:avLst/>
                      </a:prstGeom>
                      <a:noFill/>
                      <a:ln>
                        <a:noFill/>
                      </a:ln>
                      <a:effectLst/>
                      <a:extLst/>
                    </p:spPr>
                  </p:pic>
                </p:oleObj>
              </mc:Fallback>
            </mc:AlternateContent>
          </a:graphicData>
        </a:graphic>
      </p:graphicFrame>
      <p:sp>
        <p:nvSpPr>
          <p:cNvPr id="33" name="Text Box 3"/>
          <p:cNvSpPr txBox="1">
            <a:spLocks noChangeArrowheads="1"/>
          </p:cNvSpPr>
          <p:nvPr/>
        </p:nvSpPr>
        <p:spPr bwMode="auto">
          <a:xfrm>
            <a:off x="5630863" y="6035675"/>
            <a:ext cx="3810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t>n = </a:t>
            </a:r>
            <a:r>
              <a:rPr lang="en-US" altLang="zh-CN" b="1" i="0" dirty="0"/>
              <a:t>1</a:t>
            </a:r>
            <a:r>
              <a:rPr lang="zh-CN" altLang="en-US" b="1" i="0" dirty="0"/>
              <a:t>，</a:t>
            </a:r>
            <a:r>
              <a:rPr lang="en-US" altLang="zh-CN" b="1" i="0" dirty="0"/>
              <a:t>2</a:t>
            </a:r>
            <a:r>
              <a:rPr lang="zh-CN" altLang="en-US" b="1" i="0" dirty="0"/>
              <a:t>，</a:t>
            </a:r>
            <a:r>
              <a:rPr lang="en-US" altLang="zh-CN" b="1" i="0" dirty="0"/>
              <a:t>3</a:t>
            </a:r>
            <a:r>
              <a:rPr lang="en-US" altLang="zh-CN" b="1" dirty="0"/>
              <a:t> …</a:t>
            </a:r>
          </a:p>
        </p:txBody>
      </p:sp>
      <p:graphicFrame>
        <p:nvGraphicFramePr>
          <p:cNvPr id="34" name="对象 33"/>
          <p:cNvGraphicFramePr>
            <a:graphicFrameLocks noChangeAspect="1"/>
          </p:cNvGraphicFramePr>
          <p:nvPr>
            <p:extLst>
              <p:ext uri="{D42A27DB-BD31-4B8C-83A1-F6EECF244321}">
                <p14:modId xmlns:p14="http://schemas.microsoft.com/office/powerpoint/2010/main" val="2729690564"/>
              </p:ext>
            </p:extLst>
          </p:nvPr>
        </p:nvGraphicFramePr>
        <p:xfrm>
          <a:off x="8702675" y="5611814"/>
          <a:ext cx="1416050" cy="1189037"/>
        </p:xfrm>
        <a:graphic>
          <a:graphicData uri="http://schemas.openxmlformats.org/presentationml/2006/ole">
            <mc:AlternateContent xmlns:mc="http://schemas.openxmlformats.org/markup-compatibility/2006">
              <mc:Choice xmlns:v="urn:schemas-microsoft-com:vml" Requires="v">
                <p:oleObj spid="_x0000_s352597" name="公式" r:id="rId14" imgW="469800" imgH="393480" progId="Equation.3">
                  <p:embed/>
                </p:oleObj>
              </mc:Choice>
              <mc:Fallback>
                <p:oleObj name="公式" r:id="rId14" imgW="469800" imgH="393480" progId="Equation.3">
                  <p:embed/>
                  <p:pic>
                    <p:nvPicPr>
                      <p:cNvPr id="0" name=""/>
                      <p:cNvPicPr/>
                      <p:nvPr/>
                    </p:nvPicPr>
                    <p:blipFill>
                      <a:blip r:embed="rId15"/>
                      <a:stretch>
                        <a:fillRect/>
                      </a:stretch>
                    </p:blipFill>
                    <p:spPr>
                      <a:xfrm>
                        <a:off x="8702675" y="5611814"/>
                        <a:ext cx="1416050" cy="1189037"/>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1397"/>
                                        </p:tgtEl>
                                        <p:attrNameLst>
                                          <p:attrName>style.visibility</p:attrName>
                                        </p:attrNameLst>
                                      </p:cBhvr>
                                      <p:to>
                                        <p:strVal val="visible"/>
                                      </p:to>
                                    </p:set>
                                    <p:anim calcmode="lin" valueType="num">
                                      <p:cBhvr additive="base">
                                        <p:cTn id="7" dur="500" fill="hold"/>
                                        <p:tgtEl>
                                          <p:spTgt spid="101397"/>
                                        </p:tgtEl>
                                        <p:attrNameLst>
                                          <p:attrName>ppt_x</p:attrName>
                                        </p:attrNameLst>
                                      </p:cBhvr>
                                      <p:tavLst>
                                        <p:tav tm="0">
                                          <p:val>
                                            <p:strVal val="#ppt_x"/>
                                          </p:val>
                                        </p:tav>
                                        <p:tav tm="100000">
                                          <p:val>
                                            <p:strVal val="#ppt_x"/>
                                          </p:val>
                                        </p:tav>
                                      </p:tavLst>
                                    </p:anim>
                                    <p:anim calcmode="lin" valueType="num">
                                      <p:cBhvr additive="base">
                                        <p:cTn id="8" dur="500" fill="hold"/>
                                        <p:tgtEl>
                                          <p:spTgt spid="10139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101393"/>
                                        </p:tgtEl>
                                        <p:attrNameLst>
                                          <p:attrName>style.visibility</p:attrName>
                                        </p:attrNameLst>
                                      </p:cBhvr>
                                      <p:to>
                                        <p:strVal val="visible"/>
                                      </p:to>
                                    </p:set>
                                    <p:animEffect transition="in" filter="circle(in)">
                                      <p:cBhvr>
                                        <p:cTn id="20" dur="2000"/>
                                        <p:tgtEl>
                                          <p:spTgt spid="10139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1394"/>
                                        </p:tgtEl>
                                        <p:attrNameLst>
                                          <p:attrName>style.visibility</p:attrName>
                                        </p:attrNameLst>
                                      </p:cBhvr>
                                      <p:to>
                                        <p:strVal val="visible"/>
                                      </p:to>
                                    </p:set>
                                    <p:anim calcmode="lin" valueType="num">
                                      <p:cBhvr additive="base">
                                        <p:cTn id="25" dur="500" fill="hold"/>
                                        <p:tgtEl>
                                          <p:spTgt spid="101394"/>
                                        </p:tgtEl>
                                        <p:attrNameLst>
                                          <p:attrName>ppt_x</p:attrName>
                                        </p:attrNameLst>
                                      </p:cBhvr>
                                      <p:tavLst>
                                        <p:tav tm="0">
                                          <p:val>
                                            <p:strVal val="#ppt_x"/>
                                          </p:val>
                                        </p:tav>
                                        <p:tav tm="100000">
                                          <p:val>
                                            <p:strVal val="#ppt_x"/>
                                          </p:val>
                                        </p:tav>
                                      </p:tavLst>
                                    </p:anim>
                                    <p:anim calcmode="lin" valueType="num">
                                      <p:cBhvr additive="base">
                                        <p:cTn id="26" dur="500" fill="hold"/>
                                        <p:tgtEl>
                                          <p:spTgt spid="101394"/>
                                        </p:tgtEl>
                                        <p:attrNameLst>
                                          <p:attrName>ppt_y</p:attrName>
                                        </p:attrNameLst>
                                      </p:cBhvr>
                                      <p:tavLst>
                                        <p:tav tm="0">
                                          <p:val>
                                            <p:strVal val="1+#ppt_h/2"/>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32110"/>
                                        </p:tgtEl>
                                        <p:attrNameLst>
                                          <p:attrName>style.visibility</p:attrName>
                                        </p:attrNameLst>
                                      </p:cBhvr>
                                      <p:to>
                                        <p:strVal val="visible"/>
                                      </p:to>
                                    </p:set>
                                    <p:animEffect transition="in" filter="fade">
                                      <p:cBhvr>
                                        <p:cTn id="34" dur="1000"/>
                                        <p:tgtEl>
                                          <p:spTgt spid="132110"/>
                                        </p:tgtEl>
                                      </p:cBhvr>
                                    </p:animEffect>
                                    <p:anim calcmode="lin" valueType="num">
                                      <p:cBhvr>
                                        <p:cTn id="35" dur="1000" fill="hold"/>
                                        <p:tgtEl>
                                          <p:spTgt spid="132110"/>
                                        </p:tgtEl>
                                        <p:attrNameLst>
                                          <p:attrName>ppt_x</p:attrName>
                                        </p:attrNameLst>
                                      </p:cBhvr>
                                      <p:tavLst>
                                        <p:tav tm="0">
                                          <p:val>
                                            <p:strVal val="#ppt_x"/>
                                          </p:val>
                                        </p:tav>
                                        <p:tav tm="100000">
                                          <p:val>
                                            <p:strVal val="#ppt_x"/>
                                          </p:val>
                                        </p:tav>
                                      </p:tavLst>
                                    </p:anim>
                                    <p:anim calcmode="lin" valueType="num">
                                      <p:cBhvr>
                                        <p:cTn id="36" dur="1000" fill="hold"/>
                                        <p:tgtEl>
                                          <p:spTgt spid="13211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32111"/>
                                        </p:tgtEl>
                                        <p:attrNameLst>
                                          <p:attrName>style.visibility</p:attrName>
                                        </p:attrNameLst>
                                      </p:cBhvr>
                                      <p:to>
                                        <p:strVal val="visible"/>
                                      </p:to>
                                    </p:set>
                                    <p:animEffect transition="in" filter="fade">
                                      <p:cBhvr>
                                        <p:cTn id="39" dur="1000"/>
                                        <p:tgtEl>
                                          <p:spTgt spid="132111"/>
                                        </p:tgtEl>
                                      </p:cBhvr>
                                    </p:animEffect>
                                    <p:anim calcmode="lin" valueType="num">
                                      <p:cBhvr>
                                        <p:cTn id="40" dur="1000" fill="hold"/>
                                        <p:tgtEl>
                                          <p:spTgt spid="132111"/>
                                        </p:tgtEl>
                                        <p:attrNameLst>
                                          <p:attrName>ppt_x</p:attrName>
                                        </p:attrNameLst>
                                      </p:cBhvr>
                                      <p:tavLst>
                                        <p:tav tm="0">
                                          <p:val>
                                            <p:strVal val="#ppt_x"/>
                                          </p:val>
                                        </p:tav>
                                        <p:tav tm="100000">
                                          <p:val>
                                            <p:strVal val="#ppt_x"/>
                                          </p:val>
                                        </p:tav>
                                      </p:tavLst>
                                    </p:anim>
                                    <p:anim calcmode="lin" valueType="num">
                                      <p:cBhvr>
                                        <p:cTn id="41" dur="1000" fill="hold"/>
                                        <p:tgtEl>
                                          <p:spTgt spid="13211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30077"/>
                                        </p:tgtEl>
                                        <p:attrNameLst>
                                          <p:attrName>style.visibility</p:attrName>
                                        </p:attrNameLst>
                                      </p:cBhvr>
                                      <p:to>
                                        <p:strVal val="visible"/>
                                      </p:to>
                                    </p:set>
                                    <p:anim calcmode="lin" valueType="num">
                                      <p:cBhvr additive="base">
                                        <p:cTn id="46" dur="500" fill="hold"/>
                                        <p:tgtEl>
                                          <p:spTgt spid="130077"/>
                                        </p:tgtEl>
                                        <p:attrNameLst>
                                          <p:attrName>ppt_x</p:attrName>
                                        </p:attrNameLst>
                                      </p:cBhvr>
                                      <p:tavLst>
                                        <p:tav tm="0">
                                          <p:val>
                                            <p:strVal val="#ppt_x"/>
                                          </p:val>
                                        </p:tav>
                                        <p:tav tm="100000">
                                          <p:val>
                                            <p:strVal val="#ppt_x"/>
                                          </p:val>
                                        </p:tav>
                                      </p:tavLst>
                                    </p:anim>
                                    <p:anim calcmode="lin" valueType="num">
                                      <p:cBhvr additive="base">
                                        <p:cTn id="47" dur="500" fill="hold"/>
                                        <p:tgtEl>
                                          <p:spTgt spid="130077"/>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additive="base">
                                        <p:cTn id="52" dur="500" fill="hold"/>
                                        <p:tgtEl>
                                          <p:spTgt spid="30"/>
                                        </p:tgtEl>
                                        <p:attrNameLst>
                                          <p:attrName>ppt_x</p:attrName>
                                        </p:attrNameLst>
                                      </p:cBhvr>
                                      <p:tavLst>
                                        <p:tav tm="0">
                                          <p:val>
                                            <p:strVal val="#ppt_x"/>
                                          </p:val>
                                        </p:tav>
                                        <p:tav tm="100000">
                                          <p:val>
                                            <p:strVal val="#ppt_x"/>
                                          </p:val>
                                        </p:tav>
                                      </p:tavLst>
                                    </p:anim>
                                    <p:anim calcmode="lin" valueType="num">
                                      <p:cBhvr additive="base">
                                        <p:cTn id="53"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132113"/>
                                        </p:tgtEl>
                                        <p:attrNameLst>
                                          <p:attrName>style.visibility</p:attrName>
                                        </p:attrNameLst>
                                      </p:cBhvr>
                                      <p:to>
                                        <p:strVal val="visible"/>
                                      </p:to>
                                    </p:set>
                                    <p:animEffect transition="in" filter="fade">
                                      <p:cBhvr>
                                        <p:cTn id="58" dur="1000"/>
                                        <p:tgtEl>
                                          <p:spTgt spid="132113"/>
                                        </p:tgtEl>
                                      </p:cBhvr>
                                    </p:animEffect>
                                    <p:anim calcmode="lin" valueType="num">
                                      <p:cBhvr>
                                        <p:cTn id="59" dur="1000" fill="hold"/>
                                        <p:tgtEl>
                                          <p:spTgt spid="132113"/>
                                        </p:tgtEl>
                                        <p:attrNameLst>
                                          <p:attrName>ppt_x</p:attrName>
                                        </p:attrNameLst>
                                      </p:cBhvr>
                                      <p:tavLst>
                                        <p:tav tm="0">
                                          <p:val>
                                            <p:strVal val="#ppt_x"/>
                                          </p:val>
                                        </p:tav>
                                        <p:tav tm="100000">
                                          <p:val>
                                            <p:strVal val="#ppt_x"/>
                                          </p:val>
                                        </p:tav>
                                      </p:tavLst>
                                    </p:anim>
                                    <p:anim calcmode="lin" valueType="num">
                                      <p:cBhvr>
                                        <p:cTn id="60" dur="1000" fill="hold"/>
                                        <p:tgtEl>
                                          <p:spTgt spid="132113"/>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6" presetClass="entr" presetSubtype="16" fill="hold" nodeType="clickEffect">
                                  <p:stCondLst>
                                    <p:cond delay="0"/>
                                  </p:stCondLst>
                                  <p:childTnLst>
                                    <p:set>
                                      <p:cBhvr>
                                        <p:cTn id="64" dur="1" fill="hold">
                                          <p:stCondLst>
                                            <p:cond delay="0"/>
                                          </p:stCondLst>
                                        </p:cTn>
                                        <p:tgtEl>
                                          <p:spTgt spid="132109"/>
                                        </p:tgtEl>
                                        <p:attrNameLst>
                                          <p:attrName>style.visibility</p:attrName>
                                        </p:attrNameLst>
                                      </p:cBhvr>
                                      <p:to>
                                        <p:strVal val="visible"/>
                                      </p:to>
                                    </p:set>
                                    <p:animEffect transition="in" filter="circle(in)">
                                      <p:cBhvr>
                                        <p:cTn id="65" dur="2000"/>
                                        <p:tgtEl>
                                          <p:spTgt spid="132109"/>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1000"/>
                                        <p:tgtEl>
                                          <p:spTgt spid="31"/>
                                        </p:tgtEl>
                                      </p:cBhvr>
                                    </p:animEffect>
                                    <p:anim calcmode="lin" valueType="num">
                                      <p:cBhvr>
                                        <p:cTn id="71" dur="1000" fill="hold"/>
                                        <p:tgtEl>
                                          <p:spTgt spid="31"/>
                                        </p:tgtEl>
                                        <p:attrNameLst>
                                          <p:attrName>ppt_x</p:attrName>
                                        </p:attrNameLst>
                                      </p:cBhvr>
                                      <p:tavLst>
                                        <p:tav tm="0">
                                          <p:val>
                                            <p:strVal val="#ppt_x"/>
                                          </p:val>
                                        </p:tav>
                                        <p:tav tm="100000">
                                          <p:val>
                                            <p:strVal val="#ppt_x"/>
                                          </p:val>
                                        </p:tav>
                                      </p:tavLst>
                                    </p:anim>
                                    <p:anim calcmode="lin" valueType="num">
                                      <p:cBhvr>
                                        <p:cTn id="72"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circle(in)">
                                      <p:cBhvr>
                                        <p:cTn id="77" dur="2000"/>
                                        <p:tgtEl>
                                          <p:spTgt spid="32"/>
                                        </p:tgtEl>
                                      </p:cBhvr>
                                    </p:animEffect>
                                  </p:childTnLst>
                                </p:cTn>
                              </p:par>
                            </p:childTnLst>
                          </p:cTn>
                        </p:par>
                      </p:childTnLst>
                    </p:cTn>
                  </p:par>
                  <p:par>
                    <p:cTn id="78" fill="hold">
                      <p:stCondLst>
                        <p:cond delay="indefinite"/>
                      </p:stCondLst>
                      <p:childTnLst>
                        <p:par>
                          <p:cTn id="79" fill="hold">
                            <p:stCondLst>
                              <p:cond delay="0"/>
                            </p:stCondLst>
                            <p:childTnLst>
                              <p:par>
                                <p:cTn id="80" presetID="21" presetClass="entr" presetSubtype="1" fill="hold" grpId="0" nodeType="click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wheel(1)">
                                      <p:cBhvr>
                                        <p:cTn id="82" dur="2000"/>
                                        <p:tgtEl>
                                          <p:spTgt spid="33"/>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34"/>
                                        </p:tgtEl>
                                        <p:attrNameLst>
                                          <p:attrName>style.visibility</p:attrName>
                                        </p:attrNameLst>
                                      </p:cBhvr>
                                      <p:to>
                                        <p:strVal val="visible"/>
                                      </p:to>
                                    </p:set>
                                    <p:anim calcmode="lin" valueType="num">
                                      <p:cBhvr additive="base">
                                        <p:cTn id="87" dur="500" fill="hold"/>
                                        <p:tgtEl>
                                          <p:spTgt spid="34"/>
                                        </p:tgtEl>
                                        <p:attrNameLst>
                                          <p:attrName>ppt_x</p:attrName>
                                        </p:attrNameLst>
                                      </p:cBhvr>
                                      <p:tavLst>
                                        <p:tav tm="0">
                                          <p:val>
                                            <p:strVal val="#ppt_x"/>
                                          </p:val>
                                        </p:tav>
                                        <p:tav tm="100000">
                                          <p:val>
                                            <p:strVal val="#ppt_x"/>
                                          </p:val>
                                        </p:tav>
                                      </p:tavLst>
                                    </p:anim>
                                    <p:anim calcmode="lin" valueType="num">
                                      <p:cBhvr additive="base">
                                        <p:cTn id="8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93" grpId="0"/>
      <p:bldP spid="101394" grpId="0"/>
      <p:bldP spid="101397" grpId="0"/>
      <p:bldP spid="130077" grpId="0" animBg="1"/>
      <p:bldP spid="30" grpId="0" animBg="1"/>
      <p:bldP spid="31" grpId="0"/>
      <p:bldP spid="33" grpId="0"/>
    </p:bldLst>
  </p:timing>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1905000" y="304801"/>
            <a:ext cx="5106988" cy="523875"/>
          </a:xfrm>
          <a:prstGeom prst="rect">
            <a:avLst/>
          </a:prstGeom>
          <a:noFill/>
          <a:ln w="9525">
            <a:noFill/>
            <a:miter lim="800000"/>
            <a:headEnd/>
            <a:tailEnd/>
          </a:ln>
          <a:effectLst/>
        </p:spPr>
        <p:txBody>
          <a:bodyPr wrap="none">
            <a:spAutoFit/>
          </a:bodyPr>
          <a:lstStyle/>
          <a:p>
            <a:pPr>
              <a:defRPr/>
            </a:pPr>
            <a:r>
              <a:rPr lang="en-GB" altLang="zh-CN" sz="2800" b="1" i="0" dirty="0">
                <a:solidFill>
                  <a:srgbClr val="FF0000"/>
                </a:solidFill>
                <a:effectLst>
                  <a:outerShdw blurRad="38100" dist="38100" dir="2700000" algn="tl">
                    <a:srgbClr val="FFFFFF"/>
                  </a:outerShdw>
                </a:effectLst>
              </a:rPr>
              <a:t>2</a:t>
            </a:r>
            <a:r>
              <a:rPr lang="en-US" altLang="zh-CN" sz="2800" b="1" i="0" dirty="0">
                <a:solidFill>
                  <a:srgbClr val="FF0000"/>
                </a:solidFill>
                <a:effectLst>
                  <a:outerShdw blurRad="38100" dist="38100" dir="2700000" algn="tl">
                    <a:srgbClr val="FFFFFF"/>
                  </a:outerShdw>
                </a:effectLst>
              </a:rPr>
              <a:t> .  </a:t>
            </a:r>
            <a:r>
              <a:rPr lang="zh-CN" altLang="en-US" sz="2800" b="1" i="0" dirty="0">
                <a:solidFill>
                  <a:srgbClr val="FF0000"/>
                </a:solidFill>
                <a:effectLst>
                  <a:outerShdw blurRad="38100" dist="38100" dir="2700000" algn="tl">
                    <a:srgbClr val="FFFFFF"/>
                  </a:outerShdw>
                </a:effectLst>
              </a:rPr>
              <a:t>氢原子光谱的</a:t>
            </a:r>
            <a:r>
              <a:rPr lang="en-US" altLang="zh-CN" sz="2800" b="1" i="0" dirty="0">
                <a:solidFill>
                  <a:srgbClr val="FF0000"/>
                </a:solidFill>
                <a:effectLst>
                  <a:outerShdw blurRad="38100" dist="38100" dir="2700000" algn="tl">
                    <a:srgbClr val="FFFFFF"/>
                  </a:outerShdw>
                </a:effectLst>
              </a:rPr>
              <a:t>Bohr</a:t>
            </a:r>
            <a:r>
              <a:rPr lang="zh-CN" altLang="en-US" sz="2800" b="1" i="0" dirty="0">
                <a:solidFill>
                  <a:srgbClr val="FF0000"/>
                </a:solidFill>
                <a:effectLst>
                  <a:outerShdw blurRad="38100" dist="38100" dir="2700000" algn="tl">
                    <a:srgbClr val="FFFFFF"/>
                  </a:outerShdw>
                </a:effectLst>
              </a:rPr>
              <a:t>理论解释</a:t>
            </a:r>
          </a:p>
        </p:txBody>
      </p:sp>
      <p:sp>
        <p:nvSpPr>
          <p:cNvPr id="106504" name="Text Box 8"/>
          <p:cNvSpPr txBox="1">
            <a:spLocks noChangeArrowheads="1"/>
          </p:cNvSpPr>
          <p:nvPr/>
        </p:nvSpPr>
        <p:spPr bwMode="auto">
          <a:xfrm>
            <a:off x="2400300" y="990601"/>
            <a:ext cx="4152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i="0" dirty="0">
                <a:solidFill>
                  <a:srgbClr val="990033"/>
                </a:solidFill>
              </a:rPr>
              <a:t>经典理论</a:t>
            </a:r>
            <a:r>
              <a:rPr lang="zh-CN" altLang="en-US" sz="2800" b="1" i="0" dirty="0"/>
              <a:t>结合</a:t>
            </a:r>
            <a:r>
              <a:rPr lang="en-US" altLang="zh-CN" sz="2800" b="1" i="0" dirty="0">
                <a:solidFill>
                  <a:srgbClr val="FF00FF"/>
                </a:solidFill>
              </a:rPr>
              <a:t>Bohr</a:t>
            </a:r>
            <a:r>
              <a:rPr lang="zh-CN" altLang="en-US" sz="2800" b="1" i="0" dirty="0">
                <a:solidFill>
                  <a:srgbClr val="FF00FF"/>
                </a:solidFill>
                <a:effectLst>
                  <a:outerShdw blurRad="38100" dist="38100" dir="2700000" algn="tl">
                    <a:srgbClr val="FFFFFF"/>
                  </a:outerShdw>
                </a:effectLst>
              </a:rPr>
              <a:t>假设</a:t>
            </a:r>
            <a:endParaRPr lang="zh-CN" altLang="en-US" sz="2800" b="1" i="0" dirty="0">
              <a:solidFill>
                <a:srgbClr val="FF00FF"/>
              </a:solidFill>
            </a:endParaRPr>
          </a:p>
        </p:txBody>
      </p:sp>
      <p:grpSp>
        <p:nvGrpSpPr>
          <p:cNvPr id="131077" name="Group 37"/>
          <p:cNvGrpSpPr>
            <a:grpSpLocks/>
          </p:cNvGrpSpPr>
          <p:nvPr/>
        </p:nvGrpSpPr>
        <p:grpSpPr bwMode="auto">
          <a:xfrm>
            <a:off x="7620001" y="334963"/>
            <a:ext cx="2651125" cy="2519362"/>
            <a:chOff x="3840" y="211"/>
            <a:chExt cx="1670" cy="1587"/>
          </a:xfrm>
        </p:grpSpPr>
        <p:sp>
          <p:nvSpPr>
            <p:cNvPr id="131082" name="Line 25"/>
            <p:cNvSpPr>
              <a:spLocks noChangeShapeType="1"/>
            </p:cNvSpPr>
            <p:nvPr/>
          </p:nvSpPr>
          <p:spPr bwMode="auto">
            <a:xfrm flipV="1">
              <a:off x="4454" y="855"/>
              <a:ext cx="528" cy="3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83" name="Oval 26"/>
            <p:cNvSpPr>
              <a:spLocks noChangeArrowheads="1"/>
            </p:cNvSpPr>
            <p:nvPr/>
          </p:nvSpPr>
          <p:spPr bwMode="auto">
            <a:xfrm>
              <a:off x="3840" y="576"/>
              <a:ext cx="1248" cy="1222"/>
            </a:xfrm>
            <a:prstGeom prst="ellipse">
              <a:avLst/>
            </a:prstGeom>
            <a:noFill/>
            <a:ln w="38100">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1084" name="Line 27"/>
            <p:cNvSpPr>
              <a:spLocks noChangeShapeType="1"/>
            </p:cNvSpPr>
            <p:nvPr/>
          </p:nvSpPr>
          <p:spPr bwMode="auto">
            <a:xfrm flipH="1" flipV="1">
              <a:off x="4694" y="423"/>
              <a:ext cx="288" cy="432"/>
            </a:xfrm>
            <a:prstGeom prst="line">
              <a:avLst/>
            </a:prstGeom>
            <a:noFill/>
            <a:ln w="38100">
              <a:solidFill>
                <a:srgbClr val="0080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85" name="Text Box 28"/>
            <p:cNvSpPr txBox="1">
              <a:spLocks noChangeArrowheads="1"/>
            </p:cNvSpPr>
            <p:nvPr/>
          </p:nvSpPr>
          <p:spPr bwMode="auto">
            <a:xfrm>
              <a:off x="4742" y="211"/>
              <a:ext cx="49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rgbClr val="008000"/>
                  </a:solidFill>
                  <a:latin typeface="Bookman Old Style" panose="02050604050505020204" pitchFamily="18" charset="0"/>
                </a:rPr>
                <a:t>v</a:t>
              </a:r>
              <a:r>
                <a:rPr lang="en-US" altLang="zh-CN" b="1" baseline="-25000">
                  <a:solidFill>
                    <a:srgbClr val="008000"/>
                  </a:solidFill>
                </a:rPr>
                <a:t>n</a:t>
              </a:r>
              <a:endParaRPr lang="en-US" altLang="zh-CN" b="1">
                <a:solidFill>
                  <a:srgbClr val="008000"/>
                </a:solidFill>
              </a:endParaRPr>
            </a:p>
          </p:txBody>
        </p:sp>
        <p:sp>
          <p:nvSpPr>
            <p:cNvPr id="131086" name="Text Box 29"/>
            <p:cNvSpPr txBox="1">
              <a:spLocks noChangeArrowheads="1"/>
            </p:cNvSpPr>
            <p:nvPr/>
          </p:nvSpPr>
          <p:spPr bwMode="auto">
            <a:xfrm>
              <a:off x="4982" y="1335"/>
              <a:ext cx="52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E</a:t>
              </a:r>
              <a:r>
                <a:rPr lang="en-US" altLang="zh-CN" b="1" baseline="-25000"/>
                <a:t>n</a:t>
              </a:r>
              <a:endParaRPr lang="en-US" altLang="zh-CN" b="1"/>
            </a:p>
          </p:txBody>
        </p:sp>
        <p:sp>
          <p:nvSpPr>
            <p:cNvPr id="131087" name="Oval 30"/>
            <p:cNvSpPr>
              <a:spLocks noChangeArrowheads="1"/>
            </p:cNvSpPr>
            <p:nvPr/>
          </p:nvSpPr>
          <p:spPr bwMode="auto">
            <a:xfrm>
              <a:off x="4320" y="1104"/>
              <a:ext cx="288" cy="288"/>
            </a:xfrm>
            <a:prstGeom prst="ellipse">
              <a:avLst/>
            </a:prstGeom>
            <a:gradFill rotWithShape="0">
              <a:gsLst>
                <a:gs pos="0">
                  <a:srgbClr val="800080"/>
                </a:gs>
                <a:gs pos="100000">
                  <a:srgbClr val="3B003B"/>
                </a:gs>
              </a:gsLst>
              <a:path path="shape">
                <a:fillToRect l="50000" t="50000" r="50000" b="50000"/>
              </a:path>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CC00"/>
                  </a:solidFill>
                </a:rPr>
                <a:t>+e</a:t>
              </a:r>
            </a:p>
          </p:txBody>
        </p:sp>
        <p:sp>
          <p:nvSpPr>
            <p:cNvPr id="131088" name="Oval 31"/>
            <p:cNvSpPr>
              <a:spLocks noChangeArrowheads="1"/>
            </p:cNvSpPr>
            <p:nvPr/>
          </p:nvSpPr>
          <p:spPr bwMode="auto">
            <a:xfrm>
              <a:off x="4848" y="720"/>
              <a:ext cx="240" cy="240"/>
            </a:xfrm>
            <a:prstGeom prst="ellipse">
              <a:avLst/>
            </a:prstGeom>
            <a:gradFill rotWithShape="0">
              <a:gsLst>
                <a:gs pos="0">
                  <a:srgbClr val="00FF99"/>
                </a:gs>
                <a:gs pos="100000">
                  <a:srgbClr val="007647"/>
                </a:gs>
              </a:gsLst>
              <a:path path="shape">
                <a:fillToRect l="50000" t="50000" r="50000" b="50000"/>
              </a:path>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-e</a:t>
              </a:r>
            </a:p>
          </p:txBody>
        </p:sp>
        <p:sp>
          <p:nvSpPr>
            <p:cNvPr id="131089" name="Rectangle 32"/>
            <p:cNvSpPr>
              <a:spLocks noChangeArrowheads="1"/>
            </p:cNvSpPr>
            <p:nvPr/>
          </p:nvSpPr>
          <p:spPr bwMode="auto">
            <a:xfrm>
              <a:off x="5141" y="672"/>
              <a:ext cx="27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solidFill>
                    <a:srgbClr val="3333FF"/>
                  </a:solidFill>
                </a:rPr>
                <a:t>m</a:t>
              </a:r>
            </a:p>
          </p:txBody>
        </p:sp>
        <p:sp>
          <p:nvSpPr>
            <p:cNvPr id="131090" name="Rectangle 33"/>
            <p:cNvSpPr>
              <a:spLocks noChangeArrowheads="1"/>
            </p:cNvSpPr>
            <p:nvPr/>
          </p:nvSpPr>
          <p:spPr bwMode="auto">
            <a:xfrm>
              <a:off x="3987" y="1056"/>
              <a:ext cx="35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solidFill>
                    <a:srgbClr val="FF3300"/>
                  </a:solidFill>
                </a:rPr>
                <a:t>m</a:t>
              </a:r>
              <a:r>
                <a:rPr lang="en-US" altLang="zh-CN" b="1" i="0" baseline="-25000">
                  <a:solidFill>
                    <a:srgbClr val="FF3300"/>
                  </a:solidFill>
                </a:rPr>
                <a:t>p</a:t>
              </a:r>
            </a:p>
          </p:txBody>
        </p:sp>
        <p:sp>
          <p:nvSpPr>
            <p:cNvPr id="131091" name="Rectangle 34"/>
            <p:cNvSpPr>
              <a:spLocks noChangeArrowheads="1"/>
            </p:cNvSpPr>
            <p:nvPr/>
          </p:nvSpPr>
          <p:spPr bwMode="auto">
            <a:xfrm>
              <a:off x="4468" y="720"/>
              <a:ext cx="27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a:t>r</a:t>
              </a:r>
              <a:r>
                <a:rPr lang="en-US" altLang="zh-CN" b="1" baseline="-25000"/>
                <a:t>n</a:t>
              </a:r>
            </a:p>
          </p:txBody>
        </p:sp>
      </p:grpSp>
      <p:sp>
        <p:nvSpPr>
          <p:cNvPr id="2" name="矩形 1"/>
          <p:cNvSpPr/>
          <p:nvPr/>
        </p:nvSpPr>
        <p:spPr>
          <a:xfrm>
            <a:off x="2316162" y="1434440"/>
            <a:ext cx="4067870" cy="954107"/>
          </a:xfrm>
          <a:prstGeom prst="rect">
            <a:avLst/>
          </a:prstGeom>
        </p:spPr>
        <p:txBody>
          <a:bodyPr wrap="square">
            <a:spAutoFit/>
          </a:bodyPr>
          <a:lstStyle/>
          <a:p>
            <a:r>
              <a:rPr lang="zh-CN" altLang="en-US" sz="2800" b="1" i="0" dirty="0">
                <a:solidFill>
                  <a:srgbClr val="008000"/>
                </a:solidFill>
                <a:effectLst>
                  <a:outerShdw blurRad="38100" dist="38100" dir="2700000" algn="tl">
                    <a:srgbClr val="FFFFFF"/>
                  </a:outerShdw>
                </a:effectLst>
              </a:rPr>
              <a:t>原子核和</a:t>
            </a:r>
            <a:r>
              <a:rPr lang="zh-CN" altLang="en-GB" sz="2800" b="1" i="0" dirty="0">
                <a:solidFill>
                  <a:srgbClr val="008000"/>
                </a:solidFill>
              </a:rPr>
              <a:t>电子</a:t>
            </a:r>
            <a:r>
              <a:rPr lang="zh-CN" altLang="en-US" sz="2800" b="1" i="0" dirty="0">
                <a:solidFill>
                  <a:srgbClr val="008000"/>
                </a:solidFill>
              </a:rPr>
              <a:t>之间</a:t>
            </a:r>
            <a:r>
              <a:rPr lang="zh-CN" altLang="en-US" sz="2800" b="1" i="0" dirty="0">
                <a:solidFill>
                  <a:srgbClr val="008000"/>
                </a:solidFill>
                <a:effectLst>
                  <a:outerShdw blurRad="38100" dist="38100" dir="2700000" algn="tl">
                    <a:srgbClr val="FFFFFF"/>
                  </a:outerShdw>
                </a:effectLst>
              </a:rPr>
              <a:t>的库伦力</a:t>
            </a:r>
            <a:r>
              <a:rPr lang="en-US" altLang="zh-CN" sz="2800" b="1" i="0" dirty="0">
                <a:solidFill>
                  <a:srgbClr val="008000"/>
                </a:solidFill>
                <a:effectLst>
                  <a:outerShdw blurRad="38100" dist="38100" dir="2700000" algn="tl">
                    <a:srgbClr val="FFFFFF"/>
                  </a:outerShdw>
                </a:effectLst>
              </a:rPr>
              <a:t>=</a:t>
            </a:r>
            <a:r>
              <a:rPr lang="zh-CN" altLang="en-US" sz="2800" b="1" i="0" dirty="0">
                <a:solidFill>
                  <a:srgbClr val="0033CC"/>
                </a:solidFill>
                <a:effectLst>
                  <a:outerShdw blurRad="38100" dist="38100" dir="2700000" algn="tl">
                    <a:srgbClr val="FFFFFF"/>
                  </a:outerShdw>
                </a:effectLst>
              </a:rPr>
              <a:t>圆周运动的向心力</a:t>
            </a:r>
            <a:endParaRPr lang="zh-CN" altLang="en-US" sz="2800" dirty="0">
              <a:solidFill>
                <a:srgbClr val="0033CC"/>
              </a:solidFill>
            </a:endParaRPr>
          </a:p>
        </p:txBody>
      </p:sp>
      <p:sp>
        <p:nvSpPr>
          <p:cNvPr id="3" name="矩形 2"/>
          <p:cNvSpPr/>
          <p:nvPr/>
        </p:nvSpPr>
        <p:spPr>
          <a:xfrm>
            <a:off x="1787689" y="3549193"/>
            <a:ext cx="2348720" cy="523220"/>
          </a:xfrm>
          <a:prstGeom prst="rect">
            <a:avLst/>
          </a:prstGeom>
        </p:spPr>
        <p:txBody>
          <a:bodyPr wrap="none">
            <a:spAutoFit/>
          </a:bodyPr>
          <a:lstStyle/>
          <a:p>
            <a:r>
              <a:rPr lang="zh-CN" altLang="en-US" sz="2800" b="1" i="0" dirty="0">
                <a:solidFill>
                  <a:srgbClr val="C00000"/>
                </a:solidFill>
                <a:effectLst>
                  <a:outerShdw blurRad="38100" dist="38100" dir="2700000" algn="tl">
                    <a:srgbClr val="FFFFFF"/>
                  </a:outerShdw>
                </a:effectLst>
                <a:latin typeface="宋体" pitchFamily="2" charset="-122"/>
              </a:rPr>
              <a:t>角动量量子化</a:t>
            </a:r>
            <a:endParaRPr lang="zh-CN" altLang="en-US" sz="2800" dirty="0"/>
          </a:p>
        </p:txBody>
      </p:sp>
      <p:graphicFrame>
        <p:nvGraphicFramePr>
          <p:cNvPr id="22" name="Object 51"/>
          <p:cNvGraphicFramePr>
            <a:graphicFrameLocks noChangeAspect="1"/>
          </p:cNvGraphicFramePr>
          <p:nvPr>
            <p:extLst>
              <p:ext uri="{D42A27DB-BD31-4B8C-83A1-F6EECF244321}">
                <p14:modId xmlns:p14="http://schemas.microsoft.com/office/powerpoint/2010/main" val="3835324972"/>
              </p:ext>
            </p:extLst>
          </p:nvPr>
        </p:nvGraphicFramePr>
        <p:xfrm>
          <a:off x="4033838" y="2233613"/>
          <a:ext cx="2716212" cy="1285875"/>
        </p:xfrm>
        <a:graphic>
          <a:graphicData uri="http://schemas.openxmlformats.org/presentationml/2006/ole">
            <mc:AlternateContent xmlns:mc="http://schemas.openxmlformats.org/markup-compatibility/2006">
              <mc:Choice xmlns:v="urn:schemas-microsoft-com:vml" Requires="v">
                <p:oleObj spid="_x0000_s286252" name="Equation" r:id="rId3" imgW="965160" imgH="457200" progId="Equation.DSMT4">
                  <p:embed/>
                </p:oleObj>
              </mc:Choice>
              <mc:Fallback>
                <p:oleObj name="Equation" r:id="rId3" imgW="965160" imgH="457200" progId="Equation.DSMT4">
                  <p:embed/>
                  <p:pic>
                    <p:nvPicPr>
                      <p:cNvPr id="0" name=""/>
                      <p:cNvPicPr>
                        <a:picLocks noChangeAspect="1" noChangeArrowheads="1"/>
                      </p:cNvPicPr>
                      <p:nvPr/>
                    </p:nvPicPr>
                    <p:blipFill>
                      <a:blip r:embed="rId4"/>
                      <a:srcRect/>
                      <a:stretch>
                        <a:fillRect/>
                      </a:stretch>
                    </p:blipFill>
                    <p:spPr bwMode="auto">
                      <a:xfrm>
                        <a:off x="4033838" y="2233613"/>
                        <a:ext cx="2716212"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52"/>
          <p:cNvGraphicFramePr>
            <a:graphicFrameLocks noChangeAspect="1"/>
          </p:cNvGraphicFramePr>
          <p:nvPr>
            <p:extLst>
              <p:ext uri="{D42A27DB-BD31-4B8C-83A1-F6EECF244321}">
                <p14:modId xmlns:p14="http://schemas.microsoft.com/office/powerpoint/2010/main" val="2335204276"/>
              </p:ext>
            </p:extLst>
          </p:nvPr>
        </p:nvGraphicFramePr>
        <p:xfrm>
          <a:off x="4368801" y="3195638"/>
          <a:ext cx="3224213" cy="1249362"/>
        </p:xfrm>
        <a:graphic>
          <a:graphicData uri="http://schemas.openxmlformats.org/presentationml/2006/ole">
            <mc:AlternateContent xmlns:mc="http://schemas.openxmlformats.org/markup-compatibility/2006">
              <mc:Choice xmlns:v="urn:schemas-microsoft-com:vml" Requires="v">
                <p:oleObj spid="_x0000_s286253" name="Equation" r:id="rId5" imgW="1015920" imgH="393480" progId="Equation.DSMT4">
                  <p:embed/>
                </p:oleObj>
              </mc:Choice>
              <mc:Fallback>
                <p:oleObj name="Equation" r:id="rId5" imgW="1015920" imgH="393480" progId="Equation.DSMT4">
                  <p:embed/>
                  <p:pic>
                    <p:nvPicPr>
                      <p:cNvPr id="0" name=""/>
                      <p:cNvPicPr>
                        <a:picLocks noChangeAspect="1" noChangeArrowheads="1"/>
                      </p:cNvPicPr>
                      <p:nvPr/>
                    </p:nvPicPr>
                    <p:blipFill>
                      <a:blip r:embed="rId6"/>
                      <a:srcRect/>
                      <a:stretch>
                        <a:fillRect/>
                      </a:stretch>
                    </p:blipFill>
                    <p:spPr bwMode="auto">
                      <a:xfrm>
                        <a:off x="4368801" y="3195638"/>
                        <a:ext cx="3224213" cy="1249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 name="AutoShape 8"/>
          <p:cNvSpPr>
            <a:spLocks noChangeArrowheads="1"/>
          </p:cNvSpPr>
          <p:nvPr/>
        </p:nvSpPr>
        <p:spPr bwMode="auto">
          <a:xfrm>
            <a:off x="2035942" y="4533346"/>
            <a:ext cx="700143" cy="241182"/>
          </a:xfrm>
          <a:prstGeom prst="rightArrow">
            <a:avLst>
              <a:gd name="adj1" fmla="val 50000"/>
              <a:gd name="adj2" fmla="val 95879"/>
            </a:avLst>
          </a:prstGeom>
          <a:solidFill>
            <a:srgbClr val="FFFF00"/>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 name="Rectangle 23"/>
          <p:cNvSpPr>
            <a:spLocks noChangeArrowheads="1"/>
          </p:cNvSpPr>
          <p:nvPr/>
        </p:nvSpPr>
        <p:spPr bwMode="auto">
          <a:xfrm>
            <a:off x="2962049" y="4360511"/>
            <a:ext cx="4419600" cy="523875"/>
          </a:xfrm>
          <a:prstGeom prst="rect">
            <a:avLst/>
          </a:prstGeom>
          <a:noFill/>
          <a:ln w="9525">
            <a:noFill/>
            <a:miter lim="800000"/>
            <a:headEnd/>
            <a:tailEnd/>
          </a:ln>
          <a:effectLst/>
        </p:spPr>
        <p:txBody>
          <a:bodyPr>
            <a:spAutoFit/>
          </a:bodyPr>
          <a:lstStyle/>
          <a:p>
            <a:pPr>
              <a:defRPr/>
            </a:pPr>
            <a:r>
              <a:rPr lang="zh-CN" altLang="en-US" sz="2800" b="1" i="0" dirty="0">
                <a:solidFill>
                  <a:srgbClr val="9900CC"/>
                </a:solidFill>
                <a:effectLst>
                  <a:outerShdw blurRad="38100" dist="38100" dir="2700000" algn="tl">
                    <a:srgbClr val="FFFFFF"/>
                  </a:outerShdw>
                </a:effectLst>
              </a:rPr>
              <a:t>氢原子的半径和玻耳半径</a:t>
            </a:r>
          </a:p>
        </p:txBody>
      </p:sp>
      <p:graphicFrame>
        <p:nvGraphicFramePr>
          <p:cNvPr id="26" name="Object 53"/>
          <p:cNvGraphicFramePr>
            <a:graphicFrameLocks noChangeAspect="1"/>
          </p:cNvGraphicFramePr>
          <p:nvPr>
            <p:extLst>
              <p:ext uri="{D42A27DB-BD31-4B8C-83A1-F6EECF244321}">
                <p14:modId xmlns:p14="http://schemas.microsoft.com/office/powerpoint/2010/main" val="3548286165"/>
              </p:ext>
            </p:extLst>
          </p:nvPr>
        </p:nvGraphicFramePr>
        <p:xfrm>
          <a:off x="2214564" y="4818063"/>
          <a:ext cx="5183187" cy="1636712"/>
        </p:xfrm>
        <a:graphic>
          <a:graphicData uri="http://schemas.openxmlformats.org/presentationml/2006/ole">
            <mc:AlternateContent xmlns:mc="http://schemas.openxmlformats.org/markup-compatibility/2006">
              <mc:Choice xmlns:v="urn:schemas-microsoft-com:vml" Requires="v">
                <p:oleObj spid="_x0000_s286254" name="公式" r:id="rId7" imgW="1447560" imgH="457200" progId="Equation.3">
                  <p:embed/>
                </p:oleObj>
              </mc:Choice>
              <mc:Fallback>
                <p:oleObj name="公式" r:id="rId7" imgW="1447560" imgH="457200" progId="Equation.3">
                  <p:embed/>
                  <p:pic>
                    <p:nvPicPr>
                      <p:cNvPr id="0" name=""/>
                      <p:cNvPicPr>
                        <a:picLocks noChangeAspect="1" noChangeArrowheads="1"/>
                      </p:cNvPicPr>
                      <p:nvPr/>
                    </p:nvPicPr>
                    <p:blipFill>
                      <a:blip r:embed="rId8"/>
                      <a:srcRect/>
                      <a:stretch>
                        <a:fillRect/>
                      </a:stretch>
                    </p:blipFill>
                    <p:spPr bwMode="auto">
                      <a:xfrm>
                        <a:off x="2214564" y="4818063"/>
                        <a:ext cx="5183187" cy="163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 name="Object 54"/>
          <p:cNvGraphicFramePr>
            <a:graphicFrameLocks noChangeAspect="1"/>
          </p:cNvGraphicFramePr>
          <p:nvPr>
            <p:extLst>
              <p:ext uri="{D42A27DB-BD31-4B8C-83A1-F6EECF244321}">
                <p14:modId xmlns:p14="http://schemas.microsoft.com/office/powerpoint/2010/main" val="2473915432"/>
              </p:ext>
            </p:extLst>
          </p:nvPr>
        </p:nvGraphicFramePr>
        <p:xfrm>
          <a:off x="7841647" y="5518477"/>
          <a:ext cx="2500313" cy="833437"/>
        </p:xfrm>
        <a:graphic>
          <a:graphicData uri="http://schemas.openxmlformats.org/presentationml/2006/ole">
            <mc:AlternateContent xmlns:mc="http://schemas.openxmlformats.org/markup-compatibility/2006">
              <mc:Choice xmlns:v="urn:schemas-microsoft-com:vml" Requires="v">
                <p:oleObj spid="_x0000_s286255" name="公式" r:id="rId9" imgW="609336" imgH="203112" progId="Equation.3">
                  <p:embed/>
                </p:oleObj>
              </mc:Choice>
              <mc:Fallback>
                <p:oleObj name="公式" r:id="rId9" imgW="609336" imgH="20311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41647" y="5518477"/>
                        <a:ext cx="2500313"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6504">
                                            <p:txEl>
                                              <p:pRg st="0" end="0"/>
                                            </p:txEl>
                                          </p:spTgt>
                                        </p:tgtEl>
                                        <p:attrNameLst>
                                          <p:attrName>style.visibility</p:attrName>
                                        </p:attrNameLst>
                                      </p:cBhvr>
                                      <p:to>
                                        <p:strVal val="visible"/>
                                      </p:to>
                                    </p:set>
                                    <p:animEffect transition="in" filter="wipe(left)">
                                      <p:cBhvr>
                                        <p:cTn id="7" dur="500"/>
                                        <p:tgtEl>
                                          <p:spTgt spid="1065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80">
                                          <p:stCondLst>
                                            <p:cond delay="0"/>
                                          </p:stCondLst>
                                        </p:cTn>
                                        <p:tgtEl>
                                          <p:spTgt spid="3"/>
                                        </p:tgtEl>
                                      </p:cBhvr>
                                    </p:animEffect>
                                    <p:anim calcmode="lin" valueType="num">
                                      <p:cBhvr>
                                        <p:cTn id="25"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0" dur="26">
                                          <p:stCondLst>
                                            <p:cond delay="650"/>
                                          </p:stCondLst>
                                        </p:cTn>
                                        <p:tgtEl>
                                          <p:spTgt spid="3"/>
                                        </p:tgtEl>
                                      </p:cBhvr>
                                      <p:to x="100000" y="60000"/>
                                    </p:animScale>
                                    <p:animScale>
                                      <p:cBhvr>
                                        <p:cTn id="31" dur="166" decel="50000">
                                          <p:stCondLst>
                                            <p:cond delay="676"/>
                                          </p:stCondLst>
                                        </p:cTn>
                                        <p:tgtEl>
                                          <p:spTgt spid="3"/>
                                        </p:tgtEl>
                                      </p:cBhvr>
                                      <p:to x="100000" y="100000"/>
                                    </p:animScale>
                                    <p:animScale>
                                      <p:cBhvr>
                                        <p:cTn id="32" dur="26">
                                          <p:stCondLst>
                                            <p:cond delay="1312"/>
                                          </p:stCondLst>
                                        </p:cTn>
                                        <p:tgtEl>
                                          <p:spTgt spid="3"/>
                                        </p:tgtEl>
                                      </p:cBhvr>
                                      <p:to x="100000" y="80000"/>
                                    </p:animScale>
                                    <p:animScale>
                                      <p:cBhvr>
                                        <p:cTn id="33" dur="166" decel="50000">
                                          <p:stCondLst>
                                            <p:cond delay="1338"/>
                                          </p:stCondLst>
                                        </p:cTn>
                                        <p:tgtEl>
                                          <p:spTgt spid="3"/>
                                        </p:tgtEl>
                                      </p:cBhvr>
                                      <p:to x="100000" y="100000"/>
                                    </p:animScale>
                                    <p:animScale>
                                      <p:cBhvr>
                                        <p:cTn id="34" dur="26">
                                          <p:stCondLst>
                                            <p:cond delay="1642"/>
                                          </p:stCondLst>
                                        </p:cTn>
                                        <p:tgtEl>
                                          <p:spTgt spid="3"/>
                                        </p:tgtEl>
                                      </p:cBhvr>
                                      <p:to x="100000" y="90000"/>
                                    </p:animScale>
                                    <p:animScale>
                                      <p:cBhvr>
                                        <p:cTn id="35" dur="166" decel="50000">
                                          <p:stCondLst>
                                            <p:cond delay="1668"/>
                                          </p:stCondLst>
                                        </p:cTn>
                                        <p:tgtEl>
                                          <p:spTgt spid="3"/>
                                        </p:tgtEl>
                                      </p:cBhvr>
                                      <p:to x="100000" y="100000"/>
                                    </p:animScale>
                                    <p:animScale>
                                      <p:cBhvr>
                                        <p:cTn id="36" dur="26">
                                          <p:stCondLst>
                                            <p:cond delay="1808"/>
                                          </p:stCondLst>
                                        </p:cTn>
                                        <p:tgtEl>
                                          <p:spTgt spid="3"/>
                                        </p:tgtEl>
                                      </p:cBhvr>
                                      <p:to x="100000" y="95000"/>
                                    </p:animScale>
                                    <p:animScale>
                                      <p:cBhvr>
                                        <p:cTn id="37" dur="166" decel="50000">
                                          <p:stCondLst>
                                            <p:cond delay="1834"/>
                                          </p:stCondLst>
                                        </p:cTn>
                                        <p:tgtEl>
                                          <p:spTgt spid="3"/>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ppt_x"/>
                                          </p:val>
                                        </p:tav>
                                        <p:tav tm="100000">
                                          <p:val>
                                            <p:strVal val="#ppt_x"/>
                                          </p:val>
                                        </p:tav>
                                      </p:tavLst>
                                    </p:anim>
                                    <p:anim calcmode="lin" valueType="num">
                                      <p:cBhvr additive="base">
                                        <p:cTn id="4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ipe(down)">
                                      <p:cBhvr>
                                        <p:cTn id="48" dur="50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heel(1)">
                                      <p:cBhvr>
                                        <p:cTn id="53" dur="20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circle(in)">
                                      <p:cBhvr>
                                        <p:cTn id="58" dur="20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randombar(horizontal)">
                                      <p:cBhvr>
                                        <p:cTn id="6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4" grpId="0" build="p" autoUpdateAnimBg="0"/>
      <p:bldP spid="2" grpId="0"/>
      <p:bldP spid="3" grpId="0"/>
      <p:bldP spid="24" grpId="0" animBg="1"/>
      <p:bldP spid="25" grpId="0"/>
    </p:bldLst>
  </p:timing>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 name="Object 53"/>
          <p:cNvGraphicFramePr>
            <a:graphicFrameLocks noChangeAspect="1"/>
          </p:cNvGraphicFramePr>
          <p:nvPr>
            <p:extLst>
              <p:ext uri="{D42A27DB-BD31-4B8C-83A1-F6EECF244321}">
                <p14:modId xmlns:p14="http://schemas.microsoft.com/office/powerpoint/2010/main" val="3732002057"/>
              </p:ext>
            </p:extLst>
          </p:nvPr>
        </p:nvGraphicFramePr>
        <p:xfrm>
          <a:off x="2674377" y="385113"/>
          <a:ext cx="4098925" cy="1293813"/>
        </p:xfrm>
        <a:graphic>
          <a:graphicData uri="http://schemas.openxmlformats.org/presentationml/2006/ole">
            <mc:AlternateContent xmlns:mc="http://schemas.openxmlformats.org/markup-compatibility/2006">
              <mc:Choice xmlns:v="urn:schemas-microsoft-com:vml" Requires="v">
                <p:oleObj spid="_x0000_s375039" name="公式" r:id="rId3" imgW="1447560" imgH="457200" progId="Equation.3">
                  <p:embed/>
                </p:oleObj>
              </mc:Choice>
              <mc:Fallback>
                <p:oleObj name="公式" r:id="rId3" imgW="1447560" imgH="457200" progId="Equation.3">
                  <p:embed/>
                  <p:pic>
                    <p:nvPicPr>
                      <p:cNvPr id="0" name=""/>
                      <p:cNvPicPr>
                        <a:picLocks noChangeAspect="1" noChangeArrowheads="1"/>
                      </p:cNvPicPr>
                      <p:nvPr/>
                    </p:nvPicPr>
                    <p:blipFill>
                      <a:blip r:embed="rId4"/>
                      <a:srcRect/>
                      <a:stretch>
                        <a:fillRect/>
                      </a:stretch>
                    </p:blipFill>
                    <p:spPr bwMode="auto">
                      <a:xfrm>
                        <a:off x="2674377" y="385113"/>
                        <a:ext cx="4098925" cy="1293813"/>
                      </a:xfrm>
                      <a:prstGeom prst="rect">
                        <a:avLst/>
                      </a:prstGeom>
                      <a:noFill/>
                      <a:ln>
                        <a:noFill/>
                      </a:ln>
                      <a:effectLst/>
                      <a:extLst/>
                    </p:spPr>
                  </p:pic>
                </p:oleObj>
              </mc:Fallback>
            </mc:AlternateContent>
          </a:graphicData>
        </a:graphic>
      </p:graphicFrame>
      <p:graphicFrame>
        <p:nvGraphicFramePr>
          <p:cNvPr id="9" name="Object 54"/>
          <p:cNvGraphicFramePr>
            <a:graphicFrameLocks noChangeAspect="1"/>
          </p:cNvGraphicFramePr>
          <p:nvPr>
            <p:extLst>
              <p:ext uri="{D42A27DB-BD31-4B8C-83A1-F6EECF244321}">
                <p14:modId xmlns:p14="http://schemas.microsoft.com/office/powerpoint/2010/main" val="754324649"/>
              </p:ext>
            </p:extLst>
          </p:nvPr>
        </p:nvGraphicFramePr>
        <p:xfrm>
          <a:off x="7650446" y="741297"/>
          <a:ext cx="1842879" cy="614293"/>
        </p:xfrm>
        <a:graphic>
          <a:graphicData uri="http://schemas.openxmlformats.org/presentationml/2006/ole">
            <mc:AlternateContent xmlns:mc="http://schemas.openxmlformats.org/markup-compatibility/2006">
              <mc:Choice xmlns:v="urn:schemas-microsoft-com:vml" Requires="v">
                <p:oleObj spid="_x0000_s375040" name="公式" r:id="rId5" imgW="609336" imgH="203112" progId="Equation.3">
                  <p:embed/>
                </p:oleObj>
              </mc:Choice>
              <mc:Fallback>
                <p:oleObj name="公式" r:id="rId5" imgW="609336"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446" y="741297"/>
                        <a:ext cx="1842879" cy="614293"/>
                      </a:xfrm>
                      <a:prstGeom prst="rect">
                        <a:avLst/>
                      </a:prstGeom>
                      <a:noFill/>
                      <a:ln>
                        <a:noFill/>
                      </a:ln>
                      <a:effectLst/>
                      <a:extLst/>
                    </p:spPr>
                  </p:pic>
                </p:oleObj>
              </mc:Fallback>
            </mc:AlternateContent>
          </a:graphicData>
        </a:graphic>
      </p:graphicFrame>
      <p:graphicFrame>
        <p:nvGraphicFramePr>
          <p:cNvPr id="10" name="Object 2074"/>
          <p:cNvGraphicFramePr>
            <a:graphicFrameLocks noChangeAspect="1"/>
          </p:cNvGraphicFramePr>
          <p:nvPr>
            <p:extLst>
              <p:ext uri="{D42A27DB-BD31-4B8C-83A1-F6EECF244321}">
                <p14:modId xmlns:p14="http://schemas.microsoft.com/office/powerpoint/2010/main" val="3673815563"/>
              </p:ext>
            </p:extLst>
          </p:nvPr>
        </p:nvGraphicFramePr>
        <p:xfrm>
          <a:off x="2116934" y="1453088"/>
          <a:ext cx="4076253" cy="1034558"/>
        </p:xfrm>
        <a:graphic>
          <a:graphicData uri="http://schemas.openxmlformats.org/presentationml/2006/ole">
            <mc:AlternateContent xmlns:mc="http://schemas.openxmlformats.org/markup-compatibility/2006">
              <mc:Choice xmlns:v="urn:schemas-microsoft-com:vml" Requires="v">
                <p:oleObj spid="_x0000_s375041" name="公式" r:id="rId7" imgW="1651000" imgH="419100" progId="Equation.3">
                  <p:embed/>
                </p:oleObj>
              </mc:Choice>
              <mc:Fallback>
                <p:oleObj name="公式" r:id="rId7" imgW="16510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6934" y="1453088"/>
                        <a:ext cx="4076253" cy="1034558"/>
                      </a:xfrm>
                      <a:prstGeom prst="rect">
                        <a:avLst/>
                      </a:prstGeom>
                      <a:noFill/>
                      <a:ln>
                        <a:noFill/>
                      </a:ln>
                      <a:effectLst/>
                      <a:extLst/>
                    </p:spPr>
                  </p:pic>
                </p:oleObj>
              </mc:Fallback>
            </mc:AlternateContent>
          </a:graphicData>
        </a:graphic>
      </p:graphicFrame>
      <p:sp>
        <p:nvSpPr>
          <p:cNvPr id="11" name="Text Box 2053"/>
          <p:cNvSpPr txBox="1">
            <a:spLocks noChangeArrowheads="1"/>
          </p:cNvSpPr>
          <p:nvPr/>
        </p:nvSpPr>
        <p:spPr bwMode="auto">
          <a:xfrm>
            <a:off x="6759494" y="1747235"/>
            <a:ext cx="1868488" cy="523875"/>
          </a:xfrm>
          <a:prstGeom prst="rect">
            <a:avLst/>
          </a:prstGeom>
          <a:noFill/>
          <a:ln w="9525">
            <a:noFill/>
            <a:miter lim="800000"/>
            <a:headEnd/>
            <a:tailEnd/>
          </a:ln>
          <a:effectLst/>
        </p:spPr>
        <p:txBody>
          <a:bodyPr>
            <a:spAutoFit/>
          </a:bodyPr>
          <a:lstStyle/>
          <a:p>
            <a:pPr>
              <a:defRPr/>
            </a:pPr>
            <a:r>
              <a:rPr lang="en-US" altLang="zh-CN" sz="2800" b="1" i="0" dirty="0">
                <a:solidFill>
                  <a:srgbClr val="FF0000"/>
                </a:solidFill>
                <a:effectLst>
                  <a:outerShdw blurRad="38100" dist="38100" dir="2700000" algn="tl">
                    <a:srgbClr val="FFFFFF"/>
                  </a:outerShdw>
                </a:effectLst>
              </a:rPr>
              <a:t>Bohr</a:t>
            </a:r>
            <a:r>
              <a:rPr lang="zh-CN" altLang="en-US" sz="2800" b="1" i="0" dirty="0">
                <a:solidFill>
                  <a:srgbClr val="FF0000"/>
                </a:solidFill>
                <a:effectLst>
                  <a:outerShdw blurRad="38100" dist="38100" dir="2700000" algn="tl">
                    <a:srgbClr val="FFFFFF"/>
                  </a:outerShdw>
                </a:effectLst>
              </a:rPr>
              <a:t>半径</a:t>
            </a:r>
          </a:p>
        </p:txBody>
      </p:sp>
      <p:sp>
        <p:nvSpPr>
          <p:cNvPr id="17" name="Text Box 2060"/>
          <p:cNvSpPr txBox="1">
            <a:spLocks noChangeArrowheads="1"/>
          </p:cNvSpPr>
          <p:nvPr/>
        </p:nvSpPr>
        <p:spPr bwMode="auto">
          <a:xfrm>
            <a:off x="2116818" y="2547523"/>
            <a:ext cx="5899150" cy="523875"/>
          </a:xfrm>
          <a:prstGeom prst="rect">
            <a:avLst/>
          </a:prstGeom>
          <a:noFill/>
          <a:ln w="9525">
            <a:noFill/>
            <a:miter lim="800000"/>
            <a:headEnd/>
            <a:tailEnd/>
          </a:ln>
          <a:effectLst/>
        </p:spPr>
        <p:txBody>
          <a:bodyPr wrap="none">
            <a:spAutoFit/>
          </a:bodyPr>
          <a:lstStyle/>
          <a:p>
            <a:pPr>
              <a:buFontTx/>
              <a:buChar char="•"/>
              <a:defRPr/>
            </a:pPr>
            <a:r>
              <a:rPr lang="en-US" altLang="zh-CN" sz="2800" b="1" i="0" dirty="0"/>
              <a:t> </a:t>
            </a:r>
            <a:r>
              <a:rPr lang="zh-CN" altLang="en-US" sz="2800" b="1" i="0" dirty="0">
                <a:solidFill>
                  <a:srgbClr val="FF00FF"/>
                </a:solidFill>
              </a:rPr>
              <a:t>氢原子的能量、 基态能（电离能）</a:t>
            </a:r>
          </a:p>
        </p:txBody>
      </p:sp>
      <p:sp>
        <p:nvSpPr>
          <p:cNvPr id="18" name="Rectangle 2062"/>
          <p:cNvSpPr>
            <a:spLocks noChangeArrowheads="1"/>
          </p:cNvSpPr>
          <p:nvPr/>
        </p:nvSpPr>
        <p:spPr bwMode="auto">
          <a:xfrm>
            <a:off x="2523490" y="3351561"/>
            <a:ext cx="906017" cy="523220"/>
          </a:xfrm>
          <a:prstGeom prst="rect">
            <a:avLst/>
          </a:prstGeom>
          <a:noFill/>
          <a:ln w="9525">
            <a:noFill/>
            <a:miter lim="800000"/>
            <a:headEnd/>
            <a:tailEnd/>
          </a:ln>
          <a:effectLst/>
        </p:spPr>
        <p:txBody>
          <a:bodyPr wrap="none">
            <a:spAutoFit/>
          </a:bodyPr>
          <a:lstStyle/>
          <a:p>
            <a:pPr algn="ctr">
              <a:defRPr/>
            </a:pPr>
            <a:r>
              <a:rPr lang="zh-CN" altLang="en-GB" sz="2800" b="1" i="0" dirty="0">
                <a:solidFill>
                  <a:srgbClr val="0000CC"/>
                </a:solidFill>
                <a:effectLst>
                  <a:outerShdw blurRad="38100" dist="38100" dir="2700000" algn="tl">
                    <a:srgbClr val="FFFFFF"/>
                  </a:outerShdw>
                </a:effectLst>
              </a:rPr>
              <a:t>能量</a:t>
            </a:r>
            <a:endParaRPr lang="zh-CN" altLang="en-US" sz="2800" b="1" i="0" dirty="0">
              <a:solidFill>
                <a:srgbClr val="0000CC"/>
              </a:solidFill>
              <a:effectLst>
                <a:outerShdw blurRad="38100" dist="38100" dir="2700000" algn="tl">
                  <a:srgbClr val="FFFFFF"/>
                </a:outerShdw>
              </a:effectLst>
            </a:endParaRPr>
          </a:p>
        </p:txBody>
      </p:sp>
      <p:graphicFrame>
        <p:nvGraphicFramePr>
          <p:cNvPr id="19" name="Object 2075"/>
          <p:cNvGraphicFramePr>
            <a:graphicFrameLocks noChangeAspect="1"/>
          </p:cNvGraphicFramePr>
          <p:nvPr>
            <p:extLst>
              <p:ext uri="{D42A27DB-BD31-4B8C-83A1-F6EECF244321}">
                <p14:modId xmlns:p14="http://schemas.microsoft.com/office/powerpoint/2010/main" val="2515027673"/>
              </p:ext>
            </p:extLst>
          </p:nvPr>
        </p:nvGraphicFramePr>
        <p:xfrm>
          <a:off x="4146834" y="2930546"/>
          <a:ext cx="3503612" cy="1327150"/>
        </p:xfrm>
        <a:graphic>
          <a:graphicData uri="http://schemas.openxmlformats.org/presentationml/2006/ole">
            <mc:AlternateContent xmlns:mc="http://schemas.openxmlformats.org/markup-compatibility/2006">
              <mc:Choice xmlns:v="urn:schemas-microsoft-com:vml" Requires="v">
                <p:oleObj spid="_x0000_s375042" name="Equation" r:id="rId9" imgW="1206360" imgH="457200" progId="Equation.DSMT4">
                  <p:embed/>
                </p:oleObj>
              </mc:Choice>
              <mc:Fallback>
                <p:oleObj name="Equation" r:id="rId9" imgW="1206360" imgH="457200" progId="Equation.DSMT4">
                  <p:embed/>
                  <p:pic>
                    <p:nvPicPr>
                      <p:cNvPr id="0" name=""/>
                      <p:cNvPicPr>
                        <a:picLocks noChangeAspect="1" noChangeArrowheads="1"/>
                      </p:cNvPicPr>
                      <p:nvPr/>
                    </p:nvPicPr>
                    <p:blipFill>
                      <a:blip r:embed="rId10"/>
                      <a:srcRect/>
                      <a:stretch>
                        <a:fillRect/>
                      </a:stretch>
                    </p:blipFill>
                    <p:spPr bwMode="auto">
                      <a:xfrm>
                        <a:off x="4146834" y="2930546"/>
                        <a:ext cx="3503612" cy="132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矩形 20"/>
          <p:cNvSpPr/>
          <p:nvPr/>
        </p:nvSpPr>
        <p:spPr>
          <a:xfrm>
            <a:off x="2245914" y="4139041"/>
            <a:ext cx="4282135" cy="954107"/>
          </a:xfrm>
          <a:prstGeom prst="rect">
            <a:avLst/>
          </a:prstGeom>
        </p:spPr>
        <p:txBody>
          <a:bodyPr wrap="square">
            <a:spAutoFit/>
          </a:bodyPr>
          <a:lstStyle/>
          <a:p>
            <a:r>
              <a:rPr lang="zh-CN" altLang="en-US" sz="2800" b="1" i="0" dirty="0">
                <a:solidFill>
                  <a:srgbClr val="008000"/>
                </a:solidFill>
                <a:effectLst>
                  <a:outerShdw blurRad="38100" dist="38100" dir="2700000" algn="tl">
                    <a:srgbClr val="FFFFFF"/>
                  </a:outerShdw>
                </a:effectLst>
              </a:rPr>
              <a:t>原子核和</a:t>
            </a:r>
            <a:r>
              <a:rPr lang="zh-CN" altLang="en-GB" sz="2800" b="1" i="0" dirty="0">
                <a:solidFill>
                  <a:srgbClr val="008000"/>
                </a:solidFill>
              </a:rPr>
              <a:t>电子</a:t>
            </a:r>
            <a:r>
              <a:rPr lang="zh-CN" altLang="en-US" sz="2800" b="1" i="0" dirty="0">
                <a:solidFill>
                  <a:srgbClr val="008000"/>
                </a:solidFill>
                <a:effectLst>
                  <a:outerShdw blurRad="38100" dist="38100" dir="2700000" algn="tl">
                    <a:srgbClr val="FFFFFF"/>
                  </a:outerShdw>
                </a:effectLst>
              </a:rPr>
              <a:t>的库伦力</a:t>
            </a:r>
            <a:r>
              <a:rPr lang="en-US" altLang="zh-CN" sz="2800" b="1" i="0" dirty="0">
                <a:solidFill>
                  <a:srgbClr val="008000"/>
                </a:solidFill>
                <a:effectLst>
                  <a:outerShdw blurRad="38100" dist="38100" dir="2700000" algn="tl">
                    <a:srgbClr val="FFFFFF"/>
                  </a:outerShdw>
                </a:effectLst>
              </a:rPr>
              <a:t>=</a:t>
            </a:r>
            <a:r>
              <a:rPr lang="zh-CN" altLang="en-US" sz="2800" b="1" i="0" dirty="0">
                <a:solidFill>
                  <a:srgbClr val="0033CC"/>
                </a:solidFill>
                <a:effectLst>
                  <a:outerShdw blurRad="38100" dist="38100" dir="2700000" algn="tl">
                    <a:srgbClr val="FFFFFF"/>
                  </a:outerShdw>
                </a:effectLst>
              </a:rPr>
              <a:t>圆周运动的向心力</a:t>
            </a:r>
            <a:endParaRPr lang="zh-CN" altLang="en-US" sz="2800" dirty="0">
              <a:solidFill>
                <a:srgbClr val="0033CC"/>
              </a:solidFill>
            </a:endParaRPr>
          </a:p>
        </p:txBody>
      </p:sp>
      <p:graphicFrame>
        <p:nvGraphicFramePr>
          <p:cNvPr id="22" name="Object 51"/>
          <p:cNvGraphicFramePr>
            <a:graphicFrameLocks noChangeAspect="1"/>
          </p:cNvGraphicFramePr>
          <p:nvPr>
            <p:extLst>
              <p:ext uri="{D42A27DB-BD31-4B8C-83A1-F6EECF244321}">
                <p14:modId xmlns:p14="http://schemas.microsoft.com/office/powerpoint/2010/main" val="1041314878"/>
              </p:ext>
            </p:extLst>
          </p:nvPr>
        </p:nvGraphicFramePr>
        <p:xfrm>
          <a:off x="6030913" y="4184650"/>
          <a:ext cx="2714625" cy="1285875"/>
        </p:xfrm>
        <a:graphic>
          <a:graphicData uri="http://schemas.openxmlformats.org/presentationml/2006/ole">
            <mc:AlternateContent xmlns:mc="http://schemas.openxmlformats.org/markup-compatibility/2006">
              <mc:Choice xmlns:v="urn:schemas-microsoft-com:vml" Requires="v">
                <p:oleObj spid="_x0000_s375043" name="Equation" r:id="rId11" imgW="965160" imgH="457200" progId="Equation.DSMT4">
                  <p:embed/>
                </p:oleObj>
              </mc:Choice>
              <mc:Fallback>
                <p:oleObj name="Equation" r:id="rId11" imgW="965160" imgH="457200" progId="Equation.DSMT4">
                  <p:embed/>
                  <p:pic>
                    <p:nvPicPr>
                      <p:cNvPr id="0" name=""/>
                      <p:cNvPicPr>
                        <a:picLocks noChangeAspect="1" noChangeArrowheads="1"/>
                      </p:cNvPicPr>
                      <p:nvPr/>
                    </p:nvPicPr>
                    <p:blipFill>
                      <a:blip r:embed="rId12"/>
                      <a:srcRect/>
                      <a:stretch>
                        <a:fillRect/>
                      </a:stretch>
                    </p:blipFill>
                    <p:spPr bwMode="auto">
                      <a:xfrm>
                        <a:off x="6030913" y="4184650"/>
                        <a:ext cx="2714625"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AutoShape 8"/>
          <p:cNvSpPr>
            <a:spLocks noChangeArrowheads="1"/>
          </p:cNvSpPr>
          <p:nvPr/>
        </p:nvSpPr>
        <p:spPr bwMode="auto">
          <a:xfrm>
            <a:off x="2433561" y="5645973"/>
            <a:ext cx="700143" cy="241182"/>
          </a:xfrm>
          <a:prstGeom prst="rightArrow">
            <a:avLst>
              <a:gd name="adj1" fmla="val 50000"/>
              <a:gd name="adj2" fmla="val 95879"/>
            </a:avLst>
          </a:prstGeom>
          <a:solidFill>
            <a:srgbClr val="FFFF00"/>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6" name="Object 2076"/>
          <p:cNvGraphicFramePr>
            <a:graphicFrameLocks noChangeAspect="1"/>
          </p:cNvGraphicFramePr>
          <p:nvPr>
            <p:extLst>
              <p:ext uri="{D42A27DB-BD31-4B8C-83A1-F6EECF244321}">
                <p14:modId xmlns:p14="http://schemas.microsoft.com/office/powerpoint/2010/main" val="3847457191"/>
              </p:ext>
            </p:extLst>
          </p:nvPr>
        </p:nvGraphicFramePr>
        <p:xfrm>
          <a:off x="3362325" y="5153025"/>
          <a:ext cx="2921000" cy="1401763"/>
        </p:xfrm>
        <a:graphic>
          <a:graphicData uri="http://schemas.openxmlformats.org/presentationml/2006/ole">
            <mc:AlternateContent xmlns:mc="http://schemas.openxmlformats.org/markup-compatibility/2006">
              <mc:Choice xmlns:v="urn:schemas-microsoft-com:vml" Requires="v">
                <p:oleObj spid="_x0000_s375044" name="Equation" r:id="rId13" imgW="952200" imgH="457200" progId="Equation.DSMT4">
                  <p:embed/>
                </p:oleObj>
              </mc:Choice>
              <mc:Fallback>
                <p:oleObj name="Equation" r:id="rId13" imgW="952200" imgH="457200" progId="Equation.DSMT4">
                  <p:embed/>
                  <p:pic>
                    <p:nvPicPr>
                      <p:cNvPr id="0" name=""/>
                      <p:cNvPicPr>
                        <a:picLocks noChangeAspect="1" noChangeArrowheads="1"/>
                      </p:cNvPicPr>
                      <p:nvPr/>
                    </p:nvPicPr>
                    <p:blipFill>
                      <a:blip r:embed="rId14"/>
                      <a:srcRect/>
                      <a:stretch>
                        <a:fillRect/>
                      </a:stretch>
                    </p:blipFill>
                    <p:spPr bwMode="auto">
                      <a:xfrm>
                        <a:off x="3362325" y="5153025"/>
                        <a:ext cx="2921000" cy="1401763"/>
                      </a:xfrm>
                      <a:prstGeom prst="rect">
                        <a:avLst/>
                      </a:prstGeom>
                      <a:noFill/>
                      <a:ln>
                        <a:noFill/>
                      </a:ln>
                      <a:effectLst/>
                      <a:extLst/>
                    </p:spPr>
                  </p:pic>
                </p:oleObj>
              </mc:Fallback>
            </mc:AlternateContent>
          </a:graphicData>
        </a:graphic>
      </p:graphicFrame>
      <p:sp>
        <p:nvSpPr>
          <p:cNvPr id="27" name="AutoShape 8"/>
          <p:cNvSpPr>
            <a:spLocks noChangeArrowheads="1"/>
          </p:cNvSpPr>
          <p:nvPr/>
        </p:nvSpPr>
        <p:spPr bwMode="auto">
          <a:xfrm>
            <a:off x="6773302" y="5766564"/>
            <a:ext cx="700143" cy="241182"/>
          </a:xfrm>
          <a:prstGeom prst="rightArrow">
            <a:avLst>
              <a:gd name="adj1" fmla="val 50000"/>
              <a:gd name="adj2" fmla="val 95879"/>
            </a:avLst>
          </a:prstGeom>
          <a:solidFill>
            <a:srgbClr val="00FFFF"/>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8" name="Object 17"/>
          <p:cNvGraphicFramePr>
            <a:graphicFrameLocks noChangeAspect="1"/>
          </p:cNvGraphicFramePr>
          <p:nvPr>
            <p:extLst>
              <p:ext uri="{D42A27DB-BD31-4B8C-83A1-F6EECF244321}">
                <p14:modId xmlns:p14="http://schemas.microsoft.com/office/powerpoint/2010/main" val="1305452651"/>
              </p:ext>
            </p:extLst>
          </p:nvPr>
        </p:nvGraphicFramePr>
        <p:xfrm>
          <a:off x="7984828" y="5223985"/>
          <a:ext cx="2210921" cy="1326341"/>
        </p:xfrm>
        <a:graphic>
          <a:graphicData uri="http://schemas.openxmlformats.org/presentationml/2006/ole">
            <mc:AlternateContent xmlns:mc="http://schemas.openxmlformats.org/markup-compatibility/2006">
              <mc:Choice xmlns:v="urn:schemas-microsoft-com:vml" Requires="v">
                <p:oleObj spid="_x0000_s375045" name="公式" r:id="rId15" imgW="761760" imgH="457200" progId="Equation.3">
                  <p:embed/>
                </p:oleObj>
              </mc:Choice>
              <mc:Fallback>
                <p:oleObj name="公式" r:id="rId15" imgW="761760" imgH="457200" progId="Equation.3">
                  <p:embed/>
                  <p:pic>
                    <p:nvPicPr>
                      <p:cNvPr id="0" name=""/>
                      <p:cNvPicPr>
                        <a:picLocks noChangeAspect="1" noChangeArrowheads="1"/>
                      </p:cNvPicPr>
                      <p:nvPr/>
                    </p:nvPicPr>
                    <p:blipFill>
                      <a:blip r:embed="rId16"/>
                      <a:srcRect/>
                      <a:stretch>
                        <a:fillRect/>
                      </a:stretch>
                    </p:blipFill>
                    <p:spPr bwMode="auto">
                      <a:xfrm>
                        <a:off x="7984828" y="5223985"/>
                        <a:ext cx="2210921" cy="1326341"/>
                      </a:xfrm>
                      <a:prstGeom prst="rect">
                        <a:avLst/>
                      </a:prstGeom>
                      <a:noFill/>
                      <a:ln>
                        <a:noFill/>
                      </a:ln>
                      <a:effectLst/>
                      <a:extLst/>
                    </p:spPr>
                  </p:pic>
                </p:oleObj>
              </mc:Fallback>
            </mc:AlternateContent>
          </a:graphicData>
        </a:graphic>
      </p:graphicFrame>
      <p:grpSp>
        <p:nvGrpSpPr>
          <p:cNvPr id="15" name="Group 37"/>
          <p:cNvGrpSpPr>
            <a:grpSpLocks/>
          </p:cNvGrpSpPr>
          <p:nvPr/>
        </p:nvGrpSpPr>
        <p:grpSpPr bwMode="auto">
          <a:xfrm>
            <a:off x="7914764" y="1738334"/>
            <a:ext cx="2651125" cy="2519362"/>
            <a:chOff x="3840" y="211"/>
            <a:chExt cx="1670" cy="1587"/>
          </a:xfrm>
        </p:grpSpPr>
        <p:sp>
          <p:nvSpPr>
            <p:cNvPr id="16" name="Line 25"/>
            <p:cNvSpPr>
              <a:spLocks noChangeShapeType="1"/>
            </p:cNvSpPr>
            <p:nvPr/>
          </p:nvSpPr>
          <p:spPr bwMode="auto">
            <a:xfrm flipV="1">
              <a:off x="4454" y="855"/>
              <a:ext cx="528" cy="3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Oval 26"/>
            <p:cNvSpPr>
              <a:spLocks noChangeArrowheads="1"/>
            </p:cNvSpPr>
            <p:nvPr/>
          </p:nvSpPr>
          <p:spPr bwMode="auto">
            <a:xfrm>
              <a:off x="3840" y="576"/>
              <a:ext cx="1248" cy="1222"/>
            </a:xfrm>
            <a:prstGeom prst="ellipse">
              <a:avLst/>
            </a:prstGeom>
            <a:noFill/>
            <a:ln w="38100">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Line 27"/>
            <p:cNvSpPr>
              <a:spLocks noChangeShapeType="1"/>
            </p:cNvSpPr>
            <p:nvPr/>
          </p:nvSpPr>
          <p:spPr bwMode="auto">
            <a:xfrm flipH="1" flipV="1">
              <a:off x="4694" y="423"/>
              <a:ext cx="288" cy="432"/>
            </a:xfrm>
            <a:prstGeom prst="line">
              <a:avLst/>
            </a:prstGeom>
            <a:noFill/>
            <a:ln w="38100">
              <a:solidFill>
                <a:srgbClr val="0080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Text Box 28"/>
            <p:cNvSpPr txBox="1">
              <a:spLocks noChangeArrowheads="1"/>
            </p:cNvSpPr>
            <p:nvPr/>
          </p:nvSpPr>
          <p:spPr bwMode="auto">
            <a:xfrm>
              <a:off x="4742" y="211"/>
              <a:ext cx="49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rgbClr val="008000"/>
                  </a:solidFill>
                  <a:latin typeface="Bookman Old Style" panose="02050604050505020204" pitchFamily="18" charset="0"/>
                </a:rPr>
                <a:t>v</a:t>
              </a:r>
              <a:r>
                <a:rPr lang="en-US" altLang="zh-CN" b="1" baseline="-25000">
                  <a:solidFill>
                    <a:srgbClr val="008000"/>
                  </a:solidFill>
                </a:rPr>
                <a:t>n</a:t>
              </a:r>
              <a:endParaRPr lang="en-US" altLang="zh-CN" b="1">
                <a:solidFill>
                  <a:srgbClr val="008000"/>
                </a:solidFill>
              </a:endParaRPr>
            </a:p>
          </p:txBody>
        </p:sp>
        <p:sp>
          <p:nvSpPr>
            <p:cNvPr id="29" name="Text Box 29"/>
            <p:cNvSpPr txBox="1">
              <a:spLocks noChangeArrowheads="1"/>
            </p:cNvSpPr>
            <p:nvPr/>
          </p:nvSpPr>
          <p:spPr bwMode="auto">
            <a:xfrm>
              <a:off x="4982" y="1335"/>
              <a:ext cx="52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E</a:t>
              </a:r>
              <a:r>
                <a:rPr lang="en-US" altLang="zh-CN" b="1" baseline="-25000"/>
                <a:t>n</a:t>
              </a:r>
              <a:endParaRPr lang="en-US" altLang="zh-CN" b="1"/>
            </a:p>
          </p:txBody>
        </p:sp>
        <p:sp>
          <p:nvSpPr>
            <p:cNvPr id="30" name="Oval 30"/>
            <p:cNvSpPr>
              <a:spLocks noChangeArrowheads="1"/>
            </p:cNvSpPr>
            <p:nvPr/>
          </p:nvSpPr>
          <p:spPr bwMode="auto">
            <a:xfrm>
              <a:off x="4320" y="1104"/>
              <a:ext cx="288" cy="288"/>
            </a:xfrm>
            <a:prstGeom prst="ellipse">
              <a:avLst/>
            </a:prstGeom>
            <a:gradFill rotWithShape="0">
              <a:gsLst>
                <a:gs pos="0">
                  <a:srgbClr val="800080"/>
                </a:gs>
                <a:gs pos="100000">
                  <a:srgbClr val="3B003B"/>
                </a:gs>
              </a:gsLst>
              <a:path path="shape">
                <a:fillToRect l="50000" t="50000" r="50000" b="50000"/>
              </a:path>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CC00"/>
                  </a:solidFill>
                </a:rPr>
                <a:t>+e</a:t>
              </a:r>
            </a:p>
          </p:txBody>
        </p:sp>
        <p:sp>
          <p:nvSpPr>
            <p:cNvPr id="31" name="Oval 31"/>
            <p:cNvSpPr>
              <a:spLocks noChangeArrowheads="1"/>
            </p:cNvSpPr>
            <p:nvPr/>
          </p:nvSpPr>
          <p:spPr bwMode="auto">
            <a:xfrm>
              <a:off x="4848" y="720"/>
              <a:ext cx="240" cy="240"/>
            </a:xfrm>
            <a:prstGeom prst="ellipse">
              <a:avLst/>
            </a:prstGeom>
            <a:gradFill rotWithShape="0">
              <a:gsLst>
                <a:gs pos="0">
                  <a:srgbClr val="00FF99"/>
                </a:gs>
                <a:gs pos="100000">
                  <a:srgbClr val="007647"/>
                </a:gs>
              </a:gsLst>
              <a:path path="shape">
                <a:fillToRect l="50000" t="50000" r="50000" b="50000"/>
              </a:path>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-e</a:t>
              </a:r>
            </a:p>
          </p:txBody>
        </p:sp>
        <p:sp>
          <p:nvSpPr>
            <p:cNvPr id="32" name="Rectangle 32"/>
            <p:cNvSpPr>
              <a:spLocks noChangeArrowheads="1"/>
            </p:cNvSpPr>
            <p:nvPr/>
          </p:nvSpPr>
          <p:spPr bwMode="auto">
            <a:xfrm>
              <a:off x="5141" y="672"/>
              <a:ext cx="27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solidFill>
                    <a:srgbClr val="3333FF"/>
                  </a:solidFill>
                </a:rPr>
                <a:t>m</a:t>
              </a:r>
            </a:p>
          </p:txBody>
        </p:sp>
        <p:sp>
          <p:nvSpPr>
            <p:cNvPr id="33" name="Rectangle 33"/>
            <p:cNvSpPr>
              <a:spLocks noChangeArrowheads="1"/>
            </p:cNvSpPr>
            <p:nvPr/>
          </p:nvSpPr>
          <p:spPr bwMode="auto">
            <a:xfrm>
              <a:off x="3987" y="1056"/>
              <a:ext cx="35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solidFill>
                    <a:srgbClr val="FF3300"/>
                  </a:solidFill>
                </a:rPr>
                <a:t>m</a:t>
              </a:r>
              <a:r>
                <a:rPr lang="en-US" altLang="zh-CN" b="1" i="0" baseline="-25000">
                  <a:solidFill>
                    <a:srgbClr val="FF3300"/>
                  </a:solidFill>
                </a:rPr>
                <a:t>p</a:t>
              </a:r>
            </a:p>
          </p:txBody>
        </p:sp>
        <p:sp>
          <p:nvSpPr>
            <p:cNvPr id="34" name="Rectangle 34"/>
            <p:cNvSpPr>
              <a:spLocks noChangeArrowheads="1"/>
            </p:cNvSpPr>
            <p:nvPr/>
          </p:nvSpPr>
          <p:spPr bwMode="auto">
            <a:xfrm>
              <a:off x="4468" y="720"/>
              <a:ext cx="27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a:t>r</a:t>
              </a:r>
              <a:r>
                <a:rPr lang="en-US" altLang="zh-CN" b="1" baseline="-25000"/>
                <a:t>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heel(1)">
                                      <p:cBhvr>
                                        <p:cTn id="30" dur="20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arn(inVertical)">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arn(inVertical)">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strVal val="#ppt_x"/>
                                          </p:val>
                                        </p:tav>
                                        <p:tav tm="100000">
                                          <p:val>
                                            <p:strVal val="#ppt_x"/>
                                          </p:val>
                                        </p:tav>
                                      </p:tavLst>
                                    </p:anim>
                                    <p:anim calcmode="lin" valueType="num">
                                      <p:cBhvr>
                                        <p:cTn id="5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down)">
                                      <p:cBhvr>
                                        <p:cTn id="59" dur="500"/>
                                        <p:tgtEl>
                                          <p:spTgt spid="23"/>
                                        </p:tgtEl>
                                      </p:cBhvr>
                                    </p:animEffect>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circle(in)">
                                      <p:cBhvr>
                                        <p:cTn id="64" dur="20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down)">
                                      <p:cBhvr>
                                        <p:cTn id="69" dur="500"/>
                                        <p:tgtEl>
                                          <p:spTgt spid="27"/>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28"/>
                                        </p:tgtEl>
                                        <p:attrNameLst>
                                          <p:attrName>style.visibility</p:attrName>
                                        </p:attrNameLst>
                                      </p:cBhvr>
                                      <p:to>
                                        <p:strVal val="visible"/>
                                      </p:to>
                                    </p:set>
                                    <p:anim calcmode="lin" valueType="num">
                                      <p:cBhvr additive="base">
                                        <p:cTn id="74" dur="500" fill="hold"/>
                                        <p:tgtEl>
                                          <p:spTgt spid="28"/>
                                        </p:tgtEl>
                                        <p:attrNameLst>
                                          <p:attrName>ppt_x</p:attrName>
                                        </p:attrNameLst>
                                      </p:cBhvr>
                                      <p:tavLst>
                                        <p:tav tm="0">
                                          <p:val>
                                            <p:strVal val="#ppt_x"/>
                                          </p:val>
                                        </p:tav>
                                        <p:tav tm="100000">
                                          <p:val>
                                            <p:strVal val="#ppt_x"/>
                                          </p:val>
                                        </p:tav>
                                      </p:tavLst>
                                    </p:anim>
                                    <p:anim calcmode="lin" valueType="num">
                                      <p:cBhvr additive="base">
                                        <p:cTn id="7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8" grpId="0"/>
      <p:bldP spid="21" grpId="0"/>
      <p:bldP spid="23" grpId="0" animBg="1"/>
      <p:bldP spid="27" grpId="0" animBg="1"/>
    </p:bldLst>
  </p:timing>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35171" name="Object 17"/>
          <p:cNvGraphicFramePr>
            <a:graphicFrameLocks noChangeAspect="1"/>
          </p:cNvGraphicFramePr>
          <p:nvPr>
            <p:extLst>
              <p:ext uri="{D42A27DB-BD31-4B8C-83A1-F6EECF244321}">
                <p14:modId xmlns:p14="http://schemas.microsoft.com/office/powerpoint/2010/main" val="3812049009"/>
              </p:ext>
            </p:extLst>
          </p:nvPr>
        </p:nvGraphicFramePr>
        <p:xfrm>
          <a:off x="2441440" y="82225"/>
          <a:ext cx="2115964" cy="1269376"/>
        </p:xfrm>
        <a:graphic>
          <a:graphicData uri="http://schemas.openxmlformats.org/presentationml/2006/ole">
            <mc:AlternateContent xmlns:mc="http://schemas.openxmlformats.org/markup-compatibility/2006">
              <mc:Choice xmlns:v="urn:schemas-microsoft-com:vml" Requires="v">
                <p:oleObj spid="_x0000_s395337" name="公式" r:id="rId3" imgW="761760" imgH="457200" progId="Equation.3">
                  <p:embed/>
                </p:oleObj>
              </mc:Choice>
              <mc:Fallback>
                <p:oleObj name="公式" r:id="rId3" imgW="761760" imgH="457200" progId="Equation.3">
                  <p:embed/>
                  <p:pic>
                    <p:nvPicPr>
                      <p:cNvPr id="0" name="Object 17"/>
                      <p:cNvPicPr>
                        <a:picLocks noChangeAspect="1" noChangeArrowheads="1"/>
                      </p:cNvPicPr>
                      <p:nvPr/>
                    </p:nvPicPr>
                    <p:blipFill>
                      <a:blip r:embed="rId4"/>
                      <a:srcRect/>
                      <a:stretch>
                        <a:fillRect/>
                      </a:stretch>
                    </p:blipFill>
                    <p:spPr bwMode="auto">
                      <a:xfrm>
                        <a:off x="2441440" y="82225"/>
                        <a:ext cx="2115964" cy="1269376"/>
                      </a:xfrm>
                      <a:prstGeom prst="rect">
                        <a:avLst/>
                      </a:prstGeom>
                      <a:noFill/>
                      <a:ln>
                        <a:noFill/>
                      </a:ln>
                      <a:effectLst/>
                      <a:extLst/>
                    </p:spPr>
                  </p:pic>
                </p:oleObj>
              </mc:Fallback>
            </mc:AlternateContent>
          </a:graphicData>
        </a:graphic>
      </p:graphicFrame>
      <p:graphicFrame>
        <p:nvGraphicFramePr>
          <p:cNvPr id="7" name="Object 53"/>
          <p:cNvGraphicFramePr>
            <a:graphicFrameLocks noChangeAspect="1"/>
          </p:cNvGraphicFramePr>
          <p:nvPr>
            <p:extLst>
              <p:ext uri="{D42A27DB-BD31-4B8C-83A1-F6EECF244321}">
                <p14:modId xmlns:p14="http://schemas.microsoft.com/office/powerpoint/2010/main" val="4225094996"/>
              </p:ext>
            </p:extLst>
          </p:nvPr>
        </p:nvGraphicFramePr>
        <p:xfrm>
          <a:off x="1957389" y="1260476"/>
          <a:ext cx="4097337" cy="1293813"/>
        </p:xfrm>
        <a:graphic>
          <a:graphicData uri="http://schemas.openxmlformats.org/presentationml/2006/ole">
            <mc:AlternateContent xmlns:mc="http://schemas.openxmlformats.org/markup-compatibility/2006">
              <mc:Choice xmlns:v="urn:schemas-microsoft-com:vml" Requires="v">
                <p:oleObj spid="_x0000_s395338" name="公式" r:id="rId5" imgW="1447560" imgH="457200" progId="Equation.3">
                  <p:embed/>
                </p:oleObj>
              </mc:Choice>
              <mc:Fallback>
                <p:oleObj name="公式" r:id="rId5" imgW="1447560" imgH="457200" progId="Equation.3">
                  <p:embed/>
                  <p:pic>
                    <p:nvPicPr>
                      <p:cNvPr id="0" name=""/>
                      <p:cNvPicPr>
                        <a:picLocks noChangeAspect="1" noChangeArrowheads="1"/>
                      </p:cNvPicPr>
                      <p:nvPr/>
                    </p:nvPicPr>
                    <p:blipFill>
                      <a:blip r:embed="rId6"/>
                      <a:srcRect/>
                      <a:stretch>
                        <a:fillRect/>
                      </a:stretch>
                    </p:blipFill>
                    <p:spPr bwMode="auto">
                      <a:xfrm>
                        <a:off x="1957389" y="1260476"/>
                        <a:ext cx="4097337" cy="1293813"/>
                      </a:xfrm>
                      <a:prstGeom prst="rect">
                        <a:avLst/>
                      </a:prstGeom>
                      <a:noFill/>
                      <a:ln>
                        <a:noFill/>
                      </a:ln>
                      <a:effectLst/>
                      <a:extLst/>
                    </p:spPr>
                  </p:pic>
                </p:oleObj>
              </mc:Fallback>
            </mc:AlternateContent>
          </a:graphicData>
        </a:graphic>
      </p:graphicFrame>
      <p:graphicFrame>
        <p:nvGraphicFramePr>
          <p:cNvPr id="8" name="Object 54"/>
          <p:cNvGraphicFramePr>
            <a:graphicFrameLocks noChangeAspect="1"/>
          </p:cNvGraphicFramePr>
          <p:nvPr>
            <p:extLst>
              <p:ext uri="{D42A27DB-BD31-4B8C-83A1-F6EECF244321}">
                <p14:modId xmlns:p14="http://schemas.microsoft.com/office/powerpoint/2010/main" val="1487324524"/>
              </p:ext>
            </p:extLst>
          </p:nvPr>
        </p:nvGraphicFramePr>
        <p:xfrm>
          <a:off x="2648104" y="2564756"/>
          <a:ext cx="1842879" cy="614293"/>
        </p:xfrm>
        <a:graphic>
          <a:graphicData uri="http://schemas.openxmlformats.org/presentationml/2006/ole">
            <mc:AlternateContent xmlns:mc="http://schemas.openxmlformats.org/markup-compatibility/2006">
              <mc:Choice xmlns:v="urn:schemas-microsoft-com:vml" Requires="v">
                <p:oleObj spid="_x0000_s395339" name="公式" r:id="rId7" imgW="609336" imgH="203112" progId="Equation.3">
                  <p:embed/>
                </p:oleObj>
              </mc:Choice>
              <mc:Fallback>
                <p:oleObj name="公式" r:id="rId7" imgW="609336" imgH="2031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8104" y="2564756"/>
                        <a:ext cx="1842879" cy="614293"/>
                      </a:xfrm>
                      <a:prstGeom prst="rect">
                        <a:avLst/>
                      </a:prstGeom>
                      <a:noFill/>
                      <a:ln>
                        <a:noFill/>
                      </a:ln>
                      <a:effectLst/>
                      <a:extLst/>
                    </p:spPr>
                  </p:pic>
                </p:oleObj>
              </mc:Fallback>
            </mc:AlternateContent>
          </a:graphicData>
        </a:graphic>
      </p:graphicFrame>
      <p:sp>
        <p:nvSpPr>
          <p:cNvPr id="9" name="AutoShape 8"/>
          <p:cNvSpPr>
            <a:spLocks noChangeArrowheads="1"/>
          </p:cNvSpPr>
          <p:nvPr/>
        </p:nvSpPr>
        <p:spPr bwMode="auto">
          <a:xfrm>
            <a:off x="2279577" y="3638629"/>
            <a:ext cx="700143" cy="241182"/>
          </a:xfrm>
          <a:prstGeom prst="rightArrow">
            <a:avLst>
              <a:gd name="adj1" fmla="val 50000"/>
              <a:gd name="adj2" fmla="val 95879"/>
            </a:avLst>
          </a:prstGeom>
          <a:solidFill>
            <a:srgbClr val="00FFFF"/>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0" name="Object 18"/>
          <p:cNvGraphicFramePr>
            <a:graphicFrameLocks noChangeAspect="1"/>
          </p:cNvGraphicFramePr>
          <p:nvPr>
            <p:extLst>
              <p:ext uri="{D42A27DB-BD31-4B8C-83A1-F6EECF244321}">
                <p14:modId xmlns:p14="http://schemas.microsoft.com/office/powerpoint/2010/main" val="3870379835"/>
              </p:ext>
            </p:extLst>
          </p:nvPr>
        </p:nvGraphicFramePr>
        <p:xfrm>
          <a:off x="3144839" y="2987675"/>
          <a:ext cx="6865937" cy="1428750"/>
        </p:xfrm>
        <a:graphic>
          <a:graphicData uri="http://schemas.openxmlformats.org/presentationml/2006/ole">
            <mc:AlternateContent xmlns:mc="http://schemas.openxmlformats.org/markup-compatibility/2006">
              <mc:Choice xmlns:v="urn:schemas-microsoft-com:vml" Requires="v">
                <p:oleObj spid="_x0000_s395340" name="公式" r:id="rId9" imgW="2197080" imgH="457200" progId="Equation.3">
                  <p:embed/>
                </p:oleObj>
              </mc:Choice>
              <mc:Fallback>
                <p:oleObj name="公式" r:id="rId9" imgW="2197080" imgH="457200" progId="Equation.3">
                  <p:embed/>
                  <p:pic>
                    <p:nvPicPr>
                      <p:cNvPr id="0" name=""/>
                      <p:cNvPicPr>
                        <a:picLocks noChangeAspect="1" noChangeArrowheads="1"/>
                      </p:cNvPicPr>
                      <p:nvPr/>
                    </p:nvPicPr>
                    <p:blipFill>
                      <a:blip r:embed="rId10"/>
                      <a:srcRect/>
                      <a:stretch>
                        <a:fillRect/>
                      </a:stretch>
                    </p:blipFill>
                    <p:spPr bwMode="auto">
                      <a:xfrm>
                        <a:off x="3144839" y="2987675"/>
                        <a:ext cx="6865937" cy="1428750"/>
                      </a:xfrm>
                      <a:prstGeom prst="rect">
                        <a:avLst/>
                      </a:prstGeom>
                      <a:noFill/>
                      <a:ln>
                        <a:noFill/>
                      </a:ln>
                      <a:effectLst/>
                      <a:extLst/>
                    </p:spPr>
                  </p:pic>
                </p:oleObj>
              </mc:Fallback>
            </mc:AlternateContent>
          </a:graphicData>
        </a:graphic>
      </p:graphicFrame>
      <p:graphicFrame>
        <p:nvGraphicFramePr>
          <p:cNvPr id="11" name="Object 19"/>
          <p:cNvGraphicFramePr>
            <a:graphicFrameLocks noChangeAspect="1"/>
          </p:cNvGraphicFramePr>
          <p:nvPr>
            <p:extLst>
              <p:ext uri="{D42A27DB-BD31-4B8C-83A1-F6EECF244321}">
                <p14:modId xmlns:p14="http://schemas.microsoft.com/office/powerpoint/2010/main" val="305345138"/>
              </p:ext>
            </p:extLst>
          </p:nvPr>
        </p:nvGraphicFramePr>
        <p:xfrm>
          <a:off x="3976688" y="4652963"/>
          <a:ext cx="2759075" cy="919162"/>
        </p:xfrm>
        <a:graphic>
          <a:graphicData uri="http://schemas.openxmlformats.org/presentationml/2006/ole">
            <mc:AlternateContent xmlns:mc="http://schemas.openxmlformats.org/markup-compatibility/2006">
              <mc:Choice xmlns:v="urn:schemas-microsoft-com:vml" Requires="v">
                <p:oleObj spid="_x0000_s395341" name="公式" r:id="rId11" imgW="609480" imgH="203040" progId="Equation.3">
                  <p:embed/>
                </p:oleObj>
              </mc:Choice>
              <mc:Fallback>
                <p:oleObj name="公式" r:id="rId11" imgW="609480" imgH="203040" progId="Equation.3">
                  <p:embed/>
                  <p:pic>
                    <p:nvPicPr>
                      <p:cNvPr id="0" name=""/>
                      <p:cNvPicPr>
                        <a:picLocks noChangeAspect="1" noChangeArrowheads="1"/>
                      </p:cNvPicPr>
                      <p:nvPr/>
                    </p:nvPicPr>
                    <p:blipFill>
                      <a:blip r:embed="rId12"/>
                      <a:srcRect/>
                      <a:stretch>
                        <a:fillRect/>
                      </a:stretch>
                    </p:blipFill>
                    <p:spPr bwMode="auto">
                      <a:xfrm>
                        <a:off x="3976688" y="4652963"/>
                        <a:ext cx="2759075" cy="919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20"/>
          <p:cNvGraphicFramePr>
            <a:graphicFrameLocks noChangeAspect="1"/>
          </p:cNvGraphicFramePr>
          <p:nvPr>
            <p:extLst>
              <p:ext uri="{D42A27DB-BD31-4B8C-83A1-F6EECF244321}">
                <p14:modId xmlns:p14="http://schemas.microsoft.com/office/powerpoint/2010/main" val="453102865"/>
              </p:ext>
            </p:extLst>
          </p:nvPr>
        </p:nvGraphicFramePr>
        <p:xfrm>
          <a:off x="2452689" y="5572126"/>
          <a:ext cx="4059237" cy="1000125"/>
        </p:xfrm>
        <a:graphic>
          <a:graphicData uri="http://schemas.openxmlformats.org/presentationml/2006/ole">
            <mc:AlternateContent xmlns:mc="http://schemas.openxmlformats.org/markup-compatibility/2006">
              <mc:Choice xmlns:v="urn:schemas-microsoft-com:vml" Requires="v">
                <p:oleObj spid="_x0000_s395342" name="公式" r:id="rId13" imgW="875920" imgH="215806" progId="Equation.3">
                  <p:embed/>
                </p:oleObj>
              </mc:Choice>
              <mc:Fallback>
                <p:oleObj name="公式" r:id="rId13" imgW="875920" imgH="215806"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52689" y="5572126"/>
                        <a:ext cx="4059237"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Rectangle 6"/>
          <p:cNvSpPr>
            <a:spLocks noChangeArrowheads="1"/>
          </p:cNvSpPr>
          <p:nvPr/>
        </p:nvSpPr>
        <p:spPr bwMode="auto">
          <a:xfrm>
            <a:off x="6959600" y="5822950"/>
            <a:ext cx="3384550" cy="584200"/>
          </a:xfrm>
          <a:prstGeom prst="rect">
            <a:avLst/>
          </a:prstGeom>
          <a:noFill/>
          <a:ln w="9525">
            <a:noFill/>
            <a:miter lim="800000"/>
            <a:headEnd/>
            <a:tailEnd/>
          </a:ln>
          <a:effectLst/>
        </p:spPr>
        <p:txBody>
          <a:bodyPr>
            <a:spAutoFit/>
          </a:bodyPr>
          <a:lstStyle/>
          <a:p>
            <a:pPr>
              <a:defRPr/>
            </a:pPr>
            <a:r>
              <a:rPr lang="zh-CN" altLang="en-US" sz="3200" b="1" i="0" dirty="0">
                <a:solidFill>
                  <a:srgbClr val="FF0066"/>
                </a:solidFill>
              </a:rPr>
              <a:t>基态能（电离能）</a:t>
            </a:r>
          </a:p>
        </p:txBody>
      </p:sp>
      <p:grpSp>
        <p:nvGrpSpPr>
          <p:cNvPr id="14" name="Group 37"/>
          <p:cNvGrpSpPr>
            <a:grpSpLocks/>
          </p:cNvGrpSpPr>
          <p:nvPr/>
        </p:nvGrpSpPr>
        <p:grpSpPr bwMode="auto">
          <a:xfrm>
            <a:off x="7536161" y="135944"/>
            <a:ext cx="2651125" cy="2519362"/>
            <a:chOff x="3840" y="211"/>
            <a:chExt cx="1670" cy="1587"/>
          </a:xfrm>
        </p:grpSpPr>
        <p:sp>
          <p:nvSpPr>
            <p:cNvPr id="15" name="Line 25"/>
            <p:cNvSpPr>
              <a:spLocks noChangeShapeType="1"/>
            </p:cNvSpPr>
            <p:nvPr/>
          </p:nvSpPr>
          <p:spPr bwMode="auto">
            <a:xfrm flipV="1">
              <a:off x="4454" y="855"/>
              <a:ext cx="528" cy="3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Oval 26"/>
            <p:cNvSpPr>
              <a:spLocks noChangeArrowheads="1"/>
            </p:cNvSpPr>
            <p:nvPr/>
          </p:nvSpPr>
          <p:spPr bwMode="auto">
            <a:xfrm>
              <a:off x="3840" y="576"/>
              <a:ext cx="1248" cy="1222"/>
            </a:xfrm>
            <a:prstGeom prst="ellipse">
              <a:avLst/>
            </a:prstGeom>
            <a:noFill/>
            <a:ln w="38100">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Line 27"/>
            <p:cNvSpPr>
              <a:spLocks noChangeShapeType="1"/>
            </p:cNvSpPr>
            <p:nvPr/>
          </p:nvSpPr>
          <p:spPr bwMode="auto">
            <a:xfrm flipH="1" flipV="1">
              <a:off x="4694" y="423"/>
              <a:ext cx="288" cy="432"/>
            </a:xfrm>
            <a:prstGeom prst="line">
              <a:avLst/>
            </a:prstGeom>
            <a:noFill/>
            <a:ln w="38100">
              <a:solidFill>
                <a:srgbClr val="0080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Text Box 28"/>
            <p:cNvSpPr txBox="1">
              <a:spLocks noChangeArrowheads="1"/>
            </p:cNvSpPr>
            <p:nvPr/>
          </p:nvSpPr>
          <p:spPr bwMode="auto">
            <a:xfrm>
              <a:off x="4742" y="211"/>
              <a:ext cx="49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rgbClr val="008000"/>
                  </a:solidFill>
                  <a:latin typeface="Bookman Old Style" panose="02050604050505020204" pitchFamily="18" charset="0"/>
                </a:rPr>
                <a:t>v</a:t>
              </a:r>
              <a:r>
                <a:rPr lang="en-US" altLang="zh-CN" b="1" baseline="-25000">
                  <a:solidFill>
                    <a:srgbClr val="008000"/>
                  </a:solidFill>
                </a:rPr>
                <a:t>n</a:t>
              </a:r>
              <a:endParaRPr lang="en-US" altLang="zh-CN" b="1">
                <a:solidFill>
                  <a:srgbClr val="008000"/>
                </a:solidFill>
              </a:endParaRPr>
            </a:p>
          </p:txBody>
        </p:sp>
        <p:sp>
          <p:nvSpPr>
            <p:cNvPr id="19" name="Text Box 29"/>
            <p:cNvSpPr txBox="1">
              <a:spLocks noChangeArrowheads="1"/>
            </p:cNvSpPr>
            <p:nvPr/>
          </p:nvSpPr>
          <p:spPr bwMode="auto">
            <a:xfrm>
              <a:off x="4982" y="1335"/>
              <a:ext cx="52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E</a:t>
              </a:r>
              <a:r>
                <a:rPr lang="en-US" altLang="zh-CN" b="1" baseline="-25000"/>
                <a:t>n</a:t>
              </a:r>
              <a:endParaRPr lang="en-US" altLang="zh-CN" b="1"/>
            </a:p>
          </p:txBody>
        </p:sp>
        <p:sp>
          <p:nvSpPr>
            <p:cNvPr id="20" name="Oval 30"/>
            <p:cNvSpPr>
              <a:spLocks noChangeArrowheads="1"/>
            </p:cNvSpPr>
            <p:nvPr/>
          </p:nvSpPr>
          <p:spPr bwMode="auto">
            <a:xfrm>
              <a:off x="4320" y="1104"/>
              <a:ext cx="288" cy="288"/>
            </a:xfrm>
            <a:prstGeom prst="ellipse">
              <a:avLst/>
            </a:prstGeom>
            <a:gradFill rotWithShape="0">
              <a:gsLst>
                <a:gs pos="0">
                  <a:srgbClr val="800080"/>
                </a:gs>
                <a:gs pos="100000">
                  <a:srgbClr val="3B003B"/>
                </a:gs>
              </a:gsLst>
              <a:path path="shape">
                <a:fillToRect l="50000" t="50000" r="50000" b="50000"/>
              </a:path>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CC00"/>
                  </a:solidFill>
                </a:rPr>
                <a:t>+e</a:t>
              </a:r>
            </a:p>
          </p:txBody>
        </p:sp>
        <p:sp>
          <p:nvSpPr>
            <p:cNvPr id="21" name="Oval 31"/>
            <p:cNvSpPr>
              <a:spLocks noChangeArrowheads="1"/>
            </p:cNvSpPr>
            <p:nvPr/>
          </p:nvSpPr>
          <p:spPr bwMode="auto">
            <a:xfrm>
              <a:off x="4848" y="720"/>
              <a:ext cx="240" cy="240"/>
            </a:xfrm>
            <a:prstGeom prst="ellipse">
              <a:avLst/>
            </a:prstGeom>
            <a:gradFill rotWithShape="0">
              <a:gsLst>
                <a:gs pos="0">
                  <a:srgbClr val="00FF99"/>
                </a:gs>
                <a:gs pos="100000">
                  <a:srgbClr val="007647"/>
                </a:gs>
              </a:gsLst>
              <a:path path="shape">
                <a:fillToRect l="50000" t="50000" r="50000" b="50000"/>
              </a:path>
            </a:gra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-e</a:t>
              </a:r>
            </a:p>
          </p:txBody>
        </p:sp>
        <p:sp>
          <p:nvSpPr>
            <p:cNvPr id="22" name="Rectangle 32"/>
            <p:cNvSpPr>
              <a:spLocks noChangeArrowheads="1"/>
            </p:cNvSpPr>
            <p:nvPr/>
          </p:nvSpPr>
          <p:spPr bwMode="auto">
            <a:xfrm>
              <a:off x="5141" y="672"/>
              <a:ext cx="27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solidFill>
                    <a:srgbClr val="3333FF"/>
                  </a:solidFill>
                </a:rPr>
                <a:t>m</a:t>
              </a:r>
            </a:p>
          </p:txBody>
        </p:sp>
        <p:sp>
          <p:nvSpPr>
            <p:cNvPr id="23" name="Rectangle 33"/>
            <p:cNvSpPr>
              <a:spLocks noChangeArrowheads="1"/>
            </p:cNvSpPr>
            <p:nvPr/>
          </p:nvSpPr>
          <p:spPr bwMode="auto">
            <a:xfrm>
              <a:off x="3987" y="1056"/>
              <a:ext cx="35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solidFill>
                    <a:srgbClr val="FF3300"/>
                  </a:solidFill>
                </a:rPr>
                <a:t>m</a:t>
              </a:r>
              <a:r>
                <a:rPr lang="en-US" altLang="zh-CN" b="1" i="0" baseline="-25000">
                  <a:solidFill>
                    <a:srgbClr val="FF3300"/>
                  </a:solidFill>
                </a:rPr>
                <a:t>p</a:t>
              </a:r>
            </a:p>
          </p:txBody>
        </p:sp>
        <p:sp>
          <p:nvSpPr>
            <p:cNvPr id="24" name="Rectangle 34"/>
            <p:cNvSpPr>
              <a:spLocks noChangeArrowheads="1"/>
            </p:cNvSpPr>
            <p:nvPr/>
          </p:nvSpPr>
          <p:spPr bwMode="auto">
            <a:xfrm>
              <a:off x="4468" y="720"/>
              <a:ext cx="27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a:t>r</a:t>
              </a:r>
              <a:r>
                <a:rPr lang="en-US" altLang="zh-CN" b="1" baseline="-25000"/>
                <a:t>n</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5171"/>
                                        </p:tgtEl>
                                        <p:attrNameLst>
                                          <p:attrName>style.visibility</p:attrName>
                                        </p:attrNameLst>
                                      </p:cBhvr>
                                      <p:to>
                                        <p:strVal val="visible"/>
                                      </p:to>
                                    </p:set>
                                    <p:anim calcmode="lin" valueType="num">
                                      <p:cBhvr additive="base">
                                        <p:cTn id="7" dur="500" fill="hold"/>
                                        <p:tgtEl>
                                          <p:spTgt spid="135171"/>
                                        </p:tgtEl>
                                        <p:attrNameLst>
                                          <p:attrName>ppt_x</p:attrName>
                                        </p:attrNameLst>
                                      </p:cBhvr>
                                      <p:tavLst>
                                        <p:tav tm="0">
                                          <p:val>
                                            <p:strVal val="#ppt_x"/>
                                          </p:val>
                                        </p:tav>
                                        <p:tav tm="100000">
                                          <p:val>
                                            <p:strVal val="#ppt_x"/>
                                          </p:val>
                                        </p:tav>
                                      </p:tavLst>
                                    </p:anim>
                                    <p:anim calcmode="lin" valueType="num">
                                      <p:cBhvr additive="base">
                                        <p:cTn id="8" dur="500" fill="hold"/>
                                        <p:tgtEl>
                                          <p:spTgt spid="13517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heel(1)">
                                      <p:cBhvr>
                                        <p:cTn id="40" dur="2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1000"/>
                                        <p:tgtEl>
                                          <p:spTgt spid="13"/>
                                        </p:tgtEl>
                                      </p:cBhvr>
                                    </p:animEffect>
                                    <p:anim calcmode="lin" valueType="num">
                                      <p:cBhvr>
                                        <p:cTn id="46" dur="1000" fill="hold"/>
                                        <p:tgtEl>
                                          <p:spTgt spid="13"/>
                                        </p:tgtEl>
                                        <p:attrNameLst>
                                          <p:attrName>ppt_x</p:attrName>
                                        </p:attrNameLst>
                                      </p:cBhvr>
                                      <p:tavLst>
                                        <p:tav tm="0">
                                          <p:val>
                                            <p:strVal val="#ppt_x"/>
                                          </p:val>
                                        </p:tav>
                                        <p:tav tm="100000">
                                          <p:val>
                                            <p:strVal val="#ppt_x"/>
                                          </p:val>
                                        </p:tav>
                                      </p:tavLst>
                                    </p:anim>
                                    <p:anim calcmode="lin" valueType="num">
                                      <p:cBhvr>
                                        <p:cTn id="4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46"/>
          <p:cNvSpPr>
            <a:spLocks noChangeArrowheads="1"/>
          </p:cNvSpPr>
          <p:nvPr/>
        </p:nvSpPr>
        <p:spPr bwMode="auto">
          <a:xfrm>
            <a:off x="2424114" y="973139"/>
            <a:ext cx="3798887" cy="708025"/>
          </a:xfrm>
          <a:prstGeom prst="rect">
            <a:avLst/>
          </a:prstGeom>
          <a:noFill/>
          <a:ln w="9525">
            <a:noFill/>
            <a:miter lim="800000"/>
            <a:headEnd/>
            <a:tailEnd/>
          </a:ln>
          <a:effectLst/>
        </p:spPr>
        <p:txBody>
          <a:bodyPr wrap="none">
            <a:spAutoFit/>
          </a:bodyPr>
          <a:lstStyle/>
          <a:p>
            <a:pPr>
              <a:buFontTx/>
              <a:buChar char="•"/>
              <a:defRPr/>
            </a:pPr>
            <a:r>
              <a:rPr lang="en-US" altLang="zh-CN" sz="4000" b="1" i="0" dirty="0" err="1">
                <a:solidFill>
                  <a:srgbClr val="C00000"/>
                </a:solidFill>
              </a:rPr>
              <a:t>Rydberg</a:t>
            </a:r>
            <a:r>
              <a:rPr lang="zh-CN" altLang="en-US" sz="4000" b="1" i="0" dirty="0">
                <a:solidFill>
                  <a:srgbClr val="C00000"/>
                </a:solidFill>
                <a:effectLst>
                  <a:outerShdw blurRad="38100" dist="38100" dir="2700000" algn="tl">
                    <a:srgbClr val="FFFFFF"/>
                  </a:outerShdw>
                </a:effectLst>
              </a:rPr>
              <a:t>公式：</a:t>
            </a:r>
          </a:p>
        </p:txBody>
      </p:sp>
      <p:sp>
        <p:nvSpPr>
          <p:cNvPr id="3" name="Line 27"/>
          <p:cNvSpPr>
            <a:spLocks noChangeShapeType="1"/>
          </p:cNvSpPr>
          <p:nvPr/>
        </p:nvSpPr>
        <p:spPr bwMode="auto">
          <a:xfrm flipV="1">
            <a:off x="9047761" y="854076"/>
            <a:ext cx="0" cy="1055688"/>
          </a:xfrm>
          <a:prstGeom prst="line">
            <a:avLst/>
          </a:prstGeom>
          <a:noFill/>
          <a:ln w="57150">
            <a:solidFill>
              <a:srgbClr val="FF3300"/>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 name="Group 30"/>
          <p:cNvGrpSpPr>
            <a:grpSpLocks/>
          </p:cNvGrpSpPr>
          <p:nvPr/>
        </p:nvGrpSpPr>
        <p:grpSpPr bwMode="auto">
          <a:xfrm>
            <a:off x="8450548" y="685803"/>
            <a:ext cx="1387475" cy="1341437"/>
            <a:chOff x="3633" y="1637"/>
            <a:chExt cx="874" cy="845"/>
          </a:xfrm>
        </p:grpSpPr>
        <p:sp>
          <p:nvSpPr>
            <p:cNvPr id="5" name="Line 31"/>
            <p:cNvSpPr>
              <a:spLocks noChangeShapeType="1"/>
            </p:cNvSpPr>
            <p:nvPr/>
          </p:nvSpPr>
          <p:spPr bwMode="auto">
            <a:xfrm>
              <a:off x="3633" y="2482"/>
              <a:ext cx="859"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32"/>
            <p:cNvSpPr>
              <a:spLocks noChangeShapeType="1"/>
            </p:cNvSpPr>
            <p:nvPr/>
          </p:nvSpPr>
          <p:spPr bwMode="auto">
            <a:xfrm>
              <a:off x="3648" y="1637"/>
              <a:ext cx="859"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7" name="Object 9"/>
          <p:cNvGraphicFramePr>
            <a:graphicFrameLocks noChangeAspect="1"/>
          </p:cNvGraphicFramePr>
          <p:nvPr>
            <p:extLst>
              <p:ext uri="{D42A27DB-BD31-4B8C-83A1-F6EECF244321}">
                <p14:modId xmlns:p14="http://schemas.microsoft.com/office/powerpoint/2010/main" val="3300225276"/>
              </p:ext>
            </p:extLst>
          </p:nvPr>
        </p:nvGraphicFramePr>
        <p:xfrm>
          <a:off x="9840416" y="1681164"/>
          <a:ext cx="642937" cy="692150"/>
        </p:xfrm>
        <a:graphic>
          <a:graphicData uri="http://schemas.openxmlformats.org/presentationml/2006/ole">
            <mc:AlternateContent xmlns:mc="http://schemas.openxmlformats.org/markup-compatibility/2006">
              <mc:Choice xmlns:v="urn:schemas-microsoft-com:vml" Requires="v">
                <p:oleObj spid="_x0000_s385163" name="公式" r:id="rId3" imgW="215806" imgH="228501" progId="Equation.3">
                  <p:embed/>
                </p:oleObj>
              </mc:Choice>
              <mc:Fallback>
                <p:oleObj name="公式" r:id="rId3" imgW="215806"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0416" y="1681164"/>
                        <a:ext cx="642937"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0"/>
          <p:cNvGraphicFramePr>
            <a:graphicFrameLocks noChangeAspect="1"/>
          </p:cNvGraphicFramePr>
          <p:nvPr>
            <p:extLst>
              <p:ext uri="{D42A27DB-BD31-4B8C-83A1-F6EECF244321}">
                <p14:modId xmlns:p14="http://schemas.microsoft.com/office/powerpoint/2010/main" val="3239488292"/>
              </p:ext>
            </p:extLst>
          </p:nvPr>
        </p:nvGraphicFramePr>
        <p:xfrm>
          <a:off x="9911852" y="249883"/>
          <a:ext cx="571500" cy="685800"/>
        </p:xfrm>
        <a:graphic>
          <a:graphicData uri="http://schemas.openxmlformats.org/presentationml/2006/ole">
            <mc:AlternateContent xmlns:mc="http://schemas.openxmlformats.org/markup-compatibility/2006">
              <mc:Choice xmlns:v="urn:schemas-microsoft-com:vml" Requires="v">
                <p:oleObj spid="_x0000_s385164" name="公式" r:id="rId5" imgW="190500" imgH="228600" progId="Equation.3">
                  <p:embed/>
                </p:oleObj>
              </mc:Choice>
              <mc:Fallback>
                <p:oleObj name="公式" r:id="rId5" imgW="1905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1852" y="249883"/>
                        <a:ext cx="5715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12"/>
          <p:cNvGraphicFramePr>
            <a:graphicFrameLocks noChangeAspect="1"/>
          </p:cNvGraphicFramePr>
          <p:nvPr>
            <p:extLst>
              <p:ext uri="{D42A27DB-BD31-4B8C-83A1-F6EECF244321}">
                <p14:modId xmlns:p14="http://schemas.microsoft.com/office/powerpoint/2010/main" val="189508844"/>
              </p:ext>
            </p:extLst>
          </p:nvPr>
        </p:nvGraphicFramePr>
        <p:xfrm>
          <a:off x="9156192" y="892177"/>
          <a:ext cx="714375" cy="555625"/>
        </p:xfrm>
        <a:graphic>
          <a:graphicData uri="http://schemas.openxmlformats.org/presentationml/2006/ole">
            <mc:AlternateContent xmlns:mc="http://schemas.openxmlformats.org/markup-compatibility/2006">
              <mc:Choice xmlns:v="urn:schemas-microsoft-com:vml" Requires="v">
                <p:oleObj spid="_x0000_s385165" name="公式" r:id="rId7" imgW="228402" imgH="177646" progId="Equation.3">
                  <p:embed/>
                </p:oleObj>
              </mc:Choice>
              <mc:Fallback>
                <p:oleObj name="公式" r:id="rId7" imgW="228402" imgH="1776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56192" y="892177"/>
                        <a:ext cx="714375"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Freeform 51"/>
          <p:cNvSpPr>
            <a:spLocks/>
          </p:cNvSpPr>
          <p:nvPr/>
        </p:nvSpPr>
        <p:spPr bwMode="auto">
          <a:xfrm>
            <a:off x="9757191" y="1100124"/>
            <a:ext cx="792162" cy="207963"/>
          </a:xfrm>
          <a:custGeom>
            <a:avLst/>
            <a:gdLst>
              <a:gd name="T0" fmla="*/ 0 w 865"/>
              <a:gd name="T1" fmla="*/ 2147483646 h 159"/>
              <a:gd name="T2" fmla="*/ 2147483646 w 865"/>
              <a:gd name="T3" fmla="*/ 2147483646 h 159"/>
              <a:gd name="T4" fmla="*/ 2147483646 w 865"/>
              <a:gd name="T5" fmla="*/ 2147483646 h 159"/>
              <a:gd name="T6" fmla="*/ 2147483646 w 865"/>
              <a:gd name="T7" fmla="*/ 2147483646 h 159"/>
              <a:gd name="T8" fmla="*/ 2147483646 w 865"/>
              <a:gd name="T9" fmla="*/ 2147483646 h 159"/>
              <a:gd name="T10" fmla="*/ 2147483646 w 865"/>
              <a:gd name="T11" fmla="*/ 2147483646 h 159"/>
              <a:gd name="T12" fmla="*/ 2147483646 w 865"/>
              <a:gd name="T13" fmla="*/ 2147483646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1" name="Object 1062"/>
          <p:cNvGraphicFramePr>
            <a:graphicFrameLocks noChangeAspect="1"/>
          </p:cNvGraphicFramePr>
          <p:nvPr>
            <p:extLst>
              <p:ext uri="{D42A27DB-BD31-4B8C-83A1-F6EECF244321}">
                <p14:modId xmlns:p14="http://schemas.microsoft.com/office/powerpoint/2010/main" val="456378718"/>
              </p:ext>
            </p:extLst>
          </p:nvPr>
        </p:nvGraphicFramePr>
        <p:xfrm>
          <a:off x="2639616" y="1969318"/>
          <a:ext cx="6516576" cy="1553867"/>
        </p:xfrm>
        <a:graphic>
          <a:graphicData uri="http://schemas.openxmlformats.org/presentationml/2006/ole">
            <mc:AlternateContent xmlns:mc="http://schemas.openxmlformats.org/markup-compatibility/2006">
              <mc:Choice xmlns:v="urn:schemas-microsoft-com:vml" Requires="v">
                <p:oleObj spid="_x0000_s385166" name="公式" r:id="rId9" imgW="1917360" imgH="457200" progId="Equation.3">
                  <p:embed/>
                </p:oleObj>
              </mc:Choice>
              <mc:Fallback>
                <p:oleObj name="公式" r:id="rId9" imgW="1917360" imgH="457200" progId="Equation.3">
                  <p:embed/>
                  <p:pic>
                    <p:nvPicPr>
                      <p:cNvPr id="0" name=""/>
                      <p:cNvPicPr>
                        <a:picLocks noChangeAspect="1" noChangeArrowheads="1"/>
                      </p:cNvPicPr>
                      <p:nvPr/>
                    </p:nvPicPr>
                    <p:blipFill>
                      <a:blip r:embed="rId10"/>
                      <a:srcRect/>
                      <a:stretch>
                        <a:fillRect/>
                      </a:stretch>
                    </p:blipFill>
                    <p:spPr bwMode="auto">
                      <a:xfrm>
                        <a:off x="2639616" y="1969318"/>
                        <a:ext cx="6516576" cy="1553867"/>
                      </a:xfrm>
                      <a:prstGeom prst="rect">
                        <a:avLst/>
                      </a:prstGeom>
                      <a:noFill/>
                      <a:ln>
                        <a:noFill/>
                      </a:ln>
                      <a:effectLst/>
                      <a:extLst/>
                    </p:spPr>
                  </p:pic>
                </p:oleObj>
              </mc:Fallback>
            </mc:AlternateContent>
          </a:graphicData>
        </a:graphic>
      </p:graphicFrame>
      <p:graphicFrame>
        <p:nvGraphicFramePr>
          <p:cNvPr id="12" name="Object 1063"/>
          <p:cNvGraphicFramePr>
            <a:graphicFrameLocks noChangeAspect="1"/>
          </p:cNvGraphicFramePr>
          <p:nvPr>
            <p:extLst>
              <p:ext uri="{D42A27DB-BD31-4B8C-83A1-F6EECF244321}">
                <p14:modId xmlns:p14="http://schemas.microsoft.com/office/powerpoint/2010/main" val="2498994409"/>
              </p:ext>
            </p:extLst>
          </p:nvPr>
        </p:nvGraphicFramePr>
        <p:xfrm>
          <a:off x="3143672" y="3421853"/>
          <a:ext cx="6829004" cy="1575482"/>
        </p:xfrm>
        <a:graphic>
          <a:graphicData uri="http://schemas.openxmlformats.org/presentationml/2006/ole">
            <mc:AlternateContent xmlns:mc="http://schemas.openxmlformats.org/markup-compatibility/2006">
              <mc:Choice xmlns:v="urn:schemas-microsoft-com:vml" Requires="v">
                <p:oleObj spid="_x0000_s385167" name="公式" r:id="rId11" imgW="1981080" imgH="457200" progId="Equation.3">
                  <p:embed/>
                </p:oleObj>
              </mc:Choice>
              <mc:Fallback>
                <p:oleObj name="公式" r:id="rId11" imgW="1981080" imgH="457200" progId="Equation.3">
                  <p:embed/>
                  <p:pic>
                    <p:nvPicPr>
                      <p:cNvPr id="0" name=""/>
                      <p:cNvPicPr>
                        <a:picLocks noChangeAspect="1" noChangeArrowheads="1"/>
                      </p:cNvPicPr>
                      <p:nvPr/>
                    </p:nvPicPr>
                    <p:blipFill>
                      <a:blip r:embed="rId12"/>
                      <a:srcRect/>
                      <a:stretch>
                        <a:fillRect/>
                      </a:stretch>
                    </p:blipFill>
                    <p:spPr bwMode="auto">
                      <a:xfrm>
                        <a:off x="3143672" y="3421853"/>
                        <a:ext cx="6829004" cy="1575482"/>
                      </a:xfrm>
                      <a:prstGeom prst="rect">
                        <a:avLst/>
                      </a:prstGeom>
                      <a:noFill/>
                      <a:ln>
                        <a:noFill/>
                      </a:ln>
                      <a:effectLst/>
                      <a:extLst/>
                    </p:spPr>
                  </p:pic>
                </p:oleObj>
              </mc:Fallback>
            </mc:AlternateContent>
          </a:graphicData>
        </a:graphic>
      </p:graphicFrame>
      <p:graphicFrame>
        <p:nvGraphicFramePr>
          <p:cNvPr id="13" name="Object 8"/>
          <p:cNvGraphicFramePr>
            <a:graphicFrameLocks noChangeAspect="1"/>
          </p:cNvGraphicFramePr>
          <p:nvPr>
            <p:extLst>
              <p:ext uri="{D42A27DB-BD31-4B8C-83A1-F6EECF244321}">
                <p14:modId xmlns:p14="http://schemas.microsoft.com/office/powerpoint/2010/main" val="1091732375"/>
              </p:ext>
            </p:extLst>
          </p:nvPr>
        </p:nvGraphicFramePr>
        <p:xfrm>
          <a:off x="1055440" y="4975720"/>
          <a:ext cx="10122110" cy="1394612"/>
        </p:xfrm>
        <a:graphic>
          <a:graphicData uri="http://schemas.openxmlformats.org/presentationml/2006/ole">
            <mc:AlternateContent xmlns:mc="http://schemas.openxmlformats.org/markup-compatibility/2006">
              <mc:Choice xmlns:v="urn:schemas-microsoft-com:vml" Requires="v">
                <p:oleObj spid="_x0000_s385168" name="Equation" r:id="rId13" imgW="3124080" imgH="431640" progId="Equation.DSMT4">
                  <p:embed/>
                </p:oleObj>
              </mc:Choice>
              <mc:Fallback>
                <p:oleObj name="Equation" r:id="rId13" imgW="3124080" imgH="431640" progId="Equation.DSMT4">
                  <p:embed/>
                  <p:pic>
                    <p:nvPicPr>
                      <p:cNvPr id="24" name="Object 8"/>
                      <p:cNvPicPr>
                        <a:picLocks noChangeAspect="1" noChangeArrowheads="1"/>
                      </p:cNvPicPr>
                      <p:nvPr/>
                    </p:nvPicPr>
                    <p:blipFill>
                      <a:blip r:embed="rId14"/>
                      <a:srcRect/>
                      <a:stretch>
                        <a:fillRect/>
                      </a:stretch>
                    </p:blipFill>
                    <p:spPr bwMode="auto">
                      <a:xfrm>
                        <a:off x="1055440" y="4975720"/>
                        <a:ext cx="10122110" cy="1394612"/>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319885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circle(in)">
                                      <p:cBhvr>
                                        <p:cTn id="54" dur="20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circle(in)">
                                      <p:cBhvr>
                                        <p:cTn id="59"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0" grpId="0" animBg="1"/>
    </p:bldLst>
  </p:timing>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7636" name="Rectangle 4"/>
          <p:cNvSpPr>
            <a:spLocks noChangeArrowheads="1"/>
          </p:cNvSpPr>
          <p:nvPr/>
        </p:nvSpPr>
        <p:spPr bwMode="auto">
          <a:xfrm>
            <a:off x="3810001" y="609601"/>
            <a:ext cx="5205413" cy="377825"/>
          </a:xfrm>
          <a:prstGeom prst="rect">
            <a:avLst/>
          </a:prstGeom>
          <a:solidFill>
            <a:srgbClr val="006666"/>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 name="Group 5"/>
          <p:cNvGrpSpPr>
            <a:grpSpLocks/>
          </p:cNvGrpSpPr>
          <p:nvPr/>
        </p:nvGrpSpPr>
        <p:grpSpPr bwMode="auto">
          <a:xfrm>
            <a:off x="3810001" y="1063625"/>
            <a:ext cx="5273675" cy="4770438"/>
            <a:chOff x="1584" y="528"/>
            <a:chExt cx="3696" cy="3024"/>
          </a:xfrm>
        </p:grpSpPr>
        <p:sp>
          <p:nvSpPr>
            <p:cNvPr id="135224" name="Line 6"/>
            <p:cNvSpPr>
              <a:spLocks noChangeShapeType="1"/>
            </p:cNvSpPr>
            <p:nvPr/>
          </p:nvSpPr>
          <p:spPr bwMode="auto">
            <a:xfrm>
              <a:off x="1584" y="528"/>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25" name="Line 7"/>
            <p:cNvSpPr>
              <a:spLocks noChangeShapeType="1"/>
            </p:cNvSpPr>
            <p:nvPr/>
          </p:nvSpPr>
          <p:spPr bwMode="auto">
            <a:xfrm>
              <a:off x="1584" y="576"/>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26" name="Line 8"/>
            <p:cNvSpPr>
              <a:spLocks noChangeShapeType="1"/>
            </p:cNvSpPr>
            <p:nvPr/>
          </p:nvSpPr>
          <p:spPr bwMode="auto">
            <a:xfrm>
              <a:off x="1584" y="624"/>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27" name="Line 9"/>
            <p:cNvSpPr>
              <a:spLocks noChangeShapeType="1"/>
            </p:cNvSpPr>
            <p:nvPr/>
          </p:nvSpPr>
          <p:spPr bwMode="auto">
            <a:xfrm>
              <a:off x="1584" y="768"/>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28" name="Line 10"/>
            <p:cNvSpPr>
              <a:spLocks noChangeShapeType="1"/>
            </p:cNvSpPr>
            <p:nvPr/>
          </p:nvSpPr>
          <p:spPr bwMode="auto">
            <a:xfrm>
              <a:off x="1584" y="960"/>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29" name="Line 11"/>
            <p:cNvSpPr>
              <a:spLocks noChangeShapeType="1"/>
            </p:cNvSpPr>
            <p:nvPr/>
          </p:nvSpPr>
          <p:spPr bwMode="auto">
            <a:xfrm>
              <a:off x="1584" y="1536"/>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30" name="Line 12"/>
            <p:cNvSpPr>
              <a:spLocks noChangeShapeType="1"/>
            </p:cNvSpPr>
            <p:nvPr/>
          </p:nvSpPr>
          <p:spPr bwMode="auto">
            <a:xfrm>
              <a:off x="1632" y="3552"/>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13"/>
          <p:cNvGrpSpPr>
            <a:grpSpLocks/>
          </p:cNvGrpSpPr>
          <p:nvPr/>
        </p:nvGrpSpPr>
        <p:grpSpPr bwMode="auto">
          <a:xfrm>
            <a:off x="2584981" y="143748"/>
            <a:ext cx="1512359" cy="5920502"/>
            <a:chOff x="720" y="-55"/>
            <a:chExt cx="960" cy="3753"/>
          </a:xfrm>
        </p:grpSpPr>
        <p:sp>
          <p:nvSpPr>
            <p:cNvPr id="135217" name="Text Box 14"/>
            <p:cNvSpPr txBox="1">
              <a:spLocks noChangeArrowheads="1"/>
            </p:cNvSpPr>
            <p:nvPr/>
          </p:nvSpPr>
          <p:spPr bwMode="auto">
            <a:xfrm>
              <a:off x="768" y="3408"/>
              <a:ext cx="768"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   -13.6</a:t>
              </a:r>
            </a:p>
          </p:txBody>
        </p:sp>
        <p:sp>
          <p:nvSpPr>
            <p:cNvPr id="135218" name="Text Box 15"/>
            <p:cNvSpPr txBox="1">
              <a:spLocks noChangeArrowheads="1"/>
            </p:cNvSpPr>
            <p:nvPr/>
          </p:nvSpPr>
          <p:spPr bwMode="auto">
            <a:xfrm>
              <a:off x="864" y="1392"/>
              <a:ext cx="576"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 -3.39</a:t>
              </a:r>
            </a:p>
          </p:txBody>
        </p:sp>
        <p:sp>
          <p:nvSpPr>
            <p:cNvPr id="135219" name="Text Box 16"/>
            <p:cNvSpPr txBox="1">
              <a:spLocks noChangeArrowheads="1"/>
            </p:cNvSpPr>
            <p:nvPr/>
          </p:nvSpPr>
          <p:spPr bwMode="auto">
            <a:xfrm>
              <a:off x="912" y="816"/>
              <a:ext cx="57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-1.51</a:t>
              </a:r>
            </a:p>
          </p:txBody>
        </p:sp>
        <p:sp>
          <p:nvSpPr>
            <p:cNvPr id="135220" name="Text Box 17"/>
            <p:cNvSpPr txBox="1">
              <a:spLocks noChangeArrowheads="1"/>
            </p:cNvSpPr>
            <p:nvPr/>
          </p:nvSpPr>
          <p:spPr bwMode="auto">
            <a:xfrm>
              <a:off x="912" y="624"/>
              <a:ext cx="57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-0.85</a:t>
              </a:r>
            </a:p>
          </p:txBody>
        </p:sp>
        <p:sp>
          <p:nvSpPr>
            <p:cNvPr id="135221" name="Text Box 18"/>
            <p:cNvSpPr txBox="1">
              <a:spLocks noChangeArrowheads="1"/>
            </p:cNvSpPr>
            <p:nvPr/>
          </p:nvSpPr>
          <p:spPr bwMode="auto">
            <a:xfrm>
              <a:off x="912" y="384"/>
              <a:ext cx="57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-0.54</a:t>
              </a:r>
            </a:p>
          </p:txBody>
        </p:sp>
        <p:sp>
          <p:nvSpPr>
            <p:cNvPr id="135222" name="Text Box 19"/>
            <p:cNvSpPr txBox="1">
              <a:spLocks noChangeArrowheads="1"/>
            </p:cNvSpPr>
            <p:nvPr/>
          </p:nvSpPr>
          <p:spPr bwMode="auto">
            <a:xfrm>
              <a:off x="1104" y="192"/>
              <a:ext cx="57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0</a:t>
              </a:r>
            </a:p>
          </p:txBody>
        </p:sp>
        <p:sp>
          <p:nvSpPr>
            <p:cNvPr id="135223" name="Text Box 20"/>
            <p:cNvSpPr txBox="1">
              <a:spLocks noChangeArrowheads="1"/>
            </p:cNvSpPr>
            <p:nvPr/>
          </p:nvSpPr>
          <p:spPr bwMode="auto">
            <a:xfrm>
              <a:off x="720" y="-55"/>
              <a:ext cx="86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err="1">
                  <a:solidFill>
                    <a:srgbClr val="0000FF"/>
                  </a:solidFill>
                </a:rPr>
                <a:t>E</a:t>
              </a:r>
              <a:r>
                <a:rPr lang="en-US" altLang="zh-CN" sz="2800" b="1" baseline="-25000" dirty="0" err="1">
                  <a:solidFill>
                    <a:srgbClr val="0000FF"/>
                  </a:solidFill>
                </a:rPr>
                <a:t>n</a:t>
              </a:r>
              <a:r>
                <a:rPr lang="en-US" altLang="zh-CN" sz="2800" b="1" i="0" dirty="0">
                  <a:solidFill>
                    <a:srgbClr val="0000FF"/>
                  </a:solidFill>
                </a:rPr>
                <a:t>(eV)</a:t>
              </a:r>
            </a:p>
          </p:txBody>
        </p:sp>
      </p:grpSp>
      <p:grpSp>
        <p:nvGrpSpPr>
          <p:cNvPr id="4" name="Group 87"/>
          <p:cNvGrpSpPr>
            <a:grpSpLocks/>
          </p:cNvGrpSpPr>
          <p:nvPr/>
        </p:nvGrpSpPr>
        <p:grpSpPr bwMode="auto">
          <a:xfrm>
            <a:off x="9250365" y="512763"/>
            <a:ext cx="1184276" cy="5551488"/>
            <a:chOff x="4867" y="323"/>
            <a:chExt cx="746" cy="3497"/>
          </a:xfrm>
        </p:grpSpPr>
        <p:graphicFrame>
          <p:nvGraphicFramePr>
            <p:cNvPr id="135211" name="Object 21"/>
            <p:cNvGraphicFramePr>
              <a:graphicFrameLocks noChangeAspect="1"/>
            </p:cNvGraphicFramePr>
            <p:nvPr>
              <p:extLst>
                <p:ext uri="{D42A27DB-BD31-4B8C-83A1-F6EECF244321}">
                  <p14:modId xmlns:p14="http://schemas.microsoft.com/office/powerpoint/2010/main" val="4234652541"/>
                </p:ext>
              </p:extLst>
            </p:nvPr>
          </p:nvGraphicFramePr>
          <p:xfrm>
            <a:off x="4867" y="323"/>
            <a:ext cx="746" cy="218"/>
          </p:xfrm>
          <a:graphic>
            <a:graphicData uri="http://schemas.openxmlformats.org/presentationml/2006/ole">
              <mc:AlternateContent xmlns:mc="http://schemas.openxmlformats.org/markup-compatibility/2006">
                <mc:Choice xmlns:v="urn:schemas-microsoft-com:vml" Requires="v">
                  <p:oleObj spid="_x0000_s136013" name="Equation" r:id="rId3" imgW="419040" imgH="139680" progId="Equation.DSMT4">
                    <p:embed/>
                  </p:oleObj>
                </mc:Choice>
                <mc:Fallback>
                  <p:oleObj name="Equation" r:id="rId3" imgW="419040" imgH="139680" progId="Equation.DSMT4">
                    <p:embed/>
                    <p:pic>
                      <p:nvPicPr>
                        <p:cNvPr id="0" name="Object 21"/>
                        <p:cNvPicPr>
                          <a:picLocks noChangeAspect="1" noChangeArrowheads="1"/>
                        </p:cNvPicPr>
                        <p:nvPr/>
                      </p:nvPicPr>
                      <p:blipFill>
                        <a:blip r:embed="rId4">
                          <a:lum bright="-100000"/>
                        </a:blip>
                        <a:srcRect/>
                        <a:stretch>
                          <a:fillRect/>
                        </a:stretch>
                      </p:blipFill>
                      <p:spPr bwMode="auto">
                        <a:xfrm>
                          <a:off x="4867" y="323"/>
                          <a:ext cx="746" cy="218"/>
                        </a:xfrm>
                        <a:prstGeom prst="rect">
                          <a:avLst/>
                        </a:prstGeom>
                        <a:noFill/>
                        <a:ln>
                          <a:noFill/>
                        </a:ln>
                        <a:effectLst/>
                        <a:extLst/>
                      </p:spPr>
                    </p:pic>
                  </p:oleObj>
                </mc:Fallback>
              </mc:AlternateContent>
            </a:graphicData>
          </a:graphic>
        </p:graphicFrame>
        <p:sp>
          <p:nvSpPr>
            <p:cNvPr id="135212" name="Rectangle 22"/>
            <p:cNvSpPr>
              <a:spLocks noChangeArrowheads="1"/>
            </p:cNvSpPr>
            <p:nvPr/>
          </p:nvSpPr>
          <p:spPr bwMode="auto">
            <a:xfrm>
              <a:off x="5100" y="35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1</a:t>
              </a:r>
            </a:p>
          </p:txBody>
        </p:sp>
        <p:sp>
          <p:nvSpPr>
            <p:cNvPr id="135213" name="Rectangle 23"/>
            <p:cNvSpPr>
              <a:spLocks noChangeArrowheads="1"/>
            </p:cNvSpPr>
            <p:nvPr/>
          </p:nvSpPr>
          <p:spPr bwMode="auto">
            <a:xfrm>
              <a:off x="5046" y="150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2</a:t>
              </a:r>
            </a:p>
          </p:txBody>
        </p:sp>
        <p:sp>
          <p:nvSpPr>
            <p:cNvPr id="135214" name="Rectangle 24"/>
            <p:cNvSpPr>
              <a:spLocks noChangeArrowheads="1"/>
            </p:cNvSpPr>
            <p:nvPr/>
          </p:nvSpPr>
          <p:spPr bwMode="auto">
            <a:xfrm>
              <a:off x="5050" y="9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3</a:t>
              </a:r>
            </a:p>
          </p:txBody>
        </p:sp>
        <p:sp>
          <p:nvSpPr>
            <p:cNvPr id="135215" name="Rectangle 25"/>
            <p:cNvSpPr>
              <a:spLocks noChangeArrowheads="1"/>
            </p:cNvSpPr>
            <p:nvPr/>
          </p:nvSpPr>
          <p:spPr bwMode="auto">
            <a:xfrm>
              <a:off x="5050" y="57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5</a:t>
              </a:r>
            </a:p>
          </p:txBody>
        </p:sp>
        <p:sp>
          <p:nvSpPr>
            <p:cNvPr id="135216" name="Rectangle 26"/>
            <p:cNvSpPr>
              <a:spLocks noChangeArrowheads="1"/>
            </p:cNvSpPr>
            <p:nvPr/>
          </p:nvSpPr>
          <p:spPr bwMode="auto">
            <a:xfrm>
              <a:off x="5050" y="765"/>
              <a:ext cx="1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4</a:t>
              </a:r>
            </a:p>
          </p:txBody>
        </p:sp>
      </p:grpSp>
      <p:sp>
        <p:nvSpPr>
          <p:cNvPr id="197659" name="Text Box 27"/>
          <p:cNvSpPr txBox="1">
            <a:spLocks noChangeArrowheads="1"/>
          </p:cNvSpPr>
          <p:nvPr/>
        </p:nvSpPr>
        <p:spPr bwMode="auto">
          <a:xfrm>
            <a:off x="5410201" y="5867400"/>
            <a:ext cx="2722563" cy="488950"/>
          </a:xfrm>
          <a:prstGeom prst="rect">
            <a:avLst/>
          </a:prstGeom>
          <a:noFill/>
          <a:ln w="19050">
            <a:noFill/>
            <a:miter lim="800000"/>
            <a:headEnd/>
            <a:tailEnd/>
          </a:ln>
          <a:effectLst/>
        </p:spPr>
        <p:txBody>
          <a:bodyPr>
            <a:spAutoFit/>
          </a:bodyPr>
          <a:lstStyle/>
          <a:p>
            <a:pPr>
              <a:spcBef>
                <a:spcPct val="50000"/>
              </a:spcBef>
              <a:defRPr/>
            </a:pPr>
            <a:r>
              <a:rPr lang="zh-CN" altLang="en-US" b="1" i="0">
                <a:effectLst>
                  <a:outerShdw blurRad="38100" dist="38100" dir="2700000" algn="tl">
                    <a:srgbClr val="FFFFFF"/>
                  </a:outerShdw>
                </a:effectLst>
              </a:rPr>
              <a:t>氢原子能级图</a:t>
            </a:r>
          </a:p>
        </p:txBody>
      </p:sp>
      <p:grpSp>
        <p:nvGrpSpPr>
          <p:cNvPr id="5" name="Group 29"/>
          <p:cNvGrpSpPr>
            <a:grpSpLocks/>
          </p:cNvGrpSpPr>
          <p:nvPr/>
        </p:nvGrpSpPr>
        <p:grpSpPr bwMode="auto">
          <a:xfrm>
            <a:off x="3894138" y="1027113"/>
            <a:ext cx="762000" cy="4800600"/>
            <a:chOff x="1584" y="528"/>
            <a:chExt cx="480" cy="3024"/>
          </a:xfrm>
        </p:grpSpPr>
        <p:sp>
          <p:nvSpPr>
            <p:cNvPr id="135205" name="Line 30"/>
            <p:cNvSpPr>
              <a:spLocks noChangeShapeType="1"/>
            </p:cNvSpPr>
            <p:nvPr/>
          </p:nvSpPr>
          <p:spPr bwMode="auto">
            <a:xfrm flipH="1">
              <a:off x="1680" y="960"/>
              <a:ext cx="0" cy="259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6" name="Line 31"/>
            <p:cNvSpPr>
              <a:spLocks noChangeShapeType="1"/>
            </p:cNvSpPr>
            <p:nvPr/>
          </p:nvSpPr>
          <p:spPr bwMode="auto">
            <a:xfrm>
              <a:off x="1584" y="1536"/>
              <a:ext cx="0" cy="201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7" name="Line 32"/>
            <p:cNvSpPr>
              <a:spLocks noChangeShapeType="1"/>
            </p:cNvSpPr>
            <p:nvPr/>
          </p:nvSpPr>
          <p:spPr bwMode="auto">
            <a:xfrm flipH="1">
              <a:off x="1776" y="768"/>
              <a:ext cx="0" cy="27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8" name="Line 33"/>
            <p:cNvSpPr>
              <a:spLocks noChangeShapeType="1"/>
            </p:cNvSpPr>
            <p:nvPr/>
          </p:nvSpPr>
          <p:spPr bwMode="auto">
            <a:xfrm flipH="1">
              <a:off x="1872" y="624"/>
              <a:ext cx="0" cy="292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9" name="Line 34"/>
            <p:cNvSpPr>
              <a:spLocks noChangeShapeType="1"/>
            </p:cNvSpPr>
            <p:nvPr/>
          </p:nvSpPr>
          <p:spPr bwMode="auto">
            <a:xfrm flipH="1">
              <a:off x="1968" y="576"/>
              <a:ext cx="0" cy="297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10" name="Line 35"/>
            <p:cNvSpPr>
              <a:spLocks noChangeShapeType="1"/>
            </p:cNvSpPr>
            <p:nvPr/>
          </p:nvSpPr>
          <p:spPr bwMode="auto">
            <a:xfrm flipH="1">
              <a:off x="2064" y="528"/>
              <a:ext cx="0" cy="302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7668" name="Text Box 36"/>
          <p:cNvSpPr txBox="1">
            <a:spLocks noChangeArrowheads="1"/>
          </p:cNvSpPr>
          <p:nvPr/>
        </p:nvSpPr>
        <p:spPr bwMode="auto">
          <a:xfrm>
            <a:off x="3665538" y="5903913"/>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a:solidFill>
                  <a:srgbClr val="9900CC"/>
                </a:solidFill>
              </a:rPr>
              <a:t>赖曼系</a:t>
            </a:r>
          </a:p>
        </p:txBody>
      </p:sp>
      <p:grpSp>
        <p:nvGrpSpPr>
          <p:cNvPr id="6" name="Group 38"/>
          <p:cNvGrpSpPr>
            <a:grpSpLocks/>
          </p:cNvGrpSpPr>
          <p:nvPr/>
        </p:nvGrpSpPr>
        <p:grpSpPr bwMode="auto">
          <a:xfrm>
            <a:off x="4884738" y="950913"/>
            <a:ext cx="762000" cy="1676400"/>
            <a:chOff x="2208" y="480"/>
            <a:chExt cx="480" cy="1056"/>
          </a:xfrm>
        </p:grpSpPr>
        <p:grpSp>
          <p:nvGrpSpPr>
            <p:cNvPr id="135198" name="Group 39"/>
            <p:cNvGrpSpPr>
              <a:grpSpLocks/>
            </p:cNvGrpSpPr>
            <p:nvPr/>
          </p:nvGrpSpPr>
          <p:grpSpPr bwMode="auto">
            <a:xfrm>
              <a:off x="2208" y="528"/>
              <a:ext cx="384" cy="1008"/>
              <a:chOff x="2208" y="528"/>
              <a:chExt cx="384" cy="1008"/>
            </a:xfrm>
          </p:grpSpPr>
          <p:sp>
            <p:nvSpPr>
              <p:cNvPr id="135200" name="Line 40"/>
              <p:cNvSpPr>
                <a:spLocks noChangeShapeType="1"/>
              </p:cNvSpPr>
              <p:nvPr/>
            </p:nvSpPr>
            <p:spPr bwMode="auto">
              <a:xfrm>
                <a:off x="2208" y="960"/>
                <a:ext cx="0" cy="576"/>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1" name="Line 41"/>
              <p:cNvSpPr>
                <a:spLocks noChangeShapeType="1"/>
              </p:cNvSpPr>
              <p:nvPr/>
            </p:nvSpPr>
            <p:spPr bwMode="auto">
              <a:xfrm>
                <a:off x="2304" y="768"/>
                <a:ext cx="0" cy="768"/>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2" name="Line 42"/>
              <p:cNvSpPr>
                <a:spLocks noChangeShapeType="1"/>
              </p:cNvSpPr>
              <p:nvPr/>
            </p:nvSpPr>
            <p:spPr bwMode="auto">
              <a:xfrm>
                <a:off x="2400" y="624"/>
                <a:ext cx="0" cy="912"/>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3" name="Line 43"/>
              <p:cNvSpPr>
                <a:spLocks noChangeShapeType="1"/>
              </p:cNvSpPr>
              <p:nvPr/>
            </p:nvSpPr>
            <p:spPr bwMode="auto">
              <a:xfrm>
                <a:off x="2496" y="576"/>
                <a:ext cx="0" cy="960"/>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4" name="Line 44"/>
              <p:cNvSpPr>
                <a:spLocks noChangeShapeType="1"/>
              </p:cNvSpPr>
              <p:nvPr/>
            </p:nvSpPr>
            <p:spPr bwMode="auto">
              <a:xfrm>
                <a:off x="2592" y="528"/>
                <a:ext cx="0" cy="1008"/>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5199" name="Line 45"/>
            <p:cNvSpPr>
              <a:spLocks noChangeShapeType="1"/>
            </p:cNvSpPr>
            <p:nvPr/>
          </p:nvSpPr>
          <p:spPr bwMode="auto">
            <a:xfrm>
              <a:off x="2688" y="480"/>
              <a:ext cx="0" cy="1056"/>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7678" name="Text Box 46"/>
          <p:cNvSpPr txBox="1">
            <a:spLocks noChangeArrowheads="1"/>
          </p:cNvSpPr>
          <p:nvPr/>
        </p:nvSpPr>
        <p:spPr bwMode="auto">
          <a:xfrm>
            <a:off x="4732338" y="270351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a:solidFill>
                  <a:srgbClr val="0000FF"/>
                </a:solidFill>
              </a:rPr>
              <a:t>巴尔末系</a:t>
            </a:r>
          </a:p>
        </p:txBody>
      </p:sp>
      <p:grpSp>
        <p:nvGrpSpPr>
          <p:cNvPr id="8" name="Group 48"/>
          <p:cNvGrpSpPr>
            <a:grpSpLocks/>
          </p:cNvGrpSpPr>
          <p:nvPr/>
        </p:nvGrpSpPr>
        <p:grpSpPr bwMode="auto">
          <a:xfrm>
            <a:off x="5876460" y="971415"/>
            <a:ext cx="609600" cy="762000"/>
            <a:chOff x="2832" y="480"/>
            <a:chExt cx="384" cy="480"/>
          </a:xfrm>
        </p:grpSpPr>
        <p:sp>
          <p:nvSpPr>
            <p:cNvPr id="135193" name="Line 49"/>
            <p:cNvSpPr>
              <a:spLocks noChangeShapeType="1"/>
            </p:cNvSpPr>
            <p:nvPr/>
          </p:nvSpPr>
          <p:spPr bwMode="auto">
            <a:xfrm>
              <a:off x="2832" y="768"/>
              <a:ext cx="0" cy="192"/>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94" name="Line 50"/>
            <p:cNvSpPr>
              <a:spLocks noChangeShapeType="1"/>
            </p:cNvSpPr>
            <p:nvPr/>
          </p:nvSpPr>
          <p:spPr bwMode="auto">
            <a:xfrm>
              <a:off x="2928" y="624"/>
              <a:ext cx="0" cy="336"/>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95" name="Line 51"/>
            <p:cNvSpPr>
              <a:spLocks noChangeShapeType="1"/>
            </p:cNvSpPr>
            <p:nvPr/>
          </p:nvSpPr>
          <p:spPr bwMode="auto">
            <a:xfrm>
              <a:off x="3024" y="576"/>
              <a:ext cx="0" cy="384"/>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96" name="Line 52"/>
            <p:cNvSpPr>
              <a:spLocks noChangeShapeType="1"/>
            </p:cNvSpPr>
            <p:nvPr/>
          </p:nvSpPr>
          <p:spPr bwMode="auto">
            <a:xfrm>
              <a:off x="3120" y="528"/>
              <a:ext cx="0" cy="432"/>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97" name="Line 53"/>
            <p:cNvSpPr>
              <a:spLocks noChangeShapeType="1"/>
            </p:cNvSpPr>
            <p:nvPr/>
          </p:nvSpPr>
          <p:spPr bwMode="auto">
            <a:xfrm>
              <a:off x="3216" y="480"/>
              <a:ext cx="0" cy="48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7686" name="Text Box 54"/>
          <p:cNvSpPr txBox="1">
            <a:spLocks noChangeArrowheads="1"/>
          </p:cNvSpPr>
          <p:nvPr/>
        </p:nvSpPr>
        <p:spPr bwMode="auto">
          <a:xfrm>
            <a:off x="5570538" y="1712913"/>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a:solidFill>
                  <a:srgbClr val="0099FF"/>
                </a:solidFill>
              </a:rPr>
              <a:t>帕邢系</a:t>
            </a:r>
          </a:p>
        </p:txBody>
      </p:sp>
      <p:grpSp>
        <p:nvGrpSpPr>
          <p:cNvPr id="9" name="Group 56"/>
          <p:cNvGrpSpPr>
            <a:grpSpLocks/>
          </p:cNvGrpSpPr>
          <p:nvPr/>
        </p:nvGrpSpPr>
        <p:grpSpPr bwMode="auto">
          <a:xfrm>
            <a:off x="7018338" y="950913"/>
            <a:ext cx="457200" cy="457200"/>
            <a:chOff x="3552" y="480"/>
            <a:chExt cx="288" cy="288"/>
          </a:xfrm>
        </p:grpSpPr>
        <p:sp>
          <p:nvSpPr>
            <p:cNvPr id="135189" name="Line 57"/>
            <p:cNvSpPr>
              <a:spLocks noChangeShapeType="1"/>
            </p:cNvSpPr>
            <p:nvPr/>
          </p:nvSpPr>
          <p:spPr bwMode="auto">
            <a:xfrm>
              <a:off x="3552" y="624"/>
              <a:ext cx="0" cy="144"/>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90" name="Line 58"/>
            <p:cNvSpPr>
              <a:spLocks noChangeShapeType="1"/>
            </p:cNvSpPr>
            <p:nvPr/>
          </p:nvSpPr>
          <p:spPr bwMode="auto">
            <a:xfrm>
              <a:off x="3648" y="576"/>
              <a:ext cx="0" cy="192"/>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91" name="Line 59"/>
            <p:cNvSpPr>
              <a:spLocks noChangeShapeType="1"/>
            </p:cNvSpPr>
            <p:nvPr/>
          </p:nvSpPr>
          <p:spPr bwMode="auto">
            <a:xfrm>
              <a:off x="3744" y="528"/>
              <a:ext cx="0" cy="24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92" name="Line 60"/>
            <p:cNvSpPr>
              <a:spLocks noChangeShapeType="1"/>
            </p:cNvSpPr>
            <p:nvPr/>
          </p:nvSpPr>
          <p:spPr bwMode="auto">
            <a:xfrm>
              <a:off x="3840" y="480"/>
              <a:ext cx="0" cy="288"/>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7693" name="Text Box 61"/>
          <p:cNvSpPr txBox="1">
            <a:spLocks noChangeArrowheads="1"/>
          </p:cNvSpPr>
          <p:nvPr/>
        </p:nvSpPr>
        <p:spPr bwMode="auto">
          <a:xfrm>
            <a:off x="6713538" y="1331913"/>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a:solidFill>
                  <a:srgbClr val="006600"/>
                </a:solidFill>
              </a:rPr>
              <a:t>布喇开系</a:t>
            </a:r>
          </a:p>
        </p:txBody>
      </p:sp>
      <p:grpSp>
        <p:nvGrpSpPr>
          <p:cNvPr id="10" name="Group 63"/>
          <p:cNvGrpSpPr>
            <a:grpSpLocks/>
          </p:cNvGrpSpPr>
          <p:nvPr/>
        </p:nvGrpSpPr>
        <p:grpSpPr bwMode="auto">
          <a:xfrm>
            <a:off x="8001000" y="838201"/>
            <a:ext cx="304800" cy="341313"/>
            <a:chOff x="4176" y="480"/>
            <a:chExt cx="192" cy="144"/>
          </a:xfrm>
        </p:grpSpPr>
        <p:sp>
          <p:nvSpPr>
            <p:cNvPr id="135186" name="Line 64"/>
            <p:cNvSpPr>
              <a:spLocks noChangeShapeType="1"/>
            </p:cNvSpPr>
            <p:nvPr/>
          </p:nvSpPr>
          <p:spPr bwMode="auto">
            <a:xfrm>
              <a:off x="4176" y="576"/>
              <a:ext cx="0" cy="48"/>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87" name="Line 65"/>
            <p:cNvSpPr>
              <a:spLocks noChangeShapeType="1"/>
            </p:cNvSpPr>
            <p:nvPr/>
          </p:nvSpPr>
          <p:spPr bwMode="auto">
            <a:xfrm>
              <a:off x="4272" y="528"/>
              <a:ext cx="0" cy="96"/>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88" name="Line 66"/>
            <p:cNvSpPr>
              <a:spLocks noChangeShapeType="1"/>
            </p:cNvSpPr>
            <p:nvPr/>
          </p:nvSpPr>
          <p:spPr bwMode="auto">
            <a:xfrm>
              <a:off x="4368" y="480"/>
              <a:ext cx="0" cy="144"/>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7699" name="Text Box 67"/>
          <p:cNvSpPr txBox="1">
            <a:spLocks noChangeArrowheads="1"/>
          </p:cNvSpPr>
          <p:nvPr/>
        </p:nvSpPr>
        <p:spPr bwMode="auto">
          <a:xfrm>
            <a:off x="7780338" y="1103314"/>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i="0">
                <a:solidFill>
                  <a:srgbClr val="CC3300"/>
                </a:solidFill>
              </a:rPr>
              <a:t>普芳德系</a:t>
            </a:r>
          </a:p>
        </p:txBody>
      </p:sp>
      <p:graphicFrame>
        <p:nvGraphicFramePr>
          <p:cNvPr id="135185" name="Object 88"/>
          <p:cNvGraphicFramePr>
            <a:graphicFrameLocks noChangeAspect="1"/>
          </p:cNvGraphicFramePr>
          <p:nvPr/>
        </p:nvGraphicFramePr>
        <p:xfrm>
          <a:off x="4845051" y="3643314"/>
          <a:ext cx="5465763" cy="1285875"/>
        </p:xfrm>
        <a:graphic>
          <a:graphicData uri="http://schemas.openxmlformats.org/presentationml/2006/ole">
            <mc:AlternateContent xmlns:mc="http://schemas.openxmlformats.org/markup-compatibility/2006">
              <mc:Choice xmlns:v="urn:schemas-microsoft-com:vml" Requires="v">
                <p:oleObj spid="_x0000_s136014" name="公式" r:id="rId5" imgW="1943100" imgH="457200" progId="Equation.3">
                  <p:embed/>
                </p:oleObj>
              </mc:Choice>
              <mc:Fallback>
                <p:oleObj name="公式" r:id="rId5" imgW="1943100" imgH="457200" progId="Equation.3">
                  <p:embed/>
                  <p:pic>
                    <p:nvPicPr>
                      <p:cNvPr id="0" name="Object 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5051" y="3643314"/>
                        <a:ext cx="5465763"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7636"/>
                                        </p:tgtEl>
                                        <p:attrNameLst>
                                          <p:attrName>style.visibility</p:attrName>
                                        </p:attrNameLst>
                                      </p:cBhvr>
                                      <p:to>
                                        <p:strVal val="visible"/>
                                      </p:to>
                                    </p:set>
                                    <p:animEffect transition="in" filter="wipe(left)">
                                      <p:cBhvr>
                                        <p:cTn id="7" dur="500"/>
                                        <p:tgtEl>
                                          <p:spTgt spid="197636"/>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97659">
                                            <p:txEl>
                                              <p:pRg st="0" end="0"/>
                                            </p:txEl>
                                          </p:spTgt>
                                        </p:tgtEl>
                                        <p:attrNameLst>
                                          <p:attrName>style.visibility</p:attrName>
                                        </p:attrNameLst>
                                      </p:cBhvr>
                                      <p:to>
                                        <p:strVal val="visible"/>
                                      </p:to>
                                    </p:set>
                                    <p:animEffect transition="in" filter="wipe(left)">
                                      <p:cBhvr>
                                        <p:cTn id="23" dur="500"/>
                                        <p:tgtEl>
                                          <p:spTgt spid="197659">
                                            <p:txEl>
                                              <p:pRg st="0" end="0"/>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childTnLst>
                          </p:cTn>
                        </p:par>
                        <p:par>
                          <p:cTn id="29" fill="hold" nodeType="afterGroup">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197668">
                                            <p:txEl>
                                              <p:pRg st="0" end="0"/>
                                            </p:txEl>
                                          </p:spTgt>
                                        </p:tgtEl>
                                        <p:attrNameLst>
                                          <p:attrName>style.visibility</p:attrName>
                                        </p:attrNameLst>
                                      </p:cBhvr>
                                      <p:to>
                                        <p:strVal val="visible"/>
                                      </p:to>
                                    </p:set>
                                    <p:animEffect transition="in" filter="wipe(left)">
                                      <p:cBhvr>
                                        <p:cTn id="32" dur="500"/>
                                        <p:tgtEl>
                                          <p:spTgt spid="197668">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up)">
                                      <p:cBhvr>
                                        <p:cTn id="37" dur="500"/>
                                        <p:tgtEl>
                                          <p:spTgt spid="6"/>
                                        </p:tgtEl>
                                      </p:cBhvr>
                                    </p:animEffect>
                                  </p:childTnLst>
                                </p:cTn>
                              </p:par>
                            </p:childTnLst>
                          </p:cTn>
                        </p:par>
                        <p:par>
                          <p:cTn id="38" fill="hold" nodeType="afterGroup">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197678">
                                            <p:txEl>
                                              <p:pRg st="0" end="0"/>
                                            </p:txEl>
                                          </p:spTgt>
                                        </p:tgtEl>
                                        <p:attrNameLst>
                                          <p:attrName>style.visibility</p:attrName>
                                        </p:attrNameLst>
                                      </p:cBhvr>
                                      <p:to>
                                        <p:strVal val="visible"/>
                                      </p:to>
                                    </p:set>
                                    <p:animEffect transition="in" filter="wipe(left)">
                                      <p:cBhvr>
                                        <p:cTn id="41" dur="500"/>
                                        <p:tgtEl>
                                          <p:spTgt spid="197678">
                                            <p:txEl>
                                              <p:pRg st="0" end="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up)">
                                      <p:cBhvr>
                                        <p:cTn id="46" dur="500"/>
                                        <p:tgtEl>
                                          <p:spTgt spid="8"/>
                                        </p:tgtEl>
                                      </p:cBhvr>
                                    </p:animEffect>
                                  </p:childTnLst>
                                </p:cTn>
                              </p:par>
                            </p:childTnLst>
                          </p:cTn>
                        </p:par>
                        <p:par>
                          <p:cTn id="47" fill="hold" nodeType="afterGroup">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197686">
                                            <p:txEl>
                                              <p:pRg st="0" end="0"/>
                                            </p:txEl>
                                          </p:spTgt>
                                        </p:tgtEl>
                                        <p:attrNameLst>
                                          <p:attrName>style.visibility</p:attrName>
                                        </p:attrNameLst>
                                      </p:cBhvr>
                                      <p:to>
                                        <p:strVal val="visible"/>
                                      </p:to>
                                    </p:set>
                                    <p:animEffect transition="in" filter="wipe(left)">
                                      <p:cBhvr>
                                        <p:cTn id="50" dur="500"/>
                                        <p:tgtEl>
                                          <p:spTgt spid="197686">
                                            <p:txEl>
                                              <p:pRg st="0" end="0"/>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1"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up)">
                                      <p:cBhvr>
                                        <p:cTn id="55" dur="500"/>
                                        <p:tgtEl>
                                          <p:spTgt spid="9"/>
                                        </p:tgtEl>
                                      </p:cBhvr>
                                    </p:animEffect>
                                  </p:childTnLst>
                                </p:cTn>
                              </p:par>
                            </p:childTnLst>
                          </p:cTn>
                        </p:par>
                        <p:par>
                          <p:cTn id="56" fill="hold" nodeType="afterGroup">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97693">
                                            <p:txEl>
                                              <p:pRg st="0" end="0"/>
                                            </p:txEl>
                                          </p:spTgt>
                                        </p:tgtEl>
                                        <p:attrNameLst>
                                          <p:attrName>style.visibility</p:attrName>
                                        </p:attrNameLst>
                                      </p:cBhvr>
                                      <p:to>
                                        <p:strVal val="visible"/>
                                      </p:to>
                                    </p:set>
                                    <p:animEffect transition="in" filter="wipe(left)">
                                      <p:cBhvr>
                                        <p:cTn id="59" dur="500"/>
                                        <p:tgtEl>
                                          <p:spTgt spid="197693">
                                            <p:txEl>
                                              <p:pRg st="0" end="0"/>
                                            </p:txEl>
                                          </p:spTgt>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1" fill="hold"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wipe(up)">
                                      <p:cBhvr>
                                        <p:cTn id="64" dur="500"/>
                                        <p:tgtEl>
                                          <p:spTgt spid="10"/>
                                        </p:tgtEl>
                                      </p:cBhvr>
                                    </p:animEffect>
                                  </p:childTnLst>
                                </p:cTn>
                              </p:par>
                            </p:childTnLst>
                          </p:cTn>
                        </p:par>
                        <p:par>
                          <p:cTn id="65" fill="hold" nodeType="afterGroup">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197699">
                                            <p:txEl>
                                              <p:pRg st="0" end="0"/>
                                            </p:txEl>
                                          </p:spTgt>
                                        </p:tgtEl>
                                        <p:attrNameLst>
                                          <p:attrName>style.visibility</p:attrName>
                                        </p:attrNameLst>
                                      </p:cBhvr>
                                      <p:to>
                                        <p:strVal val="visible"/>
                                      </p:to>
                                    </p:set>
                                    <p:animEffect transition="in" filter="wipe(left)">
                                      <p:cBhvr>
                                        <p:cTn id="68" dur="500"/>
                                        <p:tgtEl>
                                          <p:spTgt spid="1976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6" grpId="0" animBg="1"/>
      <p:bldP spid="197659" grpId="0" build="p" autoUpdateAnimBg="0" advAuto="0"/>
      <p:bldP spid="197668" grpId="0" build="p" autoUpdateAnimBg="0" advAuto="0"/>
      <p:bldP spid="197678" grpId="0" build="p" autoUpdateAnimBg="0" advAuto="0"/>
      <p:bldP spid="197686" grpId="0" build="p" autoUpdateAnimBg="0" advAuto="0"/>
      <p:bldP spid="197693" grpId="0" build="p" autoUpdateAnimBg="0" advAuto="0"/>
      <p:bldP spid="197699" grpId="0" build="p" autoUpdateAnimBg="0" advAuto="0"/>
    </p:bldLst>
  </p:timing>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2855640" y="195657"/>
            <a:ext cx="426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sz="3200" b="1" i="0" dirty="0">
                <a:solidFill>
                  <a:srgbClr val="FF00FF"/>
                </a:solidFill>
                <a:ea typeface="楷体_GB2312" pitchFamily="49" charset="-122"/>
              </a:rPr>
              <a:t>3. </a:t>
            </a:r>
            <a:r>
              <a:rPr lang="zh-CN" altLang="en-US" sz="3200" b="1" i="0" dirty="0">
                <a:solidFill>
                  <a:srgbClr val="FF00FF"/>
                </a:solidFill>
                <a:ea typeface="楷体_GB2312" pitchFamily="49" charset="-122"/>
              </a:rPr>
              <a:t>玻尔理论的局限性</a:t>
            </a:r>
            <a:endParaRPr lang="zh-CN" altLang="en-US" sz="3200" b="1" i="0" dirty="0">
              <a:solidFill>
                <a:srgbClr val="FF00FF"/>
              </a:solidFill>
            </a:endParaRPr>
          </a:p>
        </p:txBody>
      </p:sp>
      <p:sp>
        <p:nvSpPr>
          <p:cNvPr id="3" name="Text Box 8"/>
          <p:cNvSpPr txBox="1">
            <a:spLocks noChangeArrowheads="1"/>
          </p:cNvSpPr>
          <p:nvPr/>
        </p:nvSpPr>
        <p:spPr bwMode="auto">
          <a:xfrm>
            <a:off x="2423592" y="785814"/>
            <a:ext cx="8030096"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sz="3200" b="1" i="0" dirty="0">
                <a:ea typeface="楷体_GB2312" pitchFamily="49" charset="-122"/>
              </a:rPr>
              <a:t> </a:t>
            </a:r>
            <a:r>
              <a:rPr lang="zh-CN" altLang="en-US" sz="3200" b="1" i="0" dirty="0">
                <a:solidFill>
                  <a:srgbClr val="0033CC"/>
                </a:solidFill>
                <a:ea typeface="楷体_GB2312" pitchFamily="49" charset="-122"/>
              </a:rPr>
              <a:t>玻尔理论</a:t>
            </a:r>
            <a:r>
              <a:rPr lang="zh-CN" altLang="en-US" sz="3200" b="1" i="0" dirty="0">
                <a:solidFill>
                  <a:srgbClr val="FF0000"/>
                </a:solidFill>
                <a:ea typeface="楷体_GB2312" pitchFamily="49" charset="-122"/>
              </a:rPr>
              <a:t>首次打开了人们认识原子结构的大门</a:t>
            </a:r>
            <a:r>
              <a:rPr lang="zh-CN" altLang="en-US" sz="3200" b="1" i="0" dirty="0">
                <a:solidFill>
                  <a:srgbClr val="0033CC"/>
                </a:solidFill>
                <a:ea typeface="楷体_GB2312" pitchFamily="49" charset="-122"/>
              </a:rPr>
              <a:t>。而且，玻尔所提出的一些最基本的概念，例如</a:t>
            </a:r>
            <a:r>
              <a:rPr lang="zh-CN" altLang="en-US" sz="3200" b="1" i="0" dirty="0">
                <a:solidFill>
                  <a:srgbClr val="FF0000"/>
                </a:solidFill>
                <a:ea typeface="楷体_GB2312" pitchFamily="49" charset="-122"/>
              </a:rPr>
              <a:t>原子能量的量子化和量子跃迁的概念以及频率条件等，至今仍然是正确的</a:t>
            </a:r>
            <a:r>
              <a:rPr lang="zh-CN" altLang="en-US" sz="3200" b="1" i="0" dirty="0">
                <a:ea typeface="楷体_GB2312" pitchFamily="49" charset="-122"/>
              </a:rPr>
              <a:t>。</a:t>
            </a:r>
            <a:endParaRPr lang="zh-CN" altLang="en-US" sz="3200" b="1" i="0" dirty="0"/>
          </a:p>
        </p:txBody>
      </p:sp>
      <p:sp>
        <p:nvSpPr>
          <p:cNvPr id="4" name="Text Box 9"/>
          <p:cNvSpPr txBox="1">
            <a:spLocks noChangeArrowheads="1"/>
          </p:cNvSpPr>
          <p:nvPr/>
        </p:nvSpPr>
        <p:spPr bwMode="auto">
          <a:xfrm>
            <a:off x="2063554" y="4494514"/>
            <a:ext cx="8390135"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3200" b="1" i="0" dirty="0">
                <a:solidFill>
                  <a:srgbClr val="009900"/>
                </a:solidFill>
                <a:ea typeface="楷体_GB2312" pitchFamily="49" charset="-122"/>
              </a:rPr>
              <a:t>玻尔理论的缺陷在于没有完全摆脱经典物理的束缚。一方面他把微观粒子看作经典力学的质点。另一方面，又人为地加上一些与经典不相容的量子化条件来限定稳定状态的轨道。</a:t>
            </a:r>
            <a:endParaRPr lang="zh-CN" altLang="en-US" sz="3200" b="1" i="0" dirty="0">
              <a:solidFill>
                <a:srgbClr val="009900"/>
              </a:solidFill>
            </a:endParaRPr>
          </a:p>
        </p:txBody>
      </p:sp>
      <p:sp>
        <p:nvSpPr>
          <p:cNvPr id="5" name="Text Box 10"/>
          <p:cNvSpPr txBox="1">
            <a:spLocks noChangeArrowheads="1"/>
          </p:cNvSpPr>
          <p:nvPr/>
        </p:nvSpPr>
        <p:spPr bwMode="auto">
          <a:xfrm>
            <a:off x="2708312" y="3072113"/>
            <a:ext cx="7668344"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50000"/>
              </a:spcBef>
            </a:pPr>
            <a:r>
              <a:rPr lang="zh-CN" altLang="en-US" sz="3200" b="1" i="0" dirty="0">
                <a:solidFill>
                  <a:srgbClr val="9900CC"/>
                </a:solidFill>
                <a:ea typeface="楷体_GB2312" pitchFamily="49" charset="-122"/>
              </a:rPr>
              <a:t>玻尔理论</a:t>
            </a:r>
            <a:r>
              <a:rPr lang="zh-CN" altLang="en-US" sz="3200" b="1" i="0" dirty="0">
                <a:solidFill>
                  <a:srgbClr val="3E0000"/>
                </a:solidFill>
                <a:ea typeface="楷体_GB2312" pitchFamily="49" charset="-122"/>
              </a:rPr>
              <a:t>存在的问题和局限性</a:t>
            </a:r>
            <a:r>
              <a:rPr lang="zh-CN" altLang="en-US" sz="3200" b="1" i="0" dirty="0">
                <a:solidFill>
                  <a:srgbClr val="9900CC"/>
                </a:solidFill>
                <a:ea typeface="楷体_GB2312" pitchFamily="49" charset="-122"/>
              </a:rPr>
              <a:t>：无法解释复杂原子的光谱，不能解释原子光谱的精细结构，也无法解释塞曼效应。</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ox(in)">
                                      <p:cBhvr>
                                        <p:cTn id="13" dur="500"/>
                                        <p:tgtEl>
                                          <p:spTgt spid="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37"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outVertical)">
                                      <p:cBhvr>
                                        <p:cTn id="18" dur="500"/>
                                        <p:tgtEl>
                                          <p:spTgt spid="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arn(inVertic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P spid="5"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524000" y="428626"/>
            <a:ext cx="8858250" cy="5572125"/>
          </a:xfrm>
          <a:prstGeom prst="rect">
            <a:avLst/>
          </a:prstGeom>
          <a:gradFill rotWithShape="0">
            <a:gsLst>
              <a:gs pos="0">
                <a:srgbClr val="F9E695"/>
              </a:gs>
              <a:gs pos="50000">
                <a:srgbClr val="FFCCFF"/>
              </a:gs>
              <a:gs pos="100000">
                <a:srgbClr val="F9E695"/>
              </a:gs>
            </a:gsLst>
            <a:lin ang="2700000" scaled="1"/>
          </a:gradFill>
          <a:ln w="9525">
            <a:solidFill>
              <a:srgbClr val="FF33CC"/>
            </a:solidFill>
            <a:miter lim="800000"/>
            <a:headEnd/>
            <a:tailEnd/>
          </a:ln>
        </p:spPr>
        <p:txBody>
          <a:bodyPr wrap="none" lIns="90000" tIns="46800" rIns="90000" bIns="46800" anchor="ctr"/>
          <a:lstStyle/>
          <a:p>
            <a:pPr algn="ctr" eaLnBrk="0" fontAlgn="auto" hangingPunct="0">
              <a:lnSpc>
                <a:spcPct val="130000"/>
              </a:lnSpc>
              <a:spcBef>
                <a:spcPct val="50000"/>
              </a:spcBef>
              <a:spcAft>
                <a:spcPts val="0"/>
              </a:spcAft>
              <a:defRPr/>
            </a:pPr>
            <a:endParaRPr kumimoji="0" lang="zh-CN" altLang="en-US" sz="2800" b="1" i="0" kern="0" dirty="0">
              <a:solidFill>
                <a:sysClr val="windowText" lastClr="000000"/>
              </a:solidFill>
            </a:endParaRPr>
          </a:p>
        </p:txBody>
      </p:sp>
      <p:sp>
        <p:nvSpPr>
          <p:cNvPr id="14" name="Text Box 3"/>
          <p:cNvSpPr txBox="1">
            <a:spLocks noChangeArrowheads="1"/>
          </p:cNvSpPr>
          <p:nvPr/>
        </p:nvSpPr>
        <p:spPr bwMode="auto">
          <a:xfrm>
            <a:off x="2514600" y="5257801"/>
            <a:ext cx="8153400" cy="523875"/>
          </a:xfrm>
          <a:prstGeom prst="rect">
            <a:avLst/>
          </a:prstGeom>
          <a:noFill/>
          <a:ln w="9525">
            <a:noFill/>
            <a:miter lim="800000"/>
            <a:headEnd/>
            <a:tailEnd/>
          </a:ln>
        </p:spPr>
        <p:txBody>
          <a:bodyPr>
            <a:spAutoFit/>
          </a:bodyPr>
          <a:lstStyle/>
          <a:p>
            <a:pPr eaLnBrk="0" fontAlgn="auto" hangingPunct="0">
              <a:spcBef>
                <a:spcPct val="50000"/>
              </a:spcBef>
              <a:spcAft>
                <a:spcPts val="0"/>
              </a:spcAft>
              <a:defRPr/>
            </a:pPr>
            <a:r>
              <a:rPr kumimoji="0" lang="zh-CN" altLang="en-US" sz="2800" b="1" i="0" kern="0" dirty="0">
                <a:solidFill>
                  <a:sysClr val="windowText" lastClr="000000"/>
                </a:solidFill>
              </a:rPr>
              <a:t>1924年        </a:t>
            </a:r>
            <a:r>
              <a:rPr kumimoji="0" lang="en-US" altLang="zh-CN" sz="2800" b="1" i="0" kern="0" dirty="0">
                <a:solidFill>
                  <a:srgbClr val="0000CC"/>
                </a:solidFill>
              </a:rPr>
              <a:t>L.de </a:t>
            </a:r>
            <a:r>
              <a:rPr kumimoji="0" lang="en-US" altLang="zh-CN" sz="2800" b="1" i="0" kern="0" dirty="0" err="1">
                <a:solidFill>
                  <a:srgbClr val="0000CC"/>
                </a:solidFill>
              </a:rPr>
              <a:t>Br</a:t>
            </a:r>
            <a:r>
              <a:rPr kumimoji="0" lang="en-US" altLang="zh-CN" sz="2800" b="1" i="0" kern="0" dirty="0" err="1">
                <a:solidFill>
                  <a:srgbClr val="0000CC"/>
                </a:solidFill>
                <a:cs typeface="Times New Roman" pitchFamily="18" charset="0"/>
              </a:rPr>
              <a:t>öglie</a:t>
            </a:r>
            <a:r>
              <a:rPr kumimoji="0" lang="en-US" altLang="zh-CN" sz="2800" b="1" i="0" kern="0" dirty="0">
                <a:solidFill>
                  <a:srgbClr val="0000CC"/>
                </a:solidFill>
                <a:cs typeface="Times New Roman" pitchFamily="18" charset="0"/>
              </a:rPr>
              <a:t>  </a:t>
            </a:r>
            <a:r>
              <a:rPr kumimoji="0" lang="zh-CN" altLang="en-US" sz="2800" b="1" i="0" kern="0" dirty="0">
                <a:solidFill>
                  <a:srgbClr val="0000CC"/>
                </a:solidFill>
              </a:rPr>
              <a:t>提出了</a:t>
            </a:r>
            <a:r>
              <a:rPr kumimoji="0" lang="zh-CN" altLang="en-US" sz="2800" b="1" i="0" kern="0" dirty="0">
                <a:solidFill>
                  <a:srgbClr val="0000CC"/>
                </a:solidFill>
                <a:cs typeface="Times New Roman" pitchFamily="18" charset="0"/>
              </a:rPr>
              <a:t>“</a:t>
            </a:r>
            <a:r>
              <a:rPr kumimoji="0" lang="zh-CN" altLang="en-US" sz="2800" b="1" i="0" kern="0" dirty="0">
                <a:solidFill>
                  <a:srgbClr val="0000CC"/>
                </a:solidFill>
              </a:rPr>
              <a:t>物质波</a:t>
            </a:r>
            <a:r>
              <a:rPr kumimoji="0" lang="zh-CN" altLang="en-US" sz="2800" b="1" i="0" kern="0" dirty="0">
                <a:solidFill>
                  <a:srgbClr val="0000CC"/>
                </a:solidFill>
                <a:cs typeface="Times New Roman" pitchFamily="18" charset="0"/>
              </a:rPr>
              <a:t>”</a:t>
            </a:r>
            <a:r>
              <a:rPr kumimoji="0" lang="zh-CN" altLang="en-US" sz="2800" b="1" i="0" kern="0" dirty="0">
                <a:solidFill>
                  <a:srgbClr val="0000CC"/>
                </a:solidFill>
              </a:rPr>
              <a:t>思想。</a:t>
            </a:r>
          </a:p>
        </p:txBody>
      </p:sp>
      <p:sp>
        <p:nvSpPr>
          <p:cNvPr id="15" name="Text Box 4"/>
          <p:cNvSpPr txBox="1">
            <a:spLocks noChangeArrowheads="1"/>
          </p:cNvSpPr>
          <p:nvPr/>
        </p:nvSpPr>
        <p:spPr bwMode="auto">
          <a:xfrm>
            <a:off x="2381251" y="1676400"/>
            <a:ext cx="7858125" cy="2203450"/>
          </a:xfrm>
          <a:prstGeom prst="rect">
            <a:avLst/>
          </a:prstGeom>
          <a:noFill/>
          <a:ln w="9525">
            <a:noFill/>
            <a:miter lim="800000"/>
            <a:headEnd/>
            <a:tailEnd/>
          </a:ln>
        </p:spPr>
        <p:txBody>
          <a:bodyPr>
            <a:spAutoFit/>
          </a:bodyPr>
          <a:lstStyle/>
          <a:p>
            <a:pPr algn="ctr" eaLnBrk="0" fontAlgn="auto" hangingPunct="0">
              <a:lnSpc>
                <a:spcPct val="130000"/>
              </a:lnSpc>
              <a:spcBef>
                <a:spcPct val="50000"/>
              </a:spcBef>
              <a:spcAft>
                <a:spcPts val="0"/>
              </a:spcAft>
              <a:defRPr/>
            </a:pPr>
            <a:r>
              <a:rPr kumimoji="0" lang="zh-CN" altLang="en-US" sz="2800" b="1" i="0" kern="0" dirty="0">
                <a:solidFill>
                  <a:sysClr val="windowText" lastClr="000000"/>
                </a:solidFill>
              </a:rPr>
              <a:t>1913年    </a:t>
            </a:r>
            <a:r>
              <a:rPr kumimoji="0" lang="en-US" altLang="zh-CN" sz="2800" b="1" i="0" kern="0" dirty="0" err="1">
                <a:solidFill>
                  <a:srgbClr val="6600CC"/>
                </a:solidFill>
              </a:rPr>
              <a:t>N.Bohr</a:t>
            </a:r>
            <a:r>
              <a:rPr kumimoji="0" lang="en-US" altLang="zh-CN" sz="2800" b="1" i="0" kern="0" dirty="0">
                <a:solidFill>
                  <a:srgbClr val="6600CC"/>
                </a:solidFill>
              </a:rPr>
              <a:t>   </a:t>
            </a:r>
            <a:r>
              <a:rPr kumimoji="0" lang="zh-CN" altLang="en-US" sz="2800" b="1" i="0" kern="0" dirty="0">
                <a:solidFill>
                  <a:srgbClr val="6600CC"/>
                </a:solidFill>
              </a:rPr>
              <a:t>提出了氢和类氢原子结构模型</a:t>
            </a:r>
            <a:endParaRPr kumimoji="0" lang="en-US" altLang="zh-CN" sz="2800" b="1" i="0" kern="0" dirty="0">
              <a:solidFill>
                <a:srgbClr val="6600CC"/>
              </a:solidFill>
            </a:endParaRPr>
          </a:p>
          <a:p>
            <a:pPr algn="ctr" eaLnBrk="0" fontAlgn="auto" hangingPunct="0">
              <a:lnSpc>
                <a:spcPct val="130000"/>
              </a:lnSpc>
              <a:spcBef>
                <a:spcPct val="50000"/>
              </a:spcBef>
              <a:spcAft>
                <a:spcPts val="0"/>
              </a:spcAft>
              <a:defRPr/>
            </a:pPr>
            <a:endParaRPr kumimoji="0" lang="en-US" altLang="zh-CN" sz="2800" b="1" i="0" kern="0" dirty="0">
              <a:solidFill>
                <a:sysClr val="windowText" lastClr="000000"/>
              </a:solidFill>
            </a:endParaRPr>
          </a:p>
          <a:p>
            <a:pPr algn="ctr" eaLnBrk="0" fontAlgn="auto" hangingPunct="0">
              <a:lnSpc>
                <a:spcPct val="130000"/>
              </a:lnSpc>
              <a:spcBef>
                <a:spcPct val="50000"/>
              </a:spcBef>
              <a:spcAft>
                <a:spcPts val="0"/>
              </a:spcAft>
              <a:defRPr/>
            </a:pPr>
            <a:endParaRPr kumimoji="0" lang="zh-CN" altLang="en-US" sz="2800" b="1" i="0" kern="0" dirty="0">
              <a:solidFill>
                <a:sysClr val="windowText" lastClr="000000"/>
              </a:solidFill>
            </a:endParaRPr>
          </a:p>
        </p:txBody>
      </p:sp>
      <p:sp>
        <p:nvSpPr>
          <p:cNvPr id="16" name="Text Box 5"/>
          <p:cNvSpPr txBox="1">
            <a:spLocks noChangeArrowheads="1"/>
          </p:cNvSpPr>
          <p:nvPr/>
        </p:nvSpPr>
        <p:spPr bwMode="auto">
          <a:xfrm>
            <a:off x="2514601" y="914401"/>
            <a:ext cx="7796213" cy="523875"/>
          </a:xfrm>
          <a:prstGeom prst="rect">
            <a:avLst/>
          </a:prstGeom>
          <a:noFill/>
          <a:ln w="9525">
            <a:noFill/>
            <a:miter lim="800000"/>
            <a:headEnd/>
            <a:tailEnd/>
          </a:ln>
        </p:spPr>
        <p:txBody>
          <a:bodyPr>
            <a:spAutoFit/>
          </a:bodyPr>
          <a:lstStyle/>
          <a:p>
            <a:pPr eaLnBrk="0" fontAlgn="auto" hangingPunct="0">
              <a:spcBef>
                <a:spcPct val="50000"/>
              </a:spcBef>
              <a:spcAft>
                <a:spcPts val="0"/>
              </a:spcAft>
              <a:defRPr/>
            </a:pPr>
            <a:r>
              <a:rPr kumimoji="0" lang="zh-CN" altLang="en-US" sz="2800" b="1" i="0" kern="0" dirty="0">
                <a:solidFill>
                  <a:sysClr val="windowText" lastClr="000000"/>
                </a:solidFill>
              </a:rPr>
              <a:t>1911年        </a:t>
            </a:r>
            <a:r>
              <a:rPr kumimoji="0" lang="en-US" altLang="zh-CN" sz="2800" b="1" i="0" kern="0" dirty="0" err="1">
                <a:solidFill>
                  <a:srgbClr val="00B050"/>
                </a:solidFill>
              </a:rPr>
              <a:t>E.Rutherfold</a:t>
            </a:r>
            <a:r>
              <a:rPr kumimoji="0" lang="en-US" altLang="zh-CN" sz="2800" b="1" i="0" kern="0" dirty="0">
                <a:solidFill>
                  <a:srgbClr val="00B050"/>
                </a:solidFill>
              </a:rPr>
              <a:t>   </a:t>
            </a:r>
            <a:r>
              <a:rPr kumimoji="0" lang="zh-CN" altLang="en-US" sz="2800" b="1" i="0" kern="0" dirty="0">
                <a:solidFill>
                  <a:srgbClr val="00B050"/>
                </a:solidFill>
              </a:rPr>
              <a:t>确定了原子核式结构</a:t>
            </a:r>
          </a:p>
        </p:txBody>
      </p:sp>
      <p:grpSp>
        <p:nvGrpSpPr>
          <p:cNvPr id="2" name="Group 6"/>
          <p:cNvGrpSpPr>
            <a:grpSpLocks/>
          </p:cNvGrpSpPr>
          <p:nvPr/>
        </p:nvGrpSpPr>
        <p:grpSpPr bwMode="auto">
          <a:xfrm>
            <a:off x="2452689" y="2857500"/>
            <a:ext cx="7724775" cy="2241550"/>
            <a:chOff x="624" y="1872"/>
            <a:chExt cx="4436" cy="1412"/>
          </a:xfrm>
        </p:grpSpPr>
        <p:sp>
          <p:nvSpPr>
            <p:cNvPr id="18" name="Text Box 7"/>
            <p:cNvSpPr txBox="1">
              <a:spLocks noChangeArrowheads="1"/>
            </p:cNvSpPr>
            <p:nvPr/>
          </p:nvSpPr>
          <p:spPr bwMode="auto">
            <a:xfrm>
              <a:off x="624" y="1872"/>
              <a:ext cx="4436" cy="764"/>
            </a:xfrm>
            <a:prstGeom prst="rect">
              <a:avLst/>
            </a:prstGeom>
            <a:noFill/>
            <a:ln w="9525">
              <a:noFill/>
              <a:miter lim="800000"/>
              <a:headEnd/>
              <a:tailEnd/>
            </a:ln>
          </p:spPr>
          <p:txBody>
            <a:bodyPr>
              <a:spAutoFit/>
            </a:bodyPr>
            <a:lstStyle/>
            <a:p>
              <a:pPr eaLnBrk="0" fontAlgn="auto" hangingPunct="0">
                <a:lnSpc>
                  <a:spcPct val="130000"/>
                </a:lnSpc>
                <a:spcBef>
                  <a:spcPct val="50000"/>
                </a:spcBef>
                <a:spcAft>
                  <a:spcPts val="0"/>
                </a:spcAft>
                <a:defRPr/>
              </a:pPr>
              <a:r>
                <a:rPr kumimoji="0" lang="zh-CN" altLang="en-US" sz="2800" b="1" i="0" kern="0" dirty="0">
                  <a:solidFill>
                    <a:sysClr val="windowText" lastClr="000000"/>
                  </a:solidFill>
                </a:rPr>
                <a:t>1923年        </a:t>
              </a:r>
              <a:r>
                <a:rPr kumimoji="0" lang="en-US" altLang="zh-CN" sz="2800" b="1" i="0" kern="0" dirty="0" err="1">
                  <a:solidFill>
                    <a:srgbClr val="00B0F0"/>
                  </a:solidFill>
                </a:rPr>
                <a:t>A.H.Compton</a:t>
              </a:r>
              <a:r>
                <a:rPr kumimoji="0" lang="zh-CN" altLang="en-US" sz="2800" b="1" i="0" kern="0" dirty="0">
                  <a:solidFill>
                    <a:srgbClr val="00B0F0"/>
                  </a:solidFill>
                </a:rPr>
                <a:t>散射证实了光子的基本		公式</a:t>
              </a:r>
            </a:p>
          </p:txBody>
        </p:sp>
        <p:graphicFrame>
          <p:nvGraphicFramePr>
            <p:cNvPr id="19464" name="Object 8"/>
            <p:cNvGraphicFramePr>
              <a:graphicFrameLocks noChangeAspect="1"/>
            </p:cNvGraphicFramePr>
            <p:nvPr/>
          </p:nvGraphicFramePr>
          <p:xfrm>
            <a:off x="2304" y="2223"/>
            <a:ext cx="872" cy="321"/>
          </p:xfrm>
          <a:graphic>
            <a:graphicData uri="http://schemas.openxmlformats.org/presentationml/2006/ole">
              <mc:AlternateContent xmlns:mc="http://schemas.openxmlformats.org/markup-compatibility/2006">
                <mc:Choice xmlns:v="urn:schemas-microsoft-com:vml" Requires="v">
                  <p:oleObj spid="_x0000_s20241" name="公式" r:id="rId3" imgW="482181" imgH="177646" progId="Equation.3">
                    <p:embed/>
                  </p:oleObj>
                </mc:Choice>
                <mc:Fallback>
                  <p:oleObj name="公式" r:id="rId3" imgW="482181" imgH="177646"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4" y="2223"/>
                          <a:ext cx="872" cy="3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5" name="Object 9"/>
            <p:cNvGraphicFramePr>
              <a:graphicFrameLocks noChangeAspect="1"/>
            </p:cNvGraphicFramePr>
            <p:nvPr/>
          </p:nvGraphicFramePr>
          <p:xfrm>
            <a:off x="3312" y="2195"/>
            <a:ext cx="960" cy="349"/>
          </p:xfrm>
          <a:graphic>
            <a:graphicData uri="http://schemas.openxmlformats.org/presentationml/2006/ole">
              <mc:AlternateContent xmlns:mc="http://schemas.openxmlformats.org/markup-compatibility/2006">
                <mc:Choice xmlns:v="urn:schemas-microsoft-com:vml" Requires="v">
                  <p:oleObj spid="_x0000_s20242" name="公式" r:id="rId5" imgW="558558" imgH="203112" progId="Equation.3">
                    <p:embed/>
                  </p:oleObj>
                </mc:Choice>
                <mc:Fallback>
                  <p:oleObj name="公式" r:id="rId5" imgW="558558" imgH="203112"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2" y="2195"/>
                          <a:ext cx="960"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10"/>
            <p:cNvSpPr txBox="1">
              <a:spLocks noChangeArrowheads="1"/>
            </p:cNvSpPr>
            <p:nvPr/>
          </p:nvSpPr>
          <p:spPr bwMode="auto">
            <a:xfrm>
              <a:off x="1655" y="2520"/>
              <a:ext cx="3284" cy="764"/>
            </a:xfrm>
            <a:prstGeom prst="rect">
              <a:avLst/>
            </a:prstGeom>
            <a:noFill/>
            <a:ln w="9525">
              <a:noFill/>
              <a:miter lim="800000"/>
              <a:headEnd/>
              <a:tailEnd/>
            </a:ln>
          </p:spPr>
          <p:txBody>
            <a:bodyPr>
              <a:spAutoFit/>
            </a:bodyPr>
            <a:lstStyle/>
            <a:p>
              <a:pPr eaLnBrk="0" fontAlgn="auto" hangingPunct="0">
                <a:lnSpc>
                  <a:spcPct val="130000"/>
                </a:lnSpc>
                <a:spcBef>
                  <a:spcPct val="50000"/>
                </a:spcBef>
                <a:spcAft>
                  <a:spcPts val="0"/>
                </a:spcAft>
                <a:defRPr/>
              </a:pPr>
              <a:r>
                <a:rPr kumimoji="0" lang="zh-CN" altLang="en-US" sz="2800" b="1" i="0" kern="0" dirty="0">
                  <a:solidFill>
                    <a:srgbClr val="00B0F0"/>
                  </a:solidFill>
                </a:rPr>
                <a:t>的正确性，并证实在微观碰撞过程中能量守恒、动量守恒成立。</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par>
                          <p:cTn id="8" fill="hold" nodeType="afterGroup">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0-#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utoUpdateAnimBg="0"/>
      <p:bldP spid="15" grpId="0" autoUpdateAnimBg="0"/>
      <p:bldP spid="16" grpId="0" autoUpdateAnimBg="0"/>
    </p:bld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8898" name="Text Box 1026"/>
          <p:cNvSpPr txBox="1">
            <a:spLocks noChangeArrowheads="1"/>
          </p:cNvSpPr>
          <p:nvPr/>
        </p:nvSpPr>
        <p:spPr bwMode="auto">
          <a:xfrm>
            <a:off x="2298743" y="132559"/>
            <a:ext cx="7702550" cy="954088"/>
          </a:xfrm>
          <a:prstGeom prst="rect">
            <a:avLst/>
          </a:prstGeom>
          <a:noFill/>
          <a:ln w="9525">
            <a:noFill/>
            <a:miter lim="800000"/>
            <a:headEnd/>
            <a:tailEnd/>
          </a:ln>
          <a:effectLst/>
        </p:spPr>
        <p:txBody>
          <a:bodyPr>
            <a:spAutoFit/>
          </a:bodyPr>
          <a:lstStyle/>
          <a:p>
            <a:pPr>
              <a:spcBef>
                <a:spcPct val="50000"/>
              </a:spcBef>
              <a:defRPr/>
            </a:pPr>
            <a:r>
              <a:rPr lang="en-US" altLang="zh-CN" sz="2800" b="1" i="0" dirty="0">
                <a:solidFill>
                  <a:srgbClr val="FF0000"/>
                </a:solidFill>
                <a:effectLst>
                  <a:outerShdw blurRad="38100" dist="38100" dir="2700000" algn="tl">
                    <a:srgbClr val="FFFFFF"/>
                  </a:outerShdw>
                </a:effectLst>
              </a:rPr>
              <a:t>【</a:t>
            </a:r>
            <a:r>
              <a:rPr lang="zh-CN" altLang="en-US" sz="2800" b="1" i="0" dirty="0">
                <a:solidFill>
                  <a:srgbClr val="FF0000"/>
                </a:solidFill>
                <a:effectLst>
                  <a:outerShdw blurRad="38100" dist="38100" dir="2700000" algn="tl">
                    <a:srgbClr val="FFFFFF"/>
                  </a:outerShdw>
                </a:effectLst>
              </a:rPr>
              <a:t>例</a:t>
            </a:r>
            <a:r>
              <a:rPr lang="en-US" altLang="zh-CN" sz="2800" b="1" i="0" dirty="0">
                <a:solidFill>
                  <a:srgbClr val="FF0000"/>
                </a:solidFill>
                <a:effectLst>
                  <a:outerShdw blurRad="38100" dist="38100" dir="2700000" algn="tl">
                    <a:srgbClr val="FFFFFF"/>
                  </a:outerShdw>
                </a:effectLst>
              </a:rPr>
              <a:t>21-4 】</a:t>
            </a:r>
            <a:r>
              <a:rPr lang="zh-CN" altLang="en-GB" sz="2800" b="1" i="0" dirty="0">
                <a:solidFill>
                  <a:srgbClr val="FF0000"/>
                </a:solidFill>
                <a:effectLst>
                  <a:outerShdw blurRad="38100" dist="38100" dir="2700000" algn="tl">
                    <a:srgbClr val="FFFFFF"/>
                  </a:outerShdw>
                </a:effectLst>
              </a:rPr>
              <a:t> </a:t>
            </a:r>
            <a:r>
              <a:rPr lang="zh-CN" altLang="en-US" sz="2800" b="1" i="0" dirty="0">
                <a:solidFill>
                  <a:srgbClr val="0000CC"/>
                </a:solidFill>
                <a:effectLst>
                  <a:outerShdw blurRad="38100" dist="38100" dir="2700000" algn="tl">
                    <a:srgbClr val="FFFFFF"/>
                  </a:outerShdw>
                </a:effectLst>
              </a:rPr>
              <a:t>如用能量为</a:t>
            </a:r>
            <a:r>
              <a:rPr lang="en-US" altLang="zh-CN" sz="2800" b="1" i="0" dirty="0">
                <a:solidFill>
                  <a:srgbClr val="FF0000"/>
                </a:solidFill>
                <a:effectLst>
                  <a:outerShdw blurRad="38100" dist="38100" dir="2700000" algn="tl">
                    <a:srgbClr val="FFFFFF"/>
                  </a:outerShdw>
                </a:effectLst>
              </a:rPr>
              <a:t>12.6 </a:t>
            </a:r>
            <a:r>
              <a:rPr lang="en-US" altLang="zh-CN" sz="2800" b="1" i="0" dirty="0" err="1">
                <a:solidFill>
                  <a:srgbClr val="FF0000"/>
                </a:solidFill>
                <a:effectLst>
                  <a:outerShdw blurRad="38100" dist="38100" dir="2700000" algn="tl">
                    <a:srgbClr val="FFFFFF"/>
                  </a:outerShdw>
                </a:effectLst>
              </a:rPr>
              <a:t>eV</a:t>
            </a:r>
            <a:r>
              <a:rPr lang="zh-CN" altLang="zh-CN" sz="2800" b="1" i="0" dirty="0">
                <a:solidFill>
                  <a:srgbClr val="0000CC"/>
                </a:solidFill>
                <a:effectLst>
                  <a:outerShdw blurRad="38100" dist="38100" dir="2700000" algn="tl">
                    <a:srgbClr val="FFFFFF"/>
                  </a:outerShdw>
                </a:effectLst>
              </a:rPr>
              <a:t>的电子轰击氢原子，将产生那些</a:t>
            </a:r>
            <a:r>
              <a:rPr lang="zh-CN" altLang="en-US" sz="2800" b="1" i="0" dirty="0">
                <a:solidFill>
                  <a:srgbClr val="0000CC"/>
                </a:solidFill>
                <a:effectLst>
                  <a:outerShdw blurRad="38100" dist="38100" dir="2700000" algn="tl">
                    <a:srgbClr val="FFFFFF"/>
                  </a:outerShdw>
                </a:effectLst>
              </a:rPr>
              <a:t>光</a:t>
            </a:r>
            <a:r>
              <a:rPr lang="zh-CN" altLang="zh-CN" sz="2800" b="1" i="0" dirty="0">
                <a:solidFill>
                  <a:srgbClr val="0000CC"/>
                </a:solidFill>
                <a:effectLst>
                  <a:outerShdw blurRad="38100" dist="38100" dir="2700000" algn="tl">
                    <a:srgbClr val="FFFFFF"/>
                  </a:outerShdw>
                </a:effectLst>
              </a:rPr>
              <a:t>谱线？</a:t>
            </a:r>
            <a:endParaRPr lang="zh-CN" altLang="en-US" sz="2800" b="1" i="0" dirty="0">
              <a:solidFill>
                <a:srgbClr val="0000CC"/>
              </a:solidFill>
              <a:effectLst>
                <a:outerShdw blurRad="38100" dist="38100" dir="2700000" algn="tl">
                  <a:srgbClr val="FFFFFF"/>
                </a:outerShdw>
              </a:effectLst>
            </a:endParaRPr>
          </a:p>
        </p:txBody>
      </p:sp>
      <p:sp>
        <p:nvSpPr>
          <p:cNvPr id="26" name="Line 27"/>
          <p:cNvSpPr>
            <a:spLocks noChangeShapeType="1"/>
          </p:cNvSpPr>
          <p:nvPr/>
        </p:nvSpPr>
        <p:spPr bwMode="auto">
          <a:xfrm flipV="1">
            <a:off x="9040973" y="4106218"/>
            <a:ext cx="0" cy="1055688"/>
          </a:xfrm>
          <a:prstGeom prst="line">
            <a:avLst/>
          </a:prstGeom>
          <a:noFill/>
          <a:ln w="57150">
            <a:solidFill>
              <a:srgbClr val="FF3300"/>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7" name="Group 30"/>
          <p:cNvGrpSpPr>
            <a:grpSpLocks/>
          </p:cNvGrpSpPr>
          <p:nvPr/>
        </p:nvGrpSpPr>
        <p:grpSpPr bwMode="auto">
          <a:xfrm>
            <a:off x="8443760" y="3937945"/>
            <a:ext cx="1387475" cy="1341437"/>
            <a:chOff x="3633" y="1637"/>
            <a:chExt cx="874" cy="845"/>
          </a:xfrm>
        </p:grpSpPr>
        <p:sp>
          <p:nvSpPr>
            <p:cNvPr id="28" name="Line 31"/>
            <p:cNvSpPr>
              <a:spLocks noChangeShapeType="1"/>
            </p:cNvSpPr>
            <p:nvPr/>
          </p:nvSpPr>
          <p:spPr bwMode="auto">
            <a:xfrm>
              <a:off x="3633" y="2482"/>
              <a:ext cx="859"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2"/>
            <p:cNvSpPr>
              <a:spLocks noChangeShapeType="1"/>
            </p:cNvSpPr>
            <p:nvPr/>
          </p:nvSpPr>
          <p:spPr bwMode="auto">
            <a:xfrm>
              <a:off x="3648" y="1637"/>
              <a:ext cx="859"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31" name="Object 9"/>
          <p:cNvGraphicFramePr>
            <a:graphicFrameLocks noChangeAspect="1"/>
          </p:cNvGraphicFramePr>
          <p:nvPr>
            <p:extLst>
              <p:ext uri="{D42A27DB-BD31-4B8C-83A1-F6EECF244321}">
                <p14:modId xmlns:p14="http://schemas.microsoft.com/office/powerpoint/2010/main" val="929102054"/>
              </p:ext>
            </p:extLst>
          </p:nvPr>
        </p:nvGraphicFramePr>
        <p:xfrm>
          <a:off x="9833628" y="4933306"/>
          <a:ext cx="642937" cy="692150"/>
        </p:xfrm>
        <a:graphic>
          <a:graphicData uri="http://schemas.openxmlformats.org/presentationml/2006/ole">
            <mc:AlternateContent xmlns:mc="http://schemas.openxmlformats.org/markup-compatibility/2006">
              <mc:Choice xmlns:v="urn:schemas-microsoft-com:vml" Requires="v">
                <p:oleObj spid="_x0000_s402507" name="公式" r:id="rId3" imgW="215806" imgH="228501" progId="Equation.3">
                  <p:embed/>
                </p:oleObj>
              </mc:Choice>
              <mc:Fallback>
                <p:oleObj name="公式" r:id="rId3" imgW="215806"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3628" y="4933306"/>
                        <a:ext cx="642937"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10"/>
          <p:cNvGraphicFramePr>
            <a:graphicFrameLocks noChangeAspect="1"/>
          </p:cNvGraphicFramePr>
          <p:nvPr>
            <p:extLst>
              <p:ext uri="{D42A27DB-BD31-4B8C-83A1-F6EECF244321}">
                <p14:modId xmlns:p14="http://schemas.microsoft.com/office/powerpoint/2010/main" val="1383809885"/>
              </p:ext>
            </p:extLst>
          </p:nvPr>
        </p:nvGraphicFramePr>
        <p:xfrm>
          <a:off x="9905064" y="3502025"/>
          <a:ext cx="571500" cy="685800"/>
        </p:xfrm>
        <a:graphic>
          <a:graphicData uri="http://schemas.openxmlformats.org/presentationml/2006/ole">
            <mc:AlternateContent xmlns:mc="http://schemas.openxmlformats.org/markup-compatibility/2006">
              <mc:Choice xmlns:v="urn:schemas-microsoft-com:vml" Requires="v">
                <p:oleObj spid="_x0000_s402508" name="公式" r:id="rId5" imgW="190500" imgH="228600" progId="Equation.3">
                  <p:embed/>
                </p:oleObj>
              </mc:Choice>
              <mc:Fallback>
                <p:oleObj name="公式" r:id="rId5" imgW="1905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5064" y="3502025"/>
                        <a:ext cx="5715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12"/>
          <p:cNvGraphicFramePr>
            <a:graphicFrameLocks noChangeAspect="1"/>
          </p:cNvGraphicFramePr>
          <p:nvPr>
            <p:extLst>
              <p:ext uri="{D42A27DB-BD31-4B8C-83A1-F6EECF244321}">
                <p14:modId xmlns:p14="http://schemas.microsoft.com/office/powerpoint/2010/main" val="1985161285"/>
              </p:ext>
            </p:extLst>
          </p:nvPr>
        </p:nvGraphicFramePr>
        <p:xfrm>
          <a:off x="9149404" y="4144319"/>
          <a:ext cx="714375" cy="555625"/>
        </p:xfrm>
        <a:graphic>
          <a:graphicData uri="http://schemas.openxmlformats.org/presentationml/2006/ole">
            <mc:AlternateContent xmlns:mc="http://schemas.openxmlformats.org/markup-compatibility/2006">
              <mc:Choice xmlns:v="urn:schemas-microsoft-com:vml" Requires="v">
                <p:oleObj spid="_x0000_s402509" name="公式" r:id="rId7" imgW="228402" imgH="177646" progId="Equation.3">
                  <p:embed/>
                </p:oleObj>
              </mc:Choice>
              <mc:Fallback>
                <p:oleObj name="公式" r:id="rId7" imgW="228402" imgH="1776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9404" y="4144319"/>
                        <a:ext cx="714375"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Freeform 51"/>
          <p:cNvSpPr>
            <a:spLocks/>
          </p:cNvSpPr>
          <p:nvPr/>
        </p:nvSpPr>
        <p:spPr bwMode="auto">
          <a:xfrm>
            <a:off x="9750403" y="4352266"/>
            <a:ext cx="792162" cy="207963"/>
          </a:xfrm>
          <a:custGeom>
            <a:avLst/>
            <a:gdLst>
              <a:gd name="T0" fmla="*/ 0 w 865"/>
              <a:gd name="T1" fmla="*/ 2147483646 h 159"/>
              <a:gd name="T2" fmla="*/ 2147483646 w 865"/>
              <a:gd name="T3" fmla="*/ 2147483646 h 159"/>
              <a:gd name="T4" fmla="*/ 2147483646 w 865"/>
              <a:gd name="T5" fmla="*/ 2147483646 h 159"/>
              <a:gd name="T6" fmla="*/ 2147483646 w 865"/>
              <a:gd name="T7" fmla="*/ 2147483646 h 159"/>
              <a:gd name="T8" fmla="*/ 2147483646 w 865"/>
              <a:gd name="T9" fmla="*/ 2147483646 h 159"/>
              <a:gd name="T10" fmla="*/ 2147483646 w 865"/>
              <a:gd name="T11" fmla="*/ 2147483646 h 159"/>
              <a:gd name="T12" fmla="*/ 2147483646 w 865"/>
              <a:gd name="T13" fmla="*/ 2147483646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 name="Rectangle 1027"/>
          <p:cNvSpPr>
            <a:spLocks noChangeArrowheads="1"/>
          </p:cNvSpPr>
          <p:nvPr/>
        </p:nvSpPr>
        <p:spPr bwMode="auto">
          <a:xfrm>
            <a:off x="2125088" y="1130640"/>
            <a:ext cx="873799" cy="523875"/>
          </a:xfrm>
          <a:prstGeom prst="rect">
            <a:avLst/>
          </a:prstGeom>
          <a:noFill/>
          <a:ln w="9525">
            <a:noFill/>
            <a:miter lim="800000"/>
            <a:headEnd/>
            <a:tailEnd/>
          </a:ln>
          <a:effectLst/>
        </p:spPr>
        <p:txBody>
          <a:bodyPr wrap="square">
            <a:spAutoFit/>
          </a:bodyPr>
          <a:lstStyle/>
          <a:p>
            <a:pPr>
              <a:spcBef>
                <a:spcPct val="50000"/>
              </a:spcBef>
              <a:defRPr/>
            </a:pPr>
            <a:r>
              <a:rPr lang="zh-CN" altLang="en-US" sz="2800" b="1" i="0" dirty="0">
                <a:solidFill>
                  <a:srgbClr val="C00000"/>
                </a:solidFill>
                <a:effectLst>
                  <a:outerShdw blurRad="38100" dist="38100" dir="2700000" algn="tl">
                    <a:srgbClr val="FFFFFF"/>
                  </a:outerShdw>
                </a:effectLst>
              </a:rPr>
              <a:t>解：</a:t>
            </a:r>
          </a:p>
        </p:txBody>
      </p:sp>
      <p:sp>
        <p:nvSpPr>
          <p:cNvPr id="36" name="矩形 35"/>
          <p:cNvSpPr/>
          <p:nvPr/>
        </p:nvSpPr>
        <p:spPr>
          <a:xfrm>
            <a:off x="3320158" y="1193064"/>
            <a:ext cx="5234125" cy="523220"/>
          </a:xfrm>
          <a:prstGeom prst="rect">
            <a:avLst/>
          </a:prstGeom>
        </p:spPr>
        <p:txBody>
          <a:bodyPr wrap="none">
            <a:spAutoFit/>
          </a:bodyPr>
          <a:lstStyle/>
          <a:p>
            <a:r>
              <a:rPr lang="zh-CN" altLang="zh-CN" sz="2800" b="1" i="0" dirty="0">
                <a:solidFill>
                  <a:srgbClr val="008000"/>
                </a:solidFill>
                <a:effectLst>
                  <a:outerShdw blurRad="38100" dist="38100" dir="2700000" algn="tl">
                    <a:srgbClr val="FFFFFF"/>
                  </a:outerShdw>
                </a:effectLst>
              </a:rPr>
              <a:t>轰击</a:t>
            </a:r>
            <a:r>
              <a:rPr lang="zh-CN" altLang="en-US" sz="2800" b="1" i="0" dirty="0">
                <a:solidFill>
                  <a:srgbClr val="008000"/>
                </a:solidFill>
                <a:effectLst>
                  <a:outerShdw blurRad="38100" dist="38100" dir="2700000" algn="tl">
                    <a:srgbClr val="FFFFFF"/>
                  </a:outerShdw>
                </a:effectLst>
              </a:rPr>
              <a:t>前</a:t>
            </a:r>
            <a:r>
              <a:rPr lang="zh-CN" altLang="zh-CN" sz="2800" b="1" i="0" dirty="0">
                <a:solidFill>
                  <a:srgbClr val="008000"/>
                </a:solidFill>
                <a:effectLst>
                  <a:outerShdw blurRad="38100" dist="38100" dir="2700000" algn="tl">
                    <a:srgbClr val="FFFFFF"/>
                  </a:outerShdw>
                </a:effectLst>
              </a:rPr>
              <a:t>氢原子</a:t>
            </a:r>
            <a:r>
              <a:rPr lang="zh-CN" altLang="en-US" sz="2800" b="1" i="0" dirty="0">
                <a:solidFill>
                  <a:srgbClr val="008000"/>
                </a:solidFill>
                <a:effectLst>
                  <a:outerShdw blurRad="38100" dist="38100" dir="2700000" algn="tl">
                    <a:srgbClr val="FFFFFF"/>
                  </a:outerShdw>
                </a:effectLst>
              </a:rPr>
              <a:t>的</a:t>
            </a:r>
            <a:r>
              <a:rPr lang="zh-CN" altLang="zh-CN" sz="2800" b="1" i="0" dirty="0">
                <a:solidFill>
                  <a:srgbClr val="008000"/>
                </a:solidFill>
                <a:effectLst>
                  <a:outerShdw blurRad="38100" dist="38100" dir="2700000" algn="tl">
                    <a:srgbClr val="FFFFFF"/>
                  </a:outerShdw>
                </a:effectLst>
              </a:rPr>
              <a:t>电子</a:t>
            </a:r>
            <a:r>
              <a:rPr lang="zh-CN" altLang="en-US" sz="2800" b="1" i="0" dirty="0">
                <a:solidFill>
                  <a:srgbClr val="008000"/>
                </a:solidFill>
                <a:effectLst>
                  <a:outerShdw blurRad="38100" dist="38100" dir="2700000" algn="tl">
                    <a:srgbClr val="FFFFFF"/>
                  </a:outerShdw>
                </a:effectLst>
              </a:rPr>
              <a:t>处于</a:t>
            </a:r>
            <a:r>
              <a:rPr lang="zh-CN" altLang="en-US" sz="2800" b="1" i="0" dirty="0">
                <a:solidFill>
                  <a:srgbClr val="008000"/>
                </a:solidFill>
              </a:rPr>
              <a:t>基态，</a:t>
            </a:r>
            <a:endParaRPr lang="zh-CN" altLang="en-US" sz="2800" dirty="0">
              <a:solidFill>
                <a:srgbClr val="008000"/>
              </a:solidFill>
            </a:endParaRPr>
          </a:p>
        </p:txBody>
      </p:sp>
      <p:sp>
        <p:nvSpPr>
          <p:cNvPr id="37" name="矩形 36"/>
          <p:cNvSpPr/>
          <p:nvPr/>
        </p:nvSpPr>
        <p:spPr>
          <a:xfrm>
            <a:off x="2339391" y="1764954"/>
            <a:ext cx="7560840" cy="954107"/>
          </a:xfrm>
          <a:prstGeom prst="rect">
            <a:avLst/>
          </a:prstGeom>
        </p:spPr>
        <p:txBody>
          <a:bodyPr wrap="square">
            <a:spAutoFit/>
          </a:bodyPr>
          <a:lstStyle/>
          <a:p>
            <a:r>
              <a:rPr lang="zh-CN" altLang="en-US" sz="2800" b="1" i="0" dirty="0">
                <a:solidFill>
                  <a:srgbClr val="FF0066"/>
                </a:solidFill>
                <a:effectLst>
                  <a:outerShdw blurRad="38100" dist="38100" dir="2700000" algn="tl">
                    <a:srgbClr val="FFFFFF"/>
                  </a:outerShdw>
                </a:effectLst>
                <a:latin typeface="宋体" pitchFamily="2" charset="-122"/>
              </a:rPr>
              <a:t>假设</a:t>
            </a:r>
            <a:r>
              <a:rPr lang="zh-CN" altLang="zh-CN" sz="2800" b="1" i="0" dirty="0">
                <a:solidFill>
                  <a:srgbClr val="0000CC"/>
                </a:solidFill>
                <a:effectLst>
                  <a:outerShdw blurRad="38100" dist="38100" dir="2700000" algn="tl">
                    <a:srgbClr val="FFFFFF"/>
                  </a:outerShdw>
                </a:effectLst>
              </a:rPr>
              <a:t>轰击</a:t>
            </a:r>
            <a:r>
              <a:rPr lang="zh-CN" altLang="en-US" sz="2800" b="1" i="0" dirty="0">
                <a:solidFill>
                  <a:srgbClr val="0000CC"/>
                </a:solidFill>
                <a:effectLst>
                  <a:outerShdw blurRad="38100" dist="38100" dir="2700000" algn="tl">
                    <a:srgbClr val="FFFFFF"/>
                  </a:outerShdw>
                </a:effectLst>
              </a:rPr>
              <a:t>后</a:t>
            </a:r>
            <a:r>
              <a:rPr lang="zh-CN" altLang="zh-CN" sz="2800" b="1" i="0" dirty="0">
                <a:solidFill>
                  <a:srgbClr val="0000CC"/>
                </a:solidFill>
                <a:effectLst>
                  <a:outerShdw blurRad="38100" dist="38100" dir="2700000" algn="tl">
                    <a:srgbClr val="FFFFFF"/>
                  </a:outerShdw>
                </a:effectLst>
              </a:rPr>
              <a:t>氢原子</a:t>
            </a:r>
            <a:r>
              <a:rPr lang="zh-CN" altLang="en-US" sz="2800" b="1" i="0" dirty="0">
                <a:solidFill>
                  <a:srgbClr val="0000CC"/>
                </a:solidFill>
                <a:effectLst>
                  <a:outerShdw blurRad="38100" dist="38100" dir="2700000" algn="tl">
                    <a:srgbClr val="FFFFFF"/>
                  </a:outerShdw>
                </a:effectLst>
              </a:rPr>
              <a:t>的</a:t>
            </a:r>
            <a:r>
              <a:rPr lang="zh-CN" altLang="zh-CN" sz="2800" b="1" i="0" dirty="0">
                <a:solidFill>
                  <a:srgbClr val="0000CC"/>
                </a:solidFill>
                <a:effectLst>
                  <a:outerShdw blurRad="38100" dist="38100" dir="2700000" algn="tl">
                    <a:srgbClr val="FFFFFF"/>
                  </a:outerShdw>
                </a:effectLst>
              </a:rPr>
              <a:t>电子</a:t>
            </a:r>
            <a:r>
              <a:rPr lang="zh-CN" altLang="en-US" sz="2800" b="1" i="0" dirty="0">
                <a:solidFill>
                  <a:srgbClr val="0000CC"/>
                </a:solidFill>
                <a:effectLst>
                  <a:outerShdw blurRad="38100" dist="38100" dir="2700000" algn="tl">
                    <a:srgbClr val="FFFFFF"/>
                  </a:outerShdw>
                </a:effectLst>
              </a:rPr>
              <a:t>得到外界的全部能量          ，激发到</a:t>
            </a:r>
            <a:r>
              <a:rPr lang="zh-CN" altLang="en-US" sz="2800" b="1" i="0" dirty="0">
                <a:solidFill>
                  <a:srgbClr val="FF00FF"/>
                </a:solidFill>
                <a:effectLst>
                  <a:outerShdw blurRad="38100" dist="38100" dir="2700000" algn="tl">
                    <a:srgbClr val="FFFFFF"/>
                  </a:outerShdw>
                </a:effectLst>
                <a:latin typeface="宋体" pitchFamily="2" charset="-122"/>
              </a:rPr>
              <a:t>高能量状态</a:t>
            </a:r>
            <a:endParaRPr lang="zh-CN" altLang="en-US" dirty="0">
              <a:solidFill>
                <a:srgbClr val="FF00FF"/>
              </a:solidFill>
            </a:endParaRPr>
          </a:p>
        </p:txBody>
      </p:sp>
      <p:graphicFrame>
        <p:nvGraphicFramePr>
          <p:cNvPr id="38" name="对象 37"/>
          <p:cNvGraphicFramePr>
            <a:graphicFrameLocks noChangeAspect="1"/>
          </p:cNvGraphicFramePr>
          <p:nvPr>
            <p:extLst>
              <p:ext uri="{D42A27DB-BD31-4B8C-83A1-F6EECF244321}">
                <p14:modId xmlns:p14="http://schemas.microsoft.com/office/powerpoint/2010/main" val="191745866"/>
              </p:ext>
            </p:extLst>
          </p:nvPr>
        </p:nvGraphicFramePr>
        <p:xfrm>
          <a:off x="7007419" y="2131354"/>
          <a:ext cx="599306" cy="719167"/>
        </p:xfrm>
        <a:graphic>
          <a:graphicData uri="http://schemas.openxmlformats.org/presentationml/2006/ole">
            <mc:AlternateContent xmlns:mc="http://schemas.openxmlformats.org/markup-compatibility/2006">
              <mc:Choice xmlns:v="urn:schemas-microsoft-com:vml" Requires="v">
                <p:oleObj spid="_x0000_s402510" name="公式" r:id="rId9" imgW="190440" imgH="228600" progId="Equation.3">
                  <p:embed/>
                </p:oleObj>
              </mc:Choice>
              <mc:Fallback>
                <p:oleObj name="公式" r:id="rId9" imgW="190440" imgH="228600" progId="Equation.3">
                  <p:embed/>
                  <p:pic>
                    <p:nvPicPr>
                      <p:cNvPr id="0" name=""/>
                      <p:cNvPicPr/>
                      <p:nvPr/>
                    </p:nvPicPr>
                    <p:blipFill>
                      <a:blip r:embed="rId10"/>
                      <a:stretch>
                        <a:fillRect/>
                      </a:stretch>
                    </p:blipFill>
                    <p:spPr>
                      <a:xfrm>
                        <a:off x="7007419" y="2131354"/>
                        <a:ext cx="599306" cy="719167"/>
                      </a:xfrm>
                      <a:prstGeom prst="rect">
                        <a:avLst/>
                      </a:prstGeom>
                    </p:spPr>
                  </p:pic>
                </p:oleObj>
              </mc:Fallback>
            </mc:AlternateContent>
          </a:graphicData>
        </a:graphic>
      </p:graphicFrame>
      <p:graphicFrame>
        <p:nvGraphicFramePr>
          <p:cNvPr id="39" name="对象 38"/>
          <p:cNvGraphicFramePr>
            <a:graphicFrameLocks noChangeAspect="1"/>
          </p:cNvGraphicFramePr>
          <p:nvPr>
            <p:extLst>
              <p:ext uri="{D42A27DB-BD31-4B8C-83A1-F6EECF244321}">
                <p14:modId xmlns:p14="http://schemas.microsoft.com/office/powerpoint/2010/main" val="3091455733"/>
              </p:ext>
            </p:extLst>
          </p:nvPr>
        </p:nvGraphicFramePr>
        <p:xfrm>
          <a:off x="2936178" y="2131353"/>
          <a:ext cx="720725" cy="719138"/>
        </p:xfrm>
        <a:graphic>
          <a:graphicData uri="http://schemas.openxmlformats.org/presentationml/2006/ole">
            <mc:AlternateContent xmlns:mc="http://schemas.openxmlformats.org/markup-compatibility/2006">
              <mc:Choice xmlns:v="urn:schemas-microsoft-com:vml" Requires="v">
                <p:oleObj spid="_x0000_s402511" name="公式" r:id="rId11" imgW="228600" imgH="228600" progId="Equation.3">
                  <p:embed/>
                </p:oleObj>
              </mc:Choice>
              <mc:Fallback>
                <p:oleObj name="公式" r:id="rId11" imgW="228600" imgH="228600" progId="Equation.3">
                  <p:embed/>
                  <p:pic>
                    <p:nvPicPr>
                      <p:cNvPr id="0" name=""/>
                      <p:cNvPicPr/>
                      <p:nvPr/>
                    </p:nvPicPr>
                    <p:blipFill>
                      <a:blip r:embed="rId12"/>
                      <a:stretch>
                        <a:fillRect/>
                      </a:stretch>
                    </p:blipFill>
                    <p:spPr>
                      <a:xfrm>
                        <a:off x="2936178" y="2131353"/>
                        <a:ext cx="720725" cy="719138"/>
                      </a:xfrm>
                      <a:prstGeom prst="rect">
                        <a:avLst/>
                      </a:prstGeom>
                    </p:spPr>
                  </p:pic>
                </p:oleObj>
              </mc:Fallback>
            </mc:AlternateContent>
          </a:graphicData>
        </a:graphic>
      </p:graphicFrame>
      <p:sp>
        <p:nvSpPr>
          <p:cNvPr id="40" name="矩形 39"/>
          <p:cNvSpPr/>
          <p:nvPr/>
        </p:nvSpPr>
        <p:spPr>
          <a:xfrm>
            <a:off x="2046960" y="3064859"/>
            <a:ext cx="1627369" cy="523220"/>
          </a:xfrm>
          <a:prstGeom prst="rect">
            <a:avLst/>
          </a:prstGeom>
        </p:spPr>
        <p:txBody>
          <a:bodyPr wrap="none">
            <a:spAutoFit/>
          </a:bodyPr>
          <a:lstStyle/>
          <a:p>
            <a:r>
              <a:rPr lang="zh-CN" altLang="en-US" sz="2800" b="1" i="0" dirty="0">
                <a:solidFill>
                  <a:srgbClr val="CC3300"/>
                </a:solidFill>
              </a:rPr>
              <a:t>能量守恒</a:t>
            </a:r>
            <a:endParaRPr lang="zh-CN" altLang="en-US" dirty="0">
              <a:solidFill>
                <a:srgbClr val="CC3300"/>
              </a:solidFill>
            </a:endParaRPr>
          </a:p>
        </p:txBody>
      </p:sp>
      <p:graphicFrame>
        <p:nvGraphicFramePr>
          <p:cNvPr id="41" name="Object 2075"/>
          <p:cNvGraphicFramePr>
            <a:graphicFrameLocks noChangeAspect="1"/>
          </p:cNvGraphicFramePr>
          <p:nvPr>
            <p:extLst>
              <p:ext uri="{D42A27DB-BD31-4B8C-83A1-F6EECF244321}">
                <p14:modId xmlns:p14="http://schemas.microsoft.com/office/powerpoint/2010/main" val="188068853"/>
              </p:ext>
            </p:extLst>
          </p:nvPr>
        </p:nvGraphicFramePr>
        <p:xfrm>
          <a:off x="3765738" y="2943541"/>
          <a:ext cx="2384281" cy="660077"/>
        </p:xfrm>
        <a:graphic>
          <a:graphicData uri="http://schemas.openxmlformats.org/presentationml/2006/ole">
            <mc:AlternateContent xmlns:mc="http://schemas.openxmlformats.org/markup-compatibility/2006">
              <mc:Choice xmlns:v="urn:schemas-microsoft-com:vml" Requires="v">
                <p:oleObj spid="_x0000_s402512" name="公式" r:id="rId13" imgW="825480" imgH="228600" progId="Equation.3">
                  <p:embed/>
                </p:oleObj>
              </mc:Choice>
              <mc:Fallback>
                <p:oleObj name="公式" r:id="rId13" imgW="825480" imgH="228600" progId="Equation.3">
                  <p:embed/>
                  <p:pic>
                    <p:nvPicPr>
                      <p:cNvPr id="0" name=""/>
                      <p:cNvPicPr>
                        <a:picLocks noChangeAspect="1" noChangeArrowheads="1"/>
                      </p:cNvPicPr>
                      <p:nvPr/>
                    </p:nvPicPr>
                    <p:blipFill>
                      <a:blip r:embed="rId14"/>
                      <a:srcRect/>
                      <a:stretch>
                        <a:fillRect/>
                      </a:stretch>
                    </p:blipFill>
                    <p:spPr bwMode="auto">
                      <a:xfrm>
                        <a:off x="3765738" y="2943541"/>
                        <a:ext cx="2384281" cy="660077"/>
                      </a:xfrm>
                      <a:prstGeom prst="rect">
                        <a:avLst/>
                      </a:prstGeom>
                      <a:noFill/>
                      <a:ln>
                        <a:noFill/>
                      </a:ln>
                      <a:effectLst/>
                      <a:extLst/>
                    </p:spPr>
                  </p:pic>
                </p:oleObj>
              </mc:Fallback>
            </mc:AlternateContent>
          </a:graphicData>
        </a:graphic>
      </p:graphicFrame>
      <p:graphicFrame>
        <p:nvGraphicFramePr>
          <p:cNvPr id="42" name="Object 2074"/>
          <p:cNvGraphicFramePr>
            <a:graphicFrameLocks noChangeAspect="1"/>
          </p:cNvGraphicFramePr>
          <p:nvPr>
            <p:extLst>
              <p:ext uri="{D42A27DB-BD31-4B8C-83A1-F6EECF244321}">
                <p14:modId xmlns:p14="http://schemas.microsoft.com/office/powerpoint/2010/main" val="1674100808"/>
              </p:ext>
            </p:extLst>
          </p:nvPr>
        </p:nvGraphicFramePr>
        <p:xfrm>
          <a:off x="6150018" y="2767730"/>
          <a:ext cx="1501156" cy="989651"/>
        </p:xfrm>
        <a:graphic>
          <a:graphicData uri="http://schemas.openxmlformats.org/presentationml/2006/ole">
            <mc:AlternateContent xmlns:mc="http://schemas.openxmlformats.org/markup-compatibility/2006">
              <mc:Choice xmlns:v="urn:schemas-microsoft-com:vml" Requires="v">
                <p:oleObj spid="_x0000_s402513" name="公式" r:id="rId15" imgW="596641" imgH="393529" progId="Equation.3">
                  <p:embed/>
                </p:oleObj>
              </mc:Choice>
              <mc:Fallback>
                <p:oleObj name="公式" r:id="rId15" imgW="596641" imgH="39352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50018" y="2767730"/>
                        <a:ext cx="1501156" cy="989651"/>
                      </a:xfrm>
                      <a:prstGeom prst="rect">
                        <a:avLst/>
                      </a:prstGeom>
                      <a:noFill/>
                      <a:ln>
                        <a:noFill/>
                      </a:ln>
                      <a:effectLst/>
                      <a:extLst/>
                    </p:spPr>
                  </p:pic>
                </p:oleObj>
              </mc:Fallback>
            </mc:AlternateContent>
          </a:graphicData>
        </a:graphic>
      </p:graphicFrame>
      <p:graphicFrame>
        <p:nvGraphicFramePr>
          <p:cNvPr id="43" name="Object 2076"/>
          <p:cNvGraphicFramePr>
            <a:graphicFrameLocks noChangeAspect="1"/>
          </p:cNvGraphicFramePr>
          <p:nvPr>
            <p:extLst>
              <p:ext uri="{D42A27DB-BD31-4B8C-83A1-F6EECF244321}">
                <p14:modId xmlns:p14="http://schemas.microsoft.com/office/powerpoint/2010/main" val="2717872131"/>
              </p:ext>
            </p:extLst>
          </p:nvPr>
        </p:nvGraphicFramePr>
        <p:xfrm>
          <a:off x="8256241" y="2926727"/>
          <a:ext cx="2211261" cy="544745"/>
        </p:xfrm>
        <a:graphic>
          <a:graphicData uri="http://schemas.openxmlformats.org/presentationml/2006/ole">
            <mc:AlternateContent xmlns:mc="http://schemas.openxmlformats.org/markup-compatibility/2006">
              <mc:Choice xmlns:v="urn:schemas-microsoft-com:vml" Requires="v">
                <p:oleObj spid="_x0000_s402514" name="公式" r:id="rId17" imgW="875920" imgH="215806" progId="Equation.3">
                  <p:embed/>
                </p:oleObj>
              </mc:Choice>
              <mc:Fallback>
                <p:oleObj name="公式" r:id="rId17" imgW="875920" imgH="215806"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56241" y="2926727"/>
                        <a:ext cx="2211261" cy="544745"/>
                      </a:xfrm>
                      <a:prstGeom prst="rect">
                        <a:avLst/>
                      </a:prstGeom>
                      <a:noFill/>
                      <a:ln>
                        <a:noFill/>
                      </a:ln>
                      <a:effectLst/>
                      <a:extLst/>
                    </p:spPr>
                  </p:pic>
                </p:oleObj>
              </mc:Fallback>
            </mc:AlternateContent>
          </a:graphicData>
        </a:graphic>
      </p:graphicFrame>
      <p:sp>
        <p:nvSpPr>
          <p:cNvPr id="44" name="AutoShape 8"/>
          <p:cNvSpPr>
            <a:spLocks noChangeArrowheads="1"/>
          </p:cNvSpPr>
          <p:nvPr/>
        </p:nvSpPr>
        <p:spPr bwMode="auto">
          <a:xfrm>
            <a:off x="2846818" y="4129405"/>
            <a:ext cx="700143" cy="241182"/>
          </a:xfrm>
          <a:prstGeom prst="rightArrow">
            <a:avLst>
              <a:gd name="adj1" fmla="val 50000"/>
              <a:gd name="adj2" fmla="val 95879"/>
            </a:avLst>
          </a:prstGeom>
          <a:solidFill>
            <a:srgbClr val="00FFFF"/>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45" name="Object 2077"/>
          <p:cNvGraphicFramePr>
            <a:graphicFrameLocks noChangeAspect="1"/>
          </p:cNvGraphicFramePr>
          <p:nvPr>
            <p:extLst>
              <p:ext uri="{D42A27DB-BD31-4B8C-83A1-F6EECF244321}">
                <p14:modId xmlns:p14="http://schemas.microsoft.com/office/powerpoint/2010/main" val="1515553896"/>
              </p:ext>
            </p:extLst>
          </p:nvPr>
        </p:nvGraphicFramePr>
        <p:xfrm>
          <a:off x="3705800" y="3744603"/>
          <a:ext cx="2987479" cy="1080976"/>
        </p:xfrm>
        <a:graphic>
          <a:graphicData uri="http://schemas.openxmlformats.org/presentationml/2006/ole">
            <mc:AlternateContent xmlns:mc="http://schemas.openxmlformats.org/markup-compatibility/2006">
              <mc:Choice xmlns:v="urn:schemas-microsoft-com:vml" Requires="v">
                <p:oleObj spid="_x0000_s402515" name="公式" r:id="rId19" imgW="1193800" imgH="431800" progId="Equation.3">
                  <p:embed/>
                </p:oleObj>
              </mc:Choice>
              <mc:Fallback>
                <p:oleObj name="公式" r:id="rId19" imgW="1193800" imgH="4318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05800" y="3744603"/>
                        <a:ext cx="2987479" cy="1080976"/>
                      </a:xfrm>
                      <a:prstGeom prst="rect">
                        <a:avLst/>
                      </a:prstGeom>
                      <a:noFill/>
                      <a:ln>
                        <a:noFill/>
                      </a:ln>
                      <a:effectLst/>
                      <a:extLst/>
                    </p:spPr>
                  </p:pic>
                </p:oleObj>
              </mc:Fallback>
            </mc:AlternateContent>
          </a:graphicData>
        </a:graphic>
      </p:graphicFrame>
      <p:sp>
        <p:nvSpPr>
          <p:cNvPr id="46" name="AutoShape 8"/>
          <p:cNvSpPr>
            <a:spLocks noChangeArrowheads="1"/>
          </p:cNvSpPr>
          <p:nvPr/>
        </p:nvSpPr>
        <p:spPr bwMode="auto">
          <a:xfrm>
            <a:off x="2809942" y="5504510"/>
            <a:ext cx="700143" cy="241182"/>
          </a:xfrm>
          <a:prstGeom prst="rightArrow">
            <a:avLst>
              <a:gd name="adj1" fmla="val 50000"/>
              <a:gd name="adj2" fmla="val 95879"/>
            </a:avLst>
          </a:prstGeom>
          <a:solidFill>
            <a:srgbClr val="66FF99"/>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47" name="Object 2078"/>
          <p:cNvGraphicFramePr>
            <a:graphicFrameLocks noChangeAspect="1"/>
          </p:cNvGraphicFramePr>
          <p:nvPr>
            <p:extLst>
              <p:ext uri="{D42A27DB-BD31-4B8C-83A1-F6EECF244321}">
                <p14:modId xmlns:p14="http://schemas.microsoft.com/office/powerpoint/2010/main" val="807826702"/>
              </p:ext>
            </p:extLst>
          </p:nvPr>
        </p:nvGraphicFramePr>
        <p:xfrm>
          <a:off x="3705799" y="4877959"/>
          <a:ext cx="3954418" cy="1192969"/>
        </p:xfrm>
        <a:graphic>
          <a:graphicData uri="http://schemas.openxmlformats.org/presentationml/2006/ole">
            <mc:AlternateContent xmlns:mc="http://schemas.openxmlformats.org/markup-compatibility/2006">
              <mc:Choice xmlns:v="urn:schemas-microsoft-com:vml" Requires="v">
                <p:oleObj spid="_x0000_s402516" name="公式" r:id="rId21" imgW="1473200" imgH="444500" progId="Equation.3">
                  <p:embed/>
                </p:oleObj>
              </mc:Choice>
              <mc:Fallback>
                <p:oleObj name="公式" r:id="rId21" imgW="1473200" imgH="4445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05799" y="4877959"/>
                        <a:ext cx="3954418" cy="1192969"/>
                      </a:xfrm>
                      <a:prstGeom prst="rect">
                        <a:avLst/>
                      </a:prstGeom>
                      <a:noFill/>
                      <a:ln>
                        <a:noFill/>
                      </a:ln>
                      <a:effectLst/>
                      <a:extLst/>
                    </p:spPr>
                  </p:pic>
                </p:oleObj>
              </mc:Fallback>
            </mc:AlternateContent>
          </a:graphicData>
        </a:graphic>
      </p:graphicFrame>
      <p:sp>
        <p:nvSpPr>
          <p:cNvPr id="48" name="矩形 47"/>
          <p:cNvSpPr/>
          <p:nvPr/>
        </p:nvSpPr>
        <p:spPr>
          <a:xfrm>
            <a:off x="2030669" y="6212002"/>
            <a:ext cx="6779868" cy="523220"/>
          </a:xfrm>
          <a:prstGeom prst="rect">
            <a:avLst/>
          </a:prstGeom>
        </p:spPr>
        <p:txBody>
          <a:bodyPr wrap="square">
            <a:spAutoFit/>
          </a:bodyPr>
          <a:lstStyle/>
          <a:p>
            <a:r>
              <a:rPr lang="zh-CN" altLang="zh-CN" sz="2800" b="1" i="0" dirty="0">
                <a:solidFill>
                  <a:srgbClr val="CC3300"/>
                </a:solidFill>
                <a:effectLst>
                  <a:outerShdw blurRad="38100" dist="38100" dir="2700000" algn="tl">
                    <a:srgbClr val="FFFFFF"/>
                  </a:outerShdw>
                </a:effectLst>
              </a:rPr>
              <a:t>氢原子</a:t>
            </a:r>
            <a:r>
              <a:rPr lang="zh-CN" altLang="en-US" sz="2800" b="1" i="0" dirty="0">
                <a:solidFill>
                  <a:srgbClr val="CC3300"/>
                </a:solidFill>
                <a:effectLst>
                  <a:outerShdw blurRad="38100" dist="38100" dir="2700000" algn="tl">
                    <a:srgbClr val="FFFFFF"/>
                  </a:outerShdw>
                </a:effectLst>
              </a:rPr>
              <a:t>的</a:t>
            </a:r>
            <a:r>
              <a:rPr lang="zh-CN" altLang="zh-CN" sz="2800" b="1" i="0" dirty="0">
                <a:solidFill>
                  <a:srgbClr val="CC3300"/>
                </a:solidFill>
                <a:effectLst>
                  <a:outerShdw blurRad="38100" dist="38100" dir="2700000" algn="tl">
                    <a:srgbClr val="FFFFFF"/>
                  </a:outerShdw>
                </a:effectLst>
              </a:rPr>
              <a:t>电子</a:t>
            </a:r>
            <a:r>
              <a:rPr lang="zh-CN" altLang="en-US" sz="2800" b="1" i="0" dirty="0">
                <a:solidFill>
                  <a:srgbClr val="CC3300"/>
                </a:solidFill>
                <a:effectLst>
                  <a:outerShdw blurRad="38100" dist="38100" dir="2700000" algn="tl">
                    <a:srgbClr val="FFFFFF"/>
                  </a:outerShdw>
                </a:effectLst>
              </a:rPr>
              <a:t>能够激发到的最高</a:t>
            </a:r>
            <a:r>
              <a:rPr lang="zh-CN" altLang="en-US" sz="2800" b="1" i="0" dirty="0">
                <a:solidFill>
                  <a:srgbClr val="CC3300"/>
                </a:solidFill>
                <a:effectLst>
                  <a:outerShdw blurRad="38100" dist="38100" dir="2700000" algn="tl">
                    <a:srgbClr val="FFFFFF"/>
                  </a:outerShdw>
                </a:effectLst>
                <a:latin typeface="宋体" pitchFamily="2" charset="-122"/>
              </a:rPr>
              <a:t>能量状态</a:t>
            </a:r>
            <a:endParaRPr lang="zh-CN" altLang="en-US" sz="2800" dirty="0">
              <a:solidFill>
                <a:srgbClr val="CC3300"/>
              </a:solidFill>
            </a:endParaRPr>
          </a:p>
        </p:txBody>
      </p:sp>
      <p:sp>
        <p:nvSpPr>
          <p:cNvPr id="49" name="Text Box 1031"/>
          <p:cNvSpPr txBox="1">
            <a:spLocks noChangeArrowheads="1"/>
          </p:cNvSpPr>
          <p:nvPr/>
        </p:nvSpPr>
        <p:spPr bwMode="auto">
          <a:xfrm>
            <a:off x="8877172" y="6119600"/>
            <a:ext cx="1700981" cy="708025"/>
          </a:xfrm>
          <a:prstGeom prst="rect">
            <a:avLst/>
          </a:prstGeom>
          <a:noFill/>
          <a:ln w="9525">
            <a:noFill/>
            <a:miter lim="800000"/>
            <a:headEnd/>
            <a:tailEnd/>
          </a:ln>
          <a:effectLst/>
        </p:spPr>
        <p:txBody>
          <a:bodyPr wrap="square">
            <a:spAutoFit/>
          </a:bodyPr>
          <a:lstStyle/>
          <a:p>
            <a:pPr>
              <a:spcBef>
                <a:spcPct val="50000"/>
              </a:spcBef>
              <a:defRPr/>
            </a:pPr>
            <a:r>
              <a:rPr lang="en-US" altLang="zh-CN" sz="4000" b="1" dirty="0">
                <a:solidFill>
                  <a:srgbClr val="3E0000"/>
                </a:solidFill>
                <a:effectLst>
                  <a:outerShdw blurRad="38100" dist="38100" dir="2700000" algn="tl">
                    <a:srgbClr val="FFFFFF"/>
                  </a:outerShdw>
                </a:effectLst>
              </a:rPr>
              <a:t>n =</a:t>
            </a:r>
            <a:r>
              <a:rPr lang="en-US" altLang="zh-CN" sz="4000" b="1" i="0" dirty="0">
                <a:solidFill>
                  <a:srgbClr val="3E0000"/>
                </a:solidFill>
                <a:effectLst>
                  <a:outerShdw blurRad="38100" dist="38100" dir="2700000" algn="tl">
                    <a:srgbClr val="FFFFFF"/>
                  </a:outerShdw>
                </a:effectLst>
              </a:rPr>
              <a:t> 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8898"/>
                                        </p:tgtEl>
                                        <p:attrNameLst>
                                          <p:attrName>style.visibility</p:attrName>
                                        </p:attrNameLst>
                                      </p:cBhvr>
                                      <p:to>
                                        <p:strVal val="visible"/>
                                      </p:to>
                                    </p:set>
                                    <p:animEffect transition="in" filter="wipe(left)">
                                      <p:cBhvr>
                                        <p:cTn id="7" dur="500"/>
                                        <p:tgtEl>
                                          <p:spTgt spid="208898"/>
                                        </p:tgtEl>
                                      </p:cBhvr>
                                    </p:animEffect>
                                  </p:childTnLst>
                                </p:cTn>
                              </p:par>
                              <p:par>
                                <p:cTn id="8" presetID="42"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1000"/>
                                        <p:tgtEl>
                                          <p:spTgt spid="27"/>
                                        </p:tgtEl>
                                      </p:cBhvr>
                                    </p:animEffect>
                                    <p:anim calcmode="lin" valueType="num">
                                      <p:cBhvr>
                                        <p:cTn id="11" dur="1000" fill="hold"/>
                                        <p:tgtEl>
                                          <p:spTgt spid="27"/>
                                        </p:tgtEl>
                                        <p:attrNameLst>
                                          <p:attrName>ppt_x</p:attrName>
                                        </p:attrNameLst>
                                      </p:cBhvr>
                                      <p:tavLst>
                                        <p:tav tm="0">
                                          <p:val>
                                            <p:strVal val="#ppt_x"/>
                                          </p:val>
                                        </p:tav>
                                        <p:tav tm="100000">
                                          <p:val>
                                            <p:strVal val="#ppt_x"/>
                                          </p:val>
                                        </p:tav>
                                      </p:tavLst>
                                    </p:anim>
                                    <p:anim calcmode="lin" valueType="num">
                                      <p:cBhvr>
                                        <p:cTn id="12" dur="1000" fill="hold"/>
                                        <p:tgtEl>
                                          <p:spTgt spid="27"/>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1000"/>
                                        <p:tgtEl>
                                          <p:spTgt spid="31"/>
                                        </p:tgtEl>
                                      </p:cBhvr>
                                    </p:animEffect>
                                    <p:anim calcmode="lin" valueType="num">
                                      <p:cBhvr>
                                        <p:cTn id="16" dur="1000" fill="hold"/>
                                        <p:tgtEl>
                                          <p:spTgt spid="31"/>
                                        </p:tgtEl>
                                        <p:attrNameLst>
                                          <p:attrName>ppt_x</p:attrName>
                                        </p:attrNameLst>
                                      </p:cBhvr>
                                      <p:tavLst>
                                        <p:tav tm="0">
                                          <p:val>
                                            <p:strVal val="#ppt_x"/>
                                          </p:val>
                                        </p:tav>
                                        <p:tav tm="100000">
                                          <p:val>
                                            <p:strVal val="#ppt_x"/>
                                          </p:val>
                                        </p:tav>
                                      </p:tavLst>
                                    </p:anim>
                                    <p:anim calcmode="lin" valueType="num">
                                      <p:cBhvr>
                                        <p:cTn id="17" dur="1000" fill="hold"/>
                                        <p:tgtEl>
                                          <p:spTgt spid="31"/>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1000"/>
                                        <p:tgtEl>
                                          <p:spTgt spid="32"/>
                                        </p:tgtEl>
                                      </p:cBhvr>
                                    </p:animEffect>
                                    <p:anim calcmode="lin" valueType="num">
                                      <p:cBhvr>
                                        <p:cTn id="21" dur="1000" fill="hold"/>
                                        <p:tgtEl>
                                          <p:spTgt spid="32"/>
                                        </p:tgtEl>
                                        <p:attrNameLst>
                                          <p:attrName>ppt_x</p:attrName>
                                        </p:attrNameLst>
                                      </p:cBhvr>
                                      <p:tavLst>
                                        <p:tav tm="0">
                                          <p:val>
                                            <p:strVal val="#ppt_x"/>
                                          </p:val>
                                        </p:tav>
                                        <p:tav tm="100000">
                                          <p:val>
                                            <p:strVal val="#ppt_x"/>
                                          </p:val>
                                        </p:tav>
                                      </p:tavLst>
                                    </p:anim>
                                    <p:anim calcmode="lin" valueType="num">
                                      <p:cBhvr>
                                        <p:cTn id="2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500" fill="hold"/>
                                        <p:tgtEl>
                                          <p:spTgt spid="34"/>
                                        </p:tgtEl>
                                        <p:attrNameLst>
                                          <p:attrName>ppt_x</p:attrName>
                                        </p:attrNameLst>
                                      </p:cBhvr>
                                      <p:tavLst>
                                        <p:tav tm="0">
                                          <p:val>
                                            <p:strVal val="#ppt_x"/>
                                          </p:val>
                                        </p:tav>
                                        <p:tav tm="100000">
                                          <p:val>
                                            <p:strVal val="#ppt_x"/>
                                          </p:val>
                                        </p:tav>
                                      </p:tavLst>
                                    </p:anim>
                                    <p:anim calcmode="lin" valueType="num">
                                      <p:cBhvr additive="base">
                                        <p:cTn id="3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1000"/>
                                        <p:tgtEl>
                                          <p:spTgt spid="33"/>
                                        </p:tgtEl>
                                      </p:cBhvr>
                                    </p:animEffect>
                                    <p:anim calcmode="lin" valueType="num">
                                      <p:cBhvr>
                                        <p:cTn id="40" dur="1000" fill="hold"/>
                                        <p:tgtEl>
                                          <p:spTgt spid="33"/>
                                        </p:tgtEl>
                                        <p:attrNameLst>
                                          <p:attrName>ppt_x</p:attrName>
                                        </p:attrNameLst>
                                      </p:cBhvr>
                                      <p:tavLst>
                                        <p:tav tm="0">
                                          <p:val>
                                            <p:strVal val="#ppt_x"/>
                                          </p:val>
                                        </p:tav>
                                        <p:tav tm="100000">
                                          <p:val>
                                            <p:strVal val="#ppt_x"/>
                                          </p:val>
                                        </p:tav>
                                      </p:tavLst>
                                    </p:anim>
                                    <p:anim calcmode="lin" valueType="num">
                                      <p:cBhvr>
                                        <p:cTn id="4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left)">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circle(in)">
                                      <p:cBhvr>
                                        <p:cTn id="51" dur="2000"/>
                                        <p:tgtEl>
                                          <p:spTgt spid="36"/>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37"/>
                                        </p:tgtEl>
                                        <p:attrNameLst>
                                          <p:attrName>style.visibility</p:attrName>
                                        </p:attrNameLst>
                                      </p:cBhvr>
                                      <p:to>
                                        <p:strVal val="visible"/>
                                      </p:to>
                                    </p:set>
                                    <p:anim calcmode="lin" valueType="num">
                                      <p:cBhvr>
                                        <p:cTn id="56" dur="500" fill="hold"/>
                                        <p:tgtEl>
                                          <p:spTgt spid="37"/>
                                        </p:tgtEl>
                                        <p:attrNameLst>
                                          <p:attrName>ppt_w</p:attrName>
                                        </p:attrNameLst>
                                      </p:cBhvr>
                                      <p:tavLst>
                                        <p:tav tm="0">
                                          <p:val>
                                            <p:fltVal val="0"/>
                                          </p:val>
                                        </p:tav>
                                        <p:tav tm="100000">
                                          <p:val>
                                            <p:strVal val="#ppt_w"/>
                                          </p:val>
                                        </p:tav>
                                      </p:tavLst>
                                    </p:anim>
                                    <p:anim calcmode="lin" valueType="num">
                                      <p:cBhvr>
                                        <p:cTn id="57" dur="500" fill="hold"/>
                                        <p:tgtEl>
                                          <p:spTgt spid="37"/>
                                        </p:tgtEl>
                                        <p:attrNameLst>
                                          <p:attrName>ppt_h</p:attrName>
                                        </p:attrNameLst>
                                      </p:cBhvr>
                                      <p:tavLst>
                                        <p:tav tm="0">
                                          <p:val>
                                            <p:fltVal val="0"/>
                                          </p:val>
                                        </p:tav>
                                        <p:tav tm="100000">
                                          <p:val>
                                            <p:strVal val="#ppt_h"/>
                                          </p:val>
                                        </p:tav>
                                      </p:tavLst>
                                    </p:anim>
                                    <p:animEffect transition="in" filter="fade">
                                      <p:cBhvr>
                                        <p:cTn id="58" dur="500"/>
                                        <p:tgtEl>
                                          <p:spTgt spid="37"/>
                                        </p:tgtEl>
                                      </p:cBhvr>
                                    </p:animEffect>
                                  </p:childTnLst>
                                </p:cTn>
                              </p:par>
                              <p:par>
                                <p:cTn id="59" presetID="53" presetClass="entr" presetSubtype="16"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anim calcmode="lin" valueType="num">
                                      <p:cBhvr>
                                        <p:cTn id="61" dur="500" fill="hold"/>
                                        <p:tgtEl>
                                          <p:spTgt spid="38"/>
                                        </p:tgtEl>
                                        <p:attrNameLst>
                                          <p:attrName>ppt_w</p:attrName>
                                        </p:attrNameLst>
                                      </p:cBhvr>
                                      <p:tavLst>
                                        <p:tav tm="0">
                                          <p:val>
                                            <p:fltVal val="0"/>
                                          </p:val>
                                        </p:tav>
                                        <p:tav tm="100000">
                                          <p:val>
                                            <p:strVal val="#ppt_w"/>
                                          </p:val>
                                        </p:tav>
                                      </p:tavLst>
                                    </p:anim>
                                    <p:anim calcmode="lin" valueType="num">
                                      <p:cBhvr>
                                        <p:cTn id="62" dur="500" fill="hold"/>
                                        <p:tgtEl>
                                          <p:spTgt spid="38"/>
                                        </p:tgtEl>
                                        <p:attrNameLst>
                                          <p:attrName>ppt_h</p:attrName>
                                        </p:attrNameLst>
                                      </p:cBhvr>
                                      <p:tavLst>
                                        <p:tav tm="0">
                                          <p:val>
                                            <p:fltVal val="0"/>
                                          </p:val>
                                        </p:tav>
                                        <p:tav tm="100000">
                                          <p:val>
                                            <p:strVal val="#ppt_h"/>
                                          </p:val>
                                        </p:tav>
                                      </p:tavLst>
                                    </p:anim>
                                    <p:animEffect transition="in" filter="fade">
                                      <p:cBhvr>
                                        <p:cTn id="63" dur="500"/>
                                        <p:tgtEl>
                                          <p:spTgt spid="38"/>
                                        </p:tgtEl>
                                      </p:cBhvr>
                                    </p:animEffect>
                                  </p:childTnLst>
                                </p:cTn>
                              </p:par>
                              <p:par>
                                <p:cTn id="64" presetID="53" presetClass="entr" presetSubtype="16" fill="hold" nodeType="withEffect">
                                  <p:stCondLst>
                                    <p:cond delay="0"/>
                                  </p:stCondLst>
                                  <p:childTnLst>
                                    <p:set>
                                      <p:cBhvr>
                                        <p:cTn id="65" dur="1" fill="hold">
                                          <p:stCondLst>
                                            <p:cond delay="0"/>
                                          </p:stCondLst>
                                        </p:cTn>
                                        <p:tgtEl>
                                          <p:spTgt spid="39"/>
                                        </p:tgtEl>
                                        <p:attrNameLst>
                                          <p:attrName>style.visibility</p:attrName>
                                        </p:attrNameLst>
                                      </p:cBhvr>
                                      <p:to>
                                        <p:strVal val="visible"/>
                                      </p:to>
                                    </p:set>
                                    <p:anim calcmode="lin" valueType="num">
                                      <p:cBhvr>
                                        <p:cTn id="66" dur="500" fill="hold"/>
                                        <p:tgtEl>
                                          <p:spTgt spid="39"/>
                                        </p:tgtEl>
                                        <p:attrNameLst>
                                          <p:attrName>ppt_w</p:attrName>
                                        </p:attrNameLst>
                                      </p:cBhvr>
                                      <p:tavLst>
                                        <p:tav tm="0">
                                          <p:val>
                                            <p:fltVal val="0"/>
                                          </p:val>
                                        </p:tav>
                                        <p:tav tm="100000">
                                          <p:val>
                                            <p:strVal val="#ppt_w"/>
                                          </p:val>
                                        </p:tav>
                                      </p:tavLst>
                                    </p:anim>
                                    <p:anim calcmode="lin" valueType="num">
                                      <p:cBhvr>
                                        <p:cTn id="67" dur="500" fill="hold"/>
                                        <p:tgtEl>
                                          <p:spTgt spid="39"/>
                                        </p:tgtEl>
                                        <p:attrNameLst>
                                          <p:attrName>ppt_h</p:attrName>
                                        </p:attrNameLst>
                                      </p:cBhvr>
                                      <p:tavLst>
                                        <p:tav tm="0">
                                          <p:val>
                                            <p:fltVal val="0"/>
                                          </p:val>
                                        </p:tav>
                                        <p:tav tm="100000">
                                          <p:val>
                                            <p:strVal val="#ppt_h"/>
                                          </p:val>
                                        </p:tav>
                                      </p:tavLst>
                                    </p:anim>
                                    <p:animEffect transition="in" filter="fade">
                                      <p:cBhvr>
                                        <p:cTn id="68" dur="500"/>
                                        <p:tgtEl>
                                          <p:spTgt spid="3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wipe(down)">
                                      <p:cBhvr>
                                        <p:cTn id="73" dur="500"/>
                                        <p:tgtEl>
                                          <p:spTgt spid="40"/>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41"/>
                                        </p:tgtEl>
                                        <p:attrNameLst>
                                          <p:attrName>style.visibility</p:attrName>
                                        </p:attrNameLst>
                                      </p:cBhvr>
                                      <p:to>
                                        <p:strVal val="visible"/>
                                      </p:to>
                                    </p:set>
                                    <p:anim calcmode="lin" valueType="num">
                                      <p:cBhvr additive="base">
                                        <p:cTn id="78" dur="500" fill="hold"/>
                                        <p:tgtEl>
                                          <p:spTgt spid="41"/>
                                        </p:tgtEl>
                                        <p:attrNameLst>
                                          <p:attrName>ppt_x</p:attrName>
                                        </p:attrNameLst>
                                      </p:cBhvr>
                                      <p:tavLst>
                                        <p:tav tm="0">
                                          <p:val>
                                            <p:strVal val="#ppt_x"/>
                                          </p:val>
                                        </p:tav>
                                        <p:tav tm="100000">
                                          <p:val>
                                            <p:strVal val="#ppt_x"/>
                                          </p:val>
                                        </p:tav>
                                      </p:tavLst>
                                    </p:anim>
                                    <p:anim calcmode="lin" valueType="num">
                                      <p:cBhvr additive="base">
                                        <p:cTn id="79"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1000"/>
                                        <p:tgtEl>
                                          <p:spTgt spid="42"/>
                                        </p:tgtEl>
                                      </p:cBhvr>
                                    </p:animEffect>
                                    <p:anim calcmode="lin" valueType="num">
                                      <p:cBhvr>
                                        <p:cTn id="85" dur="1000" fill="hold"/>
                                        <p:tgtEl>
                                          <p:spTgt spid="42"/>
                                        </p:tgtEl>
                                        <p:attrNameLst>
                                          <p:attrName>ppt_x</p:attrName>
                                        </p:attrNameLst>
                                      </p:cBhvr>
                                      <p:tavLst>
                                        <p:tav tm="0">
                                          <p:val>
                                            <p:strVal val="#ppt_x"/>
                                          </p:val>
                                        </p:tav>
                                        <p:tav tm="100000">
                                          <p:val>
                                            <p:strVal val="#ppt_x"/>
                                          </p:val>
                                        </p:tav>
                                      </p:tavLst>
                                    </p:anim>
                                    <p:anim calcmode="lin" valueType="num">
                                      <p:cBhvr>
                                        <p:cTn id="8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nodeType="click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wipe(down)">
                                      <p:cBhvr>
                                        <p:cTn id="91" dur="500"/>
                                        <p:tgtEl>
                                          <p:spTgt spid="43"/>
                                        </p:tgtEl>
                                      </p:cBhvr>
                                    </p:animEffect>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grpId="0" nodeType="click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barn(inVertical)">
                                      <p:cBhvr>
                                        <p:cTn id="96" dur="500"/>
                                        <p:tgtEl>
                                          <p:spTgt spid="44"/>
                                        </p:tgtEl>
                                      </p:cBhvr>
                                    </p:animEffect>
                                  </p:childTnLst>
                                </p:cTn>
                              </p:par>
                            </p:childTnLst>
                          </p:cTn>
                        </p:par>
                      </p:childTnLst>
                    </p:cTn>
                  </p:par>
                  <p:par>
                    <p:cTn id="97" fill="hold">
                      <p:stCondLst>
                        <p:cond delay="indefinite"/>
                      </p:stCondLst>
                      <p:childTnLst>
                        <p:par>
                          <p:cTn id="98" fill="hold">
                            <p:stCondLst>
                              <p:cond delay="0"/>
                            </p:stCondLst>
                            <p:childTnLst>
                              <p:par>
                                <p:cTn id="99" presetID="21" presetClass="entr" presetSubtype="1" fill="hold" nodeType="click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wheel(1)">
                                      <p:cBhvr>
                                        <p:cTn id="101" dur="2000"/>
                                        <p:tgtEl>
                                          <p:spTgt spid="45"/>
                                        </p:tgtEl>
                                      </p:cBhvr>
                                    </p:animEffect>
                                  </p:childTnLst>
                                </p:cTn>
                              </p:par>
                            </p:childTnLst>
                          </p:cTn>
                        </p:par>
                      </p:childTnLst>
                    </p:cTn>
                  </p:par>
                  <p:par>
                    <p:cTn id="102" fill="hold">
                      <p:stCondLst>
                        <p:cond delay="indefinite"/>
                      </p:stCondLst>
                      <p:childTnLst>
                        <p:par>
                          <p:cTn id="103" fill="hold">
                            <p:stCondLst>
                              <p:cond delay="0"/>
                            </p:stCondLst>
                            <p:childTnLst>
                              <p:par>
                                <p:cTn id="104" presetID="16" presetClass="entr" presetSubtype="21" fill="hold" grpId="0" nodeType="click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barn(inVertical)">
                                      <p:cBhvr>
                                        <p:cTn id="106" dur="500"/>
                                        <p:tgtEl>
                                          <p:spTgt spid="46"/>
                                        </p:tgtEl>
                                      </p:cBhvr>
                                    </p:animEffect>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nodeType="click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fade">
                                      <p:cBhvr>
                                        <p:cTn id="111" dur="1000"/>
                                        <p:tgtEl>
                                          <p:spTgt spid="47"/>
                                        </p:tgtEl>
                                      </p:cBhvr>
                                    </p:animEffect>
                                    <p:anim calcmode="lin" valueType="num">
                                      <p:cBhvr>
                                        <p:cTn id="112" dur="1000" fill="hold"/>
                                        <p:tgtEl>
                                          <p:spTgt spid="47"/>
                                        </p:tgtEl>
                                        <p:attrNameLst>
                                          <p:attrName>ppt_x</p:attrName>
                                        </p:attrNameLst>
                                      </p:cBhvr>
                                      <p:tavLst>
                                        <p:tav tm="0">
                                          <p:val>
                                            <p:strVal val="#ppt_x"/>
                                          </p:val>
                                        </p:tav>
                                        <p:tav tm="100000">
                                          <p:val>
                                            <p:strVal val="#ppt_x"/>
                                          </p:val>
                                        </p:tav>
                                      </p:tavLst>
                                    </p:anim>
                                    <p:anim calcmode="lin" valueType="num">
                                      <p:cBhvr>
                                        <p:cTn id="11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6" presetClass="entr" presetSubtype="0" fill="hold" grpId="0" nodeType="clickEffect">
                                  <p:stCondLst>
                                    <p:cond delay="0"/>
                                  </p:stCondLst>
                                  <p:childTnLst>
                                    <p:set>
                                      <p:cBhvr>
                                        <p:cTn id="117" dur="1" fill="hold">
                                          <p:stCondLst>
                                            <p:cond delay="0"/>
                                          </p:stCondLst>
                                        </p:cTn>
                                        <p:tgtEl>
                                          <p:spTgt spid="48"/>
                                        </p:tgtEl>
                                        <p:attrNameLst>
                                          <p:attrName>style.visibility</p:attrName>
                                        </p:attrNameLst>
                                      </p:cBhvr>
                                      <p:to>
                                        <p:strVal val="visible"/>
                                      </p:to>
                                    </p:set>
                                    <p:animEffect transition="in" filter="wipe(down)">
                                      <p:cBhvr>
                                        <p:cTn id="118" dur="580">
                                          <p:stCondLst>
                                            <p:cond delay="0"/>
                                          </p:stCondLst>
                                        </p:cTn>
                                        <p:tgtEl>
                                          <p:spTgt spid="48"/>
                                        </p:tgtEl>
                                      </p:cBhvr>
                                    </p:animEffect>
                                    <p:anim calcmode="lin" valueType="num">
                                      <p:cBhvr>
                                        <p:cTn id="119"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120"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121"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122"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123"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124" dur="26">
                                          <p:stCondLst>
                                            <p:cond delay="650"/>
                                          </p:stCondLst>
                                        </p:cTn>
                                        <p:tgtEl>
                                          <p:spTgt spid="48"/>
                                        </p:tgtEl>
                                      </p:cBhvr>
                                      <p:to x="100000" y="60000"/>
                                    </p:animScale>
                                    <p:animScale>
                                      <p:cBhvr>
                                        <p:cTn id="125" dur="166" decel="50000">
                                          <p:stCondLst>
                                            <p:cond delay="676"/>
                                          </p:stCondLst>
                                        </p:cTn>
                                        <p:tgtEl>
                                          <p:spTgt spid="48"/>
                                        </p:tgtEl>
                                      </p:cBhvr>
                                      <p:to x="100000" y="100000"/>
                                    </p:animScale>
                                    <p:animScale>
                                      <p:cBhvr>
                                        <p:cTn id="126" dur="26">
                                          <p:stCondLst>
                                            <p:cond delay="1312"/>
                                          </p:stCondLst>
                                        </p:cTn>
                                        <p:tgtEl>
                                          <p:spTgt spid="48"/>
                                        </p:tgtEl>
                                      </p:cBhvr>
                                      <p:to x="100000" y="80000"/>
                                    </p:animScale>
                                    <p:animScale>
                                      <p:cBhvr>
                                        <p:cTn id="127" dur="166" decel="50000">
                                          <p:stCondLst>
                                            <p:cond delay="1338"/>
                                          </p:stCondLst>
                                        </p:cTn>
                                        <p:tgtEl>
                                          <p:spTgt spid="48"/>
                                        </p:tgtEl>
                                      </p:cBhvr>
                                      <p:to x="100000" y="100000"/>
                                    </p:animScale>
                                    <p:animScale>
                                      <p:cBhvr>
                                        <p:cTn id="128" dur="26">
                                          <p:stCondLst>
                                            <p:cond delay="1642"/>
                                          </p:stCondLst>
                                        </p:cTn>
                                        <p:tgtEl>
                                          <p:spTgt spid="48"/>
                                        </p:tgtEl>
                                      </p:cBhvr>
                                      <p:to x="100000" y="90000"/>
                                    </p:animScale>
                                    <p:animScale>
                                      <p:cBhvr>
                                        <p:cTn id="129" dur="166" decel="50000">
                                          <p:stCondLst>
                                            <p:cond delay="1668"/>
                                          </p:stCondLst>
                                        </p:cTn>
                                        <p:tgtEl>
                                          <p:spTgt spid="48"/>
                                        </p:tgtEl>
                                      </p:cBhvr>
                                      <p:to x="100000" y="100000"/>
                                    </p:animScale>
                                    <p:animScale>
                                      <p:cBhvr>
                                        <p:cTn id="130" dur="26">
                                          <p:stCondLst>
                                            <p:cond delay="1808"/>
                                          </p:stCondLst>
                                        </p:cTn>
                                        <p:tgtEl>
                                          <p:spTgt spid="48"/>
                                        </p:tgtEl>
                                      </p:cBhvr>
                                      <p:to x="100000" y="95000"/>
                                    </p:animScale>
                                    <p:animScale>
                                      <p:cBhvr>
                                        <p:cTn id="131" dur="166" decel="50000">
                                          <p:stCondLst>
                                            <p:cond delay="1834"/>
                                          </p:stCondLst>
                                        </p:cTn>
                                        <p:tgtEl>
                                          <p:spTgt spid="48"/>
                                        </p:tgtEl>
                                      </p:cBhvr>
                                      <p:to x="100000" y="100000"/>
                                    </p:animScale>
                                  </p:childTnLst>
                                </p:cTn>
                              </p:par>
                            </p:childTnLst>
                          </p:cTn>
                        </p:par>
                      </p:childTnLst>
                    </p:cTn>
                  </p:par>
                  <p:par>
                    <p:cTn id="132" fill="hold">
                      <p:stCondLst>
                        <p:cond delay="indefinite"/>
                      </p:stCondLst>
                      <p:childTnLst>
                        <p:par>
                          <p:cTn id="133" fill="hold">
                            <p:stCondLst>
                              <p:cond delay="0"/>
                            </p:stCondLst>
                            <p:childTnLst>
                              <p:par>
                                <p:cTn id="134" presetID="42" presetClass="entr" presetSubtype="0" fill="hold" grpId="0" nodeType="click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fade">
                                      <p:cBhvr>
                                        <p:cTn id="136" dur="1000"/>
                                        <p:tgtEl>
                                          <p:spTgt spid="49"/>
                                        </p:tgtEl>
                                      </p:cBhvr>
                                    </p:animEffect>
                                    <p:anim calcmode="lin" valueType="num">
                                      <p:cBhvr>
                                        <p:cTn id="137" dur="1000" fill="hold"/>
                                        <p:tgtEl>
                                          <p:spTgt spid="49"/>
                                        </p:tgtEl>
                                        <p:attrNameLst>
                                          <p:attrName>ppt_x</p:attrName>
                                        </p:attrNameLst>
                                      </p:cBhvr>
                                      <p:tavLst>
                                        <p:tav tm="0">
                                          <p:val>
                                            <p:strVal val="#ppt_x"/>
                                          </p:val>
                                        </p:tav>
                                        <p:tav tm="100000">
                                          <p:val>
                                            <p:strVal val="#ppt_x"/>
                                          </p:val>
                                        </p:tav>
                                      </p:tavLst>
                                    </p:anim>
                                    <p:anim calcmode="lin" valueType="num">
                                      <p:cBhvr>
                                        <p:cTn id="13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8" grpId="0" autoUpdateAnimBg="0"/>
      <p:bldP spid="26" grpId="0" animBg="1"/>
      <p:bldP spid="34" grpId="0" animBg="1"/>
      <p:bldP spid="35" grpId="0" autoUpdateAnimBg="0"/>
      <p:bldP spid="36" grpId="0"/>
      <p:bldP spid="37" grpId="0"/>
      <p:bldP spid="40" grpId="0"/>
      <p:bldP spid="44" grpId="0" animBg="1"/>
      <p:bldP spid="46" grpId="0" animBg="1"/>
      <p:bldP spid="48" grpId="0"/>
      <p:bldP spid="49"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47528" y="332657"/>
            <a:ext cx="4680520" cy="954107"/>
          </a:xfrm>
          <a:prstGeom prst="rect">
            <a:avLst/>
          </a:prstGeom>
        </p:spPr>
        <p:txBody>
          <a:bodyPr wrap="square">
            <a:spAutoFit/>
          </a:bodyPr>
          <a:lstStyle/>
          <a:p>
            <a:r>
              <a:rPr lang="zh-CN" altLang="zh-CN" sz="2800" b="1" i="0" dirty="0">
                <a:solidFill>
                  <a:srgbClr val="CC3300"/>
                </a:solidFill>
                <a:effectLst>
                  <a:outerShdw blurRad="38100" dist="38100" dir="2700000" algn="tl">
                    <a:srgbClr val="FFFFFF"/>
                  </a:outerShdw>
                </a:effectLst>
              </a:rPr>
              <a:t>氢原子</a:t>
            </a:r>
            <a:r>
              <a:rPr lang="zh-CN" altLang="en-US" sz="2800" b="1" i="0" dirty="0">
                <a:solidFill>
                  <a:srgbClr val="CC3300"/>
                </a:solidFill>
                <a:effectLst>
                  <a:outerShdw blurRad="38100" dist="38100" dir="2700000" algn="tl">
                    <a:srgbClr val="FFFFFF"/>
                  </a:outerShdw>
                </a:effectLst>
              </a:rPr>
              <a:t>的</a:t>
            </a:r>
            <a:r>
              <a:rPr lang="zh-CN" altLang="zh-CN" sz="2800" b="1" i="0" dirty="0">
                <a:solidFill>
                  <a:srgbClr val="CC3300"/>
                </a:solidFill>
                <a:effectLst>
                  <a:outerShdw blurRad="38100" dist="38100" dir="2700000" algn="tl">
                    <a:srgbClr val="FFFFFF"/>
                  </a:outerShdw>
                </a:effectLst>
              </a:rPr>
              <a:t>电子</a:t>
            </a:r>
            <a:r>
              <a:rPr lang="zh-CN" altLang="en-US" sz="2800" b="1" i="0" dirty="0">
                <a:solidFill>
                  <a:srgbClr val="CC3300"/>
                </a:solidFill>
                <a:effectLst>
                  <a:outerShdw blurRad="38100" dist="38100" dir="2700000" algn="tl">
                    <a:srgbClr val="FFFFFF"/>
                  </a:outerShdw>
                </a:effectLst>
              </a:rPr>
              <a:t>能够激发到的最高</a:t>
            </a:r>
            <a:r>
              <a:rPr lang="zh-CN" altLang="en-US" sz="2800" b="1" i="0" dirty="0">
                <a:solidFill>
                  <a:srgbClr val="CC3300"/>
                </a:solidFill>
                <a:effectLst>
                  <a:outerShdw blurRad="38100" dist="38100" dir="2700000" algn="tl">
                    <a:srgbClr val="FFFFFF"/>
                  </a:outerShdw>
                </a:effectLst>
                <a:latin typeface="宋体" pitchFamily="2" charset="-122"/>
              </a:rPr>
              <a:t>能量状态</a:t>
            </a:r>
            <a:endParaRPr lang="zh-CN" altLang="en-US" sz="2800" dirty="0">
              <a:solidFill>
                <a:srgbClr val="CC3300"/>
              </a:solidFill>
            </a:endParaRPr>
          </a:p>
        </p:txBody>
      </p:sp>
      <p:sp>
        <p:nvSpPr>
          <p:cNvPr id="3" name="Text Box 1031"/>
          <p:cNvSpPr txBox="1">
            <a:spLocks noChangeArrowheads="1"/>
          </p:cNvSpPr>
          <p:nvPr/>
        </p:nvSpPr>
        <p:spPr bwMode="auto">
          <a:xfrm>
            <a:off x="4095616" y="592873"/>
            <a:ext cx="1700981" cy="708025"/>
          </a:xfrm>
          <a:prstGeom prst="rect">
            <a:avLst/>
          </a:prstGeom>
          <a:noFill/>
          <a:ln w="9525">
            <a:noFill/>
            <a:miter lim="800000"/>
            <a:headEnd/>
            <a:tailEnd/>
          </a:ln>
          <a:effectLst/>
        </p:spPr>
        <p:txBody>
          <a:bodyPr wrap="square">
            <a:spAutoFit/>
          </a:bodyPr>
          <a:lstStyle/>
          <a:p>
            <a:pPr>
              <a:spcBef>
                <a:spcPct val="50000"/>
              </a:spcBef>
              <a:defRPr/>
            </a:pPr>
            <a:r>
              <a:rPr lang="en-US" altLang="zh-CN" sz="4000" b="1" dirty="0">
                <a:solidFill>
                  <a:srgbClr val="3E0000"/>
                </a:solidFill>
                <a:effectLst>
                  <a:outerShdw blurRad="38100" dist="38100" dir="2700000" algn="tl">
                    <a:srgbClr val="FFFFFF"/>
                  </a:outerShdw>
                </a:effectLst>
              </a:rPr>
              <a:t>n =</a:t>
            </a:r>
            <a:r>
              <a:rPr lang="en-US" altLang="zh-CN" sz="4000" b="1" i="0" dirty="0">
                <a:solidFill>
                  <a:srgbClr val="3E0000"/>
                </a:solidFill>
                <a:effectLst>
                  <a:outerShdw blurRad="38100" dist="38100" dir="2700000" algn="tl">
                    <a:srgbClr val="FFFFFF"/>
                  </a:outerShdw>
                </a:effectLst>
              </a:rPr>
              <a:t> 3</a:t>
            </a:r>
          </a:p>
        </p:txBody>
      </p:sp>
      <p:graphicFrame>
        <p:nvGraphicFramePr>
          <p:cNvPr id="10" name="对象 44"/>
          <p:cNvGraphicFramePr>
            <a:graphicFrameLocks noChangeAspect="1"/>
          </p:cNvGraphicFramePr>
          <p:nvPr/>
        </p:nvGraphicFramePr>
        <p:xfrm>
          <a:off x="9703297" y="813535"/>
          <a:ext cx="561975" cy="573088"/>
        </p:xfrm>
        <a:graphic>
          <a:graphicData uri="http://schemas.openxmlformats.org/presentationml/2006/ole">
            <mc:AlternateContent xmlns:mc="http://schemas.openxmlformats.org/markup-compatibility/2006">
              <mc:Choice xmlns:v="urn:schemas-microsoft-com:vml" Requires="v">
                <p:oleObj spid="_x0000_s346776" name="公式" r:id="rId3" imgW="215619" imgH="215619" progId="Equation.3">
                  <p:embed/>
                </p:oleObj>
              </mc:Choice>
              <mc:Fallback>
                <p:oleObj name="公式" r:id="rId3" imgW="215619"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3297" y="813535"/>
                        <a:ext cx="56197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直线 48"/>
          <p:cNvSpPr>
            <a:spLocks noChangeShapeType="1"/>
          </p:cNvSpPr>
          <p:nvPr/>
        </p:nvSpPr>
        <p:spPr bwMode="auto">
          <a:xfrm>
            <a:off x="8255496" y="432534"/>
            <a:ext cx="0" cy="1752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7" name="对象 50"/>
          <p:cNvGraphicFramePr>
            <a:graphicFrameLocks noChangeAspect="1"/>
          </p:cNvGraphicFramePr>
          <p:nvPr>
            <p:extLst>
              <p:ext uri="{D42A27DB-BD31-4B8C-83A1-F6EECF244321}">
                <p14:modId xmlns:p14="http://schemas.microsoft.com/office/powerpoint/2010/main" val="2717374013"/>
              </p:ext>
            </p:extLst>
          </p:nvPr>
        </p:nvGraphicFramePr>
        <p:xfrm>
          <a:off x="8392022" y="1423135"/>
          <a:ext cx="684213" cy="538163"/>
        </p:xfrm>
        <a:graphic>
          <a:graphicData uri="http://schemas.openxmlformats.org/presentationml/2006/ole">
            <mc:AlternateContent xmlns:mc="http://schemas.openxmlformats.org/markup-compatibility/2006">
              <mc:Choice xmlns:v="urn:schemas-microsoft-com:vml" Requires="v">
                <p:oleObj spid="_x0000_s346777" name="公式" r:id="rId5" imgW="279279" imgH="215806" progId="Equation.3">
                  <p:embed/>
                </p:oleObj>
              </mc:Choice>
              <mc:Fallback>
                <p:oleObj name="公式" r:id="rId5" imgW="279279" imgH="21580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2022" y="1423135"/>
                        <a:ext cx="684213"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直线 47"/>
          <p:cNvSpPr>
            <a:spLocks noChangeShapeType="1"/>
          </p:cNvSpPr>
          <p:nvPr/>
        </p:nvSpPr>
        <p:spPr bwMode="auto">
          <a:xfrm>
            <a:off x="7722096" y="1118334"/>
            <a:ext cx="0" cy="106680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9" name="对象 16"/>
          <p:cNvGraphicFramePr>
            <a:graphicFrameLocks noChangeAspect="1"/>
          </p:cNvGraphicFramePr>
          <p:nvPr>
            <p:extLst>
              <p:ext uri="{D42A27DB-BD31-4B8C-83A1-F6EECF244321}">
                <p14:modId xmlns:p14="http://schemas.microsoft.com/office/powerpoint/2010/main" val="2414595830"/>
              </p:ext>
            </p:extLst>
          </p:nvPr>
        </p:nvGraphicFramePr>
        <p:xfrm>
          <a:off x="6960097" y="1423135"/>
          <a:ext cx="652463" cy="538163"/>
        </p:xfrm>
        <a:graphic>
          <a:graphicData uri="http://schemas.openxmlformats.org/presentationml/2006/ole">
            <mc:AlternateContent xmlns:mc="http://schemas.openxmlformats.org/markup-compatibility/2006">
              <mc:Choice xmlns:v="urn:schemas-microsoft-com:vml" Requires="v">
                <p:oleObj spid="_x0000_s346778" name="公式" r:id="rId7" imgW="266353" imgH="215619" progId="Equation.3">
                  <p:embed/>
                </p:oleObj>
              </mc:Choice>
              <mc:Fallback>
                <p:oleObj name="公式" r:id="rId7" imgW="266353" imgH="21561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0097" y="1423135"/>
                        <a:ext cx="652463"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直线 49"/>
          <p:cNvSpPr>
            <a:spLocks noChangeShapeType="1"/>
          </p:cNvSpPr>
          <p:nvPr/>
        </p:nvSpPr>
        <p:spPr bwMode="auto">
          <a:xfrm>
            <a:off x="8788896" y="432534"/>
            <a:ext cx="0" cy="68580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1" name="对象 51"/>
          <p:cNvGraphicFramePr>
            <a:graphicFrameLocks noChangeAspect="1"/>
          </p:cNvGraphicFramePr>
          <p:nvPr>
            <p:extLst>
              <p:ext uri="{D42A27DB-BD31-4B8C-83A1-F6EECF244321}">
                <p14:modId xmlns:p14="http://schemas.microsoft.com/office/powerpoint/2010/main" val="937168310"/>
              </p:ext>
            </p:extLst>
          </p:nvPr>
        </p:nvGraphicFramePr>
        <p:xfrm>
          <a:off x="8849222" y="492860"/>
          <a:ext cx="684213" cy="569913"/>
        </p:xfrm>
        <a:graphic>
          <a:graphicData uri="http://schemas.openxmlformats.org/presentationml/2006/ole">
            <mc:AlternateContent xmlns:mc="http://schemas.openxmlformats.org/markup-compatibility/2006">
              <mc:Choice xmlns:v="urn:schemas-microsoft-com:vml" Requires="v">
                <p:oleObj spid="_x0000_s346779" name="公式" r:id="rId9" imgW="279400" imgH="228600" progId="Equation.3">
                  <p:embed/>
                </p:oleObj>
              </mc:Choice>
              <mc:Fallback>
                <p:oleObj name="公式" r:id="rId9" imgW="2794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9222" y="492860"/>
                        <a:ext cx="684213"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直线 43"/>
          <p:cNvSpPr>
            <a:spLocks noChangeShapeType="1"/>
          </p:cNvSpPr>
          <p:nvPr/>
        </p:nvSpPr>
        <p:spPr bwMode="auto">
          <a:xfrm>
            <a:off x="7341096" y="432534"/>
            <a:ext cx="2286000" cy="0"/>
          </a:xfrm>
          <a:prstGeom prst="line">
            <a:avLst/>
          </a:prstGeom>
          <a:noFill/>
          <a:ln w="38100">
            <a:solidFill>
              <a:srgbClr val="99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3" name="对象 46"/>
          <p:cNvGraphicFramePr>
            <a:graphicFrameLocks noChangeAspect="1"/>
          </p:cNvGraphicFramePr>
          <p:nvPr>
            <p:extLst>
              <p:ext uri="{D42A27DB-BD31-4B8C-83A1-F6EECF244321}">
                <p14:modId xmlns:p14="http://schemas.microsoft.com/office/powerpoint/2010/main" val="3778549158"/>
              </p:ext>
            </p:extLst>
          </p:nvPr>
        </p:nvGraphicFramePr>
        <p:xfrm>
          <a:off x="9703297" y="111860"/>
          <a:ext cx="561975" cy="606425"/>
        </p:xfrm>
        <a:graphic>
          <a:graphicData uri="http://schemas.openxmlformats.org/presentationml/2006/ole">
            <mc:AlternateContent xmlns:mc="http://schemas.openxmlformats.org/markup-compatibility/2006">
              <mc:Choice xmlns:v="urn:schemas-microsoft-com:vml" Requires="v">
                <p:oleObj spid="_x0000_s346780" name="公式" r:id="rId11" imgW="215806" imgH="228501" progId="Equation.3">
                  <p:embed/>
                </p:oleObj>
              </mc:Choice>
              <mc:Fallback>
                <p:oleObj name="公式" r:id="rId11" imgW="215806" imgH="22850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03297" y="111860"/>
                        <a:ext cx="5619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 name="直线 42"/>
          <p:cNvSpPr>
            <a:spLocks noChangeShapeType="1"/>
          </p:cNvSpPr>
          <p:nvPr/>
        </p:nvSpPr>
        <p:spPr bwMode="auto">
          <a:xfrm>
            <a:off x="7341096" y="1118334"/>
            <a:ext cx="2286000" cy="0"/>
          </a:xfrm>
          <a:prstGeom prst="line">
            <a:avLst/>
          </a:prstGeom>
          <a:noFill/>
          <a:ln w="3810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直线 41"/>
          <p:cNvSpPr>
            <a:spLocks noChangeShapeType="1"/>
          </p:cNvSpPr>
          <p:nvPr/>
        </p:nvSpPr>
        <p:spPr bwMode="auto">
          <a:xfrm>
            <a:off x="7341096" y="2185134"/>
            <a:ext cx="2286000" cy="0"/>
          </a:xfrm>
          <a:prstGeom prst="line">
            <a:avLst/>
          </a:prstGeom>
          <a:noFill/>
          <a:ln w="38100">
            <a:solidFill>
              <a:srgbClr val="00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6" name="对象 45"/>
          <p:cNvGraphicFramePr>
            <a:graphicFrameLocks noChangeAspect="1"/>
          </p:cNvGraphicFramePr>
          <p:nvPr>
            <p:extLst>
              <p:ext uri="{D42A27DB-BD31-4B8C-83A1-F6EECF244321}">
                <p14:modId xmlns:p14="http://schemas.microsoft.com/office/powerpoint/2010/main" val="2448724026"/>
              </p:ext>
            </p:extLst>
          </p:nvPr>
        </p:nvGraphicFramePr>
        <p:xfrm>
          <a:off x="9703296" y="1916847"/>
          <a:ext cx="528638" cy="573088"/>
        </p:xfrm>
        <a:graphic>
          <a:graphicData uri="http://schemas.openxmlformats.org/presentationml/2006/ole">
            <mc:AlternateContent xmlns:mc="http://schemas.openxmlformats.org/markup-compatibility/2006">
              <mc:Choice xmlns:v="urn:schemas-microsoft-com:vml" Requires="v">
                <p:oleObj spid="_x0000_s346781" name="公式" r:id="rId13" imgW="203024" imgH="215713" progId="Equation.3">
                  <p:embed/>
                </p:oleObj>
              </mc:Choice>
              <mc:Fallback>
                <p:oleObj name="公式" r:id="rId13" imgW="203024" imgH="21571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3296" y="1916847"/>
                        <a:ext cx="528638"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 name="Text Box 2"/>
          <p:cNvSpPr txBox="1">
            <a:spLocks noChangeArrowheads="1"/>
          </p:cNvSpPr>
          <p:nvPr/>
        </p:nvSpPr>
        <p:spPr bwMode="auto">
          <a:xfrm>
            <a:off x="2173273" y="1315229"/>
            <a:ext cx="3979863" cy="1323439"/>
          </a:xfrm>
          <a:prstGeom prst="rect">
            <a:avLst/>
          </a:prstGeom>
          <a:noFill/>
          <a:ln w="9525">
            <a:noFill/>
            <a:miter lim="800000"/>
            <a:headEnd/>
            <a:tailEnd/>
          </a:ln>
          <a:effectLst/>
        </p:spPr>
        <p:txBody>
          <a:bodyPr wrap="square">
            <a:spAutoFit/>
          </a:bodyPr>
          <a:lstStyle/>
          <a:p>
            <a:pPr>
              <a:spcBef>
                <a:spcPct val="50000"/>
              </a:spcBef>
              <a:defRPr/>
            </a:pPr>
            <a:r>
              <a:rPr lang="zh-CN" altLang="en-US" sz="3200" b="1" i="0" dirty="0">
                <a:solidFill>
                  <a:srgbClr val="FF00FF"/>
                </a:solidFill>
                <a:effectLst>
                  <a:outerShdw blurRad="38100" dist="38100" dir="2700000" algn="tl">
                    <a:srgbClr val="FFFFFF"/>
                  </a:outerShdw>
                </a:effectLst>
              </a:rPr>
              <a:t>可能的能级跃迁</a:t>
            </a:r>
            <a:r>
              <a:rPr lang="zh-CN" altLang="en-US" sz="3200" b="1" i="0" dirty="0">
                <a:solidFill>
                  <a:srgbClr val="FF00FF"/>
                </a:solidFill>
              </a:rPr>
              <a:t>： </a:t>
            </a:r>
            <a:endParaRPr lang="en-US" altLang="zh-CN" sz="3200" b="1" i="0" dirty="0">
              <a:solidFill>
                <a:srgbClr val="FF00FF"/>
              </a:solidFill>
            </a:endParaRPr>
          </a:p>
          <a:p>
            <a:pPr>
              <a:spcBef>
                <a:spcPct val="50000"/>
              </a:spcBef>
              <a:defRPr/>
            </a:pPr>
            <a:r>
              <a:rPr lang="zh-CN" altLang="en-US" sz="3200" b="1" i="0" dirty="0">
                <a:solidFill>
                  <a:srgbClr val="FF00FF"/>
                </a:solidFill>
              </a:rPr>
              <a:t> </a:t>
            </a:r>
            <a:r>
              <a:rPr lang="en-US" altLang="zh-CN" sz="3200" b="1" i="0" dirty="0">
                <a:solidFill>
                  <a:schemeClr val="accent2"/>
                </a:solidFill>
              </a:rPr>
              <a:t>3</a:t>
            </a:r>
            <a:r>
              <a:rPr lang="en-US" altLang="zh-CN" sz="3200" b="1" i="0" dirty="0">
                <a:solidFill>
                  <a:schemeClr val="accent2"/>
                </a:solidFill>
                <a:sym typeface="Symbol" pitchFamily="18" charset="2"/>
              </a:rPr>
              <a:t>1 </a:t>
            </a:r>
            <a:r>
              <a:rPr lang="zh-CN" altLang="en-US" sz="3200" b="1" i="0" dirty="0">
                <a:solidFill>
                  <a:schemeClr val="accent2"/>
                </a:solidFill>
                <a:sym typeface="Symbol" pitchFamily="18" charset="2"/>
              </a:rPr>
              <a:t>，</a:t>
            </a:r>
            <a:r>
              <a:rPr lang="en-US" altLang="zh-CN" sz="3200" b="1" i="0" dirty="0">
                <a:solidFill>
                  <a:srgbClr val="009900"/>
                </a:solidFill>
                <a:sym typeface="Symbol" pitchFamily="18" charset="2"/>
              </a:rPr>
              <a:t>32</a:t>
            </a:r>
            <a:r>
              <a:rPr lang="en-US" altLang="zh-CN" sz="3200" b="1" i="0" dirty="0">
                <a:solidFill>
                  <a:schemeClr val="accent2"/>
                </a:solidFill>
                <a:sym typeface="Symbol" pitchFamily="18" charset="2"/>
              </a:rPr>
              <a:t> </a:t>
            </a:r>
            <a:r>
              <a:rPr lang="zh-CN" altLang="en-US" sz="3200" b="1" i="0" dirty="0">
                <a:solidFill>
                  <a:schemeClr val="accent2"/>
                </a:solidFill>
                <a:sym typeface="Symbol" pitchFamily="18" charset="2"/>
              </a:rPr>
              <a:t>，</a:t>
            </a:r>
            <a:r>
              <a:rPr lang="en-US" altLang="zh-CN" sz="3200" b="1" i="0" dirty="0">
                <a:solidFill>
                  <a:srgbClr val="9900CC"/>
                </a:solidFill>
                <a:sym typeface="Symbol" pitchFamily="18" charset="2"/>
              </a:rPr>
              <a:t>21</a:t>
            </a:r>
            <a:endParaRPr lang="en-US" altLang="zh-CN" sz="3200" b="1" i="0" dirty="0">
              <a:solidFill>
                <a:srgbClr val="9900CC"/>
              </a:solidFill>
            </a:endParaRPr>
          </a:p>
        </p:txBody>
      </p:sp>
      <p:sp>
        <p:nvSpPr>
          <p:cNvPr id="38" name="矩形 37"/>
          <p:cNvSpPr/>
          <p:nvPr/>
        </p:nvSpPr>
        <p:spPr>
          <a:xfrm>
            <a:off x="2446775" y="2826896"/>
            <a:ext cx="1136850" cy="584775"/>
          </a:xfrm>
          <a:prstGeom prst="rect">
            <a:avLst/>
          </a:prstGeom>
        </p:spPr>
        <p:txBody>
          <a:bodyPr wrap="none">
            <a:spAutoFit/>
          </a:bodyPr>
          <a:lstStyle/>
          <a:p>
            <a:pPr>
              <a:spcBef>
                <a:spcPct val="50000"/>
              </a:spcBef>
              <a:defRPr/>
            </a:pPr>
            <a:r>
              <a:rPr lang="en-US" altLang="zh-CN" sz="3200" b="1" i="0" dirty="0">
                <a:solidFill>
                  <a:srgbClr val="9900CC"/>
                </a:solidFill>
                <a:sym typeface="Symbol" pitchFamily="18" charset="2"/>
              </a:rPr>
              <a:t>21:</a:t>
            </a:r>
            <a:endParaRPr lang="en-US" altLang="zh-CN" sz="3200" b="1" i="0" dirty="0">
              <a:solidFill>
                <a:srgbClr val="9900CC"/>
              </a:solidFill>
            </a:endParaRPr>
          </a:p>
        </p:txBody>
      </p:sp>
      <p:graphicFrame>
        <p:nvGraphicFramePr>
          <p:cNvPr id="39" name="Object 21"/>
          <p:cNvGraphicFramePr>
            <a:graphicFrameLocks noChangeAspect="1"/>
          </p:cNvGraphicFramePr>
          <p:nvPr>
            <p:extLst>
              <p:ext uri="{D42A27DB-BD31-4B8C-83A1-F6EECF244321}">
                <p14:modId xmlns:p14="http://schemas.microsoft.com/office/powerpoint/2010/main" val="3471640906"/>
              </p:ext>
            </p:extLst>
          </p:nvPr>
        </p:nvGraphicFramePr>
        <p:xfrm>
          <a:off x="3929063" y="2651125"/>
          <a:ext cx="4710112" cy="1146175"/>
        </p:xfrm>
        <a:graphic>
          <a:graphicData uri="http://schemas.openxmlformats.org/presentationml/2006/ole">
            <mc:AlternateContent xmlns:mc="http://schemas.openxmlformats.org/markup-compatibility/2006">
              <mc:Choice xmlns:v="urn:schemas-microsoft-com:vml" Requires="v">
                <p:oleObj spid="_x0000_s346782" name="Equation" r:id="rId15" imgW="1828800" imgH="444240" progId="Equation.DSMT4">
                  <p:embed/>
                </p:oleObj>
              </mc:Choice>
              <mc:Fallback>
                <p:oleObj name="Equation" r:id="rId15" imgW="1828800" imgH="444240" progId="Equation.DSMT4">
                  <p:embed/>
                  <p:pic>
                    <p:nvPicPr>
                      <p:cNvPr id="0" name=""/>
                      <p:cNvPicPr>
                        <a:picLocks noChangeAspect="1" noChangeArrowheads="1"/>
                      </p:cNvPicPr>
                      <p:nvPr/>
                    </p:nvPicPr>
                    <p:blipFill>
                      <a:blip r:embed="rId16"/>
                      <a:srcRect/>
                      <a:stretch>
                        <a:fillRect/>
                      </a:stretch>
                    </p:blipFill>
                    <p:spPr bwMode="auto">
                      <a:xfrm>
                        <a:off x="3929063" y="2651125"/>
                        <a:ext cx="4710112" cy="1146175"/>
                      </a:xfrm>
                      <a:prstGeom prst="rect">
                        <a:avLst/>
                      </a:prstGeom>
                      <a:noFill/>
                      <a:ln>
                        <a:noFill/>
                      </a:ln>
                      <a:effectLst/>
                      <a:extLst/>
                    </p:spPr>
                  </p:pic>
                </p:oleObj>
              </mc:Fallback>
            </mc:AlternateContent>
          </a:graphicData>
        </a:graphic>
      </p:graphicFrame>
      <p:sp>
        <p:nvSpPr>
          <p:cNvPr id="40" name="AutoShape 8"/>
          <p:cNvSpPr>
            <a:spLocks noChangeArrowheads="1"/>
          </p:cNvSpPr>
          <p:nvPr/>
        </p:nvSpPr>
        <p:spPr bwMode="auto">
          <a:xfrm>
            <a:off x="2459804" y="4029134"/>
            <a:ext cx="700143" cy="241182"/>
          </a:xfrm>
          <a:prstGeom prst="rightArrow">
            <a:avLst>
              <a:gd name="adj1" fmla="val 50000"/>
              <a:gd name="adj2" fmla="val 95879"/>
            </a:avLst>
          </a:prstGeom>
          <a:solidFill>
            <a:srgbClr val="66FF99"/>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41" name="Object 22"/>
          <p:cNvGraphicFramePr>
            <a:graphicFrameLocks noChangeAspect="1"/>
          </p:cNvGraphicFramePr>
          <p:nvPr>
            <p:extLst>
              <p:ext uri="{D42A27DB-BD31-4B8C-83A1-F6EECF244321}">
                <p14:modId xmlns:p14="http://schemas.microsoft.com/office/powerpoint/2010/main" val="1036123744"/>
              </p:ext>
            </p:extLst>
          </p:nvPr>
        </p:nvGraphicFramePr>
        <p:xfrm>
          <a:off x="3698547" y="3810359"/>
          <a:ext cx="3914013" cy="792711"/>
        </p:xfrm>
        <a:graphic>
          <a:graphicData uri="http://schemas.openxmlformats.org/presentationml/2006/ole">
            <mc:AlternateContent xmlns:mc="http://schemas.openxmlformats.org/markup-compatibility/2006">
              <mc:Choice xmlns:v="urn:schemas-microsoft-com:vml" Requires="v">
                <p:oleObj spid="_x0000_s346783" name="公式" r:id="rId17" imgW="1130040" imgH="228600" progId="Equation.3">
                  <p:embed/>
                </p:oleObj>
              </mc:Choice>
              <mc:Fallback>
                <p:oleObj name="公式" r:id="rId17" imgW="1130040" imgH="228600" progId="Equation.3">
                  <p:embed/>
                  <p:pic>
                    <p:nvPicPr>
                      <p:cNvPr id="0" name=""/>
                      <p:cNvPicPr>
                        <a:picLocks noChangeAspect="1" noChangeArrowheads="1"/>
                      </p:cNvPicPr>
                      <p:nvPr/>
                    </p:nvPicPr>
                    <p:blipFill>
                      <a:blip r:embed="rId18"/>
                      <a:srcRect/>
                      <a:stretch>
                        <a:fillRect/>
                      </a:stretch>
                    </p:blipFill>
                    <p:spPr bwMode="auto">
                      <a:xfrm>
                        <a:off x="3698547" y="3810359"/>
                        <a:ext cx="3914013" cy="792711"/>
                      </a:xfrm>
                      <a:prstGeom prst="rect">
                        <a:avLst/>
                      </a:prstGeom>
                      <a:noFill/>
                      <a:ln>
                        <a:noFill/>
                      </a:ln>
                      <a:effectLst/>
                      <a:extLst/>
                    </p:spPr>
                  </p:pic>
                </p:oleObj>
              </mc:Fallback>
            </mc:AlternateContent>
          </a:graphicData>
        </a:graphic>
      </p:graphicFrame>
      <p:sp>
        <p:nvSpPr>
          <p:cNvPr id="42" name="矩形 41"/>
          <p:cNvSpPr/>
          <p:nvPr/>
        </p:nvSpPr>
        <p:spPr>
          <a:xfrm>
            <a:off x="2255104" y="4920471"/>
            <a:ext cx="1136850" cy="584775"/>
          </a:xfrm>
          <a:prstGeom prst="rect">
            <a:avLst/>
          </a:prstGeom>
        </p:spPr>
        <p:txBody>
          <a:bodyPr wrap="none">
            <a:spAutoFit/>
          </a:bodyPr>
          <a:lstStyle/>
          <a:p>
            <a:r>
              <a:rPr lang="en-US" altLang="zh-CN" sz="3200" b="1" i="0" dirty="0">
                <a:solidFill>
                  <a:schemeClr val="accent2"/>
                </a:solidFill>
              </a:rPr>
              <a:t>3</a:t>
            </a:r>
            <a:r>
              <a:rPr lang="en-US" altLang="zh-CN" sz="3200" b="1" i="0" dirty="0">
                <a:solidFill>
                  <a:schemeClr val="accent2"/>
                </a:solidFill>
                <a:sym typeface="Symbol" pitchFamily="18" charset="2"/>
              </a:rPr>
              <a:t>1:</a:t>
            </a:r>
            <a:endParaRPr lang="zh-CN" altLang="en-US" sz="3200" dirty="0"/>
          </a:p>
        </p:txBody>
      </p:sp>
      <p:graphicFrame>
        <p:nvGraphicFramePr>
          <p:cNvPr id="43" name="Object 19"/>
          <p:cNvGraphicFramePr>
            <a:graphicFrameLocks noChangeAspect="1"/>
          </p:cNvGraphicFramePr>
          <p:nvPr>
            <p:extLst>
              <p:ext uri="{D42A27DB-BD31-4B8C-83A1-F6EECF244321}">
                <p14:modId xmlns:p14="http://schemas.microsoft.com/office/powerpoint/2010/main" val="2323154015"/>
              </p:ext>
            </p:extLst>
          </p:nvPr>
        </p:nvGraphicFramePr>
        <p:xfrm>
          <a:off x="3729038" y="4605338"/>
          <a:ext cx="5192712" cy="1252537"/>
        </p:xfrm>
        <a:graphic>
          <a:graphicData uri="http://schemas.openxmlformats.org/presentationml/2006/ole">
            <mc:AlternateContent xmlns:mc="http://schemas.openxmlformats.org/markup-compatibility/2006">
              <mc:Choice xmlns:v="urn:schemas-microsoft-com:vml" Requires="v">
                <p:oleObj spid="_x0000_s346784" name="Equation" r:id="rId19" imgW="1841400" imgH="444240" progId="Equation.DSMT4">
                  <p:embed/>
                </p:oleObj>
              </mc:Choice>
              <mc:Fallback>
                <p:oleObj name="Equation" r:id="rId19" imgW="1841400" imgH="444240" progId="Equation.DSMT4">
                  <p:embed/>
                  <p:pic>
                    <p:nvPicPr>
                      <p:cNvPr id="0" name=""/>
                      <p:cNvPicPr>
                        <a:picLocks noChangeAspect="1" noChangeArrowheads="1"/>
                      </p:cNvPicPr>
                      <p:nvPr/>
                    </p:nvPicPr>
                    <p:blipFill>
                      <a:blip r:embed="rId20"/>
                      <a:srcRect/>
                      <a:stretch>
                        <a:fillRect/>
                      </a:stretch>
                    </p:blipFill>
                    <p:spPr bwMode="auto">
                      <a:xfrm>
                        <a:off x="3729038" y="4605338"/>
                        <a:ext cx="5192712" cy="1252537"/>
                      </a:xfrm>
                      <a:prstGeom prst="rect">
                        <a:avLst/>
                      </a:prstGeom>
                      <a:noFill/>
                      <a:ln>
                        <a:noFill/>
                      </a:ln>
                      <a:effectLst/>
                      <a:extLst/>
                    </p:spPr>
                  </p:pic>
                </p:oleObj>
              </mc:Fallback>
            </mc:AlternateContent>
          </a:graphicData>
        </a:graphic>
      </p:graphicFrame>
      <p:sp>
        <p:nvSpPr>
          <p:cNvPr id="44" name="AutoShape 8"/>
          <p:cNvSpPr>
            <a:spLocks noChangeArrowheads="1"/>
          </p:cNvSpPr>
          <p:nvPr/>
        </p:nvSpPr>
        <p:spPr bwMode="auto">
          <a:xfrm>
            <a:off x="2473458" y="6275759"/>
            <a:ext cx="700143" cy="241182"/>
          </a:xfrm>
          <a:prstGeom prst="rightArrow">
            <a:avLst>
              <a:gd name="adj1" fmla="val 50000"/>
              <a:gd name="adj2" fmla="val 95879"/>
            </a:avLst>
          </a:prstGeom>
          <a:solidFill>
            <a:srgbClr val="00FFFF"/>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45" name="Object 20"/>
          <p:cNvGraphicFramePr>
            <a:graphicFrameLocks noChangeAspect="1"/>
          </p:cNvGraphicFramePr>
          <p:nvPr>
            <p:extLst>
              <p:ext uri="{D42A27DB-BD31-4B8C-83A1-F6EECF244321}">
                <p14:modId xmlns:p14="http://schemas.microsoft.com/office/powerpoint/2010/main" val="1527167884"/>
              </p:ext>
            </p:extLst>
          </p:nvPr>
        </p:nvGraphicFramePr>
        <p:xfrm>
          <a:off x="3825463" y="5982237"/>
          <a:ext cx="4141129" cy="828226"/>
        </p:xfrm>
        <a:graphic>
          <a:graphicData uri="http://schemas.openxmlformats.org/presentationml/2006/ole">
            <mc:AlternateContent xmlns:mc="http://schemas.openxmlformats.org/markup-compatibility/2006">
              <mc:Choice xmlns:v="urn:schemas-microsoft-com:vml" Requires="v">
                <p:oleObj spid="_x0000_s346785" name="公式" r:id="rId21" imgW="1143000" imgH="228600" progId="Equation.3">
                  <p:embed/>
                </p:oleObj>
              </mc:Choice>
              <mc:Fallback>
                <p:oleObj name="公式" r:id="rId21" imgW="1143000" imgH="228600" progId="Equation.3">
                  <p:embed/>
                  <p:pic>
                    <p:nvPicPr>
                      <p:cNvPr id="0" name=""/>
                      <p:cNvPicPr>
                        <a:picLocks noChangeAspect="1" noChangeArrowheads="1"/>
                      </p:cNvPicPr>
                      <p:nvPr/>
                    </p:nvPicPr>
                    <p:blipFill>
                      <a:blip r:embed="rId22"/>
                      <a:srcRect/>
                      <a:stretch>
                        <a:fillRect/>
                      </a:stretch>
                    </p:blipFill>
                    <p:spPr bwMode="auto">
                      <a:xfrm>
                        <a:off x="3825463" y="5982237"/>
                        <a:ext cx="4141129" cy="828226"/>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07514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500" fill="hold"/>
                                        <p:tgtEl>
                                          <p:spTgt spid="35"/>
                                        </p:tgtEl>
                                        <p:attrNameLst>
                                          <p:attrName>ppt_x</p:attrName>
                                        </p:attrNameLst>
                                      </p:cBhvr>
                                      <p:tavLst>
                                        <p:tav tm="0">
                                          <p:val>
                                            <p:strVal val="#ppt_x"/>
                                          </p:val>
                                        </p:tav>
                                        <p:tav tm="100000">
                                          <p:val>
                                            <p:strVal val="#ppt_x"/>
                                          </p:val>
                                        </p:tav>
                                      </p:tavLst>
                                    </p:anim>
                                    <p:anim calcmode="lin" valueType="num">
                                      <p:cBhvr additive="base">
                                        <p:cTn id="3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1000"/>
                                        <p:tgtEl>
                                          <p:spTgt spid="36"/>
                                        </p:tgtEl>
                                      </p:cBhvr>
                                    </p:animEffect>
                                    <p:anim calcmode="lin" valueType="num">
                                      <p:cBhvr>
                                        <p:cTn id="39" dur="1000" fill="hold"/>
                                        <p:tgtEl>
                                          <p:spTgt spid="36"/>
                                        </p:tgtEl>
                                        <p:attrNameLst>
                                          <p:attrName>ppt_x</p:attrName>
                                        </p:attrNameLst>
                                      </p:cBhvr>
                                      <p:tavLst>
                                        <p:tav tm="0">
                                          <p:val>
                                            <p:strVal val="#ppt_x"/>
                                          </p:val>
                                        </p:tav>
                                        <p:tav tm="100000">
                                          <p:val>
                                            <p:strVal val="#ppt_x"/>
                                          </p:val>
                                        </p:tav>
                                      </p:tavLst>
                                    </p:anim>
                                    <p:anim calcmode="lin" valueType="num">
                                      <p:cBhvr>
                                        <p:cTn id="4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1000"/>
                                        <p:tgtEl>
                                          <p:spTgt spid="10"/>
                                        </p:tgtEl>
                                      </p:cBhvr>
                                    </p:animEffect>
                                    <p:anim calcmode="lin" valueType="num">
                                      <p:cBhvr>
                                        <p:cTn id="52" dur="1000" fill="hold"/>
                                        <p:tgtEl>
                                          <p:spTgt spid="10"/>
                                        </p:tgtEl>
                                        <p:attrNameLst>
                                          <p:attrName>ppt_x</p:attrName>
                                        </p:attrNameLst>
                                      </p:cBhvr>
                                      <p:tavLst>
                                        <p:tav tm="0">
                                          <p:val>
                                            <p:strVal val="#ppt_x"/>
                                          </p:val>
                                        </p:tav>
                                        <p:tav tm="100000">
                                          <p:val>
                                            <p:strVal val="#ppt_x"/>
                                          </p:val>
                                        </p:tav>
                                      </p:tavLst>
                                    </p:anim>
                                    <p:anim calcmode="lin" valueType="num">
                                      <p:cBhvr>
                                        <p:cTn id="5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500" fill="hold"/>
                                        <p:tgtEl>
                                          <p:spTgt spid="32"/>
                                        </p:tgtEl>
                                        <p:attrNameLst>
                                          <p:attrName>ppt_x</p:attrName>
                                        </p:attrNameLst>
                                      </p:cBhvr>
                                      <p:tavLst>
                                        <p:tav tm="0">
                                          <p:val>
                                            <p:strVal val="#ppt_x"/>
                                          </p:val>
                                        </p:tav>
                                        <p:tav tm="100000">
                                          <p:val>
                                            <p:strVal val="#ppt_x"/>
                                          </p:val>
                                        </p:tav>
                                      </p:tavLst>
                                    </p:anim>
                                    <p:anim calcmode="lin" valueType="num">
                                      <p:cBhvr additive="base">
                                        <p:cTn id="59"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anim calcmode="lin" valueType="num">
                                      <p:cBhvr>
                                        <p:cTn id="65" dur="1000" fill="hold"/>
                                        <p:tgtEl>
                                          <p:spTgt spid="33"/>
                                        </p:tgtEl>
                                        <p:attrNameLst>
                                          <p:attrName>ppt_x</p:attrName>
                                        </p:attrNameLst>
                                      </p:cBhvr>
                                      <p:tavLst>
                                        <p:tav tm="0">
                                          <p:val>
                                            <p:strVal val="#ppt_x"/>
                                          </p:val>
                                        </p:tav>
                                        <p:tav tm="100000">
                                          <p:val>
                                            <p:strVal val="#ppt_x"/>
                                          </p:val>
                                        </p:tav>
                                      </p:tavLst>
                                    </p:anim>
                                    <p:anim calcmode="lin" valueType="num">
                                      <p:cBhvr>
                                        <p:cTn id="6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anim calcmode="lin" valueType="num">
                                      <p:cBhvr additive="base">
                                        <p:cTn id="71" dur="500" fill="hold"/>
                                        <p:tgtEl>
                                          <p:spTgt spid="26"/>
                                        </p:tgtEl>
                                        <p:attrNameLst>
                                          <p:attrName>ppt_x</p:attrName>
                                        </p:attrNameLst>
                                      </p:cBhvr>
                                      <p:tavLst>
                                        <p:tav tm="0">
                                          <p:val>
                                            <p:strVal val="#ppt_x"/>
                                          </p:val>
                                        </p:tav>
                                        <p:tav tm="100000">
                                          <p:val>
                                            <p:strVal val="#ppt_x"/>
                                          </p:val>
                                        </p:tav>
                                      </p:tavLst>
                                    </p:anim>
                                    <p:anim calcmode="lin" valueType="num">
                                      <p:cBhvr additive="base">
                                        <p:cTn id="7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anim calcmode="lin" valueType="num">
                                      <p:cBhvr>
                                        <p:cTn id="78" dur="1000" fill="hold"/>
                                        <p:tgtEl>
                                          <p:spTgt spid="27"/>
                                        </p:tgtEl>
                                        <p:attrNameLst>
                                          <p:attrName>ppt_x</p:attrName>
                                        </p:attrNameLst>
                                      </p:cBhvr>
                                      <p:tavLst>
                                        <p:tav tm="0">
                                          <p:val>
                                            <p:strVal val="#ppt_x"/>
                                          </p:val>
                                        </p:tav>
                                        <p:tav tm="100000">
                                          <p:val>
                                            <p:strVal val="#ppt_x"/>
                                          </p:val>
                                        </p:tav>
                                      </p:tavLst>
                                    </p:anim>
                                    <p:anim calcmode="lin" valueType="num">
                                      <p:cBhvr>
                                        <p:cTn id="7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30"/>
                                        </p:tgtEl>
                                        <p:attrNameLst>
                                          <p:attrName>style.visibility</p:attrName>
                                        </p:attrNameLst>
                                      </p:cBhvr>
                                      <p:to>
                                        <p:strVal val="visible"/>
                                      </p:to>
                                    </p:set>
                                    <p:anim calcmode="lin" valueType="num">
                                      <p:cBhvr additive="base">
                                        <p:cTn id="84" dur="500" fill="hold"/>
                                        <p:tgtEl>
                                          <p:spTgt spid="30"/>
                                        </p:tgtEl>
                                        <p:attrNameLst>
                                          <p:attrName>ppt_x</p:attrName>
                                        </p:attrNameLst>
                                      </p:cBhvr>
                                      <p:tavLst>
                                        <p:tav tm="0">
                                          <p:val>
                                            <p:strVal val="#ppt_x"/>
                                          </p:val>
                                        </p:tav>
                                        <p:tav tm="100000">
                                          <p:val>
                                            <p:strVal val="#ppt_x"/>
                                          </p:val>
                                        </p:tav>
                                      </p:tavLst>
                                    </p:anim>
                                    <p:anim calcmode="lin" valueType="num">
                                      <p:cBhvr additive="base">
                                        <p:cTn id="8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fade">
                                      <p:cBhvr>
                                        <p:cTn id="90" dur="1000"/>
                                        <p:tgtEl>
                                          <p:spTgt spid="31"/>
                                        </p:tgtEl>
                                      </p:cBhvr>
                                    </p:animEffect>
                                    <p:anim calcmode="lin" valueType="num">
                                      <p:cBhvr>
                                        <p:cTn id="91" dur="1000" fill="hold"/>
                                        <p:tgtEl>
                                          <p:spTgt spid="31"/>
                                        </p:tgtEl>
                                        <p:attrNameLst>
                                          <p:attrName>ppt_x</p:attrName>
                                        </p:attrNameLst>
                                      </p:cBhvr>
                                      <p:tavLst>
                                        <p:tav tm="0">
                                          <p:val>
                                            <p:strVal val="#ppt_x"/>
                                          </p:val>
                                        </p:tav>
                                        <p:tav tm="100000">
                                          <p:val>
                                            <p:strVal val="#ppt_x"/>
                                          </p:val>
                                        </p:tav>
                                      </p:tavLst>
                                    </p:anim>
                                    <p:anim calcmode="lin" valueType="num">
                                      <p:cBhvr>
                                        <p:cTn id="92"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8"/>
                                        </p:tgtEl>
                                        <p:attrNameLst>
                                          <p:attrName>style.visibility</p:attrName>
                                        </p:attrNameLst>
                                      </p:cBhvr>
                                      <p:to>
                                        <p:strVal val="visible"/>
                                      </p:to>
                                    </p:set>
                                    <p:anim calcmode="lin" valueType="num">
                                      <p:cBhvr additive="base">
                                        <p:cTn id="97" dur="500" fill="hold"/>
                                        <p:tgtEl>
                                          <p:spTgt spid="28"/>
                                        </p:tgtEl>
                                        <p:attrNameLst>
                                          <p:attrName>ppt_x</p:attrName>
                                        </p:attrNameLst>
                                      </p:cBhvr>
                                      <p:tavLst>
                                        <p:tav tm="0">
                                          <p:val>
                                            <p:strVal val="#ppt_x"/>
                                          </p:val>
                                        </p:tav>
                                        <p:tav tm="100000">
                                          <p:val>
                                            <p:strVal val="#ppt_x"/>
                                          </p:val>
                                        </p:tav>
                                      </p:tavLst>
                                    </p:anim>
                                    <p:anim calcmode="lin" valueType="num">
                                      <p:cBhvr additive="base">
                                        <p:cTn id="9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1000"/>
                                        <p:tgtEl>
                                          <p:spTgt spid="29"/>
                                        </p:tgtEl>
                                      </p:cBhvr>
                                    </p:animEffect>
                                    <p:anim calcmode="lin" valueType="num">
                                      <p:cBhvr>
                                        <p:cTn id="104" dur="1000" fill="hold"/>
                                        <p:tgtEl>
                                          <p:spTgt spid="29"/>
                                        </p:tgtEl>
                                        <p:attrNameLst>
                                          <p:attrName>ppt_x</p:attrName>
                                        </p:attrNameLst>
                                      </p:cBhvr>
                                      <p:tavLst>
                                        <p:tav tm="0">
                                          <p:val>
                                            <p:strVal val="#ppt_x"/>
                                          </p:val>
                                        </p:tav>
                                        <p:tav tm="100000">
                                          <p:val>
                                            <p:strVal val="#ppt_x"/>
                                          </p:val>
                                        </p:tav>
                                      </p:tavLst>
                                    </p:anim>
                                    <p:anim calcmode="lin" valueType="num">
                                      <p:cBhvr>
                                        <p:cTn id="105" dur="1000" fill="hold"/>
                                        <p:tgtEl>
                                          <p:spTgt spid="29"/>
                                        </p:tgtEl>
                                        <p:attrNameLst>
                                          <p:attrName>ppt_y</p:attrName>
                                        </p:attrNameLst>
                                      </p:cBhvr>
                                      <p:tavLst>
                                        <p:tav tm="0">
                                          <p:val>
                                            <p:strVal val="#ppt_y+.1"/>
                                          </p:val>
                                        </p:tav>
                                        <p:tav tm="100000">
                                          <p:val>
                                            <p:strVal val="#ppt_y"/>
                                          </p:val>
                                        </p:tav>
                                      </p:tavLst>
                                    </p:anim>
                                  </p:childTnLst>
                                </p:cTn>
                              </p:par>
                            </p:childTnLst>
                          </p:cTn>
                        </p:par>
                        <p:par>
                          <p:cTn id="106" fill="hold">
                            <p:stCondLst>
                              <p:cond delay="1000"/>
                            </p:stCondLst>
                            <p:childTnLst>
                              <p:par>
                                <p:cTn id="107" presetID="22" presetClass="entr" presetSubtype="8" fill="hold" grpId="0" nodeType="after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wipe(left)">
                                      <p:cBhvr>
                                        <p:cTn id="109" dur="500"/>
                                        <p:tgtEl>
                                          <p:spTgt spid="37"/>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38"/>
                                        </p:tgtEl>
                                        <p:attrNameLst>
                                          <p:attrName>style.visibility</p:attrName>
                                        </p:attrNameLst>
                                      </p:cBhvr>
                                      <p:to>
                                        <p:strVal val="visible"/>
                                      </p:to>
                                    </p:set>
                                    <p:animEffect transition="in" filter="wipe(down)">
                                      <p:cBhvr>
                                        <p:cTn id="114" dur="500"/>
                                        <p:tgtEl>
                                          <p:spTgt spid="38"/>
                                        </p:tgtEl>
                                      </p:cBhvr>
                                    </p:animEffect>
                                  </p:childTnLst>
                                </p:cTn>
                              </p:par>
                            </p:childTnLst>
                          </p:cTn>
                        </p:par>
                      </p:childTnLst>
                    </p:cTn>
                  </p:par>
                  <p:par>
                    <p:cTn id="115" fill="hold">
                      <p:stCondLst>
                        <p:cond delay="indefinite"/>
                      </p:stCondLst>
                      <p:childTnLst>
                        <p:par>
                          <p:cTn id="116" fill="hold">
                            <p:stCondLst>
                              <p:cond delay="0"/>
                            </p:stCondLst>
                            <p:childTnLst>
                              <p:par>
                                <p:cTn id="117" presetID="6" presetClass="entr" presetSubtype="16" fill="hold" nodeType="click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circle(in)">
                                      <p:cBhvr>
                                        <p:cTn id="119" dur="2000"/>
                                        <p:tgtEl>
                                          <p:spTgt spid="39"/>
                                        </p:tgtEl>
                                      </p:cBhvr>
                                    </p:animEffect>
                                  </p:childTnLst>
                                </p:cTn>
                              </p:par>
                            </p:childTnLst>
                          </p:cTn>
                        </p:par>
                      </p:childTnLst>
                    </p:cTn>
                  </p:par>
                  <p:par>
                    <p:cTn id="120" fill="hold">
                      <p:stCondLst>
                        <p:cond delay="indefinite"/>
                      </p:stCondLst>
                      <p:childTnLst>
                        <p:par>
                          <p:cTn id="121" fill="hold">
                            <p:stCondLst>
                              <p:cond delay="0"/>
                            </p:stCondLst>
                            <p:childTnLst>
                              <p:par>
                                <p:cTn id="122" presetID="16" presetClass="entr" presetSubtype="21" fill="hold" grpId="0" nodeType="clickEffect">
                                  <p:stCondLst>
                                    <p:cond delay="0"/>
                                  </p:stCondLst>
                                  <p:childTnLst>
                                    <p:set>
                                      <p:cBhvr>
                                        <p:cTn id="123" dur="1" fill="hold">
                                          <p:stCondLst>
                                            <p:cond delay="0"/>
                                          </p:stCondLst>
                                        </p:cTn>
                                        <p:tgtEl>
                                          <p:spTgt spid="40"/>
                                        </p:tgtEl>
                                        <p:attrNameLst>
                                          <p:attrName>style.visibility</p:attrName>
                                        </p:attrNameLst>
                                      </p:cBhvr>
                                      <p:to>
                                        <p:strVal val="visible"/>
                                      </p:to>
                                    </p:set>
                                    <p:animEffect transition="in" filter="barn(inVertical)">
                                      <p:cBhvr>
                                        <p:cTn id="124" dur="500"/>
                                        <p:tgtEl>
                                          <p:spTgt spid="40"/>
                                        </p:tgtEl>
                                      </p:cBhvr>
                                    </p:animEffect>
                                  </p:childTnLst>
                                </p:cTn>
                              </p:par>
                            </p:childTnLst>
                          </p:cTn>
                        </p:par>
                      </p:childTnLst>
                    </p:cTn>
                  </p:par>
                  <p:par>
                    <p:cTn id="125" fill="hold">
                      <p:stCondLst>
                        <p:cond delay="indefinite"/>
                      </p:stCondLst>
                      <p:childTnLst>
                        <p:par>
                          <p:cTn id="126" fill="hold">
                            <p:stCondLst>
                              <p:cond delay="0"/>
                            </p:stCondLst>
                            <p:childTnLst>
                              <p:par>
                                <p:cTn id="127" presetID="21" presetClass="entr" presetSubtype="1" fill="hold" nodeType="clickEffect">
                                  <p:stCondLst>
                                    <p:cond delay="0"/>
                                  </p:stCondLst>
                                  <p:childTnLst>
                                    <p:set>
                                      <p:cBhvr>
                                        <p:cTn id="128" dur="1" fill="hold">
                                          <p:stCondLst>
                                            <p:cond delay="0"/>
                                          </p:stCondLst>
                                        </p:cTn>
                                        <p:tgtEl>
                                          <p:spTgt spid="41"/>
                                        </p:tgtEl>
                                        <p:attrNameLst>
                                          <p:attrName>style.visibility</p:attrName>
                                        </p:attrNameLst>
                                      </p:cBhvr>
                                      <p:to>
                                        <p:strVal val="visible"/>
                                      </p:to>
                                    </p:set>
                                    <p:animEffect transition="in" filter="wheel(1)">
                                      <p:cBhvr>
                                        <p:cTn id="129" dur="2000"/>
                                        <p:tgtEl>
                                          <p:spTgt spid="41"/>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42"/>
                                        </p:tgtEl>
                                        <p:attrNameLst>
                                          <p:attrName>style.visibility</p:attrName>
                                        </p:attrNameLst>
                                      </p:cBhvr>
                                      <p:to>
                                        <p:strVal val="visible"/>
                                      </p:to>
                                    </p:set>
                                    <p:animEffect transition="in" filter="wipe(down)">
                                      <p:cBhvr>
                                        <p:cTn id="134" dur="500"/>
                                        <p:tgtEl>
                                          <p:spTgt spid="42"/>
                                        </p:tgtEl>
                                      </p:cBhvr>
                                    </p:animEffect>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nodeType="clickEffect">
                                  <p:stCondLst>
                                    <p:cond delay="0"/>
                                  </p:stCondLst>
                                  <p:childTnLst>
                                    <p:set>
                                      <p:cBhvr>
                                        <p:cTn id="138" dur="1" fill="hold">
                                          <p:stCondLst>
                                            <p:cond delay="0"/>
                                          </p:stCondLst>
                                        </p:cTn>
                                        <p:tgtEl>
                                          <p:spTgt spid="43"/>
                                        </p:tgtEl>
                                        <p:attrNameLst>
                                          <p:attrName>style.visibility</p:attrName>
                                        </p:attrNameLst>
                                      </p:cBhvr>
                                      <p:to>
                                        <p:strVal val="visible"/>
                                      </p:to>
                                    </p:set>
                                    <p:anim calcmode="lin" valueType="num">
                                      <p:cBhvr additive="base">
                                        <p:cTn id="139" dur="500" fill="hold"/>
                                        <p:tgtEl>
                                          <p:spTgt spid="43"/>
                                        </p:tgtEl>
                                        <p:attrNameLst>
                                          <p:attrName>ppt_x</p:attrName>
                                        </p:attrNameLst>
                                      </p:cBhvr>
                                      <p:tavLst>
                                        <p:tav tm="0">
                                          <p:val>
                                            <p:strVal val="#ppt_x"/>
                                          </p:val>
                                        </p:tav>
                                        <p:tav tm="100000">
                                          <p:val>
                                            <p:strVal val="#ppt_x"/>
                                          </p:val>
                                        </p:tav>
                                      </p:tavLst>
                                    </p:anim>
                                    <p:anim calcmode="lin" valueType="num">
                                      <p:cBhvr additive="base">
                                        <p:cTn id="14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16" presetClass="entr" presetSubtype="21" fill="hold" grpId="0" nodeType="clickEffect">
                                  <p:stCondLst>
                                    <p:cond delay="0"/>
                                  </p:stCondLst>
                                  <p:childTnLst>
                                    <p:set>
                                      <p:cBhvr>
                                        <p:cTn id="144" dur="1" fill="hold">
                                          <p:stCondLst>
                                            <p:cond delay="0"/>
                                          </p:stCondLst>
                                        </p:cTn>
                                        <p:tgtEl>
                                          <p:spTgt spid="44"/>
                                        </p:tgtEl>
                                        <p:attrNameLst>
                                          <p:attrName>style.visibility</p:attrName>
                                        </p:attrNameLst>
                                      </p:cBhvr>
                                      <p:to>
                                        <p:strVal val="visible"/>
                                      </p:to>
                                    </p:set>
                                    <p:animEffect transition="in" filter="barn(inVertical)">
                                      <p:cBhvr>
                                        <p:cTn id="145" dur="500"/>
                                        <p:tgtEl>
                                          <p:spTgt spid="44"/>
                                        </p:tgtEl>
                                      </p:cBhvr>
                                    </p:animEffect>
                                  </p:childTnLst>
                                </p:cTn>
                              </p:par>
                            </p:childTnLst>
                          </p:cTn>
                        </p:par>
                      </p:childTnLst>
                    </p:cTn>
                  </p:par>
                  <p:par>
                    <p:cTn id="146" fill="hold">
                      <p:stCondLst>
                        <p:cond delay="indefinite"/>
                      </p:stCondLst>
                      <p:childTnLst>
                        <p:par>
                          <p:cTn id="147" fill="hold">
                            <p:stCondLst>
                              <p:cond delay="0"/>
                            </p:stCondLst>
                            <p:childTnLst>
                              <p:par>
                                <p:cTn id="148" presetID="42" presetClass="entr" presetSubtype="0" fill="hold" nodeType="clickEffect">
                                  <p:stCondLst>
                                    <p:cond delay="0"/>
                                  </p:stCondLst>
                                  <p:childTnLst>
                                    <p:set>
                                      <p:cBhvr>
                                        <p:cTn id="149" dur="1" fill="hold">
                                          <p:stCondLst>
                                            <p:cond delay="0"/>
                                          </p:stCondLst>
                                        </p:cTn>
                                        <p:tgtEl>
                                          <p:spTgt spid="45"/>
                                        </p:tgtEl>
                                        <p:attrNameLst>
                                          <p:attrName>style.visibility</p:attrName>
                                        </p:attrNameLst>
                                      </p:cBhvr>
                                      <p:to>
                                        <p:strVal val="visible"/>
                                      </p:to>
                                    </p:set>
                                    <p:animEffect transition="in" filter="fade">
                                      <p:cBhvr>
                                        <p:cTn id="150" dur="1000"/>
                                        <p:tgtEl>
                                          <p:spTgt spid="45"/>
                                        </p:tgtEl>
                                      </p:cBhvr>
                                    </p:animEffect>
                                    <p:anim calcmode="lin" valueType="num">
                                      <p:cBhvr>
                                        <p:cTn id="151" dur="1000" fill="hold"/>
                                        <p:tgtEl>
                                          <p:spTgt spid="45"/>
                                        </p:tgtEl>
                                        <p:attrNameLst>
                                          <p:attrName>ppt_x</p:attrName>
                                        </p:attrNameLst>
                                      </p:cBhvr>
                                      <p:tavLst>
                                        <p:tav tm="0">
                                          <p:val>
                                            <p:strVal val="#ppt_x"/>
                                          </p:val>
                                        </p:tav>
                                        <p:tav tm="100000">
                                          <p:val>
                                            <p:strVal val="#ppt_x"/>
                                          </p:val>
                                        </p:tav>
                                      </p:tavLst>
                                    </p:anim>
                                    <p:anim calcmode="lin" valueType="num">
                                      <p:cBhvr>
                                        <p:cTn id="15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6" grpId="0" animBg="1"/>
      <p:bldP spid="28" grpId="0" animBg="1"/>
      <p:bldP spid="30" grpId="0" animBg="1"/>
      <p:bldP spid="32" grpId="0" animBg="1"/>
      <p:bldP spid="34" grpId="0" animBg="1"/>
      <p:bldP spid="35" grpId="0" animBg="1"/>
      <p:bldP spid="37" grpId="0" autoUpdateAnimBg="0"/>
      <p:bldP spid="38" grpId="0"/>
      <p:bldP spid="40" grpId="0" animBg="1"/>
      <p:bldP spid="42" grpId="0"/>
      <p:bldP spid="44"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44"/>
          <p:cNvGraphicFramePr>
            <a:graphicFrameLocks noChangeAspect="1"/>
          </p:cNvGraphicFramePr>
          <p:nvPr/>
        </p:nvGraphicFramePr>
        <p:xfrm>
          <a:off x="9703297" y="813535"/>
          <a:ext cx="561975" cy="573088"/>
        </p:xfrm>
        <a:graphic>
          <a:graphicData uri="http://schemas.openxmlformats.org/presentationml/2006/ole">
            <mc:AlternateContent xmlns:mc="http://schemas.openxmlformats.org/markup-compatibility/2006">
              <mc:Choice xmlns:v="urn:schemas-microsoft-com:vml" Requires="v">
                <p:oleObj spid="_x0000_s349698" name="公式" r:id="rId3" imgW="215619" imgH="215619" progId="Equation.3">
                  <p:embed/>
                </p:oleObj>
              </mc:Choice>
              <mc:Fallback>
                <p:oleObj name="公式" r:id="rId3" imgW="215619"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3297" y="813535"/>
                        <a:ext cx="56197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直线 48"/>
          <p:cNvSpPr>
            <a:spLocks noChangeShapeType="1"/>
          </p:cNvSpPr>
          <p:nvPr/>
        </p:nvSpPr>
        <p:spPr bwMode="auto">
          <a:xfrm>
            <a:off x="8255496" y="432534"/>
            <a:ext cx="0" cy="1752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 name="对象 50"/>
          <p:cNvGraphicFramePr>
            <a:graphicFrameLocks noChangeAspect="1"/>
          </p:cNvGraphicFramePr>
          <p:nvPr>
            <p:extLst>
              <p:ext uri="{D42A27DB-BD31-4B8C-83A1-F6EECF244321}">
                <p14:modId xmlns:p14="http://schemas.microsoft.com/office/powerpoint/2010/main" val="2039675122"/>
              </p:ext>
            </p:extLst>
          </p:nvPr>
        </p:nvGraphicFramePr>
        <p:xfrm>
          <a:off x="8392022" y="1423135"/>
          <a:ext cx="684213" cy="538163"/>
        </p:xfrm>
        <a:graphic>
          <a:graphicData uri="http://schemas.openxmlformats.org/presentationml/2006/ole">
            <mc:AlternateContent xmlns:mc="http://schemas.openxmlformats.org/markup-compatibility/2006">
              <mc:Choice xmlns:v="urn:schemas-microsoft-com:vml" Requires="v">
                <p:oleObj spid="_x0000_s349699" name="公式" r:id="rId5" imgW="279279" imgH="215806" progId="Equation.3">
                  <p:embed/>
                </p:oleObj>
              </mc:Choice>
              <mc:Fallback>
                <p:oleObj name="公式" r:id="rId5" imgW="279279" imgH="21580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2022" y="1423135"/>
                        <a:ext cx="684213"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直线 47"/>
          <p:cNvSpPr>
            <a:spLocks noChangeShapeType="1"/>
          </p:cNvSpPr>
          <p:nvPr/>
        </p:nvSpPr>
        <p:spPr bwMode="auto">
          <a:xfrm>
            <a:off x="7722096" y="1118334"/>
            <a:ext cx="0" cy="106680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 name="对象 16"/>
          <p:cNvGraphicFramePr>
            <a:graphicFrameLocks noChangeAspect="1"/>
          </p:cNvGraphicFramePr>
          <p:nvPr>
            <p:extLst>
              <p:ext uri="{D42A27DB-BD31-4B8C-83A1-F6EECF244321}">
                <p14:modId xmlns:p14="http://schemas.microsoft.com/office/powerpoint/2010/main" val="3859854628"/>
              </p:ext>
            </p:extLst>
          </p:nvPr>
        </p:nvGraphicFramePr>
        <p:xfrm>
          <a:off x="6960097" y="1423135"/>
          <a:ext cx="652463" cy="538163"/>
        </p:xfrm>
        <a:graphic>
          <a:graphicData uri="http://schemas.openxmlformats.org/presentationml/2006/ole">
            <mc:AlternateContent xmlns:mc="http://schemas.openxmlformats.org/markup-compatibility/2006">
              <mc:Choice xmlns:v="urn:schemas-microsoft-com:vml" Requires="v">
                <p:oleObj spid="_x0000_s349700" name="公式" r:id="rId7" imgW="266353" imgH="215619" progId="Equation.3">
                  <p:embed/>
                </p:oleObj>
              </mc:Choice>
              <mc:Fallback>
                <p:oleObj name="公式" r:id="rId7" imgW="266353" imgH="21561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0097" y="1423135"/>
                        <a:ext cx="652463"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直线 49"/>
          <p:cNvSpPr>
            <a:spLocks noChangeShapeType="1"/>
          </p:cNvSpPr>
          <p:nvPr/>
        </p:nvSpPr>
        <p:spPr bwMode="auto">
          <a:xfrm>
            <a:off x="8788896" y="432534"/>
            <a:ext cx="0" cy="68580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 name="对象 51"/>
          <p:cNvGraphicFramePr>
            <a:graphicFrameLocks noChangeAspect="1"/>
          </p:cNvGraphicFramePr>
          <p:nvPr>
            <p:extLst>
              <p:ext uri="{D42A27DB-BD31-4B8C-83A1-F6EECF244321}">
                <p14:modId xmlns:p14="http://schemas.microsoft.com/office/powerpoint/2010/main" val="971512162"/>
              </p:ext>
            </p:extLst>
          </p:nvPr>
        </p:nvGraphicFramePr>
        <p:xfrm>
          <a:off x="8849222" y="492860"/>
          <a:ext cx="684213" cy="569913"/>
        </p:xfrm>
        <a:graphic>
          <a:graphicData uri="http://schemas.openxmlformats.org/presentationml/2006/ole">
            <mc:AlternateContent xmlns:mc="http://schemas.openxmlformats.org/markup-compatibility/2006">
              <mc:Choice xmlns:v="urn:schemas-microsoft-com:vml" Requires="v">
                <p:oleObj spid="_x0000_s349701" name="公式" r:id="rId9" imgW="279400" imgH="228600" progId="Equation.3">
                  <p:embed/>
                </p:oleObj>
              </mc:Choice>
              <mc:Fallback>
                <p:oleObj name="公式" r:id="rId9" imgW="2794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9222" y="492860"/>
                        <a:ext cx="684213"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直线 43"/>
          <p:cNvSpPr>
            <a:spLocks noChangeShapeType="1"/>
          </p:cNvSpPr>
          <p:nvPr/>
        </p:nvSpPr>
        <p:spPr bwMode="auto">
          <a:xfrm>
            <a:off x="7341096" y="432534"/>
            <a:ext cx="2286000" cy="0"/>
          </a:xfrm>
          <a:prstGeom prst="line">
            <a:avLst/>
          </a:prstGeom>
          <a:noFill/>
          <a:ln w="38100">
            <a:solidFill>
              <a:srgbClr val="99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 name="对象 46"/>
          <p:cNvGraphicFramePr>
            <a:graphicFrameLocks noChangeAspect="1"/>
          </p:cNvGraphicFramePr>
          <p:nvPr>
            <p:extLst>
              <p:ext uri="{D42A27DB-BD31-4B8C-83A1-F6EECF244321}">
                <p14:modId xmlns:p14="http://schemas.microsoft.com/office/powerpoint/2010/main" val="2001135509"/>
              </p:ext>
            </p:extLst>
          </p:nvPr>
        </p:nvGraphicFramePr>
        <p:xfrm>
          <a:off x="9703297" y="111860"/>
          <a:ext cx="561975" cy="606425"/>
        </p:xfrm>
        <a:graphic>
          <a:graphicData uri="http://schemas.openxmlformats.org/presentationml/2006/ole">
            <mc:AlternateContent xmlns:mc="http://schemas.openxmlformats.org/markup-compatibility/2006">
              <mc:Choice xmlns:v="urn:schemas-microsoft-com:vml" Requires="v">
                <p:oleObj spid="_x0000_s349702" name="公式" r:id="rId11" imgW="215806" imgH="228501" progId="Equation.3">
                  <p:embed/>
                </p:oleObj>
              </mc:Choice>
              <mc:Fallback>
                <p:oleObj name="公式" r:id="rId11" imgW="215806" imgH="22850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03297" y="111860"/>
                        <a:ext cx="5619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直线 42"/>
          <p:cNvSpPr>
            <a:spLocks noChangeShapeType="1"/>
          </p:cNvSpPr>
          <p:nvPr/>
        </p:nvSpPr>
        <p:spPr bwMode="auto">
          <a:xfrm>
            <a:off x="7341096" y="1118334"/>
            <a:ext cx="2286000" cy="0"/>
          </a:xfrm>
          <a:prstGeom prst="line">
            <a:avLst/>
          </a:prstGeom>
          <a:noFill/>
          <a:ln w="3810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直线 41"/>
          <p:cNvSpPr>
            <a:spLocks noChangeShapeType="1"/>
          </p:cNvSpPr>
          <p:nvPr/>
        </p:nvSpPr>
        <p:spPr bwMode="auto">
          <a:xfrm>
            <a:off x="7341096" y="2185134"/>
            <a:ext cx="2286000" cy="0"/>
          </a:xfrm>
          <a:prstGeom prst="line">
            <a:avLst/>
          </a:prstGeom>
          <a:noFill/>
          <a:ln w="38100">
            <a:solidFill>
              <a:srgbClr val="00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3" name="对象 45"/>
          <p:cNvGraphicFramePr>
            <a:graphicFrameLocks noChangeAspect="1"/>
          </p:cNvGraphicFramePr>
          <p:nvPr>
            <p:extLst>
              <p:ext uri="{D42A27DB-BD31-4B8C-83A1-F6EECF244321}">
                <p14:modId xmlns:p14="http://schemas.microsoft.com/office/powerpoint/2010/main" val="1757471884"/>
              </p:ext>
            </p:extLst>
          </p:nvPr>
        </p:nvGraphicFramePr>
        <p:xfrm>
          <a:off x="9703296" y="1916847"/>
          <a:ext cx="528638" cy="573088"/>
        </p:xfrm>
        <a:graphic>
          <a:graphicData uri="http://schemas.openxmlformats.org/presentationml/2006/ole">
            <mc:AlternateContent xmlns:mc="http://schemas.openxmlformats.org/markup-compatibility/2006">
              <mc:Choice xmlns:v="urn:schemas-microsoft-com:vml" Requires="v">
                <p:oleObj spid="_x0000_s349703" name="公式" r:id="rId13" imgW="203024" imgH="215713" progId="Equation.3">
                  <p:embed/>
                </p:oleObj>
              </mc:Choice>
              <mc:Fallback>
                <p:oleObj name="公式" r:id="rId13" imgW="203024" imgH="21571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3296" y="1916847"/>
                        <a:ext cx="528638"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p:cNvSpPr/>
          <p:nvPr/>
        </p:nvSpPr>
        <p:spPr>
          <a:xfrm>
            <a:off x="2340968" y="2478844"/>
            <a:ext cx="1136850" cy="584775"/>
          </a:xfrm>
          <a:prstGeom prst="rect">
            <a:avLst/>
          </a:prstGeom>
        </p:spPr>
        <p:txBody>
          <a:bodyPr wrap="none">
            <a:spAutoFit/>
          </a:bodyPr>
          <a:lstStyle/>
          <a:p>
            <a:r>
              <a:rPr lang="en-US" altLang="zh-CN" sz="3200" b="1" i="0" dirty="0">
                <a:solidFill>
                  <a:srgbClr val="C00000"/>
                </a:solidFill>
                <a:sym typeface="Symbol" pitchFamily="18" charset="2"/>
              </a:rPr>
              <a:t>32:</a:t>
            </a:r>
            <a:endParaRPr lang="zh-CN" altLang="en-US" sz="3200" dirty="0">
              <a:solidFill>
                <a:srgbClr val="C00000"/>
              </a:solidFill>
            </a:endParaRPr>
          </a:p>
        </p:txBody>
      </p:sp>
      <p:graphicFrame>
        <p:nvGraphicFramePr>
          <p:cNvPr id="15" name="Object 52"/>
          <p:cNvGraphicFramePr>
            <a:graphicFrameLocks noChangeAspect="1"/>
          </p:cNvGraphicFramePr>
          <p:nvPr>
            <p:extLst>
              <p:ext uri="{D42A27DB-BD31-4B8C-83A1-F6EECF244321}">
                <p14:modId xmlns:p14="http://schemas.microsoft.com/office/powerpoint/2010/main" val="3416367399"/>
              </p:ext>
            </p:extLst>
          </p:nvPr>
        </p:nvGraphicFramePr>
        <p:xfrm>
          <a:off x="2967038" y="3255963"/>
          <a:ext cx="5908675" cy="1357312"/>
        </p:xfrm>
        <a:graphic>
          <a:graphicData uri="http://schemas.openxmlformats.org/presentationml/2006/ole">
            <mc:AlternateContent xmlns:mc="http://schemas.openxmlformats.org/markup-compatibility/2006">
              <mc:Choice xmlns:v="urn:schemas-microsoft-com:vml" Requires="v">
                <p:oleObj spid="_x0000_s349704" name="Equation" r:id="rId15" imgW="1879560" imgH="431640" progId="Equation.DSMT4">
                  <p:embed/>
                </p:oleObj>
              </mc:Choice>
              <mc:Fallback>
                <p:oleObj name="Equation" r:id="rId15" imgW="1879560" imgH="431640" progId="Equation.DSMT4">
                  <p:embed/>
                  <p:pic>
                    <p:nvPicPr>
                      <p:cNvPr id="0" name=""/>
                      <p:cNvPicPr>
                        <a:picLocks noChangeAspect="1" noChangeArrowheads="1"/>
                      </p:cNvPicPr>
                      <p:nvPr/>
                    </p:nvPicPr>
                    <p:blipFill>
                      <a:blip r:embed="rId16"/>
                      <a:srcRect/>
                      <a:stretch>
                        <a:fillRect/>
                      </a:stretch>
                    </p:blipFill>
                    <p:spPr bwMode="auto">
                      <a:xfrm>
                        <a:off x="2967038" y="3255963"/>
                        <a:ext cx="5908675" cy="1357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AutoShape 8"/>
          <p:cNvSpPr>
            <a:spLocks noChangeArrowheads="1"/>
          </p:cNvSpPr>
          <p:nvPr/>
        </p:nvSpPr>
        <p:spPr bwMode="auto">
          <a:xfrm>
            <a:off x="2538829" y="5670053"/>
            <a:ext cx="700143" cy="241182"/>
          </a:xfrm>
          <a:prstGeom prst="rightArrow">
            <a:avLst>
              <a:gd name="adj1" fmla="val 50000"/>
              <a:gd name="adj2" fmla="val 95879"/>
            </a:avLst>
          </a:prstGeom>
          <a:solidFill>
            <a:srgbClr val="FFFF00"/>
          </a:solidFill>
          <a:ln w="12700">
            <a:solidFill>
              <a:srgbClr val="FF00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7" name="Object 53"/>
          <p:cNvGraphicFramePr>
            <a:graphicFrameLocks noChangeAspect="1"/>
          </p:cNvGraphicFramePr>
          <p:nvPr>
            <p:extLst>
              <p:ext uri="{D42A27DB-BD31-4B8C-83A1-F6EECF244321}">
                <p14:modId xmlns:p14="http://schemas.microsoft.com/office/powerpoint/2010/main" val="2914668421"/>
              </p:ext>
            </p:extLst>
          </p:nvPr>
        </p:nvGraphicFramePr>
        <p:xfrm>
          <a:off x="3535806" y="5312808"/>
          <a:ext cx="4933950" cy="1146175"/>
        </p:xfrm>
        <a:graphic>
          <a:graphicData uri="http://schemas.openxmlformats.org/presentationml/2006/ole">
            <mc:AlternateContent xmlns:mc="http://schemas.openxmlformats.org/markup-compatibility/2006">
              <mc:Choice xmlns:v="urn:schemas-microsoft-com:vml" Requires="v">
                <p:oleObj spid="_x0000_s349705" name="公式" r:id="rId17" imgW="1257300" imgH="292100" progId="Equation.3">
                  <p:embed/>
                </p:oleObj>
              </mc:Choice>
              <mc:Fallback>
                <p:oleObj name="公式" r:id="rId17" imgW="1257300" imgH="2921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35806" y="5312808"/>
                        <a:ext cx="4933950"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3893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additive="base">
                                        <p:cTn id="46" dur="500" fill="hold"/>
                                        <p:tgtEl>
                                          <p:spTgt spid="3"/>
                                        </p:tgtEl>
                                        <p:attrNameLst>
                                          <p:attrName>ppt_x</p:attrName>
                                        </p:attrNameLst>
                                      </p:cBhvr>
                                      <p:tavLst>
                                        <p:tav tm="0">
                                          <p:val>
                                            <p:strVal val="#ppt_x"/>
                                          </p:val>
                                        </p:tav>
                                        <p:tav tm="100000">
                                          <p:val>
                                            <p:strVal val="#ppt_x"/>
                                          </p:val>
                                        </p:tav>
                                      </p:tavLst>
                                    </p:anim>
                                    <p:anim calcmode="lin" valueType="num">
                                      <p:cBhvr additive="base">
                                        <p:cTn id="4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1000"/>
                                        <p:tgtEl>
                                          <p:spTgt spid="4"/>
                                        </p:tgtEl>
                                      </p:cBhvr>
                                    </p:animEffect>
                                    <p:anim calcmode="lin" valueType="num">
                                      <p:cBhvr>
                                        <p:cTn id="53" dur="1000" fill="hold"/>
                                        <p:tgtEl>
                                          <p:spTgt spid="4"/>
                                        </p:tgtEl>
                                        <p:attrNameLst>
                                          <p:attrName>ppt_x</p:attrName>
                                        </p:attrNameLst>
                                      </p:cBhvr>
                                      <p:tavLst>
                                        <p:tav tm="0">
                                          <p:val>
                                            <p:strVal val="#ppt_x"/>
                                          </p:val>
                                        </p:tav>
                                        <p:tav tm="100000">
                                          <p:val>
                                            <p:strVal val="#ppt_x"/>
                                          </p:val>
                                        </p:tav>
                                      </p:tavLst>
                                    </p:anim>
                                    <p:anim calcmode="lin" valueType="num">
                                      <p:cBhvr>
                                        <p:cTn id="5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additive="base">
                                        <p:cTn id="59" dur="500" fill="hold"/>
                                        <p:tgtEl>
                                          <p:spTgt spid="7"/>
                                        </p:tgtEl>
                                        <p:attrNameLst>
                                          <p:attrName>ppt_x</p:attrName>
                                        </p:attrNameLst>
                                      </p:cBhvr>
                                      <p:tavLst>
                                        <p:tav tm="0">
                                          <p:val>
                                            <p:strVal val="#ppt_x"/>
                                          </p:val>
                                        </p:tav>
                                        <p:tav tm="100000">
                                          <p:val>
                                            <p:strVal val="#ppt_x"/>
                                          </p:val>
                                        </p:tav>
                                      </p:tavLst>
                                    </p:anim>
                                    <p:anim calcmode="lin" valueType="num">
                                      <p:cBhvr additive="base">
                                        <p:cTn id="6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1000"/>
                                        <p:tgtEl>
                                          <p:spTgt spid="8"/>
                                        </p:tgtEl>
                                      </p:cBhvr>
                                    </p:animEffect>
                                    <p:anim calcmode="lin" valueType="num">
                                      <p:cBhvr>
                                        <p:cTn id="66" dur="1000" fill="hold"/>
                                        <p:tgtEl>
                                          <p:spTgt spid="8"/>
                                        </p:tgtEl>
                                        <p:attrNameLst>
                                          <p:attrName>ppt_x</p:attrName>
                                        </p:attrNameLst>
                                      </p:cBhvr>
                                      <p:tavLst>
                                        <p:tav tm="0">
                                          <p:val>
                                            <p:strVal val="#ppt_x"/>
                                          </p:val>
                                        </p:tav>
                                        <p:tav tm="100000">
                                          <p:val>
                                            <p:strVal val="#ppt_x"/>
                                          </p:val>
                                        </p:tav>
                                      </p:tavLst>
                                    </p:anim>
                                    <p:anim calcmode="lin" valueType="num">
                                      <p:cBhvr>
                                        <p:cTn id="6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5"/>
                                        </p:tgtEl>
                                        <p:attrNameLst>
                                          <p:attrName>style.visibility</p:attrName>
                                        </p:attrNameLst>
                                      </p:cBhvr>
                                      <p:to>
                                        <p:strVal val="visible"/>
                                      </p:to>
                                    </p:set>
                                    <p:anim calcmode="lin" valueType="num">
                                      <p:cBhvr additive="base">
                                        <p:cTn id="72" dur="500" fill="hold"/>
                                        <p:tgtEl>
                                          <p:spTgt spid="5"/>
                                        </p:tgtEl>
                                        <p:attrNameLst>
                                          <p:attrName>ppt_x</p:attrName>
                                        </p:attrNameLst>
                                      </p:cBhvr>
                                      <p:tavLst>
                                        <p:tav tm="0">
                                          <p:val>
                                            <p:strVal val="#ppt_x"/>
                                          </p:val>
                                        </p:tav>
                                        <p:tav tm="100000">
                                          <p:val>
                                            <p:strVal val="#ppt_x"/>
                                          </p:val>
                                        </p:tav>
                                      </p:tavLst>
                                    </p:anim>
                                    <p:anim calcmode="lin" valueType="num">
                                      <p:cBhvr additive="base">
                                        <p:cTn id="7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6"/>
                                        </p:tgtEl>
                                        <p:attrNameLst>
                                          <p:attrName>style.visibility</p:attrName>
                                        </p:attrNameLst>
                                      </p:cBhvr>
                                      <p:to>
                                        <p:strVal val="visible"/>
                                      </p:to>
                                    </p:set>
                                    <p:animEffect transition="in" filter="fade">
                                      <p:cBhvr>
                                        <p:cTn id="78" dur="1000"/>
                                        <p:tgtEl>
                                          <p:spTgt spid="6"/>
                                        </p:tgtEl>
                                      </p:cBhvr>
                                    </p:animEffect>
                                    <p:anim calcmode="lin" valueType="num">
                                      <p:cBhvr>
                                        <p:cTn id="79" dur="1000" fill="hold"/>
                                        <p:tgtEl>
                                          <p:spTgt spid="6"/>
                                        </p:tgtEl>
                                        <p:attrNameLst>
                                          <p:attrName>ppt_x</p:attrName>
                                        </p:attrNameLst>
                                      </p:cBhvr>
                                      <p:tavLst>
                                        <p:tav tm="0">
                                          <p:val>
                                            <p:strVal val="#ppt_x"/>
                                          </p:val>
                                        </p:tav>
                                        <p:tav tm="100000">
                                          <p:val>
                                            <p:strVal val="#ppt_x"/>
                                          </p:val>
                                        </p:tav>
                                      </p:tavLst>
                                    </p:anim>
                                    <p:anim calcmode="lin" valueType="num">
                                      <p:cBhvr>
                                        <p:cTn id="8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barn(inVertical)">
                                      <p:cBhvr>
                                        <p:cTn id="85" dur="500"/>
                                        <p:tgtEl>
                                          <p:spTgt spid="14"/>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15"/>
                                        </p:tgtEl>
                                        <p:attrNameLst>
                                          <p:attrName>style.visibility</p:attrName>
                                        </p:attrNameLst>
                                      </p:cBhvr>
                                      <p:to>
                                        <p:strVal val="visible"/>
                                      </p:to>
                                    </p:set>
                                    <p:anim calcmode="lin" valueType="num">
                                      <p:cBhvr additive="base">
                                        <p:cTn id="90" dur="500" fill="hold"/>
                                        <p:tgtEl>
                                          <p:spTgt spid="15"/>
                                        </p:tgtEl>
                                        <p:attrNameLst>
                                          <p:attrName>ppt_x</p:attrName>
                                        </p:attrNameLst>
                                      </p:cBhvr>
                                      <p:tavLst>
                                        <p:tav tm="0">
                                          <p:val>
                                            <p:strVal val="#ppt_x"/>
                                          </p:val>
                                        </p:tav>
                                        <p:tav tm="100000">
                                          <p:val>
                                            <p:strVal val="#ppt_x"/>
                                          </p:val>
                                        </p:tav>
                                      </p:tavLst>
                                    </p:anim>
                                    <p:anim calcmode="lin" valueType="num">
                                      <p:cBhvr additive="base">
                                        <p:cTn id="9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grpId="0" nodeType="click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barn(inVertical)">
                                      <p:cBhvr>
                                        <p:cTn id="96" dur="500"/>
                                        <p:tgtEl>
                                          <p:spTgt spid="16"/>
                                        </p:tgtEl>
                                      </p:cBhvr>
                                    </p:animEffect>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1000"/>
                                        <p:tgtEl>
                                          <p:spTgt spid="17"/>
                                        </p:tgtEl>
                                      </p:cBhvr>
                                    </p:animEffect>
                                    <p:anim calcmode="lin" valueType="num">
                                      <p:cBhvr>
                                        <p:cTn id="102" dur="1000" fill="hold"/>
                                        <p:tgtEl>
                                          <p:spTgt spid="17"/>
                                        </p:tgtEl>
                                        <p:attrNameLst>
                                          <p:attrName>ppt_x</p:attrName>
                                        </p:attrNameLst>
                                      </p:cBhvr>
                                      <p:tavLst>
                                        <p:tav tm="0">
                                          <p:val>
                                            <p:strVal val="#ppt_x"/>
                                          </p:val>
                                        </p:tav>
                                        <p:tav tm="100000">
                                          <p:val>
                                            <p:strVal val="#ppt_x"/>
                                          </p:val>
                                        </p:tav>
                                      </p:tavLst>
                                    </p:anim>
                                    <p:anim calcmode="lin" valueType="num">
                                      <p:cBhvr>
                                        <p:cTn id="10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9" grpId="0" animBg="1"/>
      <p:bldP spid="11" grpId="0" animBg="1"/>
      <p:bldP spid="12" grpId="0" animBg="1"/>
      <p:bldP spid="14" grpId="0"/>
      <p:bldP spid="16"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4" descr="4C70BBA977B88F3DF7393CB7443DAF2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94219" y="280970"/>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4" name="Object 8"/>
          <p:cNvGraphicFramePr>
            <a:graphicFrameLocks noChangeAspect="1"/>
          </p:cNvGraphicFramePr>
          <p:nvPr>
            <p:extLst>
              <p:ext uri="{D42A27DB-BD31-4B8C-83A1-F6EECF244321}">
                <p14:modId xmlns:p14="http://schemas.microsoft.com/office/powerpoint/2010/main" val="2204176078"/>
              </p:ext>
            </p:extLst>
          </p:nvPr>
        </p:nvGraphicFramePr>
        <p:xfrm>
          <a:off x="4403538" y="1242775"/>
          <a:ext cx="7546975" cy="1039813"/>
        </p:xfrm>
        <a:graphic>
          <a:graphicData uri="http://schemas.openxmlformats.org/presentationml/2006/ole">
            <mc:AlternateContent xmlns:mc="http://schemas.openxmlformats.org/markup-compatibility/2006">
              <mc:Choice xmlns:v="urn:schemas-microsoft-com:vml" Requires="v">
                <p:oleObj spid="_x0000_s365154" name="Equation" r:id="rId4" imgW="3124080" imgH="431640" progId="Equation.DSMT4">
                  <p:embed/>
                </p:oleObj>
              </mc:Choice>
              <mc:Fallback>
                <p:oleObj name="Equation" r:id="rId4" imgW="3124080" imgH="431640" progId="Equation.DSMT4">
                  <p:embed/>
                  <p:pic>
                    <p:nvPicPr>
                      <p:cNvPr id="28" name="Object 8"/>
                      <p:cNvPicPr>
                        <a:picLocks noChangeAspect="1" noChangeArrowheads="1"/>
                      </p:cNvPicPr>
                      <p:nvPr/>
                    </p:nvPicPr>
                    <p:blipFill>
                      <a:blip r:embed="rId5"/>
                      <a:srcRect/>
                      <a:stretch>
                        <a:fillRect/>
                      </a:stretch>
                    </p:blipFill>
                    <p:spPr bwMode="auto">
                      <a:xfrm>
                        <a:off x="4403538" y="1242775"/>
                        <a:ext cx="7546975" cy="1039813"/>
                      </a:xfrm>
                      <a:prstGeom prst="rect">
                        <a:avLst/>
                      </a:prstGeom>
                      <a:solidFill>
                        <a:srgbClr val="FFFF00"/>
                      </a:solidFill>
                      <a:ln>
                        <a:noFill/>
                      </a:ln>
                      <a:effectLst/>
                      <a:extLst/>
                    </p:spPr>
                  </p:pic>
                </p:oleObj>
              </mc:Fallback>
            </mc:AlternateContent>
          </a:graphicData>
        </a:graphic>
      </p:graphicFrame>
      <p:sp>
        <p:nvSpPr>
          <p:cNvPr id="29" name="Rectangle 4"/>
          <p:cNvSpPr>
            <a:spLocks noChangeArrowheads="1"/>
          </p:cNvSpPr>
          <p:nvPr/>
        </p:nvSpPr>
        <p:spPr bwMode="auto">
          <a:xfrm>
            <a:off x="5155727" y="2659620"/>
            <a:ext cx="5205413" cy="377825"/>
          </a:xfrm>
          <a:prstGeom prst="rect">
            <a:avLst/>
          </a:prstGeom>
          <a:solidFill>
            <a:srgbClr val="006666"/>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0" name="Group 5"/>
          <p:cNvGrpSpPr>
            <a:grpSpLocks/>
          </p:cNvGrpSpPr>
          <p:nvPr/>
        </p:nvGrpSpPr>
        <p:grpSpPr bwMode="auto">
          <a:xfrm>
            <a:off x="5155727" y="3113644"/>
            <a:ext cx="5276529" cy="3008342"/>
            <a:chOff x="1584" y="528"/>
            <a:chExt cx="3698" cy="1907"/>
          </a:xfrm>
        </p:grpSpPr>
        <p:sp>
          <p:nvSpPr>
            <p:cNvPr id="31" name="Line 6"/>
            <p:cNvSpPr>
              <a:spLocks noChangeShapeType="1"/>
            </p:cNvSpPr>
            <p:nvPr/>
          </p:nvSpPr>
          <p:spPr bwMode="auto">
            <a:xfrm>
              <a:off x="1584" y="528"/>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7"/>
            <p:cNvSpPr>
              <a:spLocks noChangeShapeType="1"/>
            </p:cNvSpPr>
            <p:nvPr/>
          </p:nvSpPr>
          <p:spPr bwMode="auto">
            <a:xfrm>
              <a:off x="1584" y="576"/>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8"/>
            <p:cNvSpPr>
              <a:spLocks noChangeShapeType="1"/>
            </p:cNvSpPr>
            <p:nvPr/>
          </p:nvSpPr>
          <p:spPr bwMode="auto">
            <a:xfrm>
              <a:off x="1584" y="624"/>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9"/>
            <p:cNvSpPr>
              <a:spLocks noChangeShapeType="1"/>
            </p:cNvSpPr>
            <p:nvPr/>
          </p:nvSpPr>
          <p:spPr bwMode="auto">
            <a:xfrm>
              <a:off x="1584" y="768"/>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10"/>
            <p:cNvSpPr>
              <a:spLocks noChangeShapeType="1"/>
            </p:cNvSpPr>
            <p:nvPr/>
          </p:nvSpPr>
          <p:spPr bwMode="auto">
            <a:xfrm>
              <a:off x="1584" y="960"/>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11"/>
            <p:cNvSpPr>
              <a:spLocks noChangeShapeType="1"/>
            </p:cNvSpPr>
            <p:nvPr/>
          </p:nvSpPr>
          <p:spPr bwMode="auto">
            <a:xfrm>
              <a:off x="1584" y="1536"/>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12"/>
            <p:cNvSpPr>
              <a:spLocks noChangeShapeType="1"/>
            </p:cNvSpPr>
            <p:nvPr/>
          </p:nvSpPr>
          <p:spPr bwMode="auto">
            <a:xfrm>
              <a:off x="1634" y="2435"/>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8" name="Group 13"/>
          <p:cNvGrpSpPr>
            <a:grpSpLocks/>
          </p:cNvGrpSpPr>
          <p:nvPr/>
        </p:nvGrpSpPr>
        <p:grpSpPr bwMode="auto">
          <a:xfrm>
            <a:off x="4017353" y="2179569"/>
            <a:ext cx="1482427" cy="4117376"/>
            <a:chOff x="775" y="-64"/>
            <a:chExt cx="941" cy="2610"/>
          </a:xfrm>
        </p:grpSpPr>
        <p:sp>
          <p:nvSpPr>
            <p:cNvPr id="39" name="Text Box 14"/>
            <p:cNvSpPr txBox="1">
              <a:spLocks noChangeArrowheads="1"/>
            </p:cNvSpPr>
            <p:nvPr/>
          </p:nvSpPr>
          <p:spPr bwMode="auto">
            <a:xfrm>
              <a:off x="775" y="2256"/>
              <a:ext cx="768"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   -13.6</a:t>
              </a:r>
            </a:p>
          </p:txBody>
        </p:sp>
        <p:sp>
          <p:nvSpPr>
            <p:cNvPr id="40" name="Text Box 15"/>
            <p:cNvSpPr txBox="1">
              <a:spLocks noChangeArrowheads="1"/>
            </p:cNvSpPr>
            <p:nvPr/>
          </p:nvSpPr>
          <p:spPr bwMode="auto">
            <a:xfrm>
              <a:off x="864" y="1392"/>
              <a:ext cx="576"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 -3.39</a:t>
              </a:r>
            </a:p>
          </p:txBody>
        </p:sp>
        <p:sp>
          <p:nvSpPr>
            <p:cNvPr id="41" name="Text Box 16"/>
            <p:cNvSpPr txBox="1">
              <a:spLocks noChangeArrowheads="1"/>
            </p:cNvSpPr>
            <p:nvPr/>
          </p:nvSpPr>
          <p:spPr bwMode="auto">
            <a:xfrm>
              <a:off x="912" y="816"/>
              <a:ext cx="57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-1.51</a:t>
              </a:r>
            </a:p>
          </p:txBody>
        </p:sp>
        <p:sp>
          <p:nvSpPr>
            <p:cNvPr id="42" name="Text Box 17"/>
            <p:cNvSpPr txBox="1">
              <a:spLocks noChangeArrowheads="1"/>
            </p:cNvSpPr>
            <p:nvPr/>
          </p:nvSpPr>
          <p:spPr bwMode="auto">
            <a:xfrm>
              <a:off x="912" y="624"/>
              <a:ext cx="57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-0.85</a:t>
              </a:r>
            </a:p>
          </p:txBody>
        </p:sp>
        <p:sp>
          <p:nvSpPr>
            <p:cNvPr id="43" name="Text Box 18"/>
            <p:cNvSpPr txBox="1">
              <a:spLocks noChangeArrowheads="1"/>
            </p:cNvSpPr>
            <p:nvPr/>
          </p:nvSpPr>
          <p:spPr bwMode="auto">
            <a:xfrm>
              <a:off x="912" y="384"/>
              <a:ext cx="57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-0.54</a:t>
              </a:r>
            </a:p>
          </p:txBody>
        </p:sp>
        <p:sp>
          <p:nvSpPr>
            <p:cNvPr id="44" name="Text Box 19"/>
            <p:cNvSpPr txBox="1">
              <a:spLocks noChangeArrowheads="1"/>
            </p:cNvSpPr>
            <p:nvPr/>
          </p:nvSpPr>
          <p:spPr bwMode="auto">
            <a:xfrm>
              <a:off x="1104" y="192"/>
              <a:ext cx="57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0</a:t>
              </a:r>
            </a:p>
          </p:txBody>
        </p:sp>
        <p:sp>
          <p:nvSpPr>
            <p:cNvPr id="45" name="Text Box 20"/>
            <p:cNvSpPr txBox="1">
              <a:spLocks noChangeArrowheads="1"/>
            </p:cNvSpPr>
            <p:nvPr/>
          </p:nvSpPr>
          <p:spPr bwMode="auto">
            <a:xfrm>
              <a:off x="852" y="-64"/>
              <a:ext cx="86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err="1">
                  <a:solidFill>
                    <a:srgbClr val="0000FF"/>
                  </a:solidFill>
                </a:rPr>
                <a:t>E</a:t>
              </a:r>
              <a:r>
                <a:rPr lang="en-US" altLang="zh-CN" sz="2800" b="1" baseline="-25000" dirty="0" err="1">
                  <a:solidFill>
                    <a:srgbClr val="0000FF"/>
                  </a:solidFill>
                </a:rPr>
                <a:t>n</a:t>
              </a:r>
              <a:r>
                <a:rPr lang="en-US" altLang="zh-CN" sz="2800" b="1" i="0" dirty="0">
                  <a:solidFill>
                    <a:srgbClr val="0000FF"/>
                  </a:solidFill>
                </a:rPr>
                <a:t>(eV)</a:t>
              </a:r>
            </a:p>
          </p:txBody>
        </p:sp>
      </p:grpSp>
      <p:grpSp>
        <p:nvGrpSpPr>
          <p:cNvPr id="46" name="Group 87"/>
          <p:cNvGrpSpPr>
            <a:grpSpLocks/>
          </p:cNvGrpSpPr>
          <p:nvPr/>
        </p:nvGrpSpPr>
        <p:grpSpPr bwMode="auto">
          <a:xfrm>
            <a:off x="10824912" y="2712778"/>
            <a:ext cx="1027113" cy="3636963"/>
            <a:chOff x="5022" y="384"/>
            <a:chExt cx="647" cy="2291"/>
          </a:xfrm>
        </p:grpSpPr>
        <p:graphicFrame>
          <p:nvGraphicFramePr>
            <p:cNvPr id="47" name="Object 21"/>
            <p:cNvGraphicFramePr>
              <a:graphicFrameLocks noChangeAspect="1"/>
            </p:cNvGraphicFramePr>
            <p:nvPr/>
          </p:nvGraphicFramePr>
          <p:xfrm>
            <a:off x="5022" y="384"/>
            <a:ext cx="647" cy="230"/>
          </p:xfrm>
          <a:graphic>
            <a:graphicData uri="http://schemas.openxmlformats.org/presentationml/2006/ole">
              <mc:AlternateContent xmlns:mc="http://schemas.openxmlformats.org/markup-compatibility/2006">
                <mc:Choice xmlns:v="urn:schemas-microsoft-com:vml" Requires="v">
                  <p:oleObj spid="_x0000_s365155" name="公式" r:id="rId6" imgW="304763" imgH="57226" progId="Equation.3">
                    <p:embed/>
                  </p:oleObj>
                </mc:Choice>
                <mc:Fallback>
                  <p:oleObj name="公式" r:id="rId6" imgW="304763" imgH="57226" progId="Equation.3">
                    <p:embed/>
                    <p:pic>
                      <p:nvPicPr>
                        <p:cNvPr id="21" name="Object 21"/>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5022" y="384"/>
                          <a:ext cx="647"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 name="Rectangle 22"/>
            <p:cNvSpPr>
              <a:spLocks noChangeArrowheads="1"/>
            </p:cNvSpPr>
            <p:nvPr/>
          </p:nvSpPr>
          <p:spPr bwMode="auto">
            <a:xfrm>
              <a:off x="5156" y="238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1</a:t>
              </a:r>
            </a:p>
          </p:txBody>
        </p:sp>
        <p:sp>
          <p:nvSpPr>
            <p:cNvPr id="49" name="Rectangle 23"/>
            <p:cNvSpPr>
              <a:spLocks noChangeArrowheads="1"/>
            </p:cNvSpPr>
            <p:nvPr/>
          </p:nvSpPr>
          <p:spPr bwMode="auto">
            <a:xfrm>
              <a:off x="5046" y="150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2</a:t>
              </a:r>
            </a:p>
          </p:txBody>
        </p:sp>
        <p:sp>
          <p:nvSpPr>
            <p:cNvPr id="50" name="Rectangle 24"/>
            <p:cNvSpPr>
              <a:spLocks noChangeArrowheads="1"/>
            </p:cNvSpPr>
            <p:nvPr/>
          </p:nvSpPr>
          <p:spPr bwMode="auto">
            <a:xfrm>
              <a:off x="5050" y="9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3</a:t>
              </a:r>
            </a:p>
          </p:txBody>
        </p:sp>
        <p:sp>
          <p:nvSpPr>
            <p:cNvPr id="51" name="Rectangle 25"/>
            <p:cNvSpPr>
              <a:spLocks noChangeArrowheads="1"/>
            </p:cNvSpPr>
            <p:nvPr/>
          </p:nvSpPr>
          <p:spPr bwMode="auto">
            <a:xfrm>
              <a:off x="5050" y="57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5</a:t>
              </a:r>
            </a:p>
          </p:txBody>
        </p:sp>
        <p:sp>
          <p:nvSpPr>
            <p:cNvPr id="52" name="Rectangle 26"/>
            <p:cNvSpPr>
              <a:spLocks noChangeArrowheads="1"/>
            </p:cNvSpPr>
            <p:nvPr/>
          </p:nvSpPr>
          <p:spPr bwMode="auto">
            <a:xfrm>
              <a:off x="5050" y="765"/>
              <a:ext cx="1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4</a:t>
              </a:r>
            </a:p>
          </p:txBody>
        </p:sp>
      </p:grpSp>
      <p:sp>
        <p:nvSpPr>
          <p:cNvPr id="53" name="Text Box 27"/>
          <p:cNvSpPr txBox="1">
            <a:spLocks noChangeArrowheads="1"/>
          </p:cNvSpPr>
          <p:nvPr/>
        </p:nvSpPr>
        <p:spPr bwMode="auto">
          <a:xfrm>
            <a:off x="7269320" y="6195295"/>
            <a:ext cx="2722563" cy="488950"/>
          </a:xfrm>
          <a:prstGeom prst="rect">
            <a:avLst/>
          </a:prstGeom>
          <a:noFill/>
          <a:ln w="19050">
            <a:noFill/>
            <a:miter lim="800000"/>
            <a:headEnd/>
            <a:tailEnd/>
          </a:ln>
          <a:effectLst/>
        </p:spPr>
        <p:txBody>
          <a:bodyPr>
            <a:spAutoFit/>
          </a:bodyPr>
          <a:lstStyle/>
          <a:p>
            <a:pPr>
              <a:spcBef>
                <a:spcPct val="50000"/>
              </a:spcBef>
              <a:defRPr/>
            </a:pPr>
            <a:r>
              <a:rPr lang="zh-CN" altLang="en-US" b="1" i="0" dirty="0">
                <a:effectLst>
                  <a:outerShdw blurRad="38100" dist="38100" dir="2700000" algn="tl">
                    <a:srgbClr val="FFFFFF"/>
                  </a:outerShdw>
                </a:effectLst>
              </a:rPr>
              <a:t>氢原子能级图</a:t>
            </a:r>
          </a:p>
        </p:txBody>
      </p:sp>
      <p:grpSp>
        <p:nvGrpSpPr>
          <p:cNvPr id="54" name="Group 29"/>
          <p:cNvGrpSpPr>
            <a:grpSpLocks/>
          </p:cNvGrpSpPr>
          <p:nvPr/>
        </p:nvGrpSpPr>
        <p:grpSpPr bwMode="auto">
          <a:xfrm>
            <a:off x="5239864" y="3113239"/>
            <a:ext cx="762000" cy="3008229"/>
            <a:chOff x="1584" y="277"/>
            <a:chExt cx="480" cy="3275"/>
          </a:xfrm>
        </p:grpSpPr>
        <p:sp>
          <p:nvSpPr>
            <p:cNvPr id="55" name="Line 30"/>
            <p:cNvSpPr>
              <a:spLocks noChangeShapeType="1"/>
            </p:cNvSpPr>
            <p:nvPr/>
          </p:nvSpPr>
          <p:spPr bwMode="auto">
            <a:xfrm flipH="1">
              <a:off x="1680" y="1019"/>
              <a:ext cx="0" cy="253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31"/>
            <p:cNvSpPr>
              <a:spLocks noChangeShapeType="1"/>
            </p:cNvSpPr>
            <p:nvPr/>
          </p:nvSpPr>
          <p:spPr bwMode="auto">
            <a:xfrm flipH="1">
              <a:off x="1584" y="2037"/>
              <a:ext cx="0" cy="151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32"/>
            <p:cNvSpPr>
              <a:spLocks noChangeShapeType="1"/>
            </p:cNvSpPr>
            <p:nvPr/>
          </p:nvSpPr>
          <p:spPr bwMode="auto">
            <a:xfrm flipH="1">
              <a:off x="1776" y="690"/>
              <a:ext cx="0" cy="286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33"/>
            <p:cNvSpPr>
              <a:spLocks noChangeShapeType="1"/>
            </p:cNvSpPr>
            <p:nvPr/>
          </p:nvSpPr>
          <p:spPr bwMode="auto">
            <a:xfrm>
              <a:off x="1872" y="442"/>
              <a:ext cx="0" cy="311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34"/>
            <p:cNvSpPr>
              <a:spLocks noChangeShapeType="1"/>
            </p:cNvSpPr>
            <p:nvPr/>
          </p:nvSpPr>
          <p:spPr bwMode="auto">
            <a:xfrm flipH="1">
              <a:off x="1968" y="357"/>
              <a:ext cx="16" cy="319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35"/>
            <p:cNvSpPr>
              <a:spLocks noChangeShapeType="1"/>
            </p:cNvSpPr>
            <p:nvPr/>
          </p:nvSpPr>
          <p:spPr bwMode="auto">
            <a:xfrm flipH="1">
              <a:off x="2064" y="277"/>
              <a:ext cx="0" cy="32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1" name="Text Box 36"/>
          <p:cNvSpPr txBox="1">
            <a:spLocks noChangeArrowheads="1"/>
          </p:cNvSpPr>
          <p:nvPr/>
        </p:nvSpPr>
        <p:spPr bwMode="auto">
          <a:xfrm>
            <a:off x="5163664" y="6175394"/>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dirty="0">
                <a:solidFill>
                  <a:srgbClr val="9900CC"/>
                </a:solidFill>
              </a:rPr>
              <a:t>赖曼系</a:t>
            </a:r>
          </a:p>
        </p:txBody>
      </p:sp>
      <p:grpSp>
        <p:nvGrpSpPr>
          <p:cNvPr id="62" name="Group 38"/>
          <p:cNvGrpSpPr>
            <a:grpSpLocks/>
          </p:cNvGrpSpPr>
          <p:nvPr/>
        </p:nvGrpSpPr>
        <p:grpSpPr bwMode="auto">
          <a:xfrm>
            <a:off x="6230464" y="3086658"/>
            <a:ext cx="762000" cy="1590675"/>
            <a:chOff x="2208" y="534"/>
            <a:chExt cx="480" cy="1002"/>
          </a:xfrm>
        </p:grpSpPr>
        <p:grpSp>
          <p:nvGrpSpPr>
            <p:cNvPr id="63" name="Group 39"/>
            <p:cNvGrpSpPr>
              <a:grpSpLocks/>
            </p:cNvGrpSpPr>
            <p:nvPr/>
          </p:nvGrpSpPr>
          <p:grpSpPr bwMode="auto">
            <a:xfrm>
              <a:off x="2208" y="562"/>
              <a:ext cx="384" cy="974"/>
              <a:chOff x="2208" y="562"/>
              <a:chExt cx="384" cy="974"/>
            </a:xfrm>
          </p:grpSpPr>
          <p:sp>
            <p:nvSpPr>
              <p:cNvPr id="65" name="Line 40"/>
              <p:cNvSpPr>
                <a:spLocks noChangeShapeType="1"/>
              </p:cNvSpPr>
              <p:nvPr/>
            </p:nvSpPr>
            <p:spPr bwMode="auto">
              <a:xfrm>
                <a:off x="2208" y="960"/>
                <a:ext cx="0" cy="576"/>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Line 41"/>
              <p:cNvSpPr>
                <a:spLocks noChangeShapeType="1"/>
              </p:cNvSpPr>
              <p:nvPr/>
            </p:nvSpPr>
            <p:spPr bwMode="auto">
              <a:xfrm>
                <a:off x="2298" y="786"/>
                <a:ext cx="6" cy="750"/>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42"/>
              <p:cNvSpPr>
                <a:spLocks noChangeShapeType="1"/>
              </p:cNvSpPr>
              <p:nvPr/>
            </p:nvSpPr>
            <p:spPr bwMode="auto">
              <a:xfrm>
                <a:off x="2400" y="659"/>
                <a:ext cx="0" cy="877"/>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Line 43"/>
              <p:cNvSpPr>
                <a:spLocks noChangeShapeType="1"/>
              </p:cNvSpPr>
              <p:nvPr/>
            </p:nvSpPr>
            <p:spPr bwMode="auto">
              <a:xfrm>
                <a:off x="2496" y="597"/>
                <a:ext cx="0" cy="939"/>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Line 44"/>
              <p:cNvSpPr>
                <a:spLocks noChangeShapeType="1"/>
              </p:cNvSpPr>
              <p:nvPr/>
            </p:nvSpPr>
            <p:spPr bwMode="auto">
              <a:xfrm>
                <a:off x="2592" y="562"/>
                <a:ext cx="0" cy="974"/>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4" name="Line 45"/>
            <p:cNvSpPr>
              <a:spLocks noChangeShapeType="1"/>
            </p:cNvSpPr>
            <p:nvPr/>
          </p:nvSpPr>
          <p:spPr bwMode="auto">
            <a:xfrm>
              <a:off x="2688" y="534"/>
              <a:ext cx="0" cy="1002"/>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0" name="Text Box 46"/>
          <p:cNvSpPr txBox="1">
            <a:spLocks noChangeArrowheads="1"/>
          </p:cNvSpPr>
          <p:nvPr/>
        </p:nvSpPr>
        <p:spPr bwMode="auto">
          <a:xfrm>
            <a:off x="6078064" y="4753532"/>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a:solidFill>
                  <a:srgbClr val="0000FF"/>
                </a:solidFill>
              </a:rPr>
              <a:t>巴尔末系</a:t>
            </a:r>
          </a:p>
        </p:txBody>
      </p:sp>
      <p:grpSp>
        <p:nvGrpSpPr>
          <p:cNvPr id="71" name="Group 48"/>
          <p:cNvGrpSpPr>
            <a:grpSpLocks/>
          </p:cNvGrpSpPr>
          <p:nvPr/>
        </p:nvGrpSpPr>
        <p:grpSpPr bwMode="auto">
          <a:xfrm>
            <a:off x="7221064" y="3000932"/>
            <a:ext cx="609600" cy="762000"/>
            <a:chOff x="2832" y="480"/>
            <a:chExt cx="384" cy="480"/>
          </a:xfrm>
        </p:grpSpPr>
        <p:sp>
          <p:nvSpPr>
            <p:cNvPr id="72" name="Line 49"/>
            <p:cNvSpPr>
              <a:spLocks noChangeShapeType="1"/>
            </p:cNvSpPr>
            <p:nvPr/>
          </p:nvSpPr>
          <p:spPr bwMode="auto">
            <a:xfrm flipH="1">
              <a:off x="2832" y="786"/>
              <a:ext cx="6" cy="174"/>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Line 50"/>
            <p:cNvSpPr>
              <a:spLocks noChangeShapeType="1"/>
            </p:cNvSpPr>
            <p:nvPr/>
          </p:nvSpPr>
          <p:spPr bwMode="auto">
            <a:xfrm>
              <a:off x="2928" y="635"/>
              <a:ext cx="0" cy="325"/>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Line 51"/>
            <p:cNvSpPr>
              <a:spLocks noChangeShapeType="1"/>
            </p:cNvSpPr>
            <p:nvPr/>
          </p:nvSpPr>
          <p:spPr bwMode="auto">
            <a:xfrm>
              <a:off x="3024" y="597"/>
              <a:ext cx="0" cy="363"/>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 name="Line 52"/>
            <p:cNvSpPr>
              <a:spLocks noChangeShapeType="1"/>
            </p:cNvSpPr>
            <p:nvPr/>
          </p:nvSpPr>
          <p:spPr bwMode="auto">
            <a:xfrm>
              <a:off x="3120" y="551"/>
              <a:ext cx="0" cy="409"/>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Line 53"/>
            <p:cNvSpPr>
              <a:spLocks noChangeShapeType="1"/>
            </p:cNvSpPr>
            <p:nvPr/>
          </p:nvSpPr>
          <p:spPr bwMode="auto">
            <a:xfrm>
              <a:off x="3216" y="480"/>
              <a:ext cx="0" cy="48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7" name="Text Box 54"/>
          <p:cNvSpPr txBox="1">
            <a:spLocks noChangeArrowheads="1"/>
          </p:cNvSpPr>
          <p:nvPr/>
        </p:nvSpPr>
        <p:spPr bwMode="auto">
          <a:xfrm>
            <a:off x="6916264" y="3762932"/>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a:solidFill>
                  <a:srgbClr val="0099FF"/>
                </a:solidFill>
              </a:rPr>
              <a:t>帕邢系</a:t>
            </a:r>
          </a:p>
        </p:txBody>
      </p:sp>
      <p:grpSp>
        <p:nvGrpSpPr>
          <p:cNvPr id="78" name="Group 56"/>
          <p:cNvGrpSpPr>
            <a:grpSpLocks/>
          </p:cNvGrpSpPr>
          <p:nvPr/>
        </p:nvGrpSpPr>
        <p:grpSpPr bwMode="auto">
          <a:xfrm>
            <a:off x="8402165" y="3000233"/>
            <a:ext cx="457200" cy="522288"/>
            <a:chOff x="3552" y="439"/>
            <a:chExt cx="288" cy="329"/>
          </a:xfrm>
        </p:grpSpPr>
        <p:sp>
          <p:nvSpPr>
            <p:cNvPr id="79" name="Line 57"/>
            <p:cNvSpPr>
              <a:spLocks noChangeShapeType="1"/>
            </p:cNvSpPr>
            <p:nvPr/>
          </p:nvSpPr>
          <p:spPr bwMode="auto">
            <a:xfrm>
              <a:off x="3552" y="624"/>
              <a:ext cx="0" cy="144"/>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Line 58"/>
            <p:cNvSpPr>
              <a:spLocks noChangeShapeType="1"/>
            </p:cNvSpPr>
            <p:nvPr/>
          </p:nvSpPr>
          <p:spPr bwMode="auto">
            <a:xfrm>
              <a:off x="3648" y="576"/>
              <a:ext cx="0" cy="192"/>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Line 59"/>
            <p:cNvSpPr>
              <a:spLocks noChangeShapeType="1"/>
            </p:cNvSpPr>
            <p:nvPr/>
          </p:nvSpPr>
          <p:spPr bwMode="auto">
            <a:xfrm>
              <a:off x="3744" y="528"/>
              <a:ext cx="0" cy="24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Line 60"/>
            <p:cNvSpPr>
              <a:spLocks noChangeShapeType="1"/>
            </p:cNvSpPr>
            <p:nvPr/>
          </p:nvSpPr>
          <p:spPr bwMode="auto">
            <a:xfrm>
              <a:off x="3840" y="439"/>
              <a:ext cx="0" cy="329"/>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3" name="Text Box 61"/>
          <p:cNvSpPr txBox="1">
            <a:spLocks noChangeArrowheads="1"/>
          </p:cNvSpPr>
          <p:nvPr/>
        </p:nvSpPr>
        <p:spPr bwMode="auto">
          <a:xfrm>
            <a:off x="8059264" y="3381932"/>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a:solidFill>
                  <a:srgbClr val="006600"/>
                </a:solidFill>
              </a:rPr>
              <a:t>布喇开系</a:t>
            </a:r>
          </a:p>
        </p:txBody>
      </p:sp>
      <p:grpSp>
        <p:nvGrpSpPr>
          <p:cNvPr id="84" name="Group 63"/>
          <p:cNvGrpSpPr>
            <a:grpSpLocks/>
          </p:cNvGrpSpPr>
          <p:nvPr/>
        </p:nvGrpSpPr>
        <p:grpSpPr bwMode="auto">
          <a:xfrm>
            <a:off x="9362868" y="2989558"/>
            <a:ext cx="284163" cy="329462"/>
            <a:chOff x="4189" y="517"/>
            <a:chExt cx="179" cy="139"/>
          </a:xfrm>
        </p:grpSpPr>
        <p:sp>
          <p:nvSpPr>
            <p:cNvPr id="85" name="Line 64"/>
            <p:cNvSpPr>
              <a:spLocks noChangeShapeType="1"/>
            </p:cNvSpPr>
            <p:nvPr/>
          </p:nvSpPr>
          <p:spPr bwMode="auto">
            <a:xfrm>
              <a:off x="4189" y="581"/>
              <a:ext cx="1" cy="75"/>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 name="Line 65"/>
            <p:cNvSpPr>
              <a:spLocks noChangeShapeType="1"/>
            </p:cNvSpPr>
            <p:nvPr/>
          </p:nvSpPr>
          <p:spPr bwMode="auto">
            <a:xfrm flipH="1">
              <a:off x="4272" y="551"/>
              <a:ext cx="6" cy="73"/>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 name="Line 66"/>
            <p:cNvSpPr>
              <a:spLocks noChangeShapeType="1"/>
            </p:cNvSpPr>
            <p:nvPr/>
          </p:nvSpPr>
          <p:spPr bwMode="auto">
            <a:xfrm>
              <a:off x="4368" y="517"/>
              <a:ext cx="0" cy="107"/>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8" name="Text Box 67"/>
          <p:cNvSpPr txBox="1">
            <a:spLocks noChangeArrowheads="1"/>
          </p:cNvSpPr>
          <p:nvPr/>
        </p:nvSpPr>
        <p:spPr bwMode="auto">
          <a:xfrm>
            <a:off x="9242149" y="3256997"/>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i="0" dirty="0">
                <a:solidFill>
                  <a:srgbClr val="CC3300"/>
                </a:solidFill>
              </a:rPr>
              <a:t>普芳德系</a:t>
            </a:r>
          </a:p>
        </p:txBody>
      </p:sp>
      <p:graphicFrame>
        <p:nvGraphicFramePr>
          <p:cNvPr id="89" name="Object 88"/>
          <p:cNvGraphicFramePr>
            <a:graphicFrameLocks noChangeAspect="1"/>
          </p:cNvGraphicFramePr>
          <p:nvPr>
            <p:extLst>
              <p:ext uri="{D42A27DB-BD31-4B8C-83A1-F6EECF244321}">
                <p14:modId xmlns:p14="http://schemas.microsoft.com/office/powerpoint/2010/main" val="3104588900"/>
              </p:ext>
            </p:extLst>
          </p:nvPr>
        </p:nvGraphicFramePr>
        <p:xfrm>
          <a:off x="6078064" y="4975515"/>
          <a:ext cx="4871006" cy="1145953"/>
        </p:xfrm>
        <a:graphic>
          <a:graphicData uri="http://schemas.openxmlformats.org/presentationml/2006/ole">
            <mc:AlternateContent xmlns:mc="http://schemas.openxmlformats.org/markup-compatibility/2006">
              <mc:Choice xmlns:v="urn:schemas-microsoft-com:vml" Requires="v">
                <p:oleObj spid="_x0000_s365156" name="公式" r:id="rId8" imgW="1943100" imgH="457200" progId="Equation.3">
                  <p:embed/>
                </p:oleObj>
              </mc:Choice>
              <mc:Fallback>
                <p:oleObj name="公式" r:id="rId8" imgW="1943100" imgH="457200" progId="Equation.3">
                  <p:embed/>
                  <p:pic>
                    <p:nvPicPr>
                      <p:cNvPr id="63" name="Object 8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78064" y="4975515"/>
                        <a:ext cx="4871006" cy="1145953"/>
                      </a:xfrm>
                      <a:prstGeom prst="rect">
                        <a:avLst/>
                      </a:prstGeom>
                      <a:noFill/>
                      <a:ln>
                        <a:noFill/>
                      </a:ln>
                      <a:effectLst/>
                      <a:extLst/>
                    </p:spPr>
                  </p:pic>
                </p:oleObj>
              </mc:Fallback>
            </mc:AlternateContent>
          </a:graphicData>
        </a:graphic>
      </p:graphicFrame>
      <p:sp>
        <p:nvSpPr>
          <p:cNvPr id="95" name="Line 27"/>
          <p:cNvSpPr>
            <a:spLocks noChangeShapeType="1"/>
          </p:cNvSpPr>
          <p:nvPr/>
        </p:nvSpPr>
        <p:spPr bwMode="auto">
          <a:xfrm flipV="1">
            <a:off x="1716565" y="2480708"/>
            <a:ext cx="0" cy="1055688"/>
          </a:xfrm>
          <a:prstGeom prst="line">
            <a:avLst/>
          </a:prstGeom>
          <a:noFill/>
          <a:ln w="57150">
            <a:solidFill>
              <a:srgbClr val="FF3300"/>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6" name="Group 30"/>
          <p:cNvGrpSpPr>
            <a:grpSpLocks/>
          </p:cNvGrpSpPr>
          <p:nvPr/>
        </p:nvGrpSpPr>
        <p:grpSpPr bwMode="auto">
          <a:xfrm>
            <a:off x="1119352" y="2312435"/>
            <a:ext cx="1387475" cy="1341437"/>
            <a:chOff x="3633" y="1637"/>
            <a:chExt cx="874" cy="845"/>
          </a:xfrm>
        </p:grpSpPr>
        <p:sp>
          <p:nvSpPr>
            <p:cNvPr id="97" name="Line 31"/>
            <p:cNvSpPr>
              <a:spLocks noChangeShapeType="1"/>
            </p:cNvSpPr>
            <p:nvPr/>
          </p:nvSpPr>
          <p:spPr bwMode="auto">
            <a:xfrm>
              <a:off x="3633" y="2482"/>
              <a:ext cx="859"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 name="Line 32"/>
            <p:cNvSpPr>
              <a:spLocks noChangeShapeType="1"/>
            </p:cNvSpPr>
            <p:nvPr/>
          </p:nvSpPr>
          <p:spPr bwMode="auto">
            <a:xfrm>
              <a:off x="3648" y="1637"/>
              <a:ext cx="859"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99" name="Object 9"/>
          <p:cNvGraphicFramePr>
            <a:graphicFrameLocks noChangeAspect="1"/>
          </p:cNvGraphicFramePr>
          <p:nvPr>
            <p:extLst>
              <p:ext uri="{D42A27DB-BD31-4B8C-83A1-F6EECF244321}">
                <p14:modId xmlns:p14="http://schemas.microsoft.com/office/powerpoint/2010/main" val="3112476218"/>
              </p:ext>
            </p:extLst>
          </p:nvPr>
        </p:nvGraphicFramePr>
        <p:xfrm>
          <a:off x="2509220" y="3307796"/>
          <a:ext cx="642937" cy="692150"/>
        </p:xfrm>
        <a:graphic>
          <a:graphicData uri="http://schemas.openxmlformats.org/presentationml/2006/ole">
            <mc:AlternateContent xmlns:mc="http://schemas.openxmlformats.org/markup-compatibility/2006">
              <mc:Choice xmlns:v="urn:schemas-microsoft-com:vml" Requires="v">
                <p:oleObj spid="_x0000_s365157" name="公式" r:id="rId10" imgW="215806" imgH="228501" progId="Equation.3">
                  <p:embed/>
                </p:oleObj>
              </mc:Choice>
              <mc:Fallback>
                <p:oleObj name="公式" r:id="rId10" imgW="215806" imgH="228501" progId="Equation.3">
                  <p:embed/>
                  <p:pic>
                    <p:nvPicPr>
                      <p:cNvPr id="7"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09220" y="3307796"/>
                        <a:ext cx="642937"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 name="Object 10"/>
          <p:cNvGraphicFramePr>
            <a:graphicFrameLocks noChangeAspect="1"/>
          </p:cNvGraphicFramePr>
          <p:nvPr>
            <p:extLst>
              <p:ext uri="{D42A27DB-BD31-4B8C-83A1-F6EECF244321}">
                <p14:modId xmlns:p14="http://schemas.microsoft.com/office/powerpoint/2010/main" val="3579219317"/>
              </p:ext>
            </p:extLst>
          </p:nvPr>
        </p:nvGraphicFramePr>
        <p:xfrm>
          <a:off x="2580656" y="1876515"/>
          <a:ext cx="571500" cy="685800"/>
        </p:xfrm>
        <a:graphic>
          <a:graphicData uri="http://schemas.openxmlformats.org/presentationml/2006/ole">
            <mc:AlternateContent xmlns:mc="http://schemas.openxmlformats.org/markup-compatibility/2006">
              <mc:Choice xmlns:v="urn:schemas-microsoft-com:vml" Requires="v">
                <p:oleObj spid="_x0000_s365158" name="公式" r:id="rId12" imgW="190500" imgH="228600" progId="Equation.3">
                  <p:embed/>
                </p:oleObj>
              </mc:Choice>
              <mc:Fallback>
                <p:oleObj name="公式" r:id="rId12" imgW="190500" imgH="228600" progId="Equation.3">
                  <p:embed/>
                  <p:pic>
                    <p:nvPicPr>
                      <p:cNvPr id="8"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80656" y="1876515"/>
                        <a:ext cx="5715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1" name="Object 12"/>
          <p:cNvGraphicFramePr>
            <a:graphicFrameLocks noChangeAspect="1"/>
          </p:cNvGraphicFramePr>
          <p:nvPr>
            <p:extLst>
              <p:ext uri="{D42A27DB-BD31-4B8C-83A1-F6EECF244321}">
                <p14:modId xmlns:p14="http://schemas.microsoft.com/office/powerpoint/2010/main" val="3162666393"/>
              </p:ext>
            </p:extLst>
          </p:nvPr>
        </p:nvGraphicFramePr>
        <p:xfrm>
          <a:off x="1824996" y="2518809"/>
          <a:ext cx="714375" cy="555625"/>
        </p:xfrm>
        <a:graphic>
          <a:graphicData uri="http://schemas.openxmlformats.org/presentationml/2006/ole">
            <mc:AlternateContent xmlns:mc="http://schemas.openxmlformats.org/markup-compatibility/2006">
              <mc:Choice xmlns:v="urn:schemas-microsoft-com:vml" Requires="v">
                <p:oleObj spid="_x0000_s365159" name="公式" r:id="rId14" imgW="228402" imgH="177646" progId="Equation.3">
                  <p:embed/>
                </p:oleObj>
              </mc:Choice>
              <mc:Fallback>
                <p:oleObj name="公式" r:id="rId14" imgW="228402" imgH="177646" progId="Equation.3">
                  <p:embed/>
                  <p:pic>
                    <p:nvPicPr>
                      <p:cNvPr id="9"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4996" y="2518809"/>
                        <a:ext cx="714375"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 name="Freeform 51"/>
          <p:cNvSpPr>
            <a:spLocks/>
          </p:cNvSpPr>
          <p:nvPr/>
        </p:nvSpPr>
        <p:spPr bwMode="auto">
          <a:xfrm>
            <a:off x="2425995" y="2726756"/>
            <a:ext cx="792162" cy="207963"/>
          </a:xfrm>
          <a:custGeom>
            <a:avLst/>
            <a:gdLst>
              <a:gd name="T0" fmla="*/ 0 w 865"/>
              <a:gd name="T1" fmla="*/ 2147483646 h 159"/>
              <a:gd name="T2" fmla="*/ 2147483646 w 865"/>
              <a:gd name="T3" fmla="*/ 2147483646 h 159"/>
              <a:gd name="T4" fmla="*/ 2147483646 w 865"/>
              <a:gd name="T5" fmla="*/ 2147483646 h 159"/>
              <a:gd name="T6" fmla="*/ 2147483646 w 865"/>
              <a:gd name="T7" fmla="*/ 2147483646 h 159"/>
              <a:gd name="T8" fmla="*/ 2147483646 w 865"/>
              <a:gd name="T9" fmla="*/ 2147483646 h 159"/>
              <a:gd name="T10" fmla="*/ 2147483646 w 865"/>
              <a:gd name="T11" fmla="*/ 2147483646 h 159"/>
              <a:gd name="T12" fmla="*/ 2147483646 w 865"/>
              <a:gd name="T13" fmla="*/ 2147483646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4" name="Line 27"/>
          <p:cNvSpPr>
            <a:spLocks noChangeShapeType="1"/>
          </p:cNvSpPr>
          <p:nvPr/>
        </p:nvSpPr>
        <p:spPr bwMode="auto">
          <a:xfrm flipV="1">
            <a:off x="1716565" y="4872063"/>
            <a:ext cx="0" cy="1055688"/>
          </a:xfrm>
          <a:prstGeom prst="line">
            <a:avLst/>
          </a:prstGeom>
          <a:noFill/>
          <a:ln w="57150">
            <a:solidFill>
              <a:srgbClr val="FF3300"/>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3" name="Group 30"/>
          <p:cNvGrpSpPr>
            <a:grpSpLocks/>
          </p:cNvGrpSpPr>
          <p:nvPr/>
        </p:nvGrpSpPr>
        <p:grpSpPr bwMode="auto">
          <a:xfrm>
            <a:off x="1119352" y="4703790"/>
            <a:ext cx="1387475" cy="1341437"/>
            <a:chOff x="3633" y="1637"/>
            <a:chExt cx="874" cy="845"/>
          </a:xfrm>
        </p:grpSpPr>
        <p:sp>
          <p:nvSpPr>
            <p:cNvPr id="104" name="Line 31"/>
            <p:cNvSpPr>
              <a:spLocks noChangeShapeType="1"/>
            </p:cNvSpPr>
            <p:nvPr/>
          </p:nvSpPr>
          <p:spPr bwMode="auto">
            <a:xfrm>
              <a:off x="3633" y="2482"/>
              <a:ext cx="859"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 name="Line 32"/>
            <p:cNvSpPr>
              <a:spLocks noChangeShapeType="1"/>
            </p:cNvSpPr>
            <p:nvPr/>
          </p:nvSpPr>
          <p:spPr bwMode="auto">
            <a:xfrm>
              <a:off x="3648" y="1637"/>
              <a:ext cx="859"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06" name="Object 9"/>
          <p:cNvGraphicFramePr>
            <a:graphicFrameLocks noChangeAspect="1"/>
          </p:cNvGraphicFramePr>
          <p:nvPr>
            <p:extLst>
              <p:ext uri="{D42A27DB-BD31-4B8C-83A1-F6EECF244321}">
                <p14:modId xmlns:p14="http://schemas.microsoft.com/office/powerpoint/2010/main" val="3111005495"/>
              </p:ext>
            </p:extLst>
          </p:nvPr>
        </p:nvGraphicFramePr>
        <p:xfrm>
          <a:off x="2565400" y="5699125"/>
          <a:ext cx="530225" cy="692150"/>
        </p:xfrm>
        <a:graphic>
          <a:graphicData uri="http://schemas.openxmlformats.org/presentationml/2006/ole">
            <mc:AlternateContent xmlns:mc="http://schemas.openxmlformats.org/markup-compatibility/2006">
              <mc:Choice xmlns:v="urn:schemas-microsoft-com:vml" Requires="v">
                <p:oleObj spid="_x0000_s365160" name="Equation" r:id="rId16" imgW="177480" imgH="228600" progId="Equation.DSMT4">
                  <p:embed/>
                </p:oleObj>
              </mc:Choice>
              <mc:Fallback>
                <p:oleObj name="Equation" r:id="rId16" imgW="177480" imgH="228600" progId="Equation.DSMT4">
                  <p:embed/>
                  <p:pic>
                    <p:nvPicPr>
                      <p:cNvPr id="99" name="Object 9"/>
                      <p:cNvPicPr>
                        <a:picLocks noChangeAspect="1" noChangeArrowheads="1"/>
                      </p:cNvPicPr>
                      <p:nvPr/>
                    </p:nvPicPr>
                    <p:blipFill>
                      <a:blip r:embed="rId17"/>
                      <a:srcRect/>
                      <a:stretch>
                        <a:fillRect/>
                      </a:stretch>
                    </p:blipFill>
                    <p:spPr bwMode="auto">
                      <a:xfrm>
                        <a:off x="2565400" y="5699125"/>
                        <a:ext cx="530225"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7" name="Object 10"/>
          <p:cNvGraphicFramePr>
            <a:graphicFrameLocks noChangeAspect="1"/>
          </p:cNvGraphicFramePr>
          <p:nvPr>
            <p:extLst>
              <p:ext uri="{D42A27DB-BD31-4B8C-83A1-F6EECF244321}">
                <p14:modId xmlns:p14="http://schemas.microsoft.com/office/powerpoint/2010/main" val="3631573164"/>
              </p:ext>
            </p:extLst>
          </p:nvPr>
        </p:nvGraphicFramePr>
        <p:xfrm>
          <a:off x="2580656" y="4267870"/>
          <a:ext cx="571500" cy="685800"/>
        </p:xfrm>
        <a:graphic>
          <a:graphicData uri="http://schemas.openxmlformats.org/presentationml/2006/ole">
            <mc:AlternateContent xmlns:mc="http://schemas.openxmlformats.org/markup-compatibility/2006">
              <mc:Choice xmlns:v="urn:schemas-microsoft-com:vml" Requires="v">
                <p:oleObj spid="_x0000_s365161" name="公式" r:id="rId12" imgW="190500" imgH="228600" progId="Equation.3">
                  <p:embed/>
                </p:oleObj>
              </mc:Choice>
              <mc:Fallback>
                <p:oleObj name="公式" r:id="rId12" imgW="190500" imgH="228600" progId="Equation.3">
                  <p:embed/>
                  <p:pic>
                    <p:nvPicPr>
                      <p:cNvPr id="100"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80656" y="4267870"/>
                        <a:ext cx="5715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 name="Object 12"/>
          <p:cNvGraphicFramePr>
            <a:graphicFrameLocks noChangeAspect="1"/>
          </p:cNvGraphicFramePr>
          <p:nvPr>
            <p:extLst>
              <p:ext uri="{D42A27DB-BD31-4B8C-83A1-F6EECF244321}">
                <p14:modId xmlns:p14="http://schemas.microsoft.com/office/powerpoint/2010/main" val="3601132371"/>
              </p:ext>
            </p:extLst>
          </p:nvPr>
        </p:nvGraphicFramePr>
        <p:xfrm>
          <a:off x="1824996" y="4910164"/>
          <a:ext cx="714375" cy="555625"/>
        </p:xfrm>
        <a:graphic>
          <a:graphicData uri="http://schemas.openxmlformats.org/presentationml/2006/ole">
            <mc:AlternateContent xmlns:mc="http://schemas.openxmlformats.org/markup-compatibility/2006">
              <mc:Choice xmlns:v="urn:schemas-microsoft-com:vml" Requires="v">
                <p:oleObj spid="_x0000_s365162" name="公式" r:id="rId14" imgW="228402" imgH="177646" progId="Equation.3">
                  <p:embed/>
                </p:oleObj>
              </mc:Choice>
              <mc:Fallback>
                <p:oleObj name="公式" r:id="rId14" imgW="228402" imgH="177646" progId="Equation.3">
                  <p:embed/>
                  <p:pic>
                    <p:nvPicPr>
                      <p:cNvPr id="101"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4996" y="4910164"/>
                        <a:ext cx="714375"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9" name="Freeform 51"/>
          <p:cNvSpPr>
            <a:spLocks/>
          </p:cNvSpPr>
          <p:nvPr/>
        </p:nvSpPr>
        <p:spPr bwMode="auto">
          <a:xfrm>
            <a:off x="2425995" y="5118111"/>
            <a:ext cx="792162" cy="207963"/>
          </a:xfrm>
          <a:custGeom>
            <a:avLst/>
            <a:gdLst>
              <a:gd name="T0" fmla="*/ 0 w 865"/>
              <a:gd name="T1" fmla="*/ 2147483646 h 159"/>
              <a:gd name="T2" fmla="*/ 2147483646 w 865"/>
              <a:gd name="T3" fmla="*/ 2147483646 h 159"/>
              <a:gd name="T4" fmla="*/ 2147483646 w 865"/>
              <a:gd name="T5" fmla="*/ 2147483646 h 159"/>
              <a:gd name="T6" fmla="*/ 2147483646 w 865"/>
              <a:gd name="T7" fmla="*/ 2147483646 h 159"/>
              <a:gd name="T8" fmla="*/ 2147483646 w 865"/>
              <a:gd name="T9" fmla="*/ 2147483646 h 159"/>
              <a:gd name="T10" fmla="*/ 2147483646 w 865"/>
              <a:gd name="T11" fmla="*/ 2147483646 h 159"/>
              <a:gd name="T12" fmla="*/ 2147483646 w 865"/>
              <a:gd name="T13" fmla="*/ 2147483646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0" name="矩形 109"/>
          <p:cNvSpPr/>
          <p:nvPr/>
        </p:nvSpPr>
        <p:spPr>
          <a:xfrm>
            <a:off x="1688046" y="279277"/>
            <a:ext cx="10071613" cy="954107"/>
          </a:xfrm>
          <a:prstGeom prst="rect">
            <a:avLst/>
          </a:prstGeom>
        </p:spPr>
        <p:txBody>
          <a:bodyPr wrap="square">
            <a:spAutoFit/>
          </a:bodyPr>
          <a:lstStyle/>
          <a:p>
            <a:r>
              <a:rPr lang="zh-CN" altLang="en-US" sz="2800" b="1" i="0" dirty="0">
                <a:solidFill>
                  <a:srgbClr val="FF0000"/>
                </a:solidFill>
              </a:rPr>
              <a:t>练习：</a:t>
            </a:r>
            <a:r>
              <a:rPr lang="zh-CN" altLang="en-US" sz="2800" b="1" i="0" dirty="0">
                <a:solidFill>
                  <a:srgbClr val="0000FF"/>
                </a:solidFill>
              </a:rPr>
              <a:t>已知</a:t>
            </a:r>
            <a:r>
              <a:rPr lang="en-US" altLang="zh-CN" sz="2800" b="1" i="0" dirty="0" err="1">
                <a:solidFill>
                  <a:srgbClr val="FF0000"/>
                </a:solidFill>
              </a:rPr>
              <a:t>h</a:t>
            </a:r>
            <a:r>
              <a:rPr lang="en-US" altLang="zh-CN" sz="2800" b="1" i="0" dirty="0" err="1">
                <a:solidFill>
                  <a:srgbClr val="0000FF"/>
                </a:solidFill>
              </a:rPr>
              <a:t>,</a:t>
            </a:r>
            <a:r>
              <a:rPr lang="en-US" altLang="zh-CN" sz="2800" b="1" i="0" dirty="0" err="1">
                <a:solidFill>
                  <a:srgbClr val="FF0000"/>
                </a:solidFill>
              </a:rPr>
              <a:t>c</a:t>
            </a:r>
            <a:r>
              <a:rPr lang="zh-CN" altLang="en-US" sz="2800" b="1" i="0" dirty="0">
                <a:solidFill>
                  <a:srgbClr val="0000CC"/>
                </a:solidFill>
              </a:rPr>
              <a:t>，</a:t>
            </a:r>
            <a:r>
              <a:rPr lang="zh-CN" altLang="en-US" sz="2800" b="1" i="0" dirty="0">
                <a:solidFill>
                  <a:srgbClr val="0000FF"/>
                </a:solidFill>
              </a:rPr>
              <a:t>氢原子基态能为</a:t>
            </a:r>
            <a:r>
              <a:rPr lang="en-US" altLang="zh-CN" sz="2800" b="1" dirty="0">
                <a:solidFill>
                  <a:srgbClr val="FF0000"/>
                </a:solidFill>
              </a:rPr>
              <a:t>E</a:t>
            </a:r>
            <a:r>
              <a:rPr lang="en-US" altLang="zh-CN" sz="2800" b="1" i="0" baseline="-25000" dirty="0">
                <a:solidFill>
                  <a:srgbClr val="FF0000"/>
                </a:solidFill>
              </a:rPr>
              <a:t>1</a:t>
            </a:r>
            <a:r>
              <a:rPr lang="zh-CN" altLang="en-US" sz="2800" b="1" i="0" dirty="0">
                <a:solidFill>
                  <a:srgbClr val="0000CC"/>
                </a:solidFill>
              </a:rPr>
              <a:t>。</a:t>
            </a:r>
            <a:r>
              <a:rPr lang="zh-CN" altLang="zh-CN" sz="2800" b="1" i="0" dirty="0">
                <a:solidFill>
                  <a:srgbClr val="CC3300"/>
                </a:solidFill>
                <a:cs typeface="宋体" panose="02010600030101010101" pitchFamily="2" charset="-122"/>
              </a:rPr>
              <a:t>赖曼系</a:t>
            </a:r>
            <a:r>
              <a:rPr lang="zh-CN" altLang="en-US" sz="2800" b="1" i="0" dirty="0">
                <a:solidFill>
                  <a:srgbClr val="FF00FF"/>
                </a:solidFill>
              </a:rPr>
              <a:t>波长最大的谱线是</a:t>
            </a:r>
            <a:r>
              <a:rPr lang="en-US" altLang="zh-CN" sz="2800" b="1" i="0" dirty="0">
                <a:solidFill>
                  <a:srgbClr val="FF00FF"/>
                </a:solidFill>
              </a:rPr>
              <a:t>_____,</a:t>
            </a:r>
            <a:r>
              <a:rPr lang="zh-CN" altLang="en-US" sz="2800" b="1" i="0" dirty="0">
                <a:solidFill>
                  <a:srgbClr val="FF00FF"/>
                </a:solidFill>
                <a:sym typeface="Symbol" panose="05050102010706020507" pitchFamily="18" charset="2"/>
              </a:rPr>
              <a:t></a:t>
            </a:r>
            <a:r>
              <a:rPr lang="en-US" altLang="zh-CN" sz="2800" b="1" i="0" dirty="0">
                <a:solidFill>
                  <a:srgbClr val="FF00FF"/>
                </a:solidFill>
              </a:rPr>
              <a:t> =______</a:t>
            </a:r>
            <a:r>
              <a:rPr lang="zh-CN" altLang="en-US" sz="2800" b="1" i="0" dirty="0">
                <a:solidFill>
                  <a:srgbClr val="FF00FF"/>
                </a:solidFill>
              </a:rPr>
              <a:t>，</a:t>
            </a:r>
            <a:r>
              <a:rPr lang="zh-CN" altLang="en-US" sz="2800" b="1" i="0" dirty="0">
                <a:solidFill>
                  <a:srgbClr val="C00000"/>
                </a:solidFill>
              </a:rPr>
              <a:t>波长最小的谱线是</a:t>
            </a:r>
            <a:r>
              <a:rPr lang="en-US" altLang="zh-CN" sz="2800" b="1" i="0" dirty="0">
                <a:solidFill>
                  <a:srgbClr val="C00000"/>
                </a:solidFill>
              </a:rPr>
              <a:t>_____,</a:t>
            </a:r>
            <a:r>
              <a:rPr lang="zh-CN" altLang="en-US" sz="2800" b="1" i="0" dirty="0">
                <a:solidFill>
                  <a:srgbClr val="C00000"/>
                </a:solidFill>
                <a:sym typeface="Symbol" panose="05050102010706020507" pitchFamily="18" charset="2"/>
              </a:rPr>
              <a:t></a:t>
            </a:r>
            <a:r>
              <a:rPr lang="en-US" altLang="zh-CN" sz="2800" b="1" i="0" dirty="0">
                <a:solidFill>
                  <a:srgbClr val="C00000"/>
                </a:solidFill>
              </a:rPr>
              <a:t> =______</a:t>
            </a:r>
            <a:r>
              <a:rPr lang="zh-CN" altLang="en-US" sz="2800" b="1" i="0" dirty="0">
                <a:solidFill>
                  <a:srgbClr val="C00000"/>
                </a:solidFill>
              </a:rPr>
              <a:t>。</a:t>
            </a:r>
          </a:p>
        </p:txBody>
      </p:sp>
      <p:graphicFrame>
        <p:nvGraphicFramePr>
          <p:cNvPr id="111" name="Object 18"/>
          <p:cNvGraphicFramePr>
            <a:graphicFrameLocks noChangeAspect="1"/>
          </p:cNvGraphicFramePr>
          <p:nvPr>
            <p:extLst>
              <p:ext uri="{D42A27DB-BD31-4B8C-83A1-F6EECF244321}">
                <p14:modId xmlns:p14="http://schemas.microsoft.com/office/powerpoint/2010/main" val="6099419"/>
              </p:ext>
            </p:extLst>
          </p:nvPr>
        </p:nvGraphicFramePr>
        <p:xfrm>
          <a:off x="1782936" y="846671"/>
          <a:ext cx="823912" cy="385762"/>
        </p:xfrm>
        <a:graphic>
          <a:graphicData uri="http://schemas.openxmlformats.org/presentationml/2006/ole">
            <mc:AlternateContent xmlns:mc="http://schemas.openxmlformats.org/markup-compatibility/2006">
              <mc:Choice xmlns:v="urn:schemas-microsoft-com:vml" Requires="v">
                <p:oleObj spid="_x0000_s365163" name="Equation" r:id="rId18" imgW="380880" imgH="177480" progId="Equation.DSMT4">
                  <p:embed/>
                </p:oleObj>
              </mc:Choice>
              <mc:Fallback>
                <p:oleObj name="Equation" r:id="rId18" imgW="380880" imgH="177480" progId="Equation.DSMT4">
                  <p:embed/>
                  <p:pic>
                    <p:nvPicPr>
                      <p:cNvPr id="90" name="Object 18"/>
                      <p:cNvPicPr>
                        <a:picLocks noChangeAspect="1" noChangeArrowheads="1"/>
                      </p:cNvPicPr>
                      <p:nvPr/>
                    </p:nvPicPr>
                    <p:blipFill>
                      <a:blip r:embed="rId19"/>
                      <a:srcRect/>
                      <a:stretch>
                        <a:fillRect/>
                      </a:stretch>
                    </p:blipFill>
                    <p:spPr bwMode="auto">
                      <a:xfrm>
                        <a:off x="1782936" y="846671"/>
                        <a:ext cx="823912" cy="385762"/>
                      </a:xfrm>
                      <a:prstGeom prst="rect">
                        <a:avLst/>
                      </a:prstGeom>
                      <a:solidFill>
                        <a:srgbClr val="FFC000"/>
                      </a:solidFill>
                      <a:ln>
                        <a:noFill/>
                      </a:ln>
                      <a:effectLst/>
                      <a:extLst/>
                    </p:spPr>
                  </p:pic>
                </p:oleObj>
              </mc:Fallback>
            </mc:AlternateContent>
          </a:graphicData>
        </a:graphic>
      </p:graphicFrame>
      <p:graphicFrame>
        <p:nvGraphicFramePr>
          <p:cNvPr id="112" name="Object 18"/>
          <p:cNvGraphicFramePr>
            <a:graphicFrameLocks noChangeAspect="1"/>
          </p:cNvGraphicFramePr>
          <p:nvPr>
            <p:extLst>
              <p:ext uri="{D42A27DB-BD31-4B8C-83A1-F6EECF244321}">
                <p14:modId xmlns:p14="http://schemas.microsoft.com/office/powerpoint/2010/main" val="1517481659"/>
              </p:ext>
            </p:extLst>
          </p:nvPr>
        </p:nvGraphicFramePr>
        <p:xfrm>
          <a:off x="3249539" y="379152"/>
          <a:ext cx="877888" cy="935038"/>
        </p:xfrm>
        <a:graphic>
          <a:graphicData uri="http://schemas.openxmlformats.org/presentationml/2006/ole">
            <mc:AlternateContent xmlns:mc="http://schemas.openxmlformats.org/markup-compatibility/2006">
              <mc:Choice xmlns:v="urn:schemas-microsoft-com:vml" Requires="v">
                <p:oleObj spid="_x0000_s365164" name="Equation" r:id="rId20" imgW="406080" imgH="431640" progId="Equation.DSMT4">
                  <p:embed/>
                </p:oleObj>
              </mc:Choice>
              <mc:Fallback>
                <p:oleObj name="Equation" r:id="rId20" imgW="406080" imgH="431640" progId="Equation.DSMT4">
                  <p:embed/>
                  <p:pic>
                    <p:nvPicPr>
                      <p:cNvPr id="91" name="Object 18"/>
                      <p:cNvPicPr>
                        <a:picLocks noChangeAspect="1" noChangeArrowheads="1"/>
                      </p:cNvPicPr>
                      <p:nvPr/>
                    </p:nvPicPr>
                    <p:blipFill>
                      <a:blip r:embed="rId21"/>
                      <a:srcRect/>
                      <a:stretch>
                        <a:fillRect/>
                      </a:stretch>
                    </p:blipFill>
                    <p:spPr bwMode="auto">
                      <a:xfrm>
                        <a:off x="3249539" y="379152"/>
                        <a:ext cx="877888" cy="935038"/>
                      </a:xfrm>
                      <a:prstGeom prst="rect">
                        <a:avLst/>
                      </a:prstGeom>
                      <a:solidFill>
                        <a:srgbClr val="FFFF00"/>
                      </a:solidFill>
                      <a:ln>
                        <a:noFill/>
                      </a:ln>
                      <a:effectLst/>
                      <a:extLst/>
                    </p:spPr>
                  </p:pic>
                </p:oleObj>
              </mc:Fallback>
            </mc:AlternateContent>
          </a:graphicData>
        </a:graphic>
      </p:graphicFrame>
      <p:graphicFrame>
        <p:nvGraphicFramePr>
          <p:cNvPr id="113" name="Object 18"/>
          <p:cNvGraphicFramePr>
            <a:graphicFrameLocks noChangeAspect="1"/>
          </p:cNvGraphicFramePr>
          <p:nvPr>
            <p:extLst>
              <p:ext uri="{D42A27DB-BD31-4B8C-83A1-F6EECF244321}">
                <p14:modId xmlns:p14="http://schemas.microsoft.com/office/powerpoint/2010/main" val="3663559800"/>
              </p:ext>
            </p:extLst>
          </p:nvPr>
        </p:nvGraphicFramePr>
        <p:xfrm>
          <a:off x="7444695" y="775477"/>
          <a:ext cx="904875" cy="387350"/>
        </p:xfrm>
        <a:graphic>
          <a:graphicData uri="http://schemas.openxmlformats.org/presentationml/2006/ole">
            <mc:AlternateContent xmlns:mc="http://schemas.openxmlformats.org/markup-compatibility/2006">
              <mc:Choice xmlns:v="urn:schemas-microsoft-com:vml" Requires="v">
                <p:oleObj spid="_x0000_s365165" name="Equation" r:id="rId22" imgW="419040" imgH="177480" progId="Equation.DSMT4">
                  <p:embed/>
                </p:oleObj>
              </mc:Choice>
              <mc:Fallback>
                <p:oleObj name="Equation" r:id="rId22" imgW="419040" imgH="177480" progId="Equation.DSMT4">
                  <p:embed/>
                  <p:pic>
                    <p:nvPicPr>
                      <p:cNvPr id="92" name="Object 18"/>
                      <p:cNvPicPr>
                        <a:picLocks noChangeAspect="1" noChangeArrowheads="1"/>
                      </p:cNvPicPr>
                      <p:nvPr/>
                    </p:nvPicPr>
                    <p:blipFill>
                      <a:blip r:embed="rId23"/>
                      <a:srcRect/>
                      <a:stretch>
                        <a:fillRect/>
                      </a:stretch>
                    </p:blipFill>
                    <p:spPr bwMode="auto">
                      <a:xfrm>
                        <a:off x="7444695" y="775477"/>
                        <a:ext cx="904875" cy="387350"/>
                      </a:xfrm>
                      <a:prstGeom prst="rect">
                        <a:avLst/>
                      </a:prstGeom>
                      <a:solidFill>
                        <a:srgbClr val="66FF99"/>
                      </a:solidFill>
                      <a:ln>
                        <a:noFill/>
                      </a:ln>
                      <a:effectLst/>
                      <a:extLst/>
                    </p:spPr>
                  </p:pic>
                </p:oleObj>
              </mc:Fallback>
            </mc:AlternateContent>
          </a:graphicData>
        </a:graphic>
      </p:graphicFrame>
      <p:graphicFrame>
        <p:nvGraphicFramePr>
          <p:cNvPr id="114" name="Object 18"/>
          <p:cNvGraphicFramePr>
            <a:graphicFrameLocks noChangeAspect="1"/>
          </p:cNvGraphicFramePr>
          <p:nvPr>
            <p:extLst>
              <p:ext uri="{D42A27DB-BD31-4B8C-83A1-F6EECF244321}">
                <p14:modId xmlns:p14="http://schemas.microsoft.com/office/powerpoint/2010/main" val="1692332695"/>
              </p:ext>
            </p:extLst>
          </p:nvPr>
        </p:nvGraphicFramePr>
        <p:xfrm>
          <a:off x="9293592" y="276228"/>
          <a:ext cx="687387" cy="935037"/>
        </p:xfrm>
        <a:graphic>
          <a:graphicData uri="http://schemas.openxmlformats.org/presentationml/2006/ole">
            <mc:AlternateContent xmlns:mc="http://schemas.openxmlformats.org/markup-compatibility/2006">
              <mc:Choice xmlns:v="urn:schemas-microsoft-com:vml" Requires="v">
                <p:oleObj spid="_x0000_s365166" name="Equation" r:id="rId24" imgW="317160" imgH="431640" progId="Equation.DSMT4">
                  <p:embed/>
                </p:oleObj>
              </mc:Choice>
              <mc:Fallback>
                <p:oleObj name="Equation" r:id="rId24" imgW="317160" imgH="431640" progId="Equation.DSMT4">
                  <p:embed/>
                  <p:pic>
                    <p:nvPicPr>
                      <p:cNvPr id="93" name="Object 18"/>
                      <p:cNvPicPr>
                        <a:picLocks noChangeAspect="1" noChangeArrowheads="1"/>
                      </p:cNvPicPr>
                      <p:nvPr/>
                    </p:nvPicPr>
                    <p:blipFill>
                      <a:blip r:embed="rId25"/>
                      <a:srcRect/>
                      <a:stretch>
                        <a:fillRect/>
                      </a:stretch>
                    </p:blipFill>
                    <p:spPr bwMode="auto">
                      <a:xfrm>
                        <a:off x="9293592" y="276228"/>
                        <a:ext cx="687387" cy="935037"/>
                      </a:xfrm>
                      <a:prstGeom prst="rect">
                        <a:avLst/>
                      </a:prstGeom>
                      <a:solidFill>
                        <a:srgbClr val="00FF00"/>
                      </a:solidFill>
                      <a:ln>
                        <a:noFill/>
                      </a:ln>
                      <a:effectLst/>
                      <a:extLst/>
                    </p:spPr>
                  </p:pic>
                </p:oleObj>
              </mc:Fallback>
            </mc:AlternateContent>
          </a:graphicData>
        </a:graphic>
      </p:graphicFrame>
    </p:spTree>
    <p:extLst>
      <p:ext uri="{BB962C8B-B14F-4D97-AF65-F5344CB8AC3E}">
        <p14:creationId xmlns:p14="http://schemas.microsoft.com/office/powerpoint/2010/main" val="6585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left)">
                                      <p:cBhvr>
                                        <p:cTn id="15" dur="500"/>
                                        <p:tgtEl>
                                          <p:spTgt spid="4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3">
                                            <p:txEl>
                                              <p:pRg st="0" end="0"/>
                                            </p:txEl>
                                          </p:spTgt>
                                        </p:tgtEl>
                                        <p:attrNameLst>
                                          <p:attrName>style.visibility</p:attrName>
                                        </p:attrNameLst>
                                      </p:cBhvr>
                                      <p:to>
                                        <p:strVal val="visible"/>
                                      </p:to>
                                    </p:set>
                                    <p:animEffect transition="in" filter="wipe(left)">
                                      <p:cBhvr>
                                        <p:cTn id="23" dur="500"/>
                                        <p:tgtEl>
                                          <p:spTgt spid="5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up)">
                                      <p:cBhvr>
                                        <p:cTn id="28" dur="500"/>
                                        <p:tgtEl>
                                          <p:spTgt spid="54"/>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61">
                                            <p:txEl>
                                              <p:pRg st="0" end="0"/>
                                            </p:txEl>
                                          </p:spTgt>
                                        </p:tgtEl>
                                        <p:attrNameLst>
                                          <p:attrName>style.visibility</p:attrName>
                                        </p:attrNameLst>
                                      </p:cBhvr>
                                      <p:to>
                                        <p:strVal val="visible"/>
                                      </p:to>
                                    </p:set>
                                    <p:animEffect transition="in" filter="wipe(left)">
                                      <p:cBhvr>
                                        <p:cTn id="32" dur="500"/>
                                        <p:tgtEl>
                                          <p:spTgt spid="6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up)">
                                      <p:cBhvr>
                                        <p:cTn id="37" dur="500"/>
                                        <p:tgtEl>
                                          <p:spTgt spid="62"/>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70">
                                            <p:txEl>
                                              <p:pRg st="0" end="0"/>
                                            </p:txEl>
                                          </p:spTgt>
                                        </p:tgtEl>
                                        <p:attrNameLst>
                                          <p:attrName>style.visibility</p:attrName>
                                        </p:attrNameLst>
                                      </p:cBhvr>
                                      <p:to>
                                        <p:strVal val="visible"/>
                                      </p:to>
                                    </p:set>
                                    <p:animEffect transition="in" filter="wipe(left)">
                                      <p:cBhvr>
                                        <p:cTn id="41" dur="500"/>
                                        <p:tgtEl>
                                          <p:spTgt spid="70">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wipe(up)">
                                      <p:cBhvr>
                                        <p:cTn id="46" dur="500"/>
                                        <p:tgtEl>
                                          <p:spTgt spid="71"/>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77">
                                            <p:txEl>
                                              <p:pRg st="0" end="0"/>
                                            </p:txEl>
                                          </p:spTgt>
                                        </p:tgtEl>
                                        <p:attrNameLst>
                                          <p:attrName>style.visibility</p:attrName>
                                        </p:attrNameLst>
                                      </p:cBhvr>
                                      <p:to>
                                        <p:strVal val="visible"/>
                                      </p:to>
                                    </p:set>
                                    <p:animEffect transition="in" filter="wipe(left)">
                                      <p:cBhvr>
                                        <p:cTn id="50" dur="500"/>
                                        <p:tgtEl>
                                          <p:spTgt spid="77">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wipe(up)">
                                      <p:cBhvr>
                                        <p:cTn id="55" dur="500"/>
                                        <p:tgtEl>
                                          <p:spTgt spid="78"/>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83">
                                            <p:txEl>
                                              <p:pRg st="0" end="0"/>
                                            </p:txEl>
                                          </p:spTgt>
                                        </p:tgtEl>
                                        <p:attrNameLst>
                                          <p:attrName>style.visibility</p:attrName>
                                        </p:attrNameLst>
                                      </p:cBhvr>
                                      <p:to>
                                        <p:strVal val="visible"/>
                                      </p:to>
                                    </p:set>
                                    <p:animEffect transition="in" filter="wipe(left)">
                                      <p:cBhvr>
                                        <p:cTn id="59" dur="500"/>
                                        <p:tgtEl>
                                          <p:spTgt spid="83">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wipe(up)">
                                      <p:cBhvr>
                                        <p:cTn id="64" dur="500"/>
                                        <p:tgtEl>
                                          <p:spTgt spid="84"/>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88">
                                            <p:txEl>
                                              <p:pRg st="0" end="0"/>
                                            </p:txEl>
                                          </p:spTgt>
                                        </p:tgtEl>
                                        <p:attrNameLst>
                                          <p:attrName>style.visibility</p:attrName>
                                        </p:attrNameLst>
                                      </p:cBhvr>
                                      <p:to>
                                        <p:strVal val="visible"/>
                                      </p:to>
                                    </p:set>
                                    <p:animEffect transition="in" filter="wipe(left)">
                                      <p:cBhvr>
                                        <p:cTn id="68" dur="500"/>
                                        <p:tgtEl>
                                          <p:spTgt spid="88">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6" presetClass="entr" presetSubtype="16" fill="hold" grpId="0" nodeType="clickEffect">
                                  <p:stCondLst>
                                    <p:cond delay="0"/>
                                  </p:stCondLst>
                                  <p:childTnLst>
                                    <p:set>
                                      <p:cBhvr>
                                        <p:cTn id="72" dur="1" fill="hold">
                                          <p:stCondLst>
                                            <p:cond delay="0"/>
                                          </p:stCondLst>
                                        </p:cTn>
                                        <p:tgtEl>
                                          <p:spTgt spid="94"/>
                                        </p:tgtEl>
                                        <p:attrNameLst>
                                          <p:attrName>style.visibility</p:attrName>
                                        </p:attrNameLst>
                                      </p:cBhvr>
                                      <p:to>
                                        <p:strVal val="visible"/>
                                      </p:to>
                                    </p:set>
                                    <p:animEffect transition="in" filter="circle(in)">
                                      <p:cBhvr>
                                        <p:cTn id="73" dur="2000"/>
                                        <p:tgtEl>
                                          <p:spTgt spid="94"/>
                                        </p:tgtEl>
                                      </p:cBhvr>
                                    </p:animEffect>
                                  </p:childTnLst>
                                </p:cTn>
                              </p:par>
                              <p:par>
                                <p:cTn id="74" presetID="6" presetClass="entr" presetSubtype="16" fill="hold" nodeType="withEffect">
                                  <p:stCondLst>
                                    <p:cond delay="0"/>
                                  </p:stCondLst>
                                  <p:childTnLst>
                                    <p:set>
                                      <p:cBhvr>
                                        <p:cTn id="75" dur="1" fill="hold">
                                          <p:stCondLst>
                                            <p:cond delay="0"/>
                                          </p:stCondLst>
                                        </p:cTn>
                                        <p:tgtEl>
                                          <p:spTgt spid="103"/>
                                        </p:tgtEl>
                                        <p:attrNameLst>
                                          <p:attrName>style.visibility</p:attrName>
                                        </p:attrNameLst>
                                      </p:cBhvr>
                                      <p:to>
                                        <p:strVal val="visible"/>
                                      </p:to>
                                    </p:set>
                                    <p:animEffect transition="in" filter="circle(in)">
                                      <p:cBhvr>
                                        <p:cTn id="76" dur="2000"/>
                                        <p:tgtEl>
                                          <p:spTgt spid="103"/>
                                        </p:tgtEl>
                                      </p:cBhvr>
                                    </p:animEffect>
                                  </p:childTnLst>
                                </p:cTn>
                              </p:par>
                              <p:par>
                                <p:cTn id="77" presetID="6" presetClass="entr" presetSubtype="16" fill="hold" nodeType="withEffect">
                                  <p:stCondLst>
                                    <p:cond delay="0"/>
                                  </p:stCondLst>
                                  <p:childTnLst>
                                    <p:set>
                                      <p:cBhvr>
                                        <p:cTn id="78" dur="1" fill="hold">
                                          <p:stCondLst>
                                            <p:cond delay="0"/>
                                          </p:stCondLst>
                                        </p:cTn>
                                        <p:tgtEl>
                                          <p:spTgt spid="106"/>
                                        </p:tgtEl>
                                        <p:attrNameLst>
                                          <p:attrName>style.visibility</p:attrName>
                                        </p:attrNameLst>
                                      </p:cBhvr>
                                      <p:to>
                                        <p:strVal val="visible"/>
                                      </p:to>
                                    </p:set>
                                    <p:animEffect transition="in" filter="circle(in)">
                                      <p:cBhvr>
                                        <p:cTn id="79" dur="2000"/>
                                        <p:tgtEl>
                                          <p:spTgt spid="106"/>
                                        </p:tgtEl>
                                      </p:cBhvr>
                                    </p:animEffect>
                                  </p:childTnLst>
                                </p:cTn>
                              </p:par>
                              <p:par>
                                <p:cTn id="80" presetID="6" presetClass="entr" presetSubtype="16" fill="hold" nodeType="withEffect">
                                  <p:stCondLst>
                                    <p:cond delay="0"/>
                                  </p:stCondLst>
                                  <p:childTnLst>
                                    <p:set>
                                      <p:cBhvr>
                                        <p:cTn id="81" dur="1" fill="hold">
                                          <p:stCondLst>
                                            <p:cond delay="0"/>
                                          </p:stCondLst>
                                        </p:cTn>
                                        <p:tgtEl>
                                          <p:spTgt spid="107"/>
                                        </p:tgtEl>
                                        <p:attrNameLst>
                                          <p:attrName>style.visibility</p:attrName>
                                        </p:attrNameLst>
                                      </p:cBhvr>
                                      <p:to>
                                        <p:strVal val="visible"/>
                                      </p:to>
                                    </p:set>
                                    <p:animEffect transition="in" filter="circle(in)">
                                      <p:cBhvr>
                                        <p:cTn id="82" dur="2000"/>
                                        <p:tgtEl>
                                          <p:spTgt spid="107"/>
                                        </p:tgtEl>
                                      </p:cBhvr>
                                    </p:animEffect>
                                  </p:childTnLst>
                                </p:cTn>
                              </p:par>
                              <p:par>
                                <p:cTn id="83" presetID="6" presetClass="entr" presetSubtype="16" fill="hold" nodeType="withEffect">
                                  <p:stCondLst>
                                    <p:cond delay="0"/>
                                  </p:stCondLst>
                                  <p:childTnLst>
                                    <p:set>
                                      <p:cBhvr>
                                        <p:cTn id="84" dur="1" fill="hold">
                                          <p:stCondLst>
                                            <p:cond delay="0"/>
                                          </p:stCondLst>
                                        </p:cTn>
                                        <p:tgtEl>
                                          <p:spTgt spid="108"/>
                                        </p:tgtEl>
                                        <p:attrNameLst>
                                          <p:attrName>style.visibility</p:attrName>
                                        </p:attrNameLst>
                                      </p:cBhvr>
                                      <p:to>
                                        <p:strVal val="visible"/>
                                      </p:to>
                                    </p:set>
                                    <p:animEffect transition="in" filter="circle(in)">
                                      <p:cBhvr>
                                        <p:cTn id="85" dur="2000"/>
                                        <p:tgtEl>
                                          <p:spTgt spid="108"/>
                                        </p:tgtEl>
                                      </p:cBhvr>
                                    </p:animEffect>
                                  </p:childTnLst>
                                </p:cTn>
                              </p:par>
                              <p:par>
                                <p:cTn id="86" presetID="6" presetClass="entr" presetSubtype="16" fill="hold" grpId="0" nodeType="withEffect">
                                  <p:stCondLst>
                                    <p:cond delay="0"/>
                                  </p:stCondLst>
                                  <p:childTnLst>
                                    <p:set>
                                      <p:cBhvr>
                                        <p:cTn id="87" dur="1" fill="hold">
                                          <p:stCondLst>
                                            <p:cond delay="0"/>
                                          </p:stCondLst>
                                        </p:cTn>
                                        <p:tgtEl>
                                          <p:spTgt spid="109"/>
                                        </p:tgtEl>
                                        <p:attrNameLst>
                                          <p:attrName>style.visibility</p:attrName>
                                        </p:attrNameLst>
                                      </p:cBhvr>
                                      <p:to>
                                        <p:strVal val="visible"/>
                                      </p:to>
                                    </p:set>
                                    <p:animEffect transition="in" filter="circle(in)">
                                      <p:cBhvr>
                                        <p:cTn id="88" dur="2000"/>
                                        <p:tgtEl>
                                          <p:spTgt spid="109"/>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111"/>
                                        </p:tgtEl>
                                        <p:attrNameLst>
                                          <p:attrName>style.visibility</p:attrName>
                                        </p:attrNameLst>
                                      </p:cBhvr>
                                      <p:to>
                                        <p:strVal val="visible"/>
                                      </p:to>
                                    </p:set>
                                    <p:anim calcmode="lin" valueType="num">
                                      <p:cBhvr additive="base">
                                        <p:cTn id="93" dur="500" fill="hold"/>
                                        <p:tgtEl>
                                          <p:spTgt spid="111"/>
                                        </p:tgtEl>
                                        <p:attrNameLst>
                                          <p:attrName>ppt_x</p:attrName>
                                        </p:attrNameLst>
                                      </p:cBhvr>
                                      <p:tavLst>
                                        <p:tav tm="0">
                                          <p:val>
                                            <p:strVal val="#ppt_x"/>
                                          </p:val>
                                        </p:tav>
                                        <p:tav tm="100000">
                                          <p:val>
                                            <p:strVal val="#ppt_x"/>
                                          </p:val>
                                        </p:tav>
                                      </p:tavLst>
                                    </p:anim>
                                    <p:anim calcmode="lin" valueType="num">
                                      <p:cBhvr additive="base">
                                        <p:cTn id="94"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112"/>
                                        </p:tgtEl>
                                        <p:attrNameLst>
                                          <p:attrName>style.visibility</p:attrName>
                                        </p:attrNameLst>
                                      </p:cBhvr>
                                      <p:to>
                                        <p:strVal val="visible"/>
                                      </p:to>
                                    </p:set>
                                    <p:anim calcmode="lin" valueType="num">
                                      <p:cBhvr additive="base">
                                        <p:cTn id="99" dur="500" fill="hold"/>
                                        <p:tgtEl>
                                          <p:spTgt spid="112"/>
                                        </p:tgtEl>
                                        <p:attrNameLst>
                                          <p:attrName>ppt_x</p:attrName>
                                        </p:attrNameLst>
                                      </p:cBhvr>
                                      <p:tavLst>
                                        <p:tav tm="0">
                                          <p:val>
                                            <p:strVal val="#ppt_x"/>
                                          </p:val>
                                        </p:tav>
                                        <p:tav tm="100000">
                                          <p:val>
                                            <p:strVal val="#ppt_x"/>
                                          </p:val>
                                        </p:tav>
                                      </p:tavLst>
                                    </p:anim>
                                    <p:anim calcmode="lin" valueType="num">
                                      <p:cBhvr additive="base">
                                        <p:cTn id="100"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113"/>
                                        </p:tgtEl>
                                        <p:attrNameLst>
                                          <p:attrName>style.visibility</p:attrName>
                                        </p:attrNameLst>
                                      </p:cBhvr>
                                      <p:to>
                                        <p:strVal val="visible"/>
                                      </p:to>
                                    </p:set>
                                    <p:anim calcmode="lin" valueType="num">
                                      <p:cBhvr additive="base">
                                        <p:cTn id="105" dur="500" fill="hold"/>
                                        <p:tgtEl>
                                          <p:spTgt spid="113"/>
                                        </p:tgtEl>
                                        <p:attrNameLst>
                                          <p:attrName>ppt_x</p:attrName>
                                        </p:attrNameLst>
                                      </p:cBhvr>
                                      <p:tavLst>
                                        <p:tav tm="0">
                                          <p:val>
                                            <p:strVal val="#ppt_x"/>
                                          </p:val>
                                        </p:tav>
                                        <p:tav tm="100000">
                                          <p:val>
                                            <p:strVal val="#ppt_x"/>
                                          </p:val>
                                        </p:tav>
                                      </p:tavLst>
                                    </p:anim>
                                    <p:anim calcmode="lin" valueType="num">
                                      <p:cBhvr additive="base">
                                        <p:cTn id="106"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114"/>
                                        </p:tgtEl>
                                        <p:attrNameLst>
                                          <p:attrName>style.visibility</p:attrName>
                                        </p:attrNameLst>
                                      </p:cBhvr>
                                      <p:to>
                                        <p:strVal val="visible"/>
                                      </p:to>
                                    </p:set>
                                    <p:anim calcmode="lin" valueType="num">
                                      <p:cBhvr additive="base">
                                        <p:cTn id="111" dur="500" fill="hold"/>
                                        <p:tgtEl>
                                          <p:spTgt spid="114"/>
                                        </p:tgtEl>
                                        <p:attrNameLst>
                                          <p:attrName>ppt_x</p:attrName>
                                        </p:attrNameLst>
                                      </p:cBhvr>
                                      <p:tavLst>
                                        <p:tav tm="0">
                                          <p:val>
                                            <p:strVal val="#ppt_x"/>
                                          </p:val>
                                        </p:tav>
                                        <p:tav tm="100000">
                                          <p:val>
                                            <p:strVal val="#ppt_x"/>
                                          </p:val>
                                        </p:tav>
                                      </p:tavLst>
                                    </p:anim>
                                    <p:anim calcmode="lin" valueType="num">
                                      <p:cBhvr additive="base">
                                        <p:cTn id="112"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53" grpId="0" build="p" autoUpdateAnimBg="0" advAuto="0"/>
      <p:bldP spid="61" grpId="0" build="p" autoUpdateAnimBg="0" advAuto="0"/>
      <p:bldP spid="70" grpId="0" build="p" autoUpdateAnimBg="0" advAuto="0"/>
      <p:bldP spid="77" grpId="0" build="p" autoUpdateAnimBg="0" advAuto="0"/>
      <p:bldP spid="83" grpId="0" build="p" autoUpdateAnimBg="0" advAuto="0"/>
      <p:bldP spid="88" grpId="0" build="p" autoUpdateAnimBg="0" advAuto="0"/>
      <p:bldP spid="94" grpId="0" animBg="1"/>
      <p:bldP spid="109"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24" descr="4C70BBA977B88F3DF7393CB7443DAF2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66452" y="217188"/>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Rectangle 4"/>
          <p:cNvSpPr>
            <a:spLocks noChangeArrowheads="1"/>
          </p:cNvSpPr>
          <p:nvPr/>
        </p:nvSpPr>
        <p:spPr bwMode="auto">
          <a:xfrm>
            <a:off x="5155727" y="2659620"/>
            <a:ext cx="5205413" cy="377825"/>
          </a:xfrm>
          <a:prstGeom prst="rect">
            <a:avLst/>
          </a:prstGeom>
          <a:solidFill>
            <a:srgbClr val="006666"/>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85" name="Group 5"/>
          <p:cNvGrpSpPr>
            <a:grpSpLocks/>
          </p:cNvGrpSpPr>
          <p:nvPr/>
        </p:nvGrpSpPr>
        <p:grpSpPr bwMode="auto">
          <a:xfrm>
            <a:off x="5155727" y="3113644"/>
            <a:ext cx="5276529" cy="3008342"/>
            <a:chOff x="1584" y="528"/>
            <a:chExt cx="3698" cy="1907"/>
          </a:xfrm>
        </p:grpSpPr>
        <p:sp>
          <p:nvSpPr>
            <p:cNvPr id="86" name="Line 6"/>
            <p:cNvSpPr>
              <a:spLocks noChangeShapeType="1"/>
            </p:cNvSpPr>
            <p:nvPr/>
          </p:nvSpPr>
          <p:spPr bwMode="auto">
            <a:xfrm>
              <a:off x="1584" y="528"/>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 name="Line 7"/>
            <p:cNvSpPr>
              <a:spLocks noChangeShapeType="1"/>
            </p:cNvSpPr>
            <p:nvPr/>
          </p:nvSpPr>
          <p:spPr bwMode="auto">
            <a:xfrm>
              <a:off x="1584" y="576"/>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 name="Line 8"/>
            <p:cNvSpPr>
              <a:spLocks noChangeShapeType="1"/>
            </p:cNvSpPr>
            <p:nvPr/>
          </p:nvSpPr>
          <p:spPr bwMode="auto">
            <a:xfrm>
              <a:off x="1584" y="624"/>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Line 9"/>
            <p:cNvSpPr>
              <a:spLocks noChangeShapeType="1"/>
            </p:cNvSpPr>
            <p:nvPr/>
          </p:nvSpPr>
          <p:spPr bwMode="auto">
            <a:xfrm>
              <a:off x="1584" y="768"/>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Line 10"/>
            <p:cNvSpPr>
              <a:spLocks noChangeShapeType="1"/>
            </p:cNvSpPr>
            <p:nvPr/>
          </p:nvSpPr>
          <p:spPr bwMode="auto">
            <a:xfrm>
              <a:off x="1584" y="960"/>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Line 11"/>
            <p:cNvSpPr>
              <a:spLocks noChangeShapeType="1"/>
            </p:cNvSpPr>
            <p:nvPr/>
          </p:nvSpPr>
          <p:spPr bwMode="auto">
            <a:xfrm>
              <a:off x="1584" y="1536"/>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Line 12"/>
            <p:cNvSpPr>
              <a:spLocks noChangeShapeType="1"/>
            </p:cNvSpPr>
            <p:nvPr/>
          </p:nvSpPr>
          <p:spPr bwMode="auto">
            <a:xfrm>
              <a:off x="1634" y="2435"/>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3" name="Group 13"/>
          <p:cNvGrpSpPr>
            <a:grpSpLocks/>
          </p:cNvGrpSpPr>
          <p:nvPr/>
        </p:nvGrpSpPr>
        <p:grpSpPr bwMode="auto">
          <a:xfrm>
            <a:off x="4017353" y="2179569"/>
            <a:ext cx="1482427" cy="4117376"/>
            <a:chOff x="775" y="-64"/>
            <a:chExt cx="941" cy="2610"/>
          </a:xfrm>
        </p:grpSpPr>
        <p:sp>
          <p:nvSpPr>
            <p:cNvPr id="94" name="Text Box 14"/>
            <p:cNvSpPr txBox="1">
              <a:spLocks noChangeArrowheads="1"/>
            </p:cNvSpPr>
            <p:nvPr/>
          </p:nvSpPr>
          <p:spPr bwMode="auto">
            <a:xfrm>
              <a:off x="775" y="2256"/>
              <a:ext cx="768"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   -13.6</a:t>
              </a:r>
            </a:p>
          </p:txBody>
        </p:sp>
        <p:sp>
          <p:nvSpPr>
            <p:cNvPr id="95" name="Text Box 15"/>
            <p:cNvSpPr txBox="1">
              <a:spLocks noChangeArrowheads="1"/>
            </p:cNvSpPr>
            <p:nvPr/>
          </p:nvSpPr>
          <p:spPr bwMode="auto">
            <a:xfrm>
              <a:off x="864" y="1392"/>
              <a:ext cx="576"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 -3.39</a:t>
              </a:r>
            </a:p>
          </p:txBody>
        </p:sp>
        <p:sp>
          <p:nvSpPr>
            <p:cNvPr id="96" name="Text Box 16"/>
            <p:cNvSpPr txBox="1">
              <a:spLocks noChangeArrowheads="1"/>
            </p:cNvSpPr>
            <p:nvPr/>
          </p:nvSpPr>
          <p:spPr bwMode="auto">
            <a:xfrm>
              <a:off x="912" y="816"/>
              <a:ext cx="57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-1.51</a:t>
              </a:r>
            </a:p>
          </p:txBody>
        </p:sp>
        <p:sp>
          <p:nvSpPr>
            <p:cNvPr id="97" name="Text Box 17"/>
            <p:cNvSpPr txBox="1">
              <a:spLocks noChangeArrowheads="1"/>
            </p:cNvSpPr>
            <p:nvPr/>
          </p:nvSpPr>
          <p:spPr bwMode="auto">
            <a:xfrm>
              <a:off x="912" y="624"/>
              <a:ext cx="57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-0.85</a:t>
              </a:r>
            </a:p>
          </p:txBody>
        </p:sp>
        <p:sp>
          <p:nvSpPr>
            <p:cNvPr id="98" name="Text Box 18"/>
            <p:cNvSpPr txBox="1">
              <a:spLocks noChangeArrowheads="1"/>
            </p:cNvSpPr>
            <p:nvPr/>
          </p:nvSpPr>
          <p:spPr bwMode="auto">
            <a:xfrm>
              <a:off x="912" y="384"/>
              <a:ext cx="57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-0.54</a:t>
              </a:r>
            </a:p>
          </p:txBody>
        </p:sp>
        <p:sp>
          <p:nvSpPr>
            <p:cNvPr id="99" name="Text Box 19"/>
            <p:cNvSpPr txBox="1">
              <a:spLocks noChangeArrowheads="1"/>
            </p:cNvSpPr>
            <p:nvPr/>
          </p:nvSpPr>
          <p:spPr bwMode="auto">
            <a:xfrm>
              <a:off x="1104" y="192"/>
              <a:ext cx="57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0</a:t>
              </a:r>
            </a:p>
          </p:txBody>
        </p:sp>
        <p:sp>
          <p:nvSpPr>
            <p:cNvPr id="100" name="Text Box 20"/>
            <p:cNvSpPr txBox="1">
              <a:spLocks noChangeArrowheads="1"/>
            </p:cNvSpPr>
            <p:nvPr/>
          </p:nvSpPr>
          <p:spPr bwMode="auto">
            <a:xfrm>
              <a:off x="852" y="-64"/>
              <a:ext cx="86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err="1">
                  <a:solidFill>
                    <a:srgbClr val="0000FF"/>
                  </a:solidFill>
                </a:rPr>
                <a:t>E</a:t>
              </a:r>
              <a:r>
                <a:rPr lang="en-US" altLang="zh-CN" sz="2800" b="1" baseline="-25000" dirty="0" err="1">
                  <a:solidFill>
                    <a:srgbClr val="0000FF"/>
                  </a:solidFill>
                </a:rPr>
                <a:t>n</a:t>
              </a:r>
              <a:r>
                <a:rPr lang="en-US" altLang="zh-CN" sz="2800" b="1" i="0" dirty="0">
                  <a:solidFill>
                    <a:srgbClr val="0000FF"/>
                  </a:solidFill>
                </a:rPr>
                <a:t>(eV)</a:t>
              </a:r>
            </a:p>
          </p:txBody>
        </p:sp>
      </p:grpSp>
      <p:grpSp>
        <p:nvGrpSpPr>
          <p:cNvPr id="101" name="Group 87"/>
          <p:cNvGrpSpPr>
            <a:grpSpLocks/>
          </p:cNvGrpSpPr>
          <p:nvPr/>
        </p:nvGrpSpPr>
        <p:grpSpPr bwMode="auto">
          <a:xfrm>
            <a:off x="10824912" y="2712778"/>
            <a:ext cx="1027113" cy="3636963"/>
            <a:chOff x="5022" y="384"/>
            <a:chExt cx="647" cy="2291"/>
          </a:xfrm>
        </p:grpSpPr>
        <p:graphicFrame>
          <p:nvGraphicFramePr>
            <p:cNvPr id="102" name="Object 21"/>
            <p:cNvGraphicFramePr>
              <a:graphicFrameLocks noChangeAspect="1"/>
            </p:cNvGraphicFramePr>
            <p:nvPr/>
          </p:nvGraphicFramePr>
          <p:xfrm>
            <a:off x="5022" y="384"/>
            <a:ext cx="647" cy="230"/>
          </p:xfrm>
          <a:graphic>
            <a:graphicData uri="http://schemas.openxmlformats.org/presentationml/2006/ole">
              <mc:AlternateContent xmlns:mc="http://schemas.openxmlformats.org/markup-compatibility/2006">
                <mc:Choice xmlns:v="urn:schemas-microsoft-com:vml" Requires="v">
                  <p:oleObj spid="_x0000_s367197" name="公式" r:id="rId4" imgW="304763" imgH="57226" progId="Equation.3">
                    <p:embed/>
                  </p:oleObj>
                </mc:Choice>
                <mc:Fallback>
                  <p:oleObj name="公式" r:id="rId4" imgW="304763" imgH="57226" progId="Equation.3">
                    <p:embed/>
                    <p:pic>
                      <p:nvPicPr>
                        <p:cNvPr id="22" name="Object 21"/>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5022" y="384"/>
                          <a:ext cx="647"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 name="Rectangle 22"/>
            <p:cNvSpPr>
              <a:spLocks noChangeArrowheads="1"/>
            </p:cNvSpPr>
            <p:nvPr/>
          </p:nvSpPr>
          <p:spPr bwMode="auto">
            <a:xfrm>
              <a:off x="5156" y="238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1</a:t>
              </a:r>
            </a:p>
          </p:txBody>
        </p:sp>
        <p:sp>
          <p:nvSpPr>
            <p:cNvPr id="104" name="Rectangle 23"/>
            <p:cNvSpPr>
              <a:spLocks noChangeArrowheads="1"/>
            </p:cNvSpPr>
            <p:nvPr/>
          </p:nvSpPr>
          <p:spPr bwMode="auto">
            <a:xfrm>
              <a:off x="5046" y="150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2</a:t>
              </a:r>
            </a:p>
          </p:txBody>
        </p:sp>
        <p:sp>
          <p:nvSpPr>
            <p:cNvPr id="105" name="Rectangle 24"/>
            <p:cNvSpPr>
              <a:spLocks noChangeArrowheads="1"/>
            </p:cNvSpPr>
            <p:nvPr/>
          </p:nvSpPr>
          <p:spPr bwMode="auto">
            <a:xfrm>
              <a:off x="5050" y="9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3</a:t>
              </a:r>
            </a:p>
          </p:txBody>
        </p:sp>
        <p:sp>
          <p:nvSpPr>
            <p:cNvPr id="106" name="Rectangle 25"/>
            <p:cNvSpPr>
              <a:spLocks noChangeArrowheads="1"/>
            </p:cNvSpPr>
            <p:nvPr/>
          </p:nvSpPr>
          <p:spPr bwMode="auto">
            <a:xfrm>
              <a:off x="5050" y="57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5</a:t>
              </a:r>
            </a:p>
          </p:txBody>
        </p:sp>
        <p:sp>
          <p:nvSpPr>
            <p:cNvPr id="107" name="Rectangle 26"/>
            <p:cNvSpPr>
              <a:spLocks noChangeArrowheads="1"/>
            </p:cNvSpPr>
            <p:nvPr/>
          </p:nvSpPr>
          <p:spPr bwMode="auto">
            <a:xfrm>
              <a:off x="5050" y="765"/>
              <a:ext cx="1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4</a:t>
              </a:r>
            </a:p>
          </p:txBody>
        </p:sp>
      </p:grpSp>
      <p:sp>
        <p:nvSpPr>
          <p:cNvPr id="108" name="Text Box 27"/>
          <p:cNvSpPr txBox="1">
            <a:spLocks noChangeArrowheads="1"/>
          </p:cNvSpPr>
          <p:nvPr/>
        </p:nvSpPr>
        <p:spPr bwMode="auto">
          <a:xfrm>
            <a:off x="7269320" y="6195295"/>
            <a:ext cx="2722563" cy="488950"/>
          </a:xfrm>
          <a:prstGeom prst="rect">
            <a:avLst/>
          </a:prstGeom>
          <a:noFill/>
          <a:ln w="19050">
            <a:noFill/>
            <a:miter lim="800000"/>
            <a:headEnd/>
            <a:tailEnd/>
          </a:ln>
          <a:effectLst/>
        </p:spPr>
        <p:txBody>
          <a:bodyPr>
            <a:spAutoFit/>
          </a:bodyPr>
          <a:lstStyle/>
          <a:p>
            <a:pPr>
              <a:spcBef>
                <a:spcPct val="50000"/>
              </a:spcBef>
              <a:defRPr/>
            </a:pPr>
            <a:r>
              <a:rPr lang="zh-CN" altLang="en-US" b="1" i="0" dirty="0">
                <a:effectLst>
                  <a:outerShdw blurRad="38100" dist="38100" dir="2700000" algn="tl">
                    <a:srgbClr val="FFFFFF"/>
                  </a:outerShdw>
                </a:effectLst>
              </a:rPr>
              <a:t>氢原子能级图</a:t>
            </a:r>
          </a:p>
        </p:txBody>
      </p:sp>
      <p:grpSp>
        <p:nvGrpSpPr>
          <p:cNvPr id="109" name="Group 29"/>
          <p:cNvGrpSpPr>
            <a:grpSpLocks/>
          </p:cNvGrpSpPr>
          <p:nvPr/>
        </p:nvGrpSpPr>
        <p:grpSpPr bwMode="auto">
          <a:xfrm>
            <a:off x="5239864" y="3113239"/>
            <a:ext cx="762000" cy="3008229"/>
            <a:chOff x="1584" y="277"/>
            <a:chExt cx="480" cy="3275"/>
          </a:xfrm>
        </p:grpSpPr>
        <p:sp>
          <p:nvSpPr>
            <p:cNvPr id="110" name="Line 30"/>
            <p:cNvSpPr>
              <a:spLocks noChangeShapeType="1"/>
            </p:cNvSpPr>
            <p:nvPr/>
          </p:nvSpPr>
          <p:spPr bwMode="auto">
            <a:xfrm flipH="1">
              <a:off x="1680" y="1019"/>
              <a:ext cx="0" cy="253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 name="Line 31"/>
            <p:cNvSpPr>
              <a:spLocks noChangeShapeType="1"/>
            </p:cNvSpPr>
            <p:nvPr/>
          </p:nvSpPr>
          <p:spPr bwMode="auto">
            <a:xfrm flipH="1">
              <a:off x="1584" y="2037"/>
              <a:ext cx="0" cy="151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 name="Line 32"/>
            <p:cNvSpPr>
              <a:spLocks noChangeShapeType="1"/>
            </p:cNvSpPr>
            <p:nvPr/>
          </p:nvSpPr>
          <p:spPr bwMode="auto">
            <a:xfrm flipH="1">
              <a:off x="1776" y="690"/>
              <a:ext cx="0" cy="286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 name="Line 33"/>
            <p:cNvSpPr>
              <a:spLocks noChangeShapeType="1"/>
            </p:cNvSpPr>
            <p:nvPr/>
          </p:nvSpPr>
          <p:spPr bwMode="auto">
            <a:xfrm>
              <a:off x="1872" y="442"/>
              <a:ext cx="0" cy="311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 name="Line 34"/>
            <p:cNvSpPr>
              <a:spLocks noChangeShapeType="1"/>
            </p:cNvSpPr>
            <p:nvPr/>
          </p:nvSpPr>
          <p:spPr bwMode="auto">
            <a:xfrm flipH="1">
              <a:off x="1968" y="357"/>
              <a:ext cx="16" cy="319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 name="Line 35"/>
            <p:cNvSpPr>
              <a:spLocks noChangeShapeType="1"/>
            </p:cNvSpPr>
            <p:nvPr/>
          </p:nvSpPr>
          <p:spPr bwMode="auto">
            <a:xfrm flipH="1">
              <a:off x="2064" y="277"/>
              <a:ext cx="0" cy="32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6" name="Text Box 36"/>
          <p:cNvSpPr txBox="1">
            <a:spLocks noChangeArrowheads="1"/>
          </p:cNvSpPr>
          <p:nvPr/>
        </p:nvSpPr>
        <p:spPr bwMode="auto">
          <a:xfrm>
            <a:off x="5163664" y="6175394"/>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dirty="0">
                <a:solidFill>
                  <a:srgbClr val="9900CC"/>
                </a:solidFill>
              </a:rPr>
              <a:t>赖曼系</a:t>
            </a:r>
          </a:p>
        </p:txBody>
      </p:sp>
      <p:grpSp>
        <p:nvGrpSpPr>
          <p:cNvPr id="117" name="Group 38"/>
          <p:cNvGrpSpPr>
            <a:grpSpLocks/>
          </p:cNvGrpSpPr>
          <p:nvPr/>
        </p:nvGrpSpPr>
        <p:grpSpPr bwMode="auto">
          <a:xfrm>
            <a:off x="6230464" y="3086658"/>
            <a:ext cx="762000" cy="1590675"/>
            <a:chOff x="2208" y="534"/>
            <a:chExt cx="480" cy="1002"/>
          </a:xfrm>
        </p:grpSpPr>
        <p:grpSp>
          <p:nvGrpSpPr>
            <p:cNvPr id="118" name="Group 39"/>
            <p:cNvGrpSpPr>
              <a:grpSpLocks/>
            </p:cNvGrpSpPr>
            <p:nvPr/>
          </p:nvGrpSpPr>
          <p:grpSpPr bwMode="auto">
            <a:xfrm>
              <a:off x="2208" y="562"/>
              <a:ext cx="384" cy="974"/>
              <a:chOff x="2208" y="562"/>
              <a:chExt cx="384" cy="974"/>
            </a:xfrm>
          </p:grpSpPr>
          <p:sp>
            <p:nvSpPr>
              <p:cNvPr id="120" name="Line 40"/>
              <p:cNvSpPr>
                <a:spLocks noChangeShapeType="1"/>
              </p:cNvSpPr>
              <p:nvPr/>
            </p:nvSpPr>
            <p:spPr bwMode="auto">
              <a:xfrm>
                <a:off x="2208" y="960"/>
                <a:ext cx="0" cy="576"/>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 name="Line 41"/>
              <p:cNvSpPr>
                <a:spLocks noChangeShapeType="1"/>
              </p:cNvSpPr>
              <p:nvPr/>
            </p:nvSpPr>
            <p:spPr bwMode="auto">
              <a:xfrm>
                <a:off x="2298" y="786"/>
                <a:ext cx="6" cy="750"/>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 name="Line 42"/>
              <p:cNvSpPr>
                <a:spLocks noChangeShapeType="1"/>
              </p:cNvSpPr>
              <p:nvPr/>
            </p:nvSpPr>
            <p:spPr bwMode="auto">
              <a:xfrm>
                <a:off x="2400" y="659"/>
                <a:ext cx="0" cy="877"/>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 name="Line 43"/>
              <p:cNvSpPr>
                <a:spLocks noChangeShapeType="1"/>
              </p:cNvSpPr>
              <p:nvPr/>
            </p:nvSpPr>
            <p:spPr bwMode="auto">
              <a:xfrm>
                <a:off x="2496" y="597"/>
                <a:ext cx="0" cy="939"/>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 name="Line 44"/>
              <p:cNvSpPr>
                <a:spLocks noChangeShapeType="1"/>
              </p:cNvSpPr>
              <p:nvPr/>
            </p:nvSpPr>
            <p:spPr bwMode="auto">
              <a:xfrm>
                <a:off x="2592" y="562"/>
                <a:ext cx="0" cy="974"/>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9" name="Line 45"/>
            <p:cNvSpPr>
              <a:spLocks noChangeShapeType="1"/>
            </p:cNvSpPr>
            <p:nvPr/>
          </p:nvSpPr>
          <p:spPr bwMode="auto">
            <a:xfrm>
              <a:off x="2688" y="534"/>
              <a:ext cx="0" cy="1002"/>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5" name="Text Box 46"/>
          <p:cNvSpPr txBox="1">
            <a:spLocks noChangeArrowheads="1"/>
          </p:cNvSpPr>
          <p:nvPr/>
        </p:nvSpPr>
        <p:spPr bwMode="auto">
          <a:xfrm>
            <a:off x="6078064" y="4753532"/>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dirty="0">
                <a:solidFill>
                  <a:srgbClr val="0000FF"/>
                </a:solidFill>
              </a:rPr>
              <a:t>巴尔末系</a:t>
            </a:r>
          </a:p>
        </p:txBody>
      </p:sp>
      <p:grpSp>
        <p:nvGrpSpPr>
          <p:cNvPr id="126" name="Group 48"/>
          <p:cNvGrpSpPr>
            <a:grpSpLocks/>
          </p:cNvGrpSpPr>
          <p:nvPr/>
        </p:nvGrpSpPr>
        <p:grpSpPr bwMode="auto">
          <a:xfrm>
            <a:off x="7221064" y="3000932"/>
            <a:ext cx="609600" cy="762000"/>
            <a:chOff x="2832" y="480"/>
            <a:chExt cx="384" cy="480"/>
          </a:xfrm>
        </p:grpSpPr>
        <p:sp>
          <p:nvSpPr>
            <p:cNvPr id="127" name="Line 49"/>
            <p:cNvSpPr>
              <a:spLocks noChangeShapeType="1"/>
            </p:cNvSpPr>
            <p:nvPr/>
          </p:nvSpPr>
          <p:spPr bwMode="auto">
            <a:xfrm flipH="1">
              <a:off x="2832" y="786"/>
              <a:ext cx="6" cy="174"/>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 name="Line 50"/>
            <p:cNvSpPr>
              <a:spLocks noChangeShapeType="1"/>
            </p:cNvSpPr>
            <p:nvPr/>
          </p:nvSpPr>
          <p:spPr bwMode="auto">
            <a:xfrm>
              <a:off x="2928" y="635"/>
              <a:ext cx="0" cy="325"/>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 name="Line 51"/>
            <p:cNvSpPr>
              <a:spLocks noChangeShapeType="1"/>
            </p:cNvSpPr>
            <p:nvPr/>
          </p:nvSpPr>
          <p:spPr bwMode="auto">
            <a:xfrm>
              <a:off x="3024" y="597"/>
              <a:ext cx="0" cy="363"/>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 name="Line 52"/>
            <p:cNvSpPr>
              <a:spLocks noChangeShapeType="1"/>
            </p:cNvSpPr>
            <p:nvPr/>
          </p:nvSpPr>
          <p:spPr bwMode="auto">
            <a:xfrm>
              <a:off x="3120" y="551"/>
              <a:ext cx="0" cy="409"/>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 name="Line 53"/>
            <p:cNvSpPr>
              <a:spLocks noChangeShapeType="1"/>
            </p:cNvSpPr>
            <p:nvPr/>
          </p:nvSpPr>
          <p:spPr bwMode="auto">
            <a:xfrm>
              <a:off x="3216" y="480"/>
              <a:ext cx="0" cy="48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2" name="Text Box 54"/>
          <p:cNvSpPr txBox="1">
            <a:spLocks noChangeArrowheads="1"/>
          </p:cNvSpPr>
          <p:nvPr/>
        </p:nvSpPr>
        <p:spPr bwMode="auto">
          <a:xfrm>
            <a:off x="6916264" y="3762932"/>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a:solidFill>
                  <a:srgbClr val="0099FF"/>
                </a:solidFill>
              </a:rPr>
              <a:t>帕邢系</a:t>
            </a:r>
          </a:p>
        </p:txBody>
      </p:sp>
      <p:grpSp>
        <p:nvGrpSpPr>
          <p:cNvPr id="133" name="Group 56"/>
          <p:cNvGrpSpPr>
            <a:grpSpLocks/>
          </p:cNvGrpSpPr>
          <p:nvPr/>
        </p:nvGrpSpPr>
        <p:grpSpPr bwMode="auto">
          <a:xfrm>
            <a:off x="8402165" y="3000233"/>
            <a:ext cx="457200" cy="522288"/>
            <a:chOff x="3552" y="439"/>
            <a:chExt cx="288" cy="329"/>
          </a:xfrm>
        </p:grpSpPr>
        <p:sp>
          <p:nvSpPr>
            <p:cNvPr id="134" name="Line 57"/>
            <p:cNvSpPr>
              <a:spLocks noChangeShapeType="1"/>
            </p:cNvSpPr>
            <p:nvPr/>
          </p:nvSpPr>
          <p:spPr bwMode="auto">
            <a:xfrm>
              <a:off x="3552" y="624"/>
              <a:ext cx="0" cy="144"/>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 name="Line 58"/>
            <p:cNvSpPr>
              <a:spLocks noChangeShapeType="1"/>
            </p:cNvSpPr>
            <p:nvPr/>
          </p:nvSpPr>
          <p:spPr bwMode="auto">
            <a:xfrm>
              <a:off x="3648" y="576"/>
              <a:ext cx="0" cy="192"/>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 name="Line 59"/>
            <p:cNvSpPr>
              <a:spLocks noChangeShapeType="1"/>
            </p:cNvSpPr>
            <p:nvPr/>
          </p:nvSpPr>
          <p:spPr bwMode="auto">
            <a:xfrm>
              <a:off x="3744" y="528"/>
              <a:ext cx="0" cy="24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 name="Line 60"/>
            <p:cNvSpPr>
              <a:spLocks noChangeShapeType="1"/>
            </p:cNvSpPr>
            <p:nvPr/>
          </p:nvSpPr>
          <p:spPr bwMode="auto">
            <a:xfrm>
              <a:off x="3840" y="439"/>
              <a:ext cx="0" cy="329"/>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8" name="Text Box 61"/>
          <p:cNvSpPr txBox="1">
            <a:spLocks noChangeArrowheads="1"/>
          </p:cNvSpPr>
          <p:nvPr/>
        </p:nvSpPr>
        <p:spPr bwMode="auto">
          <a:xfrm>
            <a:off x="8059264" y="3381932"/>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a:solidFill>
                  <a:srgbClr val="006600"/>
                </a:solidFill>
              </a:rPr>
              <a:t>布喇开系</a:t>
            </a:r>
          </a:p>
        </p:txBody>
      </p:sp>
      <p:grpSp>
        <p:nvGrpSpPr>
          <p:cNvPr id="139" name="Group 63"/>
          <p:cNvGrpSpPr>
            <a:grpSpLocks/>
          </p:cNvGrpSpPr>
          <p:nvPr/>
        </p:nvGrpSpPr>
        <p:grpSpPr bwMode="auto">
          <a:xfrm>
            <a:off x="9362868" y="2989558"/>
            <a:ext cx="284163" cy="329462"/>
            <a:chOff x="4189" y="517"/>
            <a:chExt cx="179" cy="139"/>
          </a:xfrm>
        </p:grpSpPr>
        <p:sp>
          <p:nvSpPr>
            <p:cNvPr id="140" name="Line 64"/>
            <p:cNvSpPr>
              <a:spLocks noChangeShapeType="1"/>
            </p:cNvSpPr>
            <p:nvPr/>
          </p:nvSpPr>
          <p:spPr bwMode="auto">
            <a:xfrm>
              <a:off x="4189" y="581"/>
              <a:ext cx="1" cy="75"/>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 name="Line 65"/>
            <p:cNvSpPr>
              <a:spLocks noChangeShapeType="1"/>
            </p:cNvSpPr>
            <p:nvPr/>
          </p:nvSpPr>
          <p:spPr bwMode="auto">
            <a:xfrm flipH="1">
              <a:off x="4272" y="551"/>
              <a:ext cx="6" cy="73"/>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 name="Line 66"/>
            <p:cNvSpPr>
              <a:spLocks noChangeShapeType="1"/>
            </p:cNvSpPr>
            <p:nvPr/>
          </p:nvSpPr>
          <p:spPr bwMode="auto">
            <a:xfrm>
              <a:off x="4368" y="517"/>
              <a:ext cx="0" cy="107"/>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3" name="Text Box 67"/>
          <p:cNvSpPr txBox="1">
            <a:spLocks noChangeArrowheads="1"/>
          </p:cNvSpPr>
          <p:nvPr/>
        </p:nvSpPr>
        <p:spPr bwMode="auto">
          <a:xfrm>
            <a:off x="9242149" y="3256997"/>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i="0" dirty="0">
                <a:solidFill>
                  <a:srgbClr val="CC3300"/>
                </a:solidFill>
              </a:rPr>
              <a:t>普芳德系</a:t>
            </a:r>
          </a:p>
        </p:txBody>
      </p:sp>
      <p:graphicFrame>
        <p:nvGraphicFramePr>
          <p:cNvPr id="144" name="Object 88"/>
          <p:cNvGraphicFramePr>
            <a:graphicFrameLocks noChangeAspect="1"/>
          </p:cNvGraphicFramePr>
          <p:nvPr>
            <p:extLst>
              <p:ext uri="{D42A27DB-BD31-4B8C-83A1-F6EECF244321}">
                <p14:modId xmlns:p14="http://schemas.microsoft.com/office/powerpoint/2010/main" val="3449468879"/>
              </p:ext>
            </p:extLst>
          </p:nvPr>
        </p:nvGraphicFramePr>
        <p:xfrm>
          <a:off x="6078064" y="4975515"/>
          <a:ext cx="4871006" cy="1145953"/>
        </p:xfrm>
        <a:graphic>
          <a:graphicData uri="http://schemas.openxmlformats.org/presentationml/2006/ole">
            <mc:AlternateContent xmlns:mc="http://schemas.openxmlformats.org/markup-compatibility/2006">
              <mc:Choice xmlns:v="urn:schemas-microsoft-com:vml" Requires="v">
                <p:oleObj spid="_x0000_s367198" name="公式" r:id="rId6" imgW="1943100" imgH="457200" progId="Equation.3">
                  <p:embed/>
                </p:oleObj>
              </mc:Choice>
              <mc:Fallback>
                <p:oleObj name="公式" r:id="rId6" imgW="1943100" imgH="457200" progId="Equation.3">
                  <p:embed/>
                  <p:pic>
                    <p:nvPicPr>
                      <p:cNvPr id="64" name="Object 8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8064" y="4975515"/>
                        <a:ext cx="4871006" cy="1145953"/>
                      </a:xfrm>
                      <a:prstGeom prst="rect">
                        <a:avLst/>
                      </a:prstGeom>
                      <a:noFill/>
                      <a:ln>
                        <a:noFill/>
                      </a:ln>
                      <a:effectLst/>
                      <a:extLst/>
                    </p:spPr>
                  </p:pic>
                </p:oleObj>
              </mc:Fallback>
            </mc:AlternateContent>
          </a:graphicData>
        </a:graphic>
      </p:graphicFrame>
      <p:graphicFrame>
        <p:nvGraphicFramePr>
          <p:cNvPr id="149" name="Object 8"/>
          <p:cNvGraphicFramePr>
            <a:graphicFrameLocks noChangeAspect="1"/>
          </p:cNvGraphicFramePr>
          <p:nvPr>
            <p:extLst>
              <p:ext uri="{D42A27DB-BD31-4B8C-83A1-F6EECF244321}">
                <p14:modId xmlns:p14="http://schemas.microsoft.com/office/powerpoint/2010/main" val="1904428598"/>
              </p:ext>
            </p:extLst>
          </p:nvPr>
        </p:nvGraphicFramePr>
        <p:xfrm>
          <a:off x="4403538" y="1242775"/>
          <a:ext cx="7546975" cy="1039813"/>
        </p:xfrm>
        <a:graphic>
          <a:graphicData uri="http://schemas.openxmlformats.org/presentationml/2006/ole">
            <mc:AlternateContent xmlns:mc="http://schemas.openxmlformats.org/markup-compatibility/2006">
              <mc:Choice xmlns:v="urn:schemas-microsoft-com:vml" Requires="v">
                <p:oleObj spid="_x0000_s367199" name="Equation" r:id="rId8" imgW="3124080" imgH="431640" progId="Equation.DSMT4">
                  <p:embed/>
                </p:oleObj>
              </mc:Choice>
              <mc:Fallback>
                <p:oleObj name="Equation" r:id="rId8" imgW="3124080" imgH="431640" progId="Equation.DSMT4">
                  <p:embed/>
                  <p:pic>
                    <p:nvPicPr>
                      <p:cNvPr id="69" name="Object 8"/>
                      <p:cNvPicPr>
                        <a:picLocks noChangeAspect="1" noChangeArrowheads="1"/>
                      </p:cNvPicPr>
                      <p:nvPr/>
                    </p:nvPicPr>
                    <p:blipFill>
                      <a:blip r:embed="rId9"/>
                      <a:srcRect/>
                      <a:stretch>
                        <a:fillRect/>
                      </a:stretch>
                    </p:blipFill>
                    <p:spPr bwMode="auto">
                      <a:xfrm>
                        <a:off x="4403538" y="1242775"/>
                        <a:ext cx="7546975" cy="1039813"/>
                      </a:xfrm>
                      <a:prstGeom prst="rect">
                        <a:avLst/>
                      </a:prstGeom>
                      <a:solidFill>
                        <a:srgbClr val="FFFF00"/>
                      </a:solidFill>
                      <a:ln>
                        <a:noFill/>
                      </a:ln>
                      <a:effectLst/>
                      <a:extLst/>
                    </p:spPr>
                  </p:pic>
                </p:oleObj>
              </mc:Fallback>
            </mc:AlternateContent>
          </a:graphicData>
        </a:graphic>
      </p:graphicFrame>
      <p:sp>
        <p:nvSpPr>
          <p:cNvPr id="150" name="Line 27"/>
          <p:cNvSpPr>
            <a:spLocks noChangeShapeType="1"/>
          </p:cNvSpPr>
          <p:nvPr/>
        </p:nvSpPr>
        <p:spPr bwMode="auto">
          <a:xfrm flipV="1">
            <a:off x="1716565" y="2480708"/>
            <a:ext cx="0" cy="1055688"/>
          </a:xfrm>
          <a:prstGeom prst="line">
            <a:avLst/>
          </a:prstGeom>
          <a:noFill/>
          <a:ln w="57150">
            <a:solidFill>
              <a:srgbClr val="FF3300"/>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1" name="Group 30"/>
          <p:cNvGrpSpPr>
            <a:grpSpLocks/>
          </p:cNvGrpSpPr>
          <p:nvPr/>
        </p:nvGrpSpPr>
        <p:grpSpPr bwMode="auto">
          <a:xfrm>
            <a:off x="1119352" y="2312435"/>
            <a:ext cx="1387475" cy="1341437"/>
            <a:chOff x="3633" y="1637"/>
            <a:chExt cx="874" cy="845"/>
          </a:xfrm>
        </p:grpSpPr>
        <p:sp>
          <p:nvSpPr>
            <p:cNvPr id="152" name="Line 31"/>
            <p:cNvSpPr>
              <a:spLocks noChangeShapeType="1"/>
            </p:cNvSpPr>
            <p:nvPr/>
          </p:nvSpPr>
          <p:spPr bwMode="auto">
            <a:xfrm>
              <a:off x="3633" y="2482"/>
              <a:ext cx="859"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 name="Line 32"/>
            <p:cNvSpPr>
              <a:spLocks noChangeShapeType="1"/>
            </p:cNvSpPr>
            <p:nvPr/>
          </p:nvSpPr>
          <p:spPr bwMode="auto">
            <a:xfrm>
              <a:off x="3648" y="1637"/>
              <a:ext cx="859"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54" name="Object 9"/>
          <p:cNvGraphicFramePr>
            <a:graphicFrameLocks noChangeAspect="1"/>
          </p:cNvGraphicFramePr>
          <p:nvPr>
            <p:extLst>
              <p:ext uri="{D42A27DB-BD31-4B8C-83A1-F6EECF244321}">
                <p14:modId xmlns:p14="http://schemas.microsoft.com/office/powerpoint/2010/main" val="549255897"/>
              </p:ext>
            </p:extLst>
          </p:nvPr>
        </p:nvGraphicFramePr>
        <p:xfrm>
          <a:off x="2509220" y="3307796"/>
          <a:ext cx="642937" cy="692150"/>
        </p:xfrm>
        <a:graphic>
          <a:graphicData uri="http://schemas.openxmlformats.org/presentationml/2006/ole">
            <mc:AlternateContent xmlns:mc="http://schemas.openxmlformats.org/markup-compatibility/2006">
              <mc:Choice xmlns:v="urn:schemas-microsoft-com:vml" Requires="v">
                <p:oleObj spid="_x0000_s367200" name="公式" r:id="rId10" imgW="215806" imgH="228501" progId="Equation.3">
                  <p:embed/>
                </p:oleObj>
              </mc:Choice>
              <mc:Fallback>
                <p:oleObj name="公式" r:id="rId10" imgW="215806" imgH="228501" progId="Equation.3">
                  <p:embed/>
                  <p:pic>
                    <p:nvPicPr>
                      <p:cNvPr id="74"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09220" y="3307796"/>
                        <a:ext cx="642937"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5" name="Object 10"/>
          <p:cNvGraphicFramePr>
            <a:graphicFrameLocks noChangeAspect="1"/>
          </p:cNvGraphicFramePr>
          <p:nvPr>
            <p:extLst>
              <p:ext uri="{D42A27DB-BD31-4B8C-83A1-F6EECF244321}">
                <p14:modId xmlns:p14="http://schemas.microsoft.com/office/powerpoint/2010/main" val="845954219"/>
              </p:ext>
            </p:extLst>
          </p:nvPr>
        </p:nvGraphicFramePr>
        <p:xfrm>
          <a:off x="2580656" y="1876515"/>
          <a:ext cx="571500" cy="685800"/>
        </p:xfrm>
        <a:graphic>
          <a:graphicData uri="http://schemas.openxmlformats.org/presentationml/2006/ole">
            <mc:AlternateContent xmlns:mc="http://schemas.openxmlformats.org/markup-compatibility/2006">
              <mc:Choice xmlns:v="urn:schemas-microsoft-com:vml" Requires="v">
                <p:oleObj spid="_x0000_s367201" name="公式" r:id="rId12" imgW="190500" imgH="228600" progId="Equation.3">
                  <p:embed/>
                </p:oleObj>
              </mc:Choice>
              <mc:Fallback>
                <p:oleObj name="公式" r:id="rId12" imgW="190500" imgH="228600" progId="Equation.3">
                  <p:embed/>
                  <p:pic>
                    <p:nvPicPr>
                      <p:cNvPr id="75"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80656" y="1876515"/>
                        <a:ext cx="5715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6" name="Object 12"/>
          <p:cNvGraphicFramePr>
            <a:graphicFrameLocks noChangeAspect="1"/>
          </p:cNvGraphicFramePr>
          <p:nvPr>
            <p:extLst>
              <p:ext uri="{D42A27DB-BD31-4B8C-83A1-F6EECF244321}">
                <p14:modId xmlns:p14="http://schemas.microsoft.com/office/powerpoint/2010/main" val="3148769596"/>
              </p:ext>
            </p:extLst>
          </p:nvPr>
        </p:nvGraphicFramePr>
        <p:xfrm>
          <a:off x="1824996" y="2518809"/>
          <a:ext cx="714375" cy="555625"/>
        </p:xfrm>
        <a:graphic>
          <a:graphicData uri="http://schemas.openxmlformats.org/presentationml/2006/ole">
            <mc:AlternateContent xmlns:mc="http://schemas.openxmlformats.org/markup-compatibility/2006">
              <mc:Choice xmlns:v="urn:schemas-microsoft-com:vml" Requires="v">
                <p:oleObj spid="_x0000_s367202" name="公式" r:id="rId14" imgW="228402" imgH="177646" progId="Equation.3">
                  <p:embed/>
                </p:oleObj>
              </mc:Choice>
              <mc:Fallback>
                <p:oleObj name="公式" r:id="rId14" imgW="228402" imgH="177646" progId="Equation.3">
                  <p:embed/>
                  <p:pic>
                    <p:nvPicPr>
                      <p:cNvPr id="76"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4996" y="2518809"/>
                        <a:ext cx="714375"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7" name="Freeform 51"/>
          <p:cNvSpPr>
            <a:spLocks/>
          </p:cNvSpPr>
          <p:nvPr/>
        </p:nvSpPr>
        <p:spPr bwMode="auto">
          <a:xfrm>
            <a:off x="2425995" y="2726756"/>
            <a:ext cx="792162" cy="207963"/>
          </a:xfrm>
          <a:custGeom>
            <a:avLst/>
            <a:gdLst>
              <a:gd name="T0" fmla="*/ 0 w 865"/>
              <a:gd name="T1" fmla="*/ 2147483646 h 159"/>
              <a:gd name="T2" fmla="*/ 2147483646 w 865"/>
              <a:gd name="T3" fmla="*/ 2147483646 h 159"/>
              <a:gd name="T4" fmla="*/ 2147483646 w 865"/>
              <a:gd name="T5" fmla="*/ 2147483646 h 159"/>
              <a:gd name="T6" fmla="*/ 2147483646 w 865"/>
              <a:gd name="T7" fmla="*/ 2147483646 h 159"/>
              <a:gd name="T8" fmla="*/ 2147483646 w 865"/>
              <a:gd name="T9" fmla="*/ 2147483646 h 159"/>
              <a:gd name="T10" fmla="*/ 2147483646 w 865"/>
              <a:gd name="T11" fmla="*/ 2147483646 h 159"/>
              <a:gd name="T12" fmla="*/ 2147483646 w 865"/>
              <a:gd name="T13" fmla="*/ 2147483646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8" name="Line 27"/>
          <p:cNvSpPr>
            <a:spLocks noChangeShapeType="1"/>
          </p:cNvSpPr>
          <p:nvPr/>
        </p:nvSpPr>
        <p:spPr bwMode="auto">
          <a:xfrm flipV="1">
            <a:off x="1855433" y="4790909"/>
            <a:ext cx="0" cy="1055688"/>
          </a:xfrm>
          <a:prstGeom prst="line">
            <a:avLst/>
          </a:prstGeom>
          <a:noFill/>
          <a:ln w="57150">
            <a:solidFill>
              <a:srgbClr val="FF3300"/>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9" name="Group 30"/>
          <p:cNvGrpSpPr>
            <a:grpSpLocks/>
          </p:cNvGrpSpPr>
          <p:nvPr/>
        </p:nvGrpSpPr>
        <p:grpSpPr bwMode="auto">
          <a:xfrm>
            <a:off x="1258220" y="4622636"/>
            <a:ext cx="1387475" cy="1341437"/>
            <a:chOff x="3633" y="1637"/>
            <a:chExt cx="874" cy="845"/>
          </a:xfrm>
        </p:grpSpPr>
        <p:sp>
          <p:nvSpPr>
            <p:cNvPr id="160" name="Line 31"/>
            <p:cNvSpPr>
              <a:spLocks noChangeShapeType="1"/>
            </p:cNvSpPr>
            <p:nvPr/>
          </p:nvSpPr>
          <p:spPr bwMode="auto">
            <a:xfrm>
              <a:off x="3633" y="2482"/>
              <a:ext cx="859"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 name="Line 32"/>
            <p:cNvSpPr>
              <a:spLocks noChangeShapeType="1"/>
            </p:cNvSpPr>
            <p:nvPr/>
          </p:nvSpPr>
          <p:spPr bwMode="auto">
            <a:xfrm>
              <a:off x="3648" y="1637"/>
              <a:ext cx="859"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62" name="Object 9"/>
          <p:cNvGraphicFramePr>
            <a:graphicFrameLocks noChangeAspect="1"/>
          </p:cNvGraphicFramePr>
          <p:nvPr>
            <p:extLst>
              <p:ext uri="{D42A27DB-BD31-4B8C-83A1-F6EECF244321}">
                <p14:modId xmlns:p14="http://schemas.microsoft.com/office/powerpoint/2010/main" val="1952631103"/>
              </p:ext>
            </p:extLst>
          </p:nvPr>
        </p:nvGraphicFramePr>
        <p:xfrm>
          <a:off x="2686050" y="5618163"/>
          <a:ext cx="566738" cy="692150"/>
        </p:xfrm>
        <a:graphic>
          <a:graphicData uri="http://schemas.openxmlformats.org/presentationml/2006/ole">
            <mc:AlternateContent xmlns:mc="http://schemas.openxmlformats.org/markup-compatibility/2006">
              <mc:Choice xmlns:v="urn:schemas-microsoft-com:vml" Requires="v">
                <p:oleObj spid="_x0000_s367203" name="Equation" r:id="rId16" imgW="190440" imgH="228600" progId="Equation.DSMT4">
                  <p:embed/>
                </p:oleObj>
              </mc:Choice>
              <mc:Fallback>
                <p:oleObj name="Equation" r:id="rId16" imgW="190440" imgH="228600" progId="Equation.DSMT4">
                  <p:embed/>
                  <p:pic>
                    <p:nvPicPr>
                      <p:cNvPr id="154" name="Object 9"/>
                      <p:cNvPicPr>
                        <a:picLocks noChangeAspect="1" noChangeArrowheads="1"/>
                      </p:cNvPicPr>
                      <p:nvPr/>
                    </p:nvPicPr>
                    <p:blipFill>
                      <a:blip r:embed="rId17"/>
                      <a:srcRect/>
                      <a:stretch>
                        <a:fillRect/>
                      </a:stretch>
                    </p:blipFill>
                    <p:spPr bwMode="auto">
                      <a:xfrm>
                        <a:off x="2686050" y="5618163"/>
                        <a:ext cx="566738"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 name="Object 10"/>
          <p:cNvGraphicFramePr>
            <a:graphicFrameLocks noChangeAspect="1"/>
          </p:cNvGraphicFramePr>
          <p:nvPr>
            <p:extLst>
              <p:ext uri="{D42A27DB-BD31-4B8C-83A1-F6EECF244321}">
                <p14:modId xmlns:p14="http://schemas.microsoft.com/office/powerpoint/2010/main" val="477177832"/>
              </p:ext>
            </p:extLst>
          </p:nvPr>
        </p:nvGraphicFramePr>
        <p:xfrm>
          <a:off x="2719524" y="4186716"/>
          <a:ext cx="571500" cy="685800"/>
        </p:xfrm>
        <a:graphic>
          <a:graphicData uri="http://schemas.openxmlformats.org/presentationml/2006/ole">
            <mc:AlternateContent xmlns:mc="http://schemas.openxmlformats.org/markup-compatibility/2006">
              <mc:Choice xmlns:v="urn:schemas-microsoft-com:vml" Requires="v">
                <p:oleObj spid="_x0000_s367204" name="公式" r:id="rId12" imgW="190500" imgH="228600" progId="Equation.3">
                  <p:embed/>
                </p:oleObj>
              </mc:Choice>
              <mc:Fallback>
                <p:oleObj name="公式" r:id="rId12" imgW="190500" imgH="228600" progId="Equation.3">
                  <p:embed/>
                  <p:pic>
                    <p:nvPicPr>
                      <p:cNvPr id="155"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19524" y="4186716"/>
                        <a:ext cx="5715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 name="Object 12"/>
          <p:cNvGraphicFramePr>
            <a:graphicFrameLocks noChangeAspect="1"/>
          </p:cNvGraphicFramePr>
          <p:nvPr>
            <p:extLst>
              <p:ext uri="{D42A27DB-BD31-4B8C-83A1-F6EECF244321}">
                <p14:modId xmlns:p14="http://schemas.microsoft.com/office/powerpoint/2010/main" val="195449687"/>
              </p:ext>
            </p:extLst>
          </p:nvPr>
        </p:nvGraphicFramePr>
        <p:xfrm>
          <a:off x="1963864" y="4829010"/>
          <a:ext cx="714375" cy="555625"/>
        </p:xfrm>
        <a:graphic>
          <a:graphicData uri="http://schemas.openxmlformats.org/presentationml/2006/ole">
            <mc:AlternateContent xmlns:mc="http://schemas.openxmlformats.org/markup-compatibility/2006">
              <mc:Choice xmlns:v="urn:schemas-microsoft-com:vml" Requires="v">
                <p:oleObj spid="_x0000_s367205" name="公式" r:id="rId14" imgW="228402" imgH="177646" progId="Equation.3">
                  <p:embed/>
                </p:oleObj>
              </mc:Choice>
              <mc:Fallback>
                <p:oleObj name="公式" r:id="rId14" imgW="228402" imgH="177646" progId="Equation.3">
                  <p:embed/>
                  <p:pic>
                    <p:nvPicPr>
                      <p:cNvPr id="156"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63864" y="4829010"/>
                        <a:ext cx="714375"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5" name="Freeform 51"/>
          <p:cNvSpPr>
            <a:spLocks/>
          </p:cNvSpPr>
          <p:nvPr/>
        </p:nvSpPr>
        <p:spPr bwMode="auto">
          <a:xfrm>
            <a:off x="2564863" y="5036957"/>
            <a:ext cx="792162" cy="207963"/>
          </a:xfrm>
          <a:custGeom>
            <a:avLst/>
            <a:gdLst>
              <a:gd name="T0" fmla="*/ 0 w 865"/>
              <a:gd name="T1" fmla="*/ 2147483646 h 159"/>
              <a:gd name="T2" fmla="*/ 2147483646 w 865"/>
              <a:gd name="T3" fmla="*/ 2147483646 h 159"/>
              <a:gd name="T4" fmla="*/ 2147483646 w 865"/>
              <a:gd name="T5" fmla="*/ 2147483646 h 159"/>
              <a:gd name="T6" fmla="*/ 2147483646 w 865"/>
              <a:gd name="T7" fmla="*/ 2147483646 h 159"/>
              <a:gd name="T8" fmla="*/ 2147483646 w 865"/>
              <a:gd name="T9" fmla="*/ 2147483646 h 159"/>
              <a:gd name="T10" fmla="*/ 2147483646 w 865"/>
              <a:gd name="T11" fmla="*/ 2147483646 h 159"/>
              <a:gd name="T12" fmla="*/ 2147483646 w 865"/>
              <a:gd name="T13" fmla="*/ 2147483646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6" name="矩形 165"/>
          <p:cNvSpPr/>
          <p:nvPr/>
        </p:nvSpPr>
        <p:spPr>
          <a:xfrm>
            <a:off x="1688046" y="279277"/>
            <a:ext cx="10071613" cy="954107"/>
          </a:xfrm>
          <a:prstGeom prst="rect">
            <a:avLst/>
          </a:prstGeom>
        </p:spPr>
        <p:txBody>
          <a:bodyPr wrap="square">
            <a:spAutoFit/>
          </a:bodyPr>
          <a:lstStyle/>
          <a:p>
            <a:r>
              <a:rPr lang="zh-CN" altLang="en-US" sz="2800" b="1" i="0" dirty="0">
                <a:solidFill>
                  <a:srgbClr val="FF0000"/>
                </a:solidFill>
              </a:rPr>
              <a:t>练习：</a:t>
            </a:r>
            <a:r>
              <a:rPr lang="zh-CN" altLang="en-US" sz="2800" b="1" i="0" dirty="0">
                <a:solidFill>
                  <a:srgbClr val="0000FF"/>
                </a:solidFill>
              </a:rPr>
              <a:t>已知</a:t>
            </a:r>
            <a:r>
              <a:rPr lang="en-US" altLang="zh-CN" sz="2800" b="1" i="0" dirty="0" err="1">
                <a:solidFill>
                  <a:srgbClr val="FF0000"/>
                </a:solidFill>
              </a:rPr>
              <a:t>h</a:t>
            </a:r>
            <a:r>
              <a:rPr lang="en-US" altLang="zh-CN" sz="2800" b="1" i="0" dirty="0" err="1">
                <a:solidFill>
                  <a:srgbClr val="0000FF"/>
                </a:solidFill>
              </a:rPr>
              <a:t>,</a:t>
            </a:r>
            <a:r>
              <a:rPr lang="en-US" altLang="zh-CN" sz="2800" b="1" i="0" dirty="0" err="1">
                <a:solidFill>
                  <a:srgbClr val="FF0000"/>
                </a:solidFill>
              </a:rPr>
              <a:t>c</a:t>
            </a:r>
            <a:r>
              <a:rPr lang="zh-CN" altLang="en-US" sz="2800" b="1" i="0" dirty="0">
                <a:solidFill>
                  <a:srgbClr val="0000CC"/>
                </a:solidFill>
              </a:rPr>
              <a:t>，</a:t>
            </a:r>
            <a:r>
              <a:rPr lang="zh-CN" altLang="en-US" sz="2800" b="1" i="0" dirty="0">
                <a:solidFill>
                  <a:srgbClr val="0000FF"/>
                </a:solidFill>
              </a:rPr>
              <a:t>已知</a:t>
            </a:r>
            <a:r>
              <a:rPr lang="en-US" altLang="zh-CN" sz="2800" b="1" dirty="0">
                <a:solidFill>
                  <a:srgbClr val="FF0000"/>
                </a:solidFill>
              </a:rPr>
              <a:t> </a:t>
            </a:r>
            <a:r>
              <a:rPr lang="en-US" altLang="zh-CN" sz="2800" b="1" i="0" dirty="0">
                <a:solidFill>
                  <a:srgbClr val="0000CC"/>
                </a:solidFill>
              </a:rPr>
              <a:t>Rydberg</a:t>
            </a:r>
            <a:r>
              <a:rPr lang="zh-CN" altLang="en-US" sz="2800" b="1" i="0" dirty="0">
                <a:solidFill>
                  <a:srgbClr val="0000CC"/>
                </a:solidFill>
              </a:rPr>
              <a:t>常数</a:t>
            </a:r>
            <a:r>
              <a:rPr lang="en-US" altLang="zh-CN" sz="2800" b="1" i="0" dirty="0">
                <a:solidFill>
                  <a:srgbClr val="FF0000"/>
                </a:solidFill>
              </a:rPr>
              <a:t>R </a:t>
            </a:r>
            <a:r>
              <a:rPr lang="zh-CN" altLang="en-US" sz="2800" b="1" i="0" dirty="0">
                <a:solidFill>
                  <a:srgbClr val="0000CC"/>
                </a:solidFill>
              </a:rPr>
              <a:t>。</a:t>
            </a:r>
            <a:r>
              <a:rPr lang="zh-CN" altLang="en-US" sz="2800" b="1" i="0" dirty="0">
                <a:solidFill>
                  <a:srgbClr val="0000FF"/>
                </a:solidFill>
              </a:rPr>
              <a:t>巴尔末系</a:t>
            </a:r>
            <a:r>
              <a:rPr lang="zh-CN" altLang="en-US" sz="2800" b="1" i="0" dirty="0">
                <a:solidFill>
                  <a:srgbClr val="FF00FF"/>
                </a:solidFill>
              </a:rPr>
              <a:t>波长最大的谱线是</a:t>
            </a:r>
            <a:r>
              <a:rPr lang="en-US" altLang="zh-CN" sz="2800" b="1" i="0" dirty="0">
                <a:solidFill>
                  <a:srgbClr val="FF00FF"/>
                </a:solidFill>
              </a:rPr>
              <a:t>_____,</a:t>
            </a:r>
            <a:r>
              <a:rPr lang="zh-CN" altLang="en-US" sz="2800" b="1" i="0" dirty="0">
                <a:solidFill>
                  <a:srgbClr val="FF00FF"/>
                </a:solidFill>
                <a:sym typeface="Symbol" panose="05050102010706020507" pitchFamily="18" charset="2"/>
              </a:rPr>
              <a:t></a:t>
            </a:r>
            <a:r>
              <a:rPr lang="en-US" altLang="zh-CN" sz="2800" b="1" i="0" dirty="0">
                <a:solidFill>
                  <a:srgbClr val="FF00FF"/>
                </a:solidFill>
              </a:rPr>
              <a:t> =______</a:t>
            </a:r>
            <a:r>
              <a:rPr lang="zh-CN" altLang="en-US" sz="2800" b="1" i="0" dirty="0">
                <a:solidFill>
                  <a:srgbClr val="FF00FF"/>
                </a:solidFill>
              </a:rPr>
              <a:t>，</a:t>
            </a:r>
            <a:r>
              <a:rPr lang="zh-CN" altLang="en-US" sz="2800" b="1" i="0" dirty="0">
                <a:solidFill>
                  <a:srgbClr val="C00000"/>
                </a:solidFill>
              </a:rPr>
              <a:t>波长最小的谱线是</a:t>
            </a:r>
            <a:r>
              <a:rPr lang="en-US" altLang="zh-CN" sz="2800" b="1" i="0" dirty="0">
                <a:solidFill>
                  <a:srgbClr val="C00000"/>
                </a:solidFill>
              </a:rPr>
              <a:t>_____,</a:t>
            </a:r>
            <a:r>
              <a:rPr lang="zh-CN" altLang="en-US" sz="2800" b="1" i="0" dirty="0">
                <a:solidFill>
                  <a:srgbClr val="C00000"/>
                </a:solidFill>
                <a:sym typeface="Symbol" panose="05050102010706020507" pitchFamily="18" charset="2"/>
              </a:rPr>
              <a:t></a:t>
            </a:r>
            <a:r>
              <a:rPr lang="en-US" altLang="zh-CN" sz="2800" b="1" i="0" dirty="0">
                <a:solidFill>
                  <a:srgbClr val="C00000"/>
                </a:solidFill>
              </a:rPr>
              <a:t> =______</a:t>
            </a:r>
            <a:r>
              <a:rPr lang="zh-CN" altLang="en-US" sz="2800" b="1" i="0" dirty="0">
                <a:solidFill>
                  <a:srgbClr val="C00000"/>
                </a:solidFill>
              </a:rPr>
              <a:t>。</a:t>
            </a:r>
          </a:p>
        </p:txBody>
      </p:sp>
      <p:graphicFrame>
        <p:nvGraphicFramePr>
          <p:cNvPr id="167" name="Object 18"/>
          <p:cNvGraphicFramePr>
            <a:graphicFrameLocks noChangeAspect="1"/>
          </p:cNvGraphicFramePr>
          <p:nvPr>
            <p:extLst>
              <p:ext uri="{D42A27DB-BD31-4B8C-83A1-F6EECF244321}">
                <p14:modId xmlns:p14="http://schemas.microsoft.com/office/powerpoint/2010/main" val="48989998"/>
              </p:ext>
            </p:extLst>
          </p:nvPr>
        </p:nvGraphicFramePr>
        <p:xfrm>
          <a:off x="2436735" y="803579"/>
          <a:ext cx="879475" cy="385763"/>
        </p:xfrm>
        <a:graphic>
          <a:graphicData uri="http://schemas.openxmlformats.org/presentationml/2006/ole">
            <mc:AlternateContent xmlns:mc="http://schemas.openxmlformats.org/markup-compatibility/2006">
              <mc:Choice xmlns:v="urn:schemas-microsoft-com:vml" Requires="v">
                <p:oleObj spid="_x0000_s367206" name="Equation" r:id="rId18" imgW="406080" imgH="177480" progId="Equation.DSMT4">
                  <p:embed/>
                </p:oleObj>
              </mc:Choice>
              <mc:Fallback>
                <p:oleObj name="Equation" r:id="rId18" imgW="406080" imgH="177480" progId="Equation.DSMT4">
                  <p:embed/>
                  <p:pic>
                    <p:nvPicPr>
                      <p:cNvPr id="145" name="Object 18"/>
                      <p:cNvPicPr>
                        <a:picLocks noChangeAspect="1" noChangeArrowheads="1"/>
                      </p:cNvPicPr>
                      <p:nvPr/>
                    </p:nvPicPr>
                    <p:blipFill>
                      <a:blip r:embed="rId19"/>
                      <a:srcRect/>
                      <a:stretch>
                        <a:fillRect/>
                      </a:stretch>
                    </p:blipFill>
                    <p:spPr bwMode="auto">
                      <a:xfrm>
                        <a:off x="2436735" y="803579"/>
                        <a:ext cx="879475" cy="385763"/>
                      </a:xfrm>
                      <a:prstGeom prst="rect">
                        <a:avLst/>
                      </a:prstGeom>
                      <a:solidFill>
                        <a:srgbClr val="FFC000"/>
                      </a:solidFill>
                      <a:ln>
                        <a:noFill/>
                      </a:ln>
                      <a:effectLst/>
                      <a:extLst/>
                    </p:spPr>
                  </p:pic>
                </p:oleObj>
              </mc:Fallback>
            </mc:AlternateContent>
          </a:graphicData>
        </a:graphic>
      </p:graphicFrame>
      <p:graphicFrame>
        <p:nvGraphicFramePr>
          <p:cNvPr id="168" name="Object 18"/>
          <p:cNvGraphicFramePr>
            <a:graphicFrameLocks noChangeAspect="1"/>
          </p:cNvGraphicFramePr>
          <p:nvPr>
            <p:extLst>
              <p:ext uri="{D42A27DB-BD31-4B8C-83A1-F6EECF244321}">
                <p14:modId xmlns:p14="http://schemas.microsoft.com/office/powerpoint/2010/main" val="1843087265"/>
              </p:ext>
            </p:extLst>
          </p:nvPr>
        </p:nvGraphicFramePr>
        <p:xfrm>
          <a:off x="4138657" y="373858"/>
          <a:ext cx="520700" cy="852487"/>
        </p:xfrm>
        <a:graphic>
          <a:graphicData uri="http://schemas.openxmlformats.org/presentationml/2006/ole">
            <mc:AlternateContent xmlns:mc="http://schemas.openxmlformats.org/markup-compatibility/2006">
              <mc:Choice xmlns:v="urn:schemas-microsoft-com:vml" Requires="v">
                <p:oleObj spid="_x0000_s367207" name="Equation" r:id="rId20" imgW="241200" imgH="393480" progId="Equation.DSMT4">
                  <p:embed/>
                </p:oleObj>
              </mc:Choice>
              <mc:Fallback>
                <p:oleObj name="Equation" r:id="rId20" imgW="241200" imgH="393480" progId="Equation.DSMT4">
                  <p:embed/>
                  <p:pic>
                    <p:nvPicPr>
                      <p:cNvPr id="146" name="Object 18"/>
                      <p:cNvPicPr>
                        <a:picLocks noChangeAspect="1" noChangeArrowheads="1"/>
                      </p:cNvPicPr>
                      <p:nvPr/>
                    </p:nvPicPr>
                    <p:blipFill>
                      <a:blip r:embed="rId21"/>
                      <a:srcRect/>
                      <a:stretch>
                        <a:fillRect/>
                      </a:stretch>
                    </p:blipFill>
                    <p:spPr bwMode="auto">
                      <a:xfrm>
                        <a:off x="4138657" y="373858"/>
                        <a:ext cx="520700" cy="852487"/>
                      </a:xfrm>
                      <a:prstGeom prst="rect">
                        <a:avLst/>
                      </a:prstGeom>
                      <a:solidFill>
                        <a:srgbClr val="FFFF00"/>
                      </a:solidFill>
                      <a:ln>
                        <a:noFill/>
                      </a:ln>
                      <a:effectLst/>
                      <a:extLst/>
                    </p:spPr>
                  </p:pic>
                </p:oleObj>
              </mc:Fallback>
            </mc:AlternateContent>
          </a:graphicData>
        </a:graphic>
      </p:graphicFrame>
      <p:graphicFrame>
        <p:nvGraphicFramePr>
          <p:cNvPr id="169" name="Object 18"/>
          <p:cNvGraphicFramePr>
            <a:graphicFrameLocks noChangeAspect="1"/>
          </p:cNvGraphicFramePr>
          <p:nvPr>
            <p:extLst>
              <p:ext uri="{D42A27DB-BD31-4B8C-83A1-F6EECF244321}">
                <p14:modId xmlns:p14="http://schemas.microsoft.com/office/powerpoint/2010/main" val="3436825750"/>
              </p:ext>
            </p:extLst>
          </p:nvPr>
        </p:nvGraphicFramePr>
        <p:xfrm>
          <a:off x="8033348" y="803579"/>
          <a:ext cx="960437" cy="387350"/>
        </p:xfrm>
        <a:graphic>
          <a:graphicData uri="http://schemas.openxmlformats.org/presentationml/2006/ole">
            <mc:AlternateContent xmlns:mc="http://schemas.openxmlformats.org/markup-compatibility/2006">
              <mc:Choice xmlns:v="urn:schemas-microsoft-com:vml" Requires="v">
                <p:oleObj spid="_x0000_s367208" name="Equation" r:id="rId22" imgW="444240" imgH="177480" progId="Equation.DSMT4">
                  <p:embed/>
                </p:oleObj>
              </mc:Choice>
              <mc:Fallback>
                <p:oleObj name="Equation" r:id="rId22" imgW="444240" imgH="177480" progId="Equation.DSMT4">
                  <p:embed/>
                  <p:pic>
                    <p:nvPicPr>
                      <p:cNvPr id="147" name="Object 18"/>
                      <p:cNvPicPr>
                        <a:picLocks noChangeAspect="1" noChangeArrowheads="1"/>
                      </p:cNvPicPr>
                      <p:nvPr/>
                    </p:nvPicPr>
                    <p:blipFill>
                      <a:blip r:embed="rId23"/>
                      <a:srcRect/>
                      <a:stretch>
                        <a:fillRect/>
                      </a:stretch>
                    </p:blipFill>
                    <p:spPr bwMode="auto">
                      <a:xfrm>
                        <a:off x="8033348" y="803579"/>
                        <a:ext cx="960437" cy="387350"/>
                      </a:xfrm>
                      <a:prstGeom prst="rect">
                        <a:avLst/>
                      </a:prstGeom>
                      <a:solidFill>
                        <a:srgbClr val="66FF99"/>
                      </a:solidFill>
                      <a:ln>
                        <a:noFill/>
                      </a:ln>
                      <a:effectLst/>
                      <a:extLst/>
                    </p:spPr>
                  </p:pic>
                </p:oleObj>
              </mc:Fallback>
            </mc:AlternateContent>
          </a:graphicData>
        </a:graphic>
      </p:graphicFrame>
      <p:graphicFrame>
        <p:nvGraphicFramePr>
          <p:cNvPr id="170" name="Object 18"/>
          <p:cNvGraphicFramePr>
            <a:graphicFrameLocks noChangeAspect="1"/>
          </p:cNvGraphicFramePr>
          <p:nvPr>
            <p:extLst>
              <p:ext uri="{D42A27DB-BD31-4B8C-83A1-F6EECF244321}">
                <p14:modId xmlns:p14="http://schemas.microsoft.com/office/powerpoint/2010/main" val="2982334502"/>
              </p:ext>
            </p:extLst>
          </p:nvPr>
        </p:nvGraphicFramePr>
        <p:xfrm>
          <a:off x="10184634" y="315070"/>
          <a:ext cx="384175" cy="852488"/>
        </p:xfrm>
        <a:graphic>
          <a:graphicData uri="http://schemas.openxmlformats.org/presentationml/2006/ole">
            <mc:AlternateContent xmlns:mc="http://schemas.openxmlformats.org/markup-compatibility/2006">
              <mc:Choice xmlns:v="urn:schemas-microsoft-com:vml" Requires="v">
                <p:oleObj spid="_x0000_s367209" name="Equation" r:id="rId24" imgW="177480" imgH="393480" progId="Equation.DSMT4">
                  <p:embed/>
                </p:oleObj>
              </mc:Choice>
              <mc:Fallback>
                <p:oleObj name="Equation" r:id="rId24" imgW="177480" imgH="393480" progId="Equation.DSMT4">
                  <p:embed/>
                  <p:pic>
                    <p:nvPicPr>
                      <p:cNvPr id="148" name="Object 18"/>
                      <p:cNvPicPr>
                        <a:picLocks noChangeAspect="1" noChangeArrowheads="1"/>
                      </p:cNvPicPr>
                      <p:nvPr/>
                    </p:nvPicPr>
                    <p:blipFill>
                      <a:blip r:embed="rId25"/>
                      <a:srcRect/>
                      <a:stretch>
                        <a:fillRect/>
                      </a:stretch>
                    </p:blipFill>
                    <p:spPr bwMode="auto">
                      <a:xfrm>
                        <a:off x="10184634" y="315070"/>
                        <a:ext cx="384175" cy="852488"/>
                      </a:xfrm>
                      <a:prstGeom prst="rect">
                        <a:avLst/>
                      </a:prstGeom>
                      <a:solidFill>
                        <a:srgbClr val="00FF00"/>
                      </a:solidFill>
                      <a:ln>
                        <a:noFill/>
                      </a:ln>
                      <a:effectLst/>
                      <a:extLst/>
                    </p:spPr>
                  </p:pic>
                </p:oleObj>
              </mc:Fallback>
            </mc:AlternateContent>
          </a:graphicData>
        </a:graphic>
      </p:graphicFrame>
    </p:spTree>
    <p:extLst>
      <p:ext uri="{BB962C8B-B14F-4D97-AF65-F5344CB8AC3E}">
        <p14:creationId xmlns:p14="http://schemas.microsoft.com/office/powerpoint/2010/main" val="155511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500"/>
                                        <p:tgtEl>
                                          <p:spTgt spid="8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wipe(left)">
                                      <p:cBhvr>
                                        <p:cTn id="11" dur="500"/>
                                        <p:tgtEl>
                                          <p:spTgt spid="8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wipe(left)">
                                      <p:cBhvr>
                                        <p:cTn id="15" dur="500"/>
                                        <p:tgtEl>
                                          <p:spTgt spid="10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wipe(left)">
                                      <p:cBhvr>
                                        <p:cTn id="19" dur="500"/>
                                        <p:tgtEl>
                                          <p:spTgt spid="9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8">
                                            <p:txEl>
                                              <p:pRg st="0" end="0"/>
                                            </p:txEl>
                                          </p:spTgt>
                                        </p:tgtEl>
                                        <p:attrNameLst>
                                          <p:attrName>style.visibility</p:attrName>
                                        </p:attrNameLst>
                                      </p:cBhvr>
                                      <p:to>
                                        <p:strVal val="visible"/>
                                      </p:to>
                                    </p:set>
                                    <p:animEffect transition="in" filter="wipe(left)">
                                      <p:cBhvr>
                                        <p:cTn id="23" dur="500"/>
                                        <p:tgtEl>
                                          <p:spTgt spid="10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09"/>
                                        </p:tgtEl>
                                        <p:attrNameLst>
                                          <p:attrName>style.visibility</p:attrName>
                                        </p:attrNameLst>
                                      </p:cBhvr>
                                      <p:to>
                                        <p:strVal val="visible"/>
                                      </p:to>
                                    </p:set>
                                    <p:animEffect transition="in" filter="wipe(up)">
                                      <p:cBhvr>
                                        <p:cTn id="28" dur="500"/>
                                        <p:tgtEl>
                                          <p:spTgt spid="109"/>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116">
                                            <p:txEl>
                                              <p:pRg st="0" end="0"/>
                                            </p:txEl>
                                          </p:spTgt>
                                        </p:tgtEl>
                                        <p:attrNameLst>
                                          <p:attrName>style.visibility</p:attrName>
                                        </p:attrNameLst>
                                      </p:cBhvr>
                                      <p:to>
                                        <p:strVal val="visible"/>
                                      </p:to>
                                    </p:set>
                                    <p:animEffect transition="in" filter="wipe(left)">
                                      <p:cBhvr>
                                        <p:cTn id="32" dur="500"/>
                                        <p:tgtEl>
                                          <p:spTgt spid="11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wipe(up)">
                                      <p:cBhvr>
                                        <p:cTn id="37" dur="500"/>
                                        <p:tgtEl>
                                          <p:spTgt spid="117"/>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125">
                                            <p:txEl>
                                              <p:pRg st="0" end="0"/>
                                            </p:txEl>
                                          </p:spTgt>
                                        </p:tgtEl>
                                        <p:attrNameLst>
                                          <p:attrName>style.visibility</p:attrName>
                                        </p:attrNameLst>
                                      </p:cBhvr>
                                      <p:to>
                                        <p:strVal val="visible"/>
                                      </p:to>
                                    </p:set>
                                    <p:animEffect transition="in" filter="wipe(left)">
                                      <p:cBhvr>
                                        <p:cTn id="41" dur="500"/>
                                        <p:tgtEl>
                                          <p:spTgt spid="125">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26"/>
                                        </p:tgtEl>
                                        <p:attrNameLst>
                                          <p:attrName>style.visibility</p:attrName>
                                        </p:attrNameLst>
                                      </p:cBhvr>
                                      <p:to>
                                        <p:strVal val="visible"/>
                                      </p:to>
                                    </p:set>
                                    <p:animEffect transition="in" filter="wipe(up)">
                                      <p:cBhvr>
                                        <p:cTn id="46" dur="500"/>
                                        <p:tgtEl>
                                          <p:spTgt spid="126"/>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132">
                                            <p:txEl>
                                              <p:pRg st="0" end="0"/>
                                            </p:txEl>
                                          </p:spTgt>
                                        </p:tgtEl>
                                        <p:attrNameLst>
                                          <p:attrName>style.visibility</p:attrName>
                                        </p:attrNameLst>
                                      </p:cBhvr>
                                      <p:to>
                                        <p:strVal val="visible"/>
                                      </p:to>
                                    </p:set>
                                    <p:animEffect transition="in" filter="wipe(left)">
                                      <p:cBhvr>
                                        <p:cTn id="50" dur="500"/>
                                        <p:tgtEl>
                                          <p:spTgt spid="132">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133"/>
                                        </p:tgtEl>
                                        <p:attrNameLst>
                                          <p:attrName>style.visibility</p:attrName>
                                        </p:attrNameLst>
                                      </p:cBhvr>
                                      <p:to>
                                        <p:strVal val="visible"/>
                                      </p:to>
                                    </p:set>
                                    <p:animEffect transition="in" filter="wipe(up)">
                                      <p:cBhvr>
                                        <p:cTn id="55" dur="500"/>
                                        <p:tgtEl>
                                          <p:spTgt spid="133"/>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38">
                                            <p:txEl>
                                              <p:pRg st="0" end="0"/>
                                            </p:txEl>
                                          </p:spTgt>
                                        </p:tgtEl>
                                        <p:attrNameLst>
                                          <p:attrName>style.visibility</p:attrName>
                                        </p:attrNameLst>
                                      </p:cBhvr>
                                      <p:to>
                                        <p:strVal val="visible"/>
                                      </p:to>
                                    </p:set>
                                    <p:animEffect transition="in" filter="wipe(left)">
                                      <p:cBhvr>
                                        <p:cTn id="59" dur="500"/>
                                        <p:tgtEl>
                                          <p:spTgt spid="138">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139"/>
                                        </p:tgtEl>
                                        <p:attrNameLst>
                                          <p:attrName>style.visibility</p:attrName>
                                        </p:attrNameLst>
                                      </p:cBhvr>
                                      <p:to>
                                        <p:strVal val="visible"/>
                                      </p:to>
                                    </p:set>
                                    <p:animEffect transition="in" filter="wipe(up)">
                                      <p:cBhvr>
                                        <p:cTn id="64" dur="500"/>
                                        <p:tgtEl>
                                          <p:spTgt spid="139"/>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143">
                                            <p:txEl>
                                              <p:pRg st="0" end="0"/>
                                            </p:txEl>
                                          </p:spTgt>
                                        </p:tgtEl>
                                        <p:attrNameLst>
                                          <p:attrName>style.visibility</p:attrName>
                                        </p:attrNameLst>
                                      </p:cBhvr>
                                      <p:to>
                                        <p:strVal val="visible"/>
                                      </p:to>
                                    </p:set>
                                    <p:animEffect transition="in" filter="wipe(left)">
                                      <p:cBhvr>
                                        <p:cTn id="68" dur="500"/>
                                        <p:tgtEl>
                                          <p:spTgt spid="143">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6" presetClass="entr" presetSubtype="16" fill="hold" grpId="0" nodeType="click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circle(in)">
                                      <p:cBhvr>
                                        <p:cTn id="73" dur="2000"/>
                                        <p:tgtEl>
                                          <p:spTgt spid="158"/>
                                        </p:tgtEl>
                                      </p:cBhvr>
                                    </p:animEffect>
                                  </p:childTnLst>
                                </p:cTn>
                              </p:par>
                              <p:par>
                                <p:cTn id="74" presetID="6" presetClass="entr" presetSubtype="16" fill="hold" nodeType="withEffect">
                                  <p:stCondLst>
                                    <p:cond delay="0"/>
                                  </p:stCondLst>
                                  <p:childTnLst>
                                    <p:set>
                                      <p:cBhvr>
                                        <p:cTn id="75" dur="1" fill="hold">
                                          <p:stCondLst>
                                            <p:cond delay="0"/>
                                          </p:stCondLst>
                                        </p:cTn>
                                        <p:tgtEl>
                                          <p:spTgt spid="159"/>
                                        </p:tgtEl>
                                        <p:attrNameLst>
                                          <p:attrName>style.visibility</p:attrName>
                                        </p:attrNameLst>
                                      </p:cBhvr>
                                      <p:to>
                                        <p:strVal val="visible"/>
                                      </p:to>
                                    </p:set>
                                    <p:animEffect transition="in" filter="circle(in)">
                                      <p:cBhvr>
                                        <p:cTn id="76" dur="2000"/>
                                        <p:tgtEl>
                                          <p:spTgt spid="159"/>
                                        </p:tgtEl>
                                      </p:cBhvr>
                                    </p:animEffect>
                                  </p:childTnLst>
                                </p:cTn>
                              </p:par>
                              <p:par>
                                <p:cTn id="77" presetID="6" presetClass="entr" presetSubtype="16" fill="hold" nodeType="withEffect">
                                  <p:stCondLst>
                                    <p:cond delay="0"/>
                                  </p:stCondLst>
                                  <p:childTnLst>
                                    <p:set>
                                      <p:cBhvr>
                                        <p:cTn id="78" dur="1" fill="hold">
                                          <p:stCondLst>
                                            <p:cond delay="0"/>
                                          </p:stCondLst>
                                        </p:cTn>
                                        <p:tgtEl>
                                          <p:spTgt spid="162"/>
                                        </p:tgtEl>
                                        <p:attrNameLst>
                                          <p:attrName>style.visibility</p:attrName>
                                        </p:attrNameLst>
                                      </p:cBhvr>
                                      <p:to>
                                        <p:strVal val="visible"/>
                                      </p:to>
                                    </p:set>
                                    <p:animEffect transition="in" filter="circle(in)">
                                      <p:cBhvr>
                                        <p:cTn id="79" dur="2000"/>
                                        <p:tgtEl>
                                          <p:spTgt spid="162"/>
                                        </p:tgtEl>
                                      </p:cBhvr>
                                    </p:animEffect>
                                  </p:childTnLst>
                                </p:cTn>
                              </p:par>
                              <p:par>
                                <p:cTn id="80" presetID="6" presetClass="entr" presetSubtype="16" fill="hold" nodeType="withEffect">
                                  <p:stCondLst>
                                    <p:cond delay="0"/>
                                  </p:stCondLst>
                                  <p:childTnLst>
                                    <p:set>
                                      <p:cBhvr>
                                        <p:cTn id="81" dur="1" fill="hold">
                                          <p:stCondLst>
                                            <p:cond delay="0"/>
                                          </p:stCondLst>
                                        </p:cTn>
                                        <p:tgtEl>
                                          <p:spTgt spid="164"/>
                                        </p:tgtEl>
                                        <p:attrNameLst>
                                          <p:attrName>style.visibility</p:attrName>
                                        </p:attrNameLst>
                                      </p:cBhvr>
                                      <p:to>
                                        <p:strVal val="visible"/>
                                      </p:to>
                                    </p:set>
                                    <p:animEffect transition="in" filter="circle(in)">
                                      <p:cBhvr>
                                        <p:cTn id="82" dur="2000"/>
                                        <p:tgtEl>
                                          <p:spTgt spid="164"/>
                                        </p:tgtEl>
                                      </p:cBhvr>
                                    </p:animEffect>
                                  </p:childTnLst>
                                </p:cTn>
                              </p:par>
                              <p:par>
                                <p:cTn id="83" presetID="6" presetClass="entr" presetSubtype="16" fill="hold" grpId="0" nodeType="withEffect">
                                  <p:stCondLst>
                                    <p:cond delay="0"/>
                                  </p:stCondLst>
                                  <p:childTnLst>
                                    <p:set>
                                      <p:cBhvr>
                                        <p:cTn id="84" dur="1" fill="hold">
                                          <p:stCondLst>
                                            <p:cond delay="0"/>
                                          </p:stCondLst>
                                        </p:cTn>
                                        <p:tgtEl>
                                          <p:spTgt spid="165"/>
                                        </p:tgtEl>
                                        <p:attrNameLst>
                                          <p:attrName>style.visibility</p:attrName>
                                        </p:attrNameLst>
                                      </p:cBhvr>
                                      <p:to>
                                        <p:strVal val="visible"/>
                                      </p:to>
                                    </p:set>
                                    <p:animEffect transition="in" filter="circle(in)">
                                      <p:cBhvr>
                                        <p:cTn id="85" dur="2000"/>
                                        <p:tgtEl>
                                          <p:spTgt spid="165"/>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167"/>
                                        </p:tgtEl>
                                        <p:attrNameLst>
                                          <p:attrName>style.visibility</p:attrName>
                                        </p:attrNameLst>
                                      </p:cBhvr>
                                      <p:to>
                                        <p:strVal val="visible"/>
                                      </p:to>
                                    </p:set>
                                    <p:anim calcmode="lin" valueType="num">
                                      <p:cBhvr additive="base">
                                        <p:cTn id="90" dur="500" fill="hold"/>
                                        <p:tgtEl>
                                          <p:spTgt spid="167"/>
                                        </p:tgtEl>
                                        <p:attrNameLst>
                                          <p:attrName>ppt_x</p:attrName>
                                        </p:attrNameLst>
                                      </p:cBhvr>
                                      <p:tavLst>
                                        <p:tav tm="0">
                                          <p:val>
                                            <p:strVal val="#ppt_x"/>
                                          </p:val>
                                        </p:tav>
                                        <p:tav tm="100000">
                                          <p:val>
                                            <p:strVal val="#ppt_x"/>
                                          </p:val>
                                        </p:tav>
                                      </p:tavLst>
                                    </p:anim>
                                    <p:anim calcmode="lin" valueType="num">
                                      <p:cBhvr additive="base">
                                        <p:cTn id="91" dur="500" fill="hold"/>
                                        <p:tgtEl>
                                          <p:spTgt spid="167"/>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168"/>
                                        </p:tgtEl>
                                        <p:attrNameLst>
                                          <p:attrName>style.visibility</p:attrName>
                                        </p:attrNameLst>
                                      </p:cBhvr>
                                      <p:to>
                                        <p:strVal val="visible"/>
                                      </p:to>
                                    </p:set>
                                    <p:anim calcmode="lin" valueType="num">
                                      <p:cBhvr additive="base">
                                        <p:cTn id="96" dur="500" fill="hold"/>
                                        <p:tgtEl>
                                          <p:spTgt spid="168"/>
                                        </p:tgtEl>
                                        <p:attrNameLst>
                                          <p:attrName>ppt_x</p:attrName>
                                        </p:attrNameLst>
                                      </p:cBhvr>
                                      <p:tavLst>
                                        <p:tav tm="0">
                                          <p:val>
                                            <p:strVal val="#ppt_x"/>
                                          </p:val>
                                        </p:tav>
                                        <p:tav tm="100000">
                                          <p:val>
                                            <p:strVal val="#ppt_x"/>
                                          </p:val>
                                        </p:tav>
                                      </p:tavLst>
                                    </p:anim>
                                    <p:anim calcmode="lin" valueType="num">
                                      <p:cBhvr additive="base">
                                        <p:cTn id="97" dur="500" fill="hold"/>
                                        <p:tgtEl>
                                          <p:spTgt spid="168"/>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169"/>
                                        </p:tgtEl>
                                        <p:attrNameLst>
                                          <p:attrName>style.visibility</p:attrName>
                                        </p:attrNameLst>
                                      </p:cBhvr>
                                      <p:to>
                                        <p:strVal val="visible"/>
                                      </p:to>
                                    </p:set>
                                    <p:anim calcmode="lin" valueType="num">
                                      <p:cBhvr additive="base">
                                        <p:cTn id="102" dur="500" fill="hold"/>
                                        <p:tgtEl>
                                          <p:spTgt spid="169"/>
                                        </p:tgtEl>
                                        <p:attrNameLst>
                                          <p:attrName>ppt_x</p:attrName>
                                        </p:attrNameLst>
                                      </p:cBhvr>
                                      <p:tavLst>
                                        <p:tav tm="0">
                                          <p:val>
                                            <p:strVal val="#ppt_x"/>
                                          </p:val>
                                        </p:tav>
                                        <p:tav tm="100000">
                                          <p:val>
                                            <p:strVal val="#ppt_x"/>
                                          </p:val>
                                        </p:tav>
                                      </p:tavLst>
                                    </p:anim>
                                    <p:anim calcmode="lin" valueType="num">
                                      <p:cBhvr additive="base">
                                        <p:cTn id="103" dur="500" fill="hold"/>
                                        <p:tgtEl>
                                          <p:spTgt spid="169"/>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nodeType="clickEffect">
                                  <p:stCondLst>
                                    <p:cond delay="0"/>
                                  </p:stCondLst>
                                  <p:childTnLst>
                                    <p:set>
                                      <p:cBhvr>
                                        <p:cTn id="107" dur="1" fill="hold">
                                          <p:stCondLst>
                                            <p:cond delay="0"/>
                                          </p:stCondLst>
                                        </p:cTn>
                                        <p:tgtEl>
                                          <p:spTgt spid="170"/>
                                        </p:tgtEl>
                                        <p:attrNameLst>
                                          <p:attrName>style.visibility</p:attrName>
                                        </p:attrNameLst>
                                      </p:cBhvr>
                                      <p:to>
                                        <p:strVal val="visible"/>
                                      </p:to>
                                    </p:set>
                                    <p:anim calcmode="lin" valueType="num">
                                      <p:cBhvr additive="base">
                                        <p:cTn id="108" dur="500" fill="hold"/>
                                        <p:tgtEl>
                                          <p:spTgt spid="170"/>
                                        </p:tgtEl>
                                        <p:attrNameLst>
                                          <p:attrName>ppt_x</p:attrName>
                                        </p:attrNameLst>
                                      </p:cBhvr>
                                      <p:tavLst>
                                        <p:tav tm="0">
                                          <p:val>
                                            <p:strVal val="#ppt_x"/>
                                          </p:val>
                                        </p:tav>
                                        <p:tav tm="100000">
                                          <p:val>
                                            <p:strVal val="#ppt_x"/>
                                          </p:val>
                                        </p:tav>
                                      </p:tavLst>
                                    </p:anim>
                                    <p:anim calcmode="lin" valueType="num">
                                      <p:cBhvr additive="base">
                                        <p:cTn id="109" dur="50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108" grpId="0" build="p" autoUpdateAnimBg="0" advAuto="0"/>
      <p:bldP spid="116" grpId="0" build="p" autoUpdateAnimBg="0" advAuto="0"/>
      <p:bldP spid="125" grpId="0" build="p" autoUpdateAnimBg="0" advAuto="0"/>
      <p:bldP spid="132" grpId="0" build="p" autoUpdateAnimBg="0" advAuto="0"/>
      <p:bldP spid="138" grpId="0" build="p" autoUpdateAnimBg="0" advAuto="0"/>
      <p:bldP spid="143" grpId="0" build="p" autoUpdateAnimBg="0" advAuto="0"/>
      <p:bldP spid="158" grpId="0" animBg="1"/>
      <p:bldP spid="165"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0"/>
          <p:cNvGrpSpPr>
            <a:grpSpLocks/>
          </p:cNvGrpSpPr>
          <p:nvPr/>
        </p:nvGrpSpPr>
        <p:grpSpPr bwMode="auto">
          <a:xfrm>
            <a:off x="5159896" y="3861048"/>
            <a:ext cx="4306888" cy="2476500"/>
            <a:chOff x="1056" y="384"/>
            <a:chExt cx="2713" cy="1560"/>
          </a:xfrm>
        </p:grpSpPr>
        <p:sp>
          <p:nvSpPr>
            <p:cNvPr id="3" name="直线 6"/>
            <p:cNvSpPr>
              <a:spLocks noChangeShapeType="1"/>
            </p:cNvSpPr>
            <p:nvPr/>
          </p:nvSpPr>
          <p:spPr bwMode="auto">
            <a:xfrm>
              <a:off x="1056" y="1824"/>
              <a:ext cx="23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 name="直线 8"/>
            <p:cNvSpPr>
              <a:spLocks noChangeShapeType="1"/>
            </p:cNvSpPr>
            <p:nvPr/>
          </p:nvSpPr>
          <p:spPr bwMode="auto">
            <a:xfrm>
              <a:off x="1056" y="1224"/>
              <a:ext cx="23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直线 9"/>
            <p:cNvSpPr>
              <a:spLocks noChangeShapeType="1"/>
            </p:cNvSpPr>
            <p:nvPr/>
          </p:nvSpPr>
          <p:spPr bwMode="auto">
            <a:xfrm>
              <a:off x="1056" y="744"/>
              <a:ext cx="23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线 10"/>
            <p:cNvSpPr>
              <a:spLocks noChangeShapeType="1"/>
            </p:cNvSpPr>
            <p:nvPr/>
          </p:nvSpPr>
          <p:spPr bwMode="auto">
            <a:xfrm>
              <a:off x="1056" y="504"/>
              <a:ext cx="23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文本框 11"/>
            <p:cNvSpPr txBox="1">
              <a:spLocks noChangeArrowheads="1"/>
            </p:cNvSpPr>
            <p:nvPr/>
          </p:nvSpPr>
          <p:spPr bwMode="auto">
            <a:xfrm>
              <a:off x="3444" y="384"/>
              <a:ext cx="32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a:r>
                <a:rPr kumimoji="0" lang="en-US" altLang="zh-CN" sz="2800" b="1" i="0" dirty="0"/>
                <a:t>6</a:t>
              </a:r>
            </a:p>
          </p:txBody>
        </p:sp>
        <p:sp>
          <p:nvSpPr>
            <p:cNvPr id="8" name="文本框 12"/>
            <p:cNvSpPr txBox="1">
              <a:spLocks noChangeArrowheads="1"/>
            </p:cNvSpPr>
            <p:nvPr/>
          </p:nvSpPr>
          <p:spPr bwMode="auto">
            <a:xfrm>
              <a:off x="3442" y="624"/>
              <a:ext cx="32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a:r>
                <a:rPr kumimoji="0" lang="en-US" altLang="zh-CN" sz="2800" b="1" i="0" dirty="0"/>
                <a:t>5</a:t>
              </a:r>
            </a:p>
          </p:txBody>
        </p:sp>
        <p:sp>
          <p:nvSpPr>
            <p:cNvPr id="9" name="文本框 13"/>
            <p:cNvSpPr txBox="1">
              <a:spLocks noChangeArrowheads="1"/>
            </p:cNvSpPr>
            <p:nvPr/>
          </p:nvSpPr>
          <p:spPr bwMode="auto">
            <a:xfrm>
              <a:off x="3442" y="1104"/>
              <a:ext cx="32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a:r>
                <a:rPr kumimoji="0" lang="en-US" altLang="zh-CN" sz="2800" b="1" i="0" dirty="0"/>
                <a:t>4</a:t>
              </a:r>
            </a:p>
          </p:txBody>
        </p:sp>
        <p:sp>
          <p:nvSpPr>
            <p:cNvPr id="10" name="文本框 14"/>
            <p:cNvSpPr txBox="1">
              <a:spLocks noChangeArrowheads="1"/>
            </p:cNvSpPr>
            <p:nvPr/>
          </p:nvSpPr>
          <p:spPr bwMode="auto">
            <a:xfrm>
              <a:off x="3442" y="1584"/>
              <a:ext cx="32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a:r>
                <a:rPr kumimoji="0" lang="en-US" altLang="zh-CN" sz="2800" b="1" i="0" dirty="0"/>
                <a:t>3</a:t>
              </a:r>
            </a:p>
          </p:txBody>
        </p:sp>
        <p:sp>
          <p:nvSpPr>
            <p:cNvPr id="11" name="直线 20"/>
            <p:cNvSpPr>
              <a:spLocks noChangeShapeType="1"/>
            </p:cNvSpPr>
            <p:nvPr/>
          </p:nvSpPr>
          <p:spPr bwMode="auto">
            <a:xfrm>
              <a:off x="2357" y="504"/>
              <a:ext cx="0" cy="13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直线 21"/>
            <p:cNvSpPr>
              <a:spLocks noChangeShapeType="1"/>
            </p:cNvSpPr>
            <p:nvPr/>
          </p:nvSpPr>
          <p:spPr bwMode="auto">
            <a:xfrm>
              <a:off x="2249" y="744"/>
              <a:ext cx="0" cy="108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直线 22"/>
            <p:cNvSpPr>
              <a:spLocks noChangeShapeType="1"/>
            </p:cNvSpPr>
            <p:nvPr/>
          </p:nvSpPr>
          <p:spPr bwMode="auto">
            <a:xfrm>
              <a:off x="2140" y="1224"/>
              <a:ext cx="0" cy="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直线 23"/>
            <p:cNvSpPr>
              <a:spLocks noChangeShapeType="1"/>
            </p:cNvSpPr>
            <p:nvPr/>
          </p:nvSpPr>
          <p:spPr bwMode="auto">
            <a:xfrm>
              <a:off x="2791" y="504"/>
              <a:ext cx="0" cy="720"/>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直线 24"/>
            <p:cNvSpPr>
              <a:spLocks noChangeShapeType="1"/>
            </p:cNvSpPr>
            <p:nvPr/>
          </p:nvSpPr>
          <p:spPr bwMode="auto">
            <a:xfrm>
              <a:off x="2683" y="744"/>
              <a:ext cx="0" cy="480"/>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直线 25"/>
            <p:cNvSpPr>
              <a:spLocks noChangeShapeType="1"/>
            </p:cNvSpPr>
            <p:nvPr/>
          </p:nvSpPr>
          <p:spPr bwMode="auto">
            <a:xfrm>
              <a:off x="3117" y="504"/>
              <a:ext cx="0" cy="24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17" name="Picture 24" descr="4C70BBA977B88F3DF7393CB7443DAF2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27041" y="4848992"/>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p:nvSpPr>
        <p:spPr>
          <a:xfrm>
            <a:off x="911424" y="199211"/>
            <a:ext cx="9965219" cy="1384995"/>
          </a:xfrm>
          <a:prstGeom prst="rect">
            <a:avLst/>
          </a:prstGeom>
        </p:spPr>
        <p:txBody>
          <a:bodyPr wrap="square">
            <a:spAutoFit/>
          </a:bodyPr>
          <a:lstStyle/>
          <a:p>
            <a:r>
              <a:rPr lang="zh-CN" altLang="en-US" sz="2800" b="1" i="0" dirty="0">
                <a:solidFill>
                  <a:srgbClr val="FF0000"/>
                </a:solidFill>
              </a:rPr>
              <a:t>练习：</a:t>
            </a:r>
            <a:r>
              <a:rPr lang="zh-CN" altLang="en-US" sz="2800" b="1" i="0" dirty="0">
                <a:solidFill>
                  <a:srgbClr val="0000FF"/>
                </a:solidFill>
              </a:rPr>
              <a:t>氢原子从能级</a:t>
            </a:r>
            <a:r>
              <a:rPr lang="en-US" altLang="zh-CN" sz="2800" b="1" i="0" dirty="0">
                <a:solidFill>
                  <a:srgbClr val="FF0000"/>
                </a:solidFill>
              </a:rPr>
              <a:t>n =6</a:t>
            </a:r>
            <a:r>
              <a:rPr lang="zh-CN" altLang="en-US" sz="2800" b="1" i="0" dirty="0">
                <a:solidFill>
                  <a:srgbClr val="0000FF"/>
                </a:solidFill>
              </a:rPr>
              <a:t>，跃迁到能级</a:t>
            </a:r>
            <a:r>
              <a:rPr lang="en-US" altLang="zh-CN" sz="2800" b="1" i="0" dirty="0">
                <a:solidFill>
                  <a:srgbClr val="FF0000"/>
                </a:solidFill>
              </a:rPr>
              <a:t>n =3</a:t>
            </a:r>
            <a:r>
              <a:rPr lang="zh-CN" altLang="en-US" sz="2800" b="1" i="0" dirty="0">
                <a:solidFill>
                  <a:srgbClr val="FF0000"/>
                </a:solidFill>
              </a:rPr>
              <a:t>。</a:t>
            </a:r>
            <a:r>
              <a:rPr lang="zh-CN" altLang="en-US" sz="2800" b="1" i="0" dirty="0">
                <a:solidFill>
                  <a:srgbClr val="0000FF"/>
                </a:solidFill>
              </a:rPr>
              <a:t>已知</a:t>
            </a:r>
            <a:r>
              <a:rPr lang="en-US" altLang="zh-CN" sz="2800" b="1" i="0" dirty="0" err="1">
                <a:solidFill>
                  <a:srgbClr val="FF0000"/>
                </a:solidFill>
              </a:rPr>
              <a:t>h</a:t>
            </a:r>
            <a:r>
              <a:rPr lang="en-US" altLang="zh-CN" sz="2800" b="1" i="0" dirty="0" err="1">
                <a:solidFill>
                  <a:srgbClr val="0000FF"/>
                </a:solidFill>
              </a:rPr>
              <a:t>,</a:t>
            </a:r>
            <a:r>
              <a:rPr lang="en-US" altLang="zh-CN" sz="2800" b="1" i="0" dirty="0" err="1">
                <a:solidFill>
                  <a:srgbClr val="FF0000"/>
                </a:solidFill>
              </a:rPr>
              <a:t>c</a:t>
            </a:r>
            <a:r>
              <a:rPr lang="zh-CN" altLang="en-US" sz="2800" b="1" i="0" dirty="0">
                <a:solidFill>
                  <a:srgbClr val="0000CC"/>
                </a:solidFill>
              </a:rPr>
              <a:t>，</a:t>
            </a:r>
            <a:r>
              <a:rPr lang="zh-CN" altLang="en-US" sz="2800" b="1" i="0" dirty="0">
                <a:solidFill>
                  <a:srgbClr val="0000FF"/>
                </a:solidFill>
              </a:rPr>
              <a:t>氢原子基态能为</a:t>
            </a:r>
            <a:r>
              <a:rPr lang="en-US" altLang="zh-CN" sz="2800" b="1" dirty="0">
                <a:solidFill>
                  <a:srgbClr val="FF0000"/>
                </a:solidFill>
              </a:rPr>
              <a:t>E</a:t>
            </a:r>
            <a:r>
              <a:rPr lang="en-US" altLang="zh-CN" sz="2800" b="1" i="0" baseline="-25000" dirty="0">
                <a:solidFill>
                  <a:srgbClr val="FF0000"/>
                </a:solidFill>
              </a:rPr>
              <a:t>1</a:t>
            </a:r>
            <a:r>
              <a:rPr lang="zh-CN" altLang="en-US" sz="2800" b="1" i="0" dirty="0">
                <a:solidFill>
                  <a:srgbClr val="0000CC"/>
                </a:solidFill>
              </a:rPr>
              <a:t>。</a:t>
            </a:r>
            <a:r>
              <a:rPr lang="zh-CN" altLang="en-US" sz="2800" b="1" i="0" dirty="0">
                <a:solidFill>
                  <a:srgbClr val="009900"/>
                </a:solidFill>
              </a:rPr>
              <a:t>可能发射的谱线数目</a:t>
            </a:r>
            <a:r>
              <a:rPr lang="en-US" altLang="zh-CN" sz="2800" b="1" i="0" dirty="0">
                <a:solidFill>
                  <a:srgbClr val="009900"/>
                </a:solidFill>
              </a:rPr>
              <a:t>=______</a:t>
            </a:r>
            <a:r>
              <a:rPr lang="zh-CN" altLang="en-US" sz="2800" b="1" i="0" dirty="0">
                <a:solidFill>
                  <a:srgbClr val="009900"/>
                </a:solidFill>
              </a:rPr>
              <a:t>，</a:t>
            </a:r>
            <a:r>
              <a:rPr lang="zh-CN" altLang="en-US" sz="2800" b="1" i="0" dirty="0">
                <a:solidFill>
                  <a:srgbClr val="FF00FF"/>
                </a:solidFill>
              </a:rPr>
              <a:t>波长最大的谱线是</a:t>
            </a:r>
            <a:r>
              <a:rPr lang="en-US" altLang="zh-CN" sz="2800" b="1" i="0" dirty="0">
                <a:solidFill>
                  <a:srgbClr val="FF00FF"/>
                </a:solidFill>
              </a:rPr>
              <a:t>_____,</a:t>
            </a:r>
            <a:r>
              <a:rPr lang="zh-CN" altLang="en-US" sz="2800" b="1" i="0" dirty="0">
                <a:solidFill>
                  <a:srgbClr val="FF00FF"/>
                </a:solidFill>
                <a:sym typeface="Symbol" panose="05050102010706020507" pitchFamily="18" charset="2"/>
              </a:rPr>
              <a:t></a:t>
            </a:r>
            <a:r>
              <a:rPr lang="en-US" altLang="zh-CN" sz="2800" b="1" i="0" dirty="0">
                <a:solidFill>
                  <a:srgbClr val="FF00FF"/>
                </a:solidFill>
              </a:rPr>
              <a:t> =______</a:t>
            </a:r>
            <a:r>
              <a:rPr lang="zh-CN" altLang="en-US" sz="2800" b="1" i="0" dirty="0">
                <a:solidFill>
                  <a:srgbClr val="FF00FF"/>
                </a:solidFill>
              </a:rPr>
              <a:t>，</a:t>
            </a:r>
            <a:r>
              <a:rPr lang="zh-CN" altLang="en-US" sz="2800" b="1" i="0" dirty="0">
                <a:solidFill>
                  <a:srgbClr val="C00000"/>
                </a:solidFill>
              </a:rPr>
              <a:t>波长最小的谱线是</a:t>
            </a:r>
            <a:r>
              <a:rPr lang="en-US" altLang="zh-CN" sz="2800" b="1" i="0" dirty="0">
                <a:solidFill>
                  <a:srgbClr val="C00000"/>
                </a:solidFill>
              </a:rPr>
              <a:t>_____,</a:t>
            </a:r>
            <a:r>
              <a:rPr lang="zh-CN" altLang="en-US" sz="2800" b="1" i="0" dirty="0">
                <a:solidFill>
                  <a:srgbClr val="C00000"/>
                </a:solidFill>
                <a:sym typeface="Symbol" panose="05050102010706020507" pitchFamily="18" charset="2"/>
              </a:rPr>
              <a:t></a:t>
            </a:r>
            <a:r>
              <a:rPr lang="en-US" altLang="zh-CN" sz="2800" b="1" i="0" dirty="0">
                <a:solidFill>
                  <a:srgbClr val="C00000"/>
                </a:solidFill>
              </a:rPr>
              <a:t> =______</a:t>
            </a:r>
            <a:endParaRPr lang="zh-CN" altLang="en-US" sz="2800" b="1" i="0" dirty="0">
              <a:solidFill>
                <a:srgbClr val="C00000"/>
              </a:solidFill>
            </a:endParaRPr>
          </a:p>
        </p:txBody>
      </p:sp>
      <p:graphicFrame>
        <p:nvGraphicFramePr>
          <p:cNvPr id="19" name="Object 18"/>
          <p:cNvGraphicFramePr>
            <a:graphicFrameLocks noChangeAspect="1"/>
          </p:cNvGraphicFramePr>
          <p:nvPr>
            <p:extLst>
              <p:ext uri="{D42A27DB-BD31-4B8C-83A1-F6EECF244321}">
                <p14:modId xmlns:p14="http://schemas.microsoft.com/office/powerpoint/2010/main" val="1741767984"/>
              </p:ext>
            </p:extLst>
          </p:nvPr>
        </p:nvGraphicFramePr>
        <p:xfrm>
          <a:off x="6896545" y="649534"/>
          <a:ext cx="274638" cy="385762"/>
        </p:xfrm>
        <a:graphic>
          <a:graphicData uri="http://schemas.openxmlformats.org/presentationml/2006/ole">
            <mc:AlternateContent xmlns:mc="http://schemas.openxmlformats.org/markup-compatibility/2006">
              <mc:Choice xmlns:v="urn:schemas-microsoft-com:vml" Requires="v">
                <p:oleObj spid="_x0000_s378155" name="公式" r:id="rId4" imgW="126720" imgH="177480" progId="Equation.3">
                  <p:embed/>
                </p:oleObj>
              </mc:Choice>
              <mc:Fallback>
                <p:oleObj name="公式" r:id="rId4" imgW="126720" imgH="177480" progId="Equation.3">
                  <p:embed/>
                  <p:pic>
                    <p:nvPicPr>
                      <p:cNvPr id="36" name="Object 18"/>
                      <p:cNvPicPr>
                        <a:picLocks noChangeAspect="1" noChangeArrowheads="1"/>
                      </p:cNvPicPr>
                      <p:nvPr/>
                    </p:nvPicPr>
                    <p:blipFill>
                      <a:blip r:embed="rId5"/>
                      <a:srcRect/>
                      <a:stretch>
                        <a:fillRect/>
                      </a:stretch>
                    </p:blipFill>
                    <p:spPr bwMode="auto">
                      <a:xfrm>
                        <a:off x="6896545" y="649534"/>
                        <a:ext cx="274638" cy="385762"/>
                      </a:xfrm>
                      <a:prstGeom prst="rect">
                        <a:avLst/>
                      </a:prstGeom>
                      <a:solidFill>
                        <a:srgbClr val="00FFFF"/>
                      </a:solidFill>
                      <a:ln>
                        <a:noFill/>
                      </a:ln>
                      <a:effectLst/>
                      <a:extLst/>
                    </p:spPr>
                  </p:pic>
                </p:oleObj>
              </mc:Fallback>
            </mc:AlternateContent>
          </a:graphicData>
        </a:graphic>
      </p:graphicFrame>
      <p:graphicFrame>
        <p:nvGraphicFramePr>
          <p:cNvPr id="20" name="Object 18"/>
          <p:cNvGraphicFramePr>
            <a:graphicFrameLocks noChangeAspect="1"/>
          </p:cNvGraphicFramePr>
          <p:nvPr>
            <p:extLst>
              <p:ext uri="{D42A27DB-BD31-4B8C-83A1-F6EECF244321}">
                <p14:modId xmlns:p14="http://schemas.microsoft.com/office/powerpoint/2010/main" val="2303599932"/>
              </p:ext>
            </p:extLst>
          </p:nvPr>
        </p:nvGraphicFramePr>
        <p:xfrm>
          <a:off x="1269467" y="1148378"/>
          <a:ext cx="877887" cy="385762"/>
        </p:xfrm>
        <a:graphic>
          <a:graphicData uri="http://schemas.openxmlformats.org/presentationml/2006/ole">
            <mc:AlternateContent xmlns:mc="http://schemas.openxmlformats.org/markup-compatibility/2006">
              <mc:Choice xmlns:v="urn:schemas-microsoft-com:vml" Requires="v">
                <p:oleObj spid="_x0000_s378156" name="公式" r:id="rId6" imgW="406080" imgH="177480" progId="Equation.3">
                  <p:embed/>
                </p:oleObj>
              </mc:Choice>
              <mc:Fallback>
                <p:oleObj name="公式" r:id="rId6" imgW="406080" imgH="177480" progId="Equation.3">
                  <p:embed/>
                  <p:pic>
                    <p:nvPicPr>
                      <p:cNvPr id="30" name="Object 18"/>
                      <p:cNvPicPr>
                        <a:picLocks noChangeAspect="1" noChangeArrowheads="1"/>
                      </p:cNvPicPr>
                      <p:nvPr/>
                    </p:nvPicPr>
                    <p:blipFill>
                      <a:blip r:embed="rId7"/>
                      <a:srcRect/>
                      <a:stretch>
                        <a:fillRect/>
                      </a:stretch>
                    </p:blipFill>
                    <p:spPr bwMode="auto">
                      <a:xfrm>
                        <a:off x="1269467" y="1148378"/>
                        <a:ext cx="877887" cy="385762"/>
                      </a:xfrm>
                      <a:prstGeom prst="rect">
                        <a:avLst/>
                      </a:prstGeom>
                      <a:solidFill>
                        <a:srgbClr val="66FF99"/>
                      </a:solidFill>
                      <a:ln>
                        <a:noFill/>
                      </a:ln>
                      <a:effectLst/>
                      <a:extLst/>
                    </p:spPr>
                  </p:pic>
                </p:oleObj>
              </mc:Fallback>
            </mc:AlternateContent>
          </a:graphicData>
        </a:graphic>
      </p:graphicFrame>
      <p:graphicFrame>
        <p:nvGraphicFramePr>
          <p:cNvPr id="21" name="Object 18"/>
          <p:cNvGraphicFramePr>
            <a:graphicFrameLocks noChangeAspect="1"/>
          </p:cNvGraphicFramePr>
          <p:nvPr>
            <p:extLst>
              <p:ext uri="{D42A27DB-BD31-4B8C-83A1-F6EECF244321}">
                <p14:modId xmlns:p14="http://schemas.microsoft.com/office/powerpoint/2010/main" val="2859889079"/>
              </p:ext>
            </p:extLst>
          </p:nvPr>
        </p:nvGraphicFramePr>
        <p:xfrm>
          <a:off x="2870052" y="702863"/>
          <a:ext cx="1209575" cy="934672"/>
        </p:xfrm>
        <a:graphic>
          <a:graphicData uri="http://schemas.openxmlformats.org/presentationml/2006/ole">
            <mc:AlternateContent xmlns:mc="http://schemas.openxmlformats.org/markup-compatibility/2006">
              <mc:Choice xmlns:v="urn:schemas-microsoft-com:vml" Requires="v">
                <p:oleObj spid="_x0000_s378157" name="公式" r:id="rId8" imgW="558720" imgH="431640" progId="Equation.3">
                  <p:embed/>
                </p:oleObj>
              </mc:Choice>
              <mc:Fallback>
                <p:oleObj name="公式" r:id="rId8" imgW="558720" imgH="431640" progId="Equation.3">
                  <p:embed/>
                  <p:pic>
                    <p:nvPicPr>
                      <p:cNvPr id="31" name="Object 18"/>
                      <p:cNvPicPr>
                        <a:picLocks noChangeAspect="1" noChangeArrowheads="1"/>
                      </p:cNvPicPr>
                      <p:nvPr/>
                    </p:nvPicPr>
                    <p:blipFill>
                      <a:blip r:embed="rId9"/>
                      <a:srcRect/>
                      <a:stretch>
                        <a:fillRect/>
                      </a:stretch>
                    </p:blipFill>
                    <p:spPr bwMode="auto">
                      <a:xfrm>
                        <a:off x="2870052" y="702863"/>
                        <a:ext cx="1209575" cy="934672"/>
                      </a:xfrm>
                      <a:prstGeom prst="rect">
                        <a:avLst/>
                      </a:prstGeom>
                      <a:solidFill>
                        <a:srgbClr val="FFFF00"/>
                      </a:solidFill>
                      <a:ln>
                        <a:noFill/>
                      </a:ln>
                      <a:effectLst/>
                      <a:extLst/>
                    </p:spPr>
                  </p:pic>
                </p:oleObj>
              </mc:Fallback>
            </mc:AlternateContent>
          </a:graphicData>
        </a:graphic>
      </p:graphicFrame>
      <p:graphicFrame>
        <p:nvGraphicFramePr>
          <p:cNvPr id="22" name="Object 18"/>
          <p:cNvGraphicFramePr>
            <a:graphicFrameLocks noChangeAspect="1"/>
          </p:cNvGraphicFramePr>
          <p:nvPr>
            <p:extLst>
              <p:ext uri="{D42A27DB-BD31-4B8C-83A1-F6EECF244321}">
                <p14:modId xmlns:p14="http://schemas.microsoft.com/office/powerpoint/2010/main" val="217677545"/>
              </p:ext>
            </p:extLst>
          </p:nvPr>
        </p:nvGraphicFramePr>
        <p:xfrm>
          <a:off x="6930388" y="1138979"/>
          <a:ext cx="877887" cy="385762"/>
        </p:xfrm>
        <a:graphic>
          <a:graphicData uri="http://schemas.openxmlformats.org/presentationml/2006/ole">
            <mc:AlternateContent xmlns:mc="http://schemas.openxmlformats.org/markup-compatibility/2006">
              <mc:Choice xmlns:v="urn:schemas-microsoft-com:vml" Requires="v">
                <p:oleObj spid="_x0000_s378158" name="公式" r:id="rId10" imgW="406080" imgH="177480" progId="Equation.3">
                  <p:embed/>
                </p:oleObj>
              </mc:Choice>
              <mc:Fallback>
                <p:oleObj name="公式" r:id="rId10" imgW="406080" imgH="177480" progId="Equation.3">
                  <p:embed/>
                  <p:pic>
                    <p:nvPicPr>
                      <p:cNvPr id="32" name="Object 18"/>
                      <p:cNvPicPr>
                        <a:picLocks noChangeAspect="1" noChangeArrowheads="1"/>
                      </p:cNvPicPr>
                      <p:nvPr/>
                    </p:nvPicPr>
                    <p:blipFill>
                      <a:blip r:embed="rId11"/>
                      <a:srcRect/>
                      <a:stretch>
                        <a:fillRect/>
                      </a:stretch>
                    </p:blipFill>
                    <p:spPr bwMode="auto">
                      <a:xfrm>
                        <a:off x="6930388" y="1138979"/>
                        <a:ext cx="877887" cy="385762"/>
                      </a:xfrm>
                      <a:prstGeom prst="rect">
                        <a:avLst/>
                      </a:prstGeom>
                      <a:solidFill>
                        <a:srgbClr val="FFC000"/>
                      </a:solidFill>
                      <a:ln>
                        <a:noFill/>
                      </a:ln>
                      <a:effectLst/>
                      <a:extLst/>
                    </p:spPr>
                  </p:pic>
                </p:oleObj>
              </mc:Fallback>
            </mc:AlternateContent>
          </a:graphicData>
        </a:graphic>
      </p:graphicFrame>
      <p:graphicFrame>
        <p:nvGraphicFramePr>
          <p:cNvPr id="23" name="Object 18"/>
          <p:cNvGraphicFramePr>
            <a:graphicFrameLocks noChangeAspect="1"/>
          </p:cNvGraphicFramePr>
          <p:nvPr>
            <p:extLst>
              <p:ext uri="{D42A27DB-BD31-4B8C-83A1-F6EECF244321}">
                <p14:modId xmlns:p14="http://schemas.microsoft.com/office/powerpoint/2010/main" val="927658256"/>
              </p:ext>
            </p:extLst>
          </p:nvPr>
        </p:nvGraphicFramePr>
        <p:xfrm>
          <a:off x="8900822" y="777570"/>
          <a:ext cx="1017587" cy="935038"/>
        </p:xfrm>
        <a:graphic>
          <a:graphicData uri="http://schemas.openxmlformats.org/presentationml/2006/ole">
            <mc:AlternateContent xmlns:mc="http://schemas.openxmlformats.org/markup-compatibility/2006">
              <mc:Choice xmlns:v="urn:schemas-microsoft-com:vml" Requires="v">
                <p:oleObj spid="_x0000_s378159" name="公式" r:id="rId12" imgW="469800" imgH="431640" progId="Equation.3">
                  <p:embed/>
                </p:oleObj>
              </mc:Choice>
              <mc:Fallback>
                <p:oleObj name="公式" r:id="rId12" imgW="469800" imgH="431640" progId="Equation.3">
                  <p:embed/>
                  <p:pic>
                    <p:nvPicPr>
                      <p:cNvPr id="33" name="Object 18"/>
                      <p:cNvPicPr>
                        <a:picLocks noChangeAspect="1" noChangeArrowheads="1"/>
                      </p:cNvPicPr>
                      <p:nvPr/>
                    </p:nvPicPr>
                    <p:blipFill>
                      <a:blip r:embed="rId13"/>
                      <a:srcRect/>
                      <a:stretch>
                        <a:fillRect/>
                      </a:stretch>
                    </p:blipFill>
                    <p:spPr bwMode="auto">
                      <a:xfrm>
                        <a:off x="8900822" y="777570"/>
                        <a:ext cx="1017587" cy="935038"/>
                      </a:xfrm>
                      <a:prstGeom prst="rect">
                        <a:avLst/>
                      </a:prstGeom>
                      <a:solidFill>
                        <a:srgbClr val="00FF00"/>
                      </a:solidFill>
                      <a:ln>
                        <a:noFill/>
                      </a:ln>
                      <a:effectLst/>
                      <a:extLst/>
                    </p:spPr>
                  </p:pic>
                </p:oleObj>
              </mc:Fallback>
            </mc:AlternateContent>
          </a:graphicData>
        </a:graphic>
      </p:graphicFrame>
      <p:graphicFrame>
        <p:nvGraphicFramePr>
          <p:cNvPr id="24" name="Object 8"/>
          <p:cNvGraphicFramePr>
            <a:graphicFrameLocks noChangeAspect="1"/>
          </p:cNvGraphicFramePr>
          <p:nvPr>
            <p:extLst>
              <p:ext uri="{D42A27DB-BD31-4B8C-83A1-F6EECF244321}">
                <p14:modId xmlns:p14="http://schemas.microsoft.com/office/powerpoint/2010/main" val="422385624"/>
              </p:ext>
            </p:extLst>
          </p:nvPr>
        </p:nvGraphicFramePr>
        <p:xfrm>
          <a:off x="1055440" y="2177044"/>
          <a:ext cx="9045094" cy="1246222"/>
        </p:xfrm>
        <a:graphic>
          <a:graphicData uri="http://schemas.openxmlformats.org/presentationml/2006/ole">
            <mc:AlternateContent xmlns:mc="http://schemas.openxmlformats.org/markup-compatibility/2006">
              <mc:Choice xmlns:v="urn:schemas-microsoft-com:vml" Requires="v">
                <p:oleObj spid="_x0000_s378160" name="Equation" r:id="rId14" imgW="3124080" imgH="431640" progId="Equation.DSMT4">
                  <p:embed/>
                </p:oleObj>
              </mc:Choice>
              <mc:Fallback>
                <p:oleObj name="Equation" r:id="rId14" imgW="3124080" imgH="431640" progId="Equation.DSMT4">
                  <p:embed/>
                  <p:pic>
                    <p:nvPicPr>
                      <p:cNvPr id="29" name="Object 8"/>
                      <p:cNvPicPr>
                        <a:picLocks noChangeAspect="1" noChangeArrowheads="1"/>
                      </p:cNvPicPr>
                      <p:nvPr/>
                    </p:nvPicPr>
                    <p:blipFill>
                      <a:blip r:embed="rId15"/>
                      <a:srcRect/>
                      <a:stretch>
                        <a:fillRect/>
                      </a:stretch>
                    </p:blipFill>
                    <p:spPr bwMode="auto">
                      <a:xfrm>
                        <a:off x="1055440" y="2177044"/>
                        <a:ext cx="9045094" cy="1246222"/>
                      </a:xfrm>
                      <a:prstGeom prst="rect">
                        <a:avLst/>
                      </a:prstGeom>
                      <a:solidFill>
                        <a:srgbClr val="FFFF00"/>
                      </a:solidFill>
                      <a:ln>
                        <a:noFill/>
                      </a:ln>
                      <a:effectLst/>
                      <a:extLst/>
                    </p:spPr>
                  </p:pic>
                </p:oleObj>
              </mc:Fallback>
            </mc:AlternateContent>
          </a:graphicData>
        </a:graphic>
      </p:graphicFrame>
      <p:sp>
        <p:nvSpPr>
          <p:cNvPr id="25" name="Line 27"/>
          <p:cNvSpPr>
            <a:spLocks noChangeShapeType="1"/>
          </p:cNvSpPr>
          <p:nvPr/>
        </p:nvSpPr>
        <p:spPr bwMode="auto">
          <a:xfrm flipV="1">
            <a:off x="1611301" y="4247324"/>
            <a:ext cx="0" cy="1055688"/>
          </a:xfrm>
          <a:prstGeom prst="line">
            <a:avLst/>
          </a:prstGeom>
          <a:noFill/>
          <a:ln w="57150">
            <a:solidFill>
              <a:srgbClr val="FF3300"/>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6" name="Group 30"/>
          <p:cNvGrpSpPr>
            <a:grpSpLocks/>
          </p:cNvGrpSpPr>
          <p:nvPr/>
        </p:nvGrpSpPr>
        <p:grpSpPr bwMode="auto">
          <a:xfrm>
            <a:off x="1014088" y="4079051"/>
            <a:ext cx="1387475" cy="1341437"/>
            <a:chOff x="3633" y="1637"/>
            <a:chExt cx="874" cy="845"/>
          </a:xfrm>
        </p:grpSpPr>
        <p:sp>
          <p:nvSpPr>
            <p:cNvPr id="27" name="Line 31"/>
            <p:cNvSpPr>
              <a:spLocks noChangeShapeType="1"/>
            </p:cNvSpPr>
            <p:nvPr/>
          </p:nvSpPr>
          <p:spPr bwMode="auto">
            <a:xfrm>
              <a:off x="3633" y="2482"/>
              <a:ext cx="859"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32"/>
            <p:cNvSpPr>
              <a:spLocks noChangeShapeType="1"/>
            </p:cNvSpPr>
            <p:nvPr/>
          </p:nvSpPr>
          <p:spPr bwMode="auto">
            <a:xfrm>
              <a:off x="3648" y="1637"/>
              <a:ext cx="859"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29" name="Object 9"/>
          <p:cNvGraphicFramePr>
            <a:graphicFrameLocks noChangeAspect="1"/>
          </p:cNvGraphicFramePr>
          <p:nvPr>
            <p:extLst>
              <p:ext uri="{D42A27DB-BD31-4B8C-83A1-F6EECF244321}">
                <p14:modId xmlns:p14="http://schemas.microsoft.com/office/powerpoint/2010/main" val="1731960088"/>
              </p:ext>
            </p:extLst>
          </p:nvPr>
        </p:nvGraphicFramePr>
        <p:xfrm>
          <a:off x="2403956" y="5074412"/>
          <a:ext cx="642937" cy="692150"/>
        </p:xfrm>
        <a:graphic>
          <a:graphicData uri="http://schemas.openxmlformats.org/presentationml/2006/ole">
            <mc:AlternateContent xmlns:mc="http://schemas.openxmlformats.org/markup-compatibility/2006">
              <mc:Choice xmlns:v="urn:schemas-microsoft-com:vml" Requires="v">
                <p:oleObj spid="_x0000_s378161" name="公式" r:id="rId16" imgW="215806" imgH="228501" progId="Equation.3">
                  <p:embed/>
                </p:oleObj>
              </mc:Choice>
              <mc:Fallback>
                <p:oleObj name="公式" r:id="rId16" imgW="215806" imgH="228501" progId="Equation.3">
                  <p:embed/>
                  <p:pic>
                    <p:nvPicPr>
                      <p:cNvPr id="42"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403956" y="5074412"/>
                        <a:ext cx="642937"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10"/>
          <p:cNvGraphicFramePr>
            <a:graphicFrameLocks noChangeAspect="1"/>
          </p:cNvGraphicFramePr>
          <p:nvPr>
            <p:extLst>
              <p:ext uri="{D42A27DB-BD31-4B8C-83A1-F6EECF244321}">
                <p14:modId xmlns:p14="http://schemas.microsoft.com/office/powerpoint/2010/main" val="430331045"/>
              </p:ext>
            </p:extLst>
          </p:nvPr>
        </p:nvGraphicFramePr>
        <p:xfrm>
          <a:off x="2475392" y="3643131"/>
          <a:ext cx="571500" cy="685800"/>
        </p:xfrm>
        <a:graphic>
          <a:graphicData uri="http://schemas.openxmlformats.org/presentationml/2006/ole">
            <mc:AlternateContent xmlns:mc="http://schemas.openxmlformats.org/markup-compatibility/2006">
              <mc:Choice xmlns:v="urn:schemas-microsoft-com:vml" Requires="v">
                <p:oleObj spid="_x0000_s378162" name="公式" r:id="rId18" imgW="190500" imgH="228600" progId="Equation.3">
                  <p:embed/>
                </p:oleObj>
              </mc:Choice>
              <mc:Fallback>
                <p:oleObj name="公式" r:id="rId18" imgW="190500" imgH="228600" progId="Equation.3">
                  <p:embed/>
                  <p:pic>
                    <p:nvPicPr>
                      <p:cNvPr id="43"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75392" y="3643131"/>
                        <a:ext cx="5715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12"/>
          <p:cNvGraphicFramePr>
            <a:graphicFrameLocks noChangeAspect="1"/>
          </p:cNvGraphicFramePr>
          <p:nvPr>
            <p:extLst>
              <p:ext uri="{D42A27DB-BD31-4B8C-83A1-F6EECF244321}">
                <p14:modId xmlns:p14="http://schemas.microsoft.com/office/powerpoint/2010/main" val="2509008805"/>
              </p:ext>
            </p:extLst>
          </p:nvPr>
        </p:nvGraphicFramePr>
        <p:xfrm>
          <a:off x="1719732" y="4285425"/>
          <a:ext cx="714375" cy="555625"/>
        </p:xfrm>
        <a:graphic>
          <a:graphicData uri="http://schemas.openxmlformats.org/presentationml/2006/ole">
            <mc:AlternateContent xmlns:mc="http://schemas.openxmlformats.org/markup-compatibility/2006">
              <mc:Choice xmlns:v="urn:schemas-microsoft-com:vml" Requires="v">
                <p:oleObj spid="_x0000_s378163" name="公式" r:id="rId20" imgW="228402" imgH="177646" progId="Equation.3">
                  <p:embed/>
                </p:oleObj>
              </mc:Choice>
              <mc:Fallback>
                <p:oleObj name="公式" r:id="rId20" imgW="228402" imgH="177646" progId="Equation.3">
                  <p:embed/>
                  <p:pic>
                    <p:nvPicPr>
                      <p:cNvPr id="44" name="Object 1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19732" y="4285425"/>
                        <a:ext cx="714375"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 name="Freeform 51"/>
          <p:cNvSpPr>
            <a:spLocks/>
          </p:cNvSpPr>
          <p:nvPr/>
        </p:nvSpPr>
        <p:spPr bwMode="auto">
          <a:xfrm>
            <a:off x="2320731" y="4493372"/>
            <a:ext cx="792162" cy="207963"/>
          </a:xfrm>
          <a:custGeom>
            <a:avLst/>
            <a:gdLst>
              <a:gd name="T0" fmla="*/ 0 w 865"/>
              <a:gd name="T1" fmla="*/ 2147483646 h 159"/>
              <a:gd name="T2" fmla="*/ 2147483646 w 865"/>
              <a:gd name="T3" fmla="*/ 2147483646 h 159"/>
              <a:gd name="T4" fmla="*/ 2147483646 w 865"/>
              <a:gd name="T5" fmla="*/ 2147483646 h 159"/>
              <a:gd name="T6" fmla="*/ 2147483646 w 865"/>
              <a:gd name="T7" fmla="*/ 2147483646 h 159"/>
              <a:gd name="T8" fmla="*/ 2147483646 w 865"/>
              <a:gd name="T9" fmla="*/ 2147483646 h 159"/>
              <a:gd name="T10" fmla="*/ 2147483646 w 865"/>
              <a:gd name="T11" fmla="*/ 2147483646 h 159"/>
              <a:gd name="T12" fmla="*/ 2147483646 w 865"/>
              <a:gd name="T13" fmla="*/ 2147483646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extLst>
      <p:ext uri="{BB962C8B-B14F-4D97-AF65-F5344CB8AC3E}">
        <p14:creationId xmlns:p14="http://schemas.microsoft.com/office/powerpoint/2010/main" val="23822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1994" y="683377"/>
            <a:ext cx="8048502" cy="1384995"/>
          </a:xfrm>
          <a:prstGeom prst="rect">
            <a:avLst/>
          </a:prstGeom>
        </p:spPr>
        <p:txBody>
          <a:bodyPr wrap="square">
            <a:spAutoFit/>
          </a:bodyPr>
          <a:lstStyle/>
          <a:p>
            <a:pPr indent="266700" algn="just">
              <a:spcAft>
                <a:spcPts val="0"/>
              </a:spcAft>
            </a:pPr>
            <a:r>
              <a:rPr lang="zh-CN" altLang="zh-CN" sz="2800" b="1" i="0" kern="100" dirty="0">
                <a:solidFill>
                  <a:srgbClr val="009900"/>
                </a:solidFill>
              </a:rPr>
              <a:t>根据玻尔的理论，氢原子在</a:t>
            </a:r>
            <a:r>
              <a:rPr lang="en-US" altLang="zh-CN" sz="2800" b="1" i="0" kern="100" dirty="0">
                <a:solidFill>
                  <a:srgbClr val="FF0000"/>
                </a:solidFill>
              </a:rPr>
              <a:t>n =5</a:t>
            </a:r>
            <a:r>
              <a:rPr lang="zh-CN" altLang="zh-CN" sz="2800" b="1" i="0" kern="100" dirty="0">
                <a:solidFill>
                  <a:srgbClr val="009900"/>
                </a:solidFill>
              </a:rPr>
              <a:t>轨道上的轨道</a:t>
            </a:r>
            <a:r>
              <a:rPr lang="zh-CN" altLang="en-US" sz="2800" b="1" i="0" kern="100" dirty="0">
                <a:solidFill>
                  <a:srgbClr val="009900"/>
                </a:solidFill>
              </a:rPr>
              <a:t>角</a:t>
            </a:r>
            <a:r>
              <a:rPr lang="zh-CN" altLang="zh-CN" sz="2800" b="1" i="0" kern="100" dirty="0">
                <a:solidFill>
                  <a:srgbClr val="009900"/>
                </a:solidFill>
              </a:rPr>
              <a:t>动量与在</a:t>
            </a:r>
            <a:r>
              <a:rPr lang="zh-CN" altLang="zh-CN" sz="2800" b="1" i="0" kern="100" dirty="0">
                <a:solidFill>
                  <a:srgbClr val="FF0000"/>
                </a:solidFill>
              </a:rPr>
              <a:t>第一激发态</a:t>
            </a:r>
            <a:r>
              <a:rPr lang="zh-CN" altLang="zh-CN" sz="2800" b="1" i="0" kern="100" dirty="0">
                <a:solidFill>
                  <a:srgbClr val="009900"/>
                </a:solidFill>
              </a:rPr>
              <a:t>的轨道</a:t>
            </a:r>
            <a:r>
              <a:rPr lang="zh-CN" altLang="en-US" sz="2800" b="1" i="0" kern="100" dirty="0">
                <a:solidFill>
                  <a:srgbClr val="009900"/>
                </a:solidFill>
              </a:rPr>
              <a:t>角</a:t>
            </a:r>
            <a:r>
              <a:rPr lang="zh-CN" altLang="zh-CN" sz="2800" b="1" i="0" kern="100" dirty="0">
                <a:solidFill>
                  <a:srgbClr val="009900"/>
                </a:solidFill>
              </a:rPr>
              <a:t>动量之比为</a:t>
            </a:r>
            <a:r>
              <a:rPr lang="en-US" altLang="zh-CN" sz="2800" b="1" i="0" kern="100" dirty="0">
                <a:solidFill>
                  <a:srgbClr val="009900"/>
                </a:solidFill>
              </a:rPr>
              <a:t>______,</a:t>
            </a:r>
            <a:r>
              <a:rPr lang="zh-CN" altLang="en-US" sz="2800" b="1" i="0" kern="100" dirty="0">
                <a:solidFill>
                  <a:srgbClr val="0000FF"/>
                </a:solidFill>
              </a:rPr>
              <a:t>动能</a:t>
            </a:r>
            <a:r>
              <a:rPr lang="zh-CN" altLang="zh-CN" sz="2800" b="1" i="0" kern="100" dirty="0">
                <a:solidFill>
                  <a:srgbClr val="0000FF"/>
                </a:solidFill>
              </a:rPr>
              <a:t>之比为</a:t>
            </a:r>
            <a:r>
              <a:rPr lang="en-US" altLang="zh-CN" sz="2800" b="1" i="0" kern="100" dirty="0">
                <a:solidFill>
                  <a:srgbClr val="0000FF"/>
                </a:solidFill>
              </a:rPr>
              <a:t>_________,</a:t>
            </a:r>
            <a:r>
              <a:rPr lang="zh-CN" altLang="en-US" sz="2800" b="1" i="0" kern="100" dirty="0">
                <a:solidFill>
                  <a:srgbClr val="FF00FF"/>
                </a:solidFill>
              </a:rPr>
              <a:t>能量</a:t>
            </a:r>
            <a:r>
              <a:rPr lang="zh-CN" altLang="zh-CN" sz="2800" b="1" i="0" kern="100" dirty="0">
                <a:solidFill>
                  <a:srgbClr val="FF00FF"/>
                </a:solidFill>
              </a:rPr>
              <a:t>之比为</a:t>
            </a:r>
            <a:r>
              <a:rPr lang="en-US" altLang="zh-CN" sz="2800" b="1" i="0" kern="100" dirty="0">
                <a:solidFill>
                  <a:srgbClr val="FF00FF"/>
                </a:solidFill>
              </a:rPr>
              <a:t>________</a:t>
            </a:r>
            <a:r>
              <a:rPr lang="zh-CN" altLang="en-US" sz="2800" b="1" i="0" kern="100" dirty="0">
                <a:solidFill>
                  <a:srgbClr val="FF00FF"/>
                </a:solidFill>
              </a:rPr>
              <a:t>。</a:t>
            </a:r>
            <a:r>
              <a:rPr lang="en-US" altLang="zh-CN" sz="2800" b="1" i="0" kern="100" dirty="0">
                <a:solidFill>
                  <a:srgbClr val="FF00FF"/>
                </a:solidFill>
              </a:rPr>
              <a:t>   </a:t>
            </a:r>
            <a:endParaRPr lang="zh-CN" altLang="zh-CN" sz="2800" b="1" i="0" kern="100" dirty="0">
              <a:solidFill>
                <a:srgbClr val="FF00FF"/>
              </a:solidFill>
            </a:endParaRPr>
          </a:p>
        </p:txBody>
      </p:sp>
      <p:graphicFrame>
        <p:nvGraphicFramePr>
          <p:cNvPr id="3" name="Object 3"/>
          <p:cNvGraphicFramePr>
            <a:graphicFrameLocks noChangeAspect="1"/>
          </p:cNvGraphicFramePr>
          <p:nvPr>
            <p:extLst>
              <p:ext uri="{D42A27DB-BD31-4B8C-83A1-F6EECF244321}">
                <p14:modId xmlns:p14="http://schemas.microsoft.com/office/powerpoint/2010/main" val="1230464623"/>
              </p:ext>
            </p:extLst>
          </p:nvPr>
        </p:nvGraphicFramePr>
        <p:xfrm>
          <a:off x="2939343" y="2170851"/>
          <a:ext cx="2257252" cy="697841"/>
        </p:xfrm>
        <a:graphic>
          <a:graphicData uri="http://schemas.openxmlformats.org/presentationml/2006/ole">
            <mc:AlternateContent xmlns:mc="http://schemas.openxmlformats.org/markup-compatibility/2006">
              <mc:Choice xmlns:v="urn:schemas-microsoft-com:vml" Requires="v">
                <p:oleObj spid="_x0000_s361954" name="Equation" r:id="rId3" imgW="736560" imgH="228600" progId="Equation.DSMT4">
                  <p:embed/>
                </p:oleObj>
              </mc:Choice>
              <mc:Fallback>
                <p:oleObj name="Equation" r:id="rId3" imgW="736560" imgH="228600" progId="Equation.DSMT4">
                  <p:embed/>
                  <p:pic>
                    <p:nvPicPr>
                      <p:cNvPr id="0" name=""/>
                      <p:cNvPicPr>
                        <a:picLocks noChangeAspect="1" noChangeArrowheads="1"/>
                      </p:cNvPicPr>
                      <p:nvPr/>
                    </p:nvPicPr>
                    <p:blipFill>
                      <a:blip r:embed="rId4"/>
                      <a:srcRect/>
                      <a:stretch>
                        <a:fillRect/>
                      </a:stretch>
                    </p:blipFill>
                    <p:spPr bwMode="auto">
                      <a:xfrm>
                        <a:off x="2939343" y="2170851"/>
                        <a:ext cx="2257252" cy="697841"/>
                      </a:xfrm>
                      <a:prstGeom prst="rect">
                        <a:avLst/>
                      </a:prstGeom>
                      <a:solidFill>
                        <a:srgbClr val="00FFFF"/>
                      </a:solidFill>
                      <a:ln>
                        <a:noFill/>
                      </a:ln>
                      <a:effectLst/>
                      <a:extLst/>
                    </p:spPr>
                  </p:pic>
                </p:oleObj>
              </mc:Fallback>
            </mc:AlternateContent>
          </a:graphicData>
        </a:graphic>
      </p:graphicFrame>
      <p:graphicFrame>
        <p:nvGraphicFramePr>
          <p:cNvPr id="4" name="Object 53"/>
          <p:cNvGraphicFramePr>
            <a:graphicFrameLocks noChangeAspect="1"/>
          </p:cNvGraphicFramePr>
          <p:nvPr>
            <p:extLst>
              <p:ext uri="{D42A27DB-BD31-4B8C-83A1-F6EECF244321}">
                <p14:modId xmlns:p14="http://schemas.microsoft.com/office/powerpoint/2010/main" val="3247598283"/>
              </p:ext>
            </p:extLst>
          </p:nvPr>
        </p:nvGraphicFramePr>
        <p:xfrm>
          <a:off x="9407371" y="1180943"/>
          <a:ext cx="991633" cy="513658"/>
        </p:xfrm>
        <a:graphic>
          <a:graphicData uri="http://schemas.openxmlformats.org/presentationml/2006/ole">
            <mc:AlternateContent xmlns:mc="http://schemas.openxmlformats.org/markup-compatibility/2006">
              <mc:Choice xmlns:v="urn:schemas-microsoft-com:vml" Requires="v">
                <p:oleObj spid="_x0000_s361955" name="公式" r:id="rId5" imgW="279360" imgH="177480" progId="Equation.3">
                  <p:embed/>
                </p:oleObj>
              </mc:Choice>
              <mc:Fallback>
                <p:oleObj name="公式" r:id="rId5" imgW="279360" imgH="177480" progId="Equation.3">
                  <p:embed/>
                  <p:pic>
                    <p:nvPicPr>
                      <p:cNvPr id="0" name=""/>
                      <p:cNvPicPr>
                        <a:picLocks noChangeAspect="1" noChangeArrowheads="1"/>
                      </p:cNvPicPr>
                      <p:nvPr/>
                    </p:nvPicPr>
                    <p:blipFill>
                      <a:blip r:embed="rId6"/>
                      <a:srcRect/>
                      <a:stretch>
                        <a:fillRect/>
                      </a:stretch>
                    </p:blipFill>
                    <p:spPr bwMode="auto">
                      <a:xfrm>
                        <a:off x="9407371" y="1180943"/>
                        <a:ext cx="991633" cy="513658"/>
                      </a:xfrm>
                      <a:prstGeom prst="rect">
                        <a:avLst/>
                      </a:prstGeom>
                      <a:solidFill>
                        <a:srgbClr val="FFFF00"/>
                      </a:solidFill>
                      <a:ln>
                        <a:noFill/>
                      </a:ln>
                      <a:effectLst/>
                      <a:extLst/>
                    </p:spPr>
                  </p:pic>
                </p:oleObj>
              </mc:Fallback>
            </mc:AlternateContent>
          </a:graphicData>
        </a:graphic>
      </p:graphicFrame>
      <p:graphicFrame>
        <p:nvGraphicFramePr>
          <p:cNvPr id="5" name="Object 51"/>
          <p:cNvGraphicFramePr>
            <a:graphicFrameLocks noChangeAspect="1"/>
          </p:cNvGraphicFramePr>
          <p:nvPr>
            <p:extLst>
              <p:ext uri="{D42A27DB-BD31-4B8C-83A1-F6EECF244321}">
                <p14:modId xmlns:p14="http://schemas.microsoft.com/office/powerpoint/2010/main" val="2656989043"/>
              </p:ext>
            </p:extLst>
          </p:nvPr>
        </p:nvGraphicFramePr>
        <p:xfrm>
          <a:off x="2710656" y="2903912"/>
          <a:ext cx="2714625" cy="1285875"/>
        </p:xfrm>
        <a:graphic>
          <a:graphicData uri="http://schemas.openxmlformats.org/presentationml/2006/ole">
            <mc:AlternateContent xmlns:mc="http://schemas.openxmlformats.org/markup-compatibility/2006">
              <mc:Choice xmlns:v="urn:schemas-microsoft-com:vml" Requires="v">
                <p:oleObj spid="_x0000_s361956" name="Equation" r:id="rId7" imgW="965160" imgH="457200" progId="Equation.DSMT4">
                  <p:embed/>
                </p:oleObj>
              </mc:Choice>
              <mc:Fallback>
                <p:oleObj name="Equation" r:id="rId7" imgW="965160" imgH="457200" progId="Equation.DSMT4">
                  <p:embed/>
                  <p:pic>
                    <p:nvPicPr>
                      <p:cNvPr id="0" name=""/>
                      <p:cNvPicPr>
                        <a:picLocks noChangeAspect="1" noChangeArrowheads="1"/>
                      </p:cNvPicPr>
                      <p:nvPr/>
                    </p:nvPicPr>
                    <p:blipFill>
                      <a:blip r:embed="rId8"/>
                      <a:srcRect/>
                      <a:stretch>
                        <a:fillRect/>
                      </a:stretch>
                    </p:blipFill>
                    <p:spPr bwMode="auto">
                      <a:xfrm>
                        <a:off x="2710656" y="2903912"/>
                        <a:ext cx="2714625" cy="1285875"/>
                      </a:xfrm>
                      <a:prstGeom prst="rect">
                        <a:avLst/>
                      </a:prstGeom>
                      <a:solidFill>
                        <a:srgbClr val="66FF33"/>
                      </a:solidFill>
                      <a:ln>
                        <a:noFill/>
                      </a:ln>
                      <a:effectLst/>
                      <a:extLst/>
                    </p:spPr>
                  </p:pic>
                </p:oleObj>
              </mc:Fallback>
            </mc:AlternateContent>
          </a:graphicData>
        </a:graphic>
      </p:graphicFrame>
      <p:graphicFrame>
        <p:nvGraphicFramePr>
          <p:cNvPr id="10" name="Object 2076"/>
          <p:cNvGraphicFramePr>
            <a:graphicFrameLocks noChangeAspect="1"/>
          </p:cNvGraphicFramePr>
          <p:nvPr>
            <p:extLst>
              <p:ext uri="{D42A27DB-BD31-4B8C-83A1-F6EECF244321}">
                <p14:modId xmlns:p14="http://schemas.microsoft.com/office/powerpoint/2010/main" val="2952521129"/>
              </p:ext>
            </p:extLst>
          </p:nvPr>
        </p:nvGraphicFramePr>
        <p:xfrm>
          <a:off x="5994400" y="2828925"/>
          <a:ext cx="2922588" cy="1401763"/>
        </p:xfrm>
        <a:graphic>
          <a:graphicData uri="http://schemas.openxmlformats.org/presentationml/2006/ole">
            <mc:AlternateContent xmlns:mc="http://schemas.openxmlformats.org/markup-compatibility/2006">
              <mc:Choice xmlns:v="urn:schemas-microsoft-com:vml" Requires="v">
                <p:oleObj spid="_x0000_s361957" name="Equation" r:id="rId9" imgW="952200" imgH="457200" progId="Equation.DSMT4">
                  <p:embed/>
                </p:oleObj>
              </mc:Choice>
              <mc:Fallback>
                <p:oleObj name="Equation" r:id="rId9" imgW="952200" imgH="457200" progId="Equation.DSMT4">
                  <p:embed/>
                  <p:pic>
                    <p:nvPicPr>
                      <p:cNvPr id="0" name=""/>
                      <p:cNvPicPr>
                        <a:picLocks noChangeAspect="1" noChangeArrowheads="1"/>
                      </p:cNvPicPr>
                      <p:nvPr/>
                    </p:nvPicPr>
                    <p:blipFill>
                      <a:blip r:embed="rId10"/>
                      <a:srcRect/>
                      <a:stretch>
                        <a:fillRect/>
                      </a:stretch>
                    </p:blipFill>
                    <p:spPr bwMode="auto">
                      <a:xfrm>
                        <a:off x="5994400" y="2828925"/>
                        <a:ext cx="2922588" cy="1401763"/>
                      </a:xfrm>
                      <a:prstGeom prst="rect">
                        <a:avLst/>
                      </a:prstGeom>
                      <a:noFill/>
                      <a:ln>
                        <a:noFill/>
                      </a:ln>
                      <a:effectLst/>
                      <a:extLst/>
                    </p:spPr>
                  </p:pic>
                </p:oleObj>
              </mc:Fallback>
            </mc:AlternateContent>
          </a:graphicData>
        </a:graphic>
      </p:graphicFrame>
      <p:graphicFrame>
        <p:nvGraphicFramePr>
          <p:cNvPr id="14" name="Object 2075"/>
          <p:cNvGraphicFramePr>
            <a:graphicFrameLocks noChangeAspect="1"/>
          </p:cNvGraphicFramePr>
          <p:nvPr>
            <p:extLst>
              <p:ext uri="{D42A27DB-BD31-4B8C-83A1-F6EECF244321}">
                <p14:modId xmlns:p14="http://schemas.microsoft.com/office/powerpoint/2010/main" val="1387619616"/>
              </p:ext>
            </p:extLst>
          </p:nvPr>
        </p:nvGraphicFramePr>
        <p:xfrm>
          <a:off x="2506663" y="4229100"/>
          <a:ext cx="3500437" cy="1327150"/>
        </p:xfrm>
        <a:graphic>
          <a:graphicData uri="http://schemas.openxmlformats.org/presentationml/2006/ole">
            <mc:AlternateContent xmlns:mc="http://schemas.openxmlformats.org/markup-compatibility/2006">
              <mc:Choice xmlns:v="urn:schemas-microsoft-com:vml" Requires="v">
                <p:oleObj spid="_x0000_s361958" name="Equation" r:id="rId11" imgW="1206360" imgH="457200" progId="Equation.DSMT4">
                  <p:embed/>
                </p:oleObj>
              </mc:Choice>
              <mc:Fallback>
                <p:oleObj name="Equation" r:id="rId11" imgW="1206360" imgH="457200" progId="Equation.DSMT4">
                  <p:embed/>
                  <p:pic>
                    <p:nvPicPr>
                      <p:cNvPr id="0" name=""/>
                      <p:cNvPicPr>
                        <a:picLocks noChangeAspect="1" noChangeArrowheads="1"/>
                      </p:cNvPicPr>
                      <p:nvPr/>
                    </p:nvPicPr>
                    <p:blipFill>
                      <a:blip r:embed="rId12"/>
                      <a:srcRect/>
                      <a:stretch>
                        <a:fillRect/>
                      </a:stretch>
                    </p:blipFill>
                    <p:spPr bwMode="auto">
                      <a:xfrm>
                        <a:off x="2506663" y="4229100"/>
                        <a:ext cx="3500437" cy="1327150"/>
                      </a:xfrm>
                      <a:prstGeom prst="rect">
                        <a:avLst/>
                      </a:prstGeom>
                      <a:solidFill>
                        <a:srgbClr val="FFFF00"/>
                      </a:solidFill>
                      <a:ln>
                        <a:noFill/>
                      </a:ln>
                      <a:effectLst/>
                      <a:extLst/>
                    </p:spPr>
                  </p:pic>
                </p:oleObj>
              </mc:Fallback>
            </mc:AlternateContent>
          </a:graphicData>
        </a:graphic>
      </p:graphicFrame>
      <p:graphicFrame>
        <p:nvGraphicFramePr>
          <p:cNvPr id="15" name="Object 17"/>
          <p:cNvGraphicFramePr>
            <a:graphicFrameLocks noChangeAspect="1"/>
          </p:cNvGraphicFramePr>
          <p:nvPr>
            <p:extLst>
              <p:ext uri="{D42A27DB-BD31-4B8C-83A1-F6EECF244321}">
                <p14:modId xmlns:p14="http://schemas.microsoft.com/office/powerpoint/2010/main" val="3837522034"/>
              </p:ext>
            </p:extLst>
          </p:nvPr>
        </p:nvGraphicFramePr>
        <p:xfrm>
          <a:off x="2690813" y="5373688"/>
          <a:ext cx="3683000" cy="1325562"/>
        </p:xfrm>
        <a:graphic>
          <a:graphicData uri="http://schemas.openxmlformats.org/presentationml/2006/ole">
            <mc:AlternateContent xmlns:mc="http://schemas.openxmlformats.org/markup-compatibility/2006">
              <mc:Choice xmlns:v="urn:schemas-microsoft-com:vml" Requires="v">
                <p:oleObj spid="_x0000_s361959" name="Equation" r:id="rId13" imgW="1269720" imgH="457200" progId="Equation.DSMT4">
                  <p:embed/>
                </p:oleObj>
              </mc:Choice>
              <mc:Fallback>
                <p:oleObj name="Equation" r:id="rId13" imgW="1269720" imgH="457200" progId="Equation.DSMT4">
                  <p:embed/>
                  <p:pic>
                    <p:nvPicPr>
                      <p:cNvPr id="0" name=""/>
                      <p:cNvPicPr>
                        <a:picLocks noChangeAspect="1" noChangeArrowheads="1"/>
                      </p:cNvPicPr>
                      <p:nvPr/>
                    </p:nvPicPr>
                    <p:blipFill>
                      <a:blip r:embed="rId14"/>
                      <a:srcRect/>
                      <a:stretch>
                        <a:fillRect/>
                      </a:stretch>
                    </p:blipFill>
                    <p:spPr bwMode="auto">
                      <a:xfrm>
                        <a:off x="2690813" y="5373688"/>
                        <a:ext cx="3683000" cy="1325562"/>
                      </a:xfrm>
                      <a:prstGeom prst="rect">
                        <a:avLst/>
                      </a:prstGeom>
                      <a:noFill/>
                      <a:ln>
                        <a:noFill/>
                      </a:ln>
                      <a:effectLst/>
                      <a:extLst/>
                    </p:spPr>
                  </p:pic>
                </p:oleObj>
              </mc:Fallback>
            </mc:AlternateContent>
          </a:graphicData>
        </a:graphic>
      </p:graphicFrame>
      <p:graphicFrame>
        <p:nvGraphicFramePr>
          <p:cNvPr id="16" name="Object 18"/>
          <p:cNvGraphicFramePr>
            <a:graphicFrameLocks noChangeAspect="1"/>
          </p:cNvGraphicFramePr>
          <p:nvPr>
            <p:extLst>
              <p:ext uri="{D42A27DB-BD31-4B8C-83A1-F6EECF244321}">
                <p14:modId xmlns:p14="http://schemas.microsoft.com/office/powerpoint/2010/main" val="1137860862"/>
              </p:ext>
            </p:extLst>
          </p:nvPr>
        </p:nvGraphicFramePr>
        <p:xfrm>
          <a:off x="6408578" y="5469422"/>
          <a:ext cx="1071562" cy="1230312"/>
        </p:xfrm>
        <a:graphic>
          <a:graphicData uri="http://schemas.openxmlformats.org/presentationml/2006/ole">
            <mc:AlternateContent xmlns:mc="http://schemas.openxmlformats.org/markup-compatibility/2006">
              <mc:Choice xmlns:v="urn:schemas-microsoft-com:vml" Requires="v">
                <p:oleObj spid="_x0000_s361960" name="Equation" r:id="rId15" imgW="342720" imgH="393480" progId="Equation.DSMT4">
                  <p:embed/>
                </p:oleObj>
              </mc:Choice>
              <mc:Fallback>
                <p:oleObj name="Equation" r:id="rId15" imgW="342720" imgH="393480" progId="Equation.DSMT4">
                  <p:embed/>
                  <p:pic>
                    <p:nvPicPr>
                      <p:cNvPr id="0" name=""/>
                      <p:cNvPicPr>
                        <a:picLocks noChangeAspect="1" noChangeArrowheads="1"/>
                      </p:cNvPicPr>
                      <p:nvPr/>
                    </p:nvPicPr>
                    <p:blipFill>
                      <a:blip r:embed="rId16"/>
                      <a:srcRect/>
                      <a:stretch>
                        <a:fillRect/>
                      </a:stretch>
                    </p:blipFill>
                    <p:spPr bwMode="auto">
                      <a:xfrm>
                        <a:off x="6408578" y="5469422"/>
                        <a:ext cx="1071562" cy="1230312"/>
                      </a:xfrm>
                      <a:prstGeom prst="rect">
                        <a:avLst/>
                      </a:prstGeom>
                      <a:noFill/>
                      <a:ln>
                        <a:noFill/>
                      </a:ln>
                      <a:effectLst/>
                      <a:extLst/>
                    </p:spPr>
                  </p:pic>
                </p:oleObj>
              </mc:Fallback>
            </mc:AlternateContent>
          </a:graphicData>
        </a:graphic>
      </p:graphicFrame>
      <p:graphicFrame>
        <p:nvGraphicFramePr>
          <p:cNvPr id="17" name="Object 53"/>
          <p:cNvGraphicFramePr>
            <a:graphicFrameLocks noChangeAspect="1"/>
          </p:cNvGraphicFramePr>
          <p:nvPr>
            <p:extLst>
              <p:ext uri="{D42A27DB-BD31-4B8C-83A1-F6EECF244321}">
                <p14:modId xmlns:p14="http://schemas.microsoft.com/office/powerpoint/2010/main" val="3174239511"/>
              </p:ext>
            </p:extLst>
          </p:nvPr>
        </p:nvGraphicFramePr>
        <p:xfrm>
          <a:off x="4653267" y="1579877"/>
          <a:ext cx="1306416" cy="512762"/>
        </p:xfrm>
        <a:graphic>
          <a:graphicData uri="http://schemas.openxmlformats.org/presentationml/2006/ole">
            <mc:AlternateContent xmlns:mc="http://schemas.openxmlformats.org/markup-compatibility/2006">
              <mc:Choice xmlns:v="urn:schemas-microsoft-com:vml" Requires="v">
                <p:oleObj spid="_x0000_s361961" name="公式" r:id="rId17" imgW="368280" imgH="177480" progId="Equation.3">
                  <p:embed/>
                </p:oleObj>
              </mc:Choice>
              <mc:Fallback>
                <p:oleObj name="公式" r:id="rId17" imgW="368280" imgH="177480" progId="Equation.3">
                  <p:embed/>
                  <p:pic>
                    <p:nvPicPr>
                      <p:cNvPr id="0" name=""/>
                      <p:cNvPicPr>
                        <a:picLocks noChangeAspect="1" noChangeArrowheads="1"/>
                      </p:cNvPicPr>
                      <p:nvPr/>
                    </p:nvPicPr>
                    <p:blipFill>
                      <a:blip r:embed="rId18"/>
                      <a:srcRect/>
                      <a:stretch>
                        <a:fillRect/>
                      </a:stretch>
                    </p:blipFill>
                    <p:spPr bwMode="auto">
                      <a:xfrm>
                        <a:off x="4653267" y="1579877"/>
                        <a:ext cx="1306416" cy="512762"/>
                      </a:xfrm>
                      <a:prstGeom prst="rect">
                        <a:avLst/>
                      </a:prstGeom>
                      <a:solidFill>
                        <a:srgbClr val="00FF00"/>
                      </a:solidFill>
                      <a:ln>
                        <a:noFill/>
                      </a:ln>
                      <a:effectLst/>
                      <a:extLst/>
                    </p:spPr>
                  </p:pic>
                </p:oleObj>
              </mc:Fallback>
            </mc:AlternateContent>
          </a:graphicData>
        </a:graphic>
      </p:graphicFrame>
      <p:graphicFrame>
        <p:nvGraphicFramePr>
          <p:cNvPr id="18" name="Object 53"/>
          <p:cNvGraphicFramePr>
            <a:graphicFrameLocks noChangeAspect="1"/>
          </p:cNvGraphicFramePr>
          <p:nvPr>
            <p:extLst>
              <p:ext uri="{D42A27DB-BD31-4B8C-83A1-F6EECF244321}">
                <p14:modId xmlns:p14="http://schemas.microsoft.com/office/powerpoint/2010/main" val="3132263676"/>
              </p:ext>
            </p:extLst>
          </p:nvPr>
        </p:nvGraphicFramePr>
        <p:xfrm>
          <a:off x="7896200" y="1694601"/>
          <a:ext cx="1306416" cy="512762"/>
        </p:xfrm>
        <a:graphic>
          <a:graphicData uri="http://schemas.openxmlformats.org/presentationml/2006/ole">
            <mc:AlternateContent xmlns:mc="http://schemas.openxmlformats.org/markup-compatibility/2006">
              <mc:Choice xmlns:v="urn:schemas-microsoft-com:vml" Requires="v">
                <p:oleObj spid="_x0000_s361962" name="公式" r:id="rId19" imgW="368280" imgH="177480" progId="Equation.3">
                  <p:embed/>
                </p:oleObj>
              </mc:Choice>
              <mc:Fallback>
                <p:oleObj name="公式" r:id="rId19" imgW="368280" imgH="177480" progId="Equation.3">
                  <p:embed/>
                  <p:pic>
                    <p:nvPicPr>
                      <p:cNvPr id="0" name=""/>
                      <p:cNvPicPr>
                        <a:picLocks noChangeAspect="1" noChangeArrowheads="1"/>
                      </p:cNvPicPr>
                      <p:nvPr/>
                    </p:nvPicPr>
                    <p:blipFill>
                      <a:blip r:embed="rId18"/>
                      <a:srcRect/>
                      <a:stretch>
                        <a:fillRect/>
                      </a:stretch>
                    </p:blipFill>
                    <p:spPr bwMode="auto">
                      <a:xfrm>
                        <a:off x="7896200" y="1694601"/>
                        <a:ext cx="1306416" cy="512762"/>
                      </a:xfrm>
                      <a:prstGeom prst="rect">
                        <a:avLst/>
                      </a:prstGeom>
                      <a:solidFill>
                        <a:srgbClr val="00FFFF"/>
                      </a:solidFill>
                      <a:ln>
                        <a:noFill/>
                      </a:ln>
                      <a:effectLst/>
                      <a:extLst/>
                    </p:spPr>
                  </p:pic>
                </p:oleObj>
              </mc:Fallback>
            </mc:AlternateContent>
          </a:graphicData>
        </a:graphic>
      </p:graphicFrame>
      <p:pic>
        <p:nvPicPr>
          <p:cNvPr id="19" name="Picture 24" descr="4C70BBA977B88F3DF7393CB7443DAF2A"/>
          <p:cNvPicPr>
            <a:picLocks noChangeAspect="1" noChangeArrowheads="1" noCrop="1"/>
          </p:cNvPicPr>
          <p:nvPr/>
        </p:nvPicPr>
        <p:blipFill>
          <a:blip r:embed="rId20">
            <a:extLst>
              <a:ext uri="{28A0092B-C50C-407E-A947-70E740481C1C}">
                <a14:useLocalDpi xmlns:a14="http://schemas.microsoft.com/office/drawing/2010/main" val="0"/>
              </a:ext>
            </a:extLst>
          </a:blip>
          <a:srcRect/>
          <a:stretch>
            <a:fillRect/>
          </a:stretch>
        </p:blipFill>
        <p:spPr bwMode="auto">
          <a:xfrm>
            <a:off x="8821013" y="3044563"/>
            <a:ext cx="1555973" cy="166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60"/>
          <p:cNvSpPr>
            <a:spLocks noChangeArrowheads="1"/>
          </p:cNvSpPr>
          <p:nvPr/>
        </p:nvSpPr>
        <p:spPr bwMode="auto">
          <a:xfrm>
            <a:off x="3461450" y="174496"/>
            <a:ext cx="40186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b="1" i="0" dirty="0">
                <a:solidFill>
                  <a:srgbClr val="FF0000"/>
                </a:solidFill>
                <a:latin typeface="宋体" panose="02010600030101010101" pitchFamily="2" charset="-122"/>
              </a:rPr>
              <a:t>课堂练习</a:t>
            </a:r>
            <a:endParaRPr lang="zh-CN" altLang="en-US" b="1" i="0" dirty="0">
              <a:solidFill>
                <a:srgbClr val="000000"/>
              </a:solidFill>
            </a:endParaRPr>
          </a:p>
        </p:txBody>
      </p:sp>
      <p:graphicFrame>
        <p:nvGraphicFramePr>
          <p:cNvPr id="21" name="Object 18"/>
          <p:cNvGraphicFramePr>
            <a:graphicFrameLocks noChangeAspect="1"/>
          </p:cNvGraphicFramePr>
          <p:nvPr>
            <p:extLst>
              <p:ext uri="{D42A27DB-BD31-4B8C-83A1-F6EECF244321}">
                <p14:modId xmlns:p14="http://schemas.microsoft.com/office/powerpoint/2010/main" val="2049768442"/>
              </p:ext>
            </p:extLst>
          </p:nvPr>
        </p:nvGraphicFramePr>
        <p:xfrm>
          <a:off x="8549408" y="4852250"/>
          <a:ext cx="1666875" cy="1230312"/>
        </p:xfrm>
        <a:graphic>
          <a:graphicData uri="http://schemas.openxmlformats.org/presentationml/2006/ole">
            <mc:AlternateContent xmlns:mc="http://schemas.openxmlformats.org/markup-compatibility/2006">
              <mc:Choice xmlns:v="urn:schemas-microsoft-com:vml" Requires="v">
                <p:oleObj spid="_x0000_s361963" name="Equation" r:id="rId21" imgW="533160" imgH="393480" progId="Equation.DSMT4">
                  <p:embed/>
                </p:oleObj>
              </mc:Choice>
              <mc:Fallback>
                <p:oleObj name="Equation" r:id="rId21" imgW="533160" imgH="393480" progId="Equation.DSMT4">
                  <p:embed/>
                  <p:pic>
                    <p:nvPicPr>
                      <p:cNvPr id="10" name="Object 18"/>
                      <p:cNvPicPr>
                        <a:picLocks noChangeAspect="1" noChangeArrowheads="1"/>
                      </p:cNvPicPr>
                      <p:nvPr/>
                    </p:nvPicPr>
                    <p:blipFill>
                      <a:blip r:embed="rId22"/>
                      <a:srcRect/>
                      <a:stretch>
                        <a:fillRect/>
                      </a:stretch>
                    </p:blipFill>
                    <p:spPr bwMode="auto">
                      <a:xfrm>
                        <a:off x="8549408" y="4852250"/>
                        <a:ext cx="1666875" cy="1230312"/>
                      </a:xfrm>
                      <a:prstGeom prst="rect">
                        <a:avLst/>
                      </a:prstGeom>
                      <a:solidFill>
                        <a:srgbClr val="FFC000"/>
                      </a:solidFill>
                      <a:ln>
                        <a:noFill/>
                      </a:ln>
                      <a:effectLst/>
                      <a:extLst/>
                    </p:spPr>
                  </p:pic>
                </p:oleObj>
              </mc:Fallback>
            </mc:AlternateContent>
          </a:graphicData>
        </a:graphic>
      </p:graphicFrame>
    </p:spTree>
    <p:extLst>
      <p:ext uri="{BB962C8B-B14F-4D97-AF65-F5344CB8AC3E}">
        <p14:creationId xmlns:p14="http://schemas.microsoft.com/office/powerpoint/2010/main" val="89077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circle(in)">
                                      <p:cBhvr>
                                        <p:cTn id="14" dur="20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3432" y="881842"/>
            <a:ext cx="10081120" cy="1815882"/>
          </a:xfrm>
          <a:prstGeom prst="rect">
            <a:avLst/>
          </a:prstGeom>
        </p:spPr>
        <p:txBody>
          <a:bodyPr wrap="square">
            <a:spAutoFit/>
          </a:bodyPr>
          <a:lstStyle/>
          <a:p>
            <a:r>
              <a:rPr lang="zh-CN" altLang="en-US" sz="2800" b="1" i="0" dirty="0">
                <a:solidFill>
                  <a:srgbClr val="0000FF"/>
                </a:solidFill>
              </a:rPr>
              <a:t>电子</a:t>
            </a:r>
            <a:r>
              <a:rPr lang="en-US" altLang="zh-CN" sz="2800" b="1" i="0" dirty="0">
                <a:solidFill>
                  <a:srgbClr val="0000FF"/>
                </a:solidFill>
              </a:rPr>
              <a:t>(</a:t>
            </a:r>
            <a:r>
              <a:rPr lang="zh-CN" altLang="en-US" sz="2800" b="1" i="0" dirty="0">
                <a:solidFill>
                  <a:srgbClr val="0000FF"/>
                </a:solidFill>
              </a:rPr>
              <a:t>质量为</a:t>
            </a:r>
            <a:r>
              <a:rPr lang="en-US" altLang="zh-CN" sz="2800" b="1" dirty="0">
                <a:solidFill>
                  <a:srgbClr val="FF0000"/>
                </a:solidFill>
              </a:rPr>
              <a:t>m</a:t>
            </a:r>
            <a:r>
              <a:rPr lang="en-US" altLang="zh-CN" sz="2800" b="1" i="0" baseline="-25000" dirty="0">
                <a:solidFill>
                  <a:srgbClr val="FF0000"/>
                </a:solidFill>
              </a:rPr>
              <a:t>e</a:t>
            </a:r>
            <a:r>
              <a:rPr lang="zh-CN" altLang="en-US" sz="2800" b="1" i="0" dirty="0">
                <a:solidFill>
                  <a:srgbClr val="0000FF"/>
                </a:solidFill>
              </a:rPr>
              <a:t>，电荷的绝对值为</a:t>
            </a:r>
            <a:r>
              <a:rPr lang="en-US" altLang="zh-CN" sz="2800" b="1" i="0" dirty="0">
                <a:solidFill>
                  <a:srgbClr val="FF0000"/>
                </a:solidFill>
              </a:rPr>
              <a:t>e</a:t>
            </a:r>
            <a:r>
              <a:rPr lang="en-US" altLang="zh-CN" sz="2800" b="1" i="0" dirty="0">
                <a:solidFill>
                  <a:srgbClr val="0000FF"/>
                </a:solidFill>
              </a:rPr>
              <a:t>)</a:t>
            </a:r>
            <a:r>
              <a:rPr lang="zh-CN" altLang="en-US" sz="2800" b="1" i="0" dirty="0">
                <a:solidFill>
                  <a:srgbClr val="0000FF"/>
                </a:solidFill>
              </a:rPr>
              <a:t>在垂直于磁场均匀</a:t>
            </a:r>
            <a:r>
              <a:rPr lang="en-US" altLang="zh-CN" sz="2800" b="1" i="0" dirty="0">
                <a:solidFill>
                  <a:srgbClr val="FF0000"/>
                </a:solidFill>
              </a:rPr>
              <a:t>B</a:t>
            </a:r>
            <a:r>
              <a:rPr lang="zh-CN" altLang="en-US" sz="2800" b="1" i="0" dirty="0">
                <a:solidFill>
                  <a:srgbClr val="0000FF"/>
                </a:solidFill>
              </a:rPr>
              <a:t>的平面内作匀速圆周运动，已知    。根据</a:t>
            </a:r>
            <a:r>
              <a:rPr lang="zh-CN" altLang="zh-CN" sz="2800" b="1" i="0" kern="100" dirty="0">
                <a:solidFill>
                  <a:srgbClr val="FF0000"/>
                </a:solidFill>
              </a:rPr>
              <a:t>玻尔的理论</a:t>
            </a:r>
            <a:r>
              <a:rPr lang="zh-CN" altLang="en-US" sz="2800" b="1" i="0" kern="100" dirty="0">
                <a:solidFill>
                  <a:srgbClr val="0000FF"/>
                </a:solidFill>
              </a:rPr>
              <a:t>，</a:t>
            </a:r>
            <a:r>
              <a:rPr lang="zh-CN" altLang="en-US" sz="2800" b="1" i="0" dirty="0">
                <a:solidFill>
                  <a:srgbClr val="009900"/>
                </a:solidFill>
              </a:rPr>
              <a:t>那末圆周运动的半径</a:t>
            </a:r>
            <a:r>
              <a:rPr lang="en-US" altLang="zh-CN" sz="2800" b="1" i="0" dirty="0">
                <a:solidFill>
                  <a:srgbClr val="009900"/>
                </a:solidFill>
              </a:rPr>
              <a:t>=______,</a:t>
            </a:r>
            <a:r>
              <a:rPr lang="zh-CN" altLang="en-US" sz="2800" b="1" i="0" dirty="0">
                <a:solidFill>
                  <a:srgbClr val="009900"/>
                </a:solidFill>
              </a:rPr>
              <a:t> </a:t>
            </a:r>
            <a:r>
              <a:rPr lang="zh-CN" altLang="en-US" sz="2800" b="1" i="0" dirty="0">
                <a:solidFill>
                  <a:srgbClr val="0000FF"/>
                </a:solidFill>
              </a:rPr>
              <a:t>速度大小</a:t>
            </a:r>
            <a:r>
              <a:rPr lang="en-US" altLang="zh-CN" sz="2800" b="1" i="0" dirty="0">
                <a:solidFill>
                  <a:srgbClr val="0000FF"/>
                </a:solidFill>
              </a:rPr>
              <a:t>=_______,</a:t>
            </a:r>
            <a:r>
              <a:rPr lang="zh-CN" altLang="en-US" sz="2800" b="1" i="0" dirty="0">
                <a:solidFill>
                  <a:srgbClr val="FF00FF"/>
                </a:solidFill>
              </a:rPr>
              <a:t>从</a:t>
            </a:r>
            <a:r>
              <a:rPr lang="en-US" altLang="zh-CN" sz="2800" b="1" i="0" dirty="0">
                <a:solidFill>
                  <a:srgbClr val="C00000"/>
                </a:solidFill>
              </a:rPr>
              <a:t>n</a:t>
            </a:r>
            <a:r>
              <a:rPr lang="en-US" altLang="zh-CN" sz="2800" b="1" i="0" dirty="0">
                <a:solidFill>
                  <a:srgbClr val="FF00FF"/>
                </a:solidFill>
              </a:rPr>
              <a:t> </a:t>
            </a:r>
            <a:r>
              <a:rPr lang="zh-CN" altLang="en-US" sz="2800" b="1" i="0" dirty="0">
                <a:solidFill>
                  <a:srgbClr val="FF00FF"/>
                </a:solidFill>
              </a:rPr>
              <a:t>能级跃迁到</a:t>
            </a:r>
            <a:r>
              <a:rPr lang="en-US" altLang="zh-CN" sz="2800" b="1" i="0" dirty="0">
                <a:solidFill>
                  <a:srgbClr val="C00000"/>
                </a:solidFill>
              </a:rPr>
              <a:t>m</a:t>
            </a:r>
            <a:r>
              <a:rPr lang="zh-CN" altLang="en-US" sz="2800" b="1" i="0" dirty="0">
                <a:solidFill>
                  <a:srgbClr val="FF00FF"/>
                </a:solidFill>
              </a:rPr>
              <a:t>能级时所发射的光子的频率</a:t>
            </a:r>
            <a:r>
              <a:rPr lang="en-US" altLang="zh-CN" sz="2800" b="1" i="0" dirty="0">
                <a:solidFill>
                  <a:srgbClr val="FF00FF"/>
                </a:solidFill>
              </a:rPr>
              <a:t>=____</a:t>
            </a:r>
            <a:r>
              <a:rPr lang="zh-CN" altLang="en-US" sz="2800" b="1" i="0" dirty="0">
                <a:solidFill>
                  <a:srgbClr val="FF00FF"/>
                </a:solidFill>
              </a:rPr>
              <a:t>。</a:t>
            </a:r>
            <a:endParaRPr lang="zh-CN" altLang="en-US" sz="2800" b="1" i="0" dirty="0">
              <a:solidFill>
                <a:srgbClr val="0000FF"/>
              </a:solidFill>
            </a:endParaRPr>
          </a:p>
        </p:txBody>
      </p:sp>
      <p:sp>
        <p:nvSpPr>
          <p:cNvPr id="3" name="矩形 4"/>
          <p:cNvSpPr>
            <a:spLocks noChangeArrowheads="1"/>
          </p:cNvSpPr>
          <p:nvPr/>
        </p:nvSpPr>
        <p:spPr bwMode="auto">
          <a:xfrm>
            <a:off x="3888693" y="298883"/>
            <a:ext cx="2038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3600" b="1" i="0" dirty="0">
                <a:solidFill>
                  <a:srgbClr val="FF0000"/>
                </a:solidFill>
                <a:latin typeface="宋体" panose="02010600030101010101" pitchFamily="2" charset="-122"/>
              </a:rPr>
              <a:t>课堂练习</a:t>
            </a:r>
            <a:endParaRPr lang="zh-CN" altLang="en-US" sz="3600" b="1" i="0" dirty="0"/>
          </a:p>
        </p:txBody>
      </p:sp>
      <p:pic>
        <p:nvPicPr>
          <p:cNvPr id="4" name="Picture 24" descr="4C70BBA977B88F3DF7393CB7443DAF2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128448" y="4966585"/>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对象 67"/>
          <p:cNvGraphicFramePr>
            <a:graphicFrameLocks noChangeAspect="1"/>
          </p:cNvGraphicFramePr>
          <p:nvPr>
            <p:extLst>
              <p:ext uri="{D42A27DB-BD31-4B8C-83A1-F6EECF244321}">
                <p14:modId xmlns:p14="http://schemas.microsoft.com/office/powerpoint/2010/main" val="1252305763"/>
              </p:ext>
            </p:extLst>
          </p:nvPr>
        </p:nvGraphicFramePr>
        <p:xfrm>
          <a:off x="1720702" y="2725176"/>
          <a:ext cx="2566987" cy="1217612"/>
        </p:xfrm>
        <a:graphic>
          <a:graphicData uri="http://schemas.openxmlformats.org/presentationml/2006/ole">
            <mc:AlternateContent xmlns:mc="http://schemas.openxmlformats.org/markup-compatibility/2006">
              <mc:Choice xmlns:v="urn:schemas-microsoft-com:vml" Requires="v">
                <p:oleObj spid="_x0000_s399439" name="Equation" r:id="rId4" imgW="774360" imgH="419040" progId="Equation.DSMT4">
                  <p:embed/>
                </p:oleObj>
              </mc:Choice>
              <mc:Fallback>
                <p:oleObj name="Equation" r:id="rId4" imgW="774360" imgH="419040" progId="Equation.DSMT4">
                  <p:embed/>
                  <p:pic>
                    <p:nvPicPr>
                      <p:cNvPr id="0" name=""/>
                      <p:cNvPicPr>
                        <a:picLocks noChangeAspect="1" noChangeArrowheads="1"/>
                      </p:cNvPicPr>
                      <p:nvPr/>
                    </p:nvPicPr>
                    <p:blipFill>
                      <a:blip r:embed="rId5"/>
                      <a:srcRect/>
                      <a:stretch>
                        <a:fillRect/>
                      </a:stretch>
                    </p:blipFill>
                    <p:spPr bwMode="auto">
                      <a:xfrm>
                        <a:off x="1720702" y="2725176"/>
                        <a:ext cx="2566987" cy="1217612"/>
                      </a:xfrm>
                      <a:prstGeom prst="rect">
                        <a:avLst/>
                      </a:prstGeom>
                      <a:solidFill>
                        <a:srgbClr val="66FF33"/>
                      </a:solidFill>
                      <a:ln>
                        <a:noFill/>
                      </a:ln>
                      <a:extLst/>
                    </p:spPr>
                  </p:pic>
                </p:oleObj>
              </mc:Fallback>
            </mc:AlternateContent>
          </a:graphicData>
        </a:graphic>
      </p:graphicFrame>
      <p:graphicFrame>
        <p:nvGraphicFramePr>
          <p:cNvPr id="12" name="Object 3"/>
          <p:cNvGraphicFramePr>
            <a:graphicFrameLocks noChangeAspect="1"/>
          </p:cNvGraphicFramePr>
          <p:nvPr>
            <p:extLst>
              <p:ext uri="{D42A27DB-BD31-4B8C-83A1-F6EECF244321}">
                <p14:modId xmlns:p14="http://schemas.microsoft.com/office/powerpoint/2010/main" val="3453488763"/>
              </p:ext>
            </p:extLst>
          </p:nvPr>
        </p:nvGraphicFramePr>
        <p:xfrm>
          <a:off x="5818981" y="3102287"/>
          <a:ext cx="2389187" cy="766763"/>
        </p:xfrm>
        <a:graphic>
          <a:graphicData uri="http://schemas.openxmlformats.org/presentationml/2006/ole">
            <mc:AlternateContent xmlns:mc="http://schemas.openxmlformats.org/markup-compatibility/2006">
              <mc:Choice xmlns:v="urn:schemas-microsoft-com:vml" Requires="v">
                <p:oleObj spid="_x0000_s399440" name="Equation" r:id="rId6" imgW="647640" imgH="228600" progId="Equation.DSMT4">
                  <p:embed/>
                </p:oleObj>
              </mc:Choice>
              <mc:Fallback>
                <p:oleObj name="Equation" r:id="rId6" imgW="647640" imgH="228600" progId="Equation.DSMT4">
                  <p:embed/>
                  <p:pic>
                    <p:nvPicPr>
                      <p:cNvPr id="0" name=""/>
                      <p:cNvPicPr>
                        <a:picLocks noChangeAspect="1" noChangeArrowheads="1"/>
                      </p:cNvPicPr>
                      <p:nvPr/>
                    </p:nvPicPr>
                    <p:blipFill>
                      <a:blip r:embed="rId7"/>
                      <a:srcRect/>
                      <a:stretch>
                        <a:fillRect/>
                      </a:stretch>
                    </p:blipFill>
                    <p:spPr bwMode="auto">
                      <a:xfrm>
                        <a:off x="5818981" y="3102287"/>
                        <a:ext cx="2389187" cy="766763"/>
                      </a:xfrm>
                      <a:prstGeom prst="rect">
                        <a:avLst/>
                      </a:prstGeom>
                      <a:solidFill>
                        <a:srgbClr val="00FFFF"/>
                      </a:solidFill>
                      <a:ln>
                        <a:noFill/>
                      </a:ln>
                      <a:effectLst/>
                      <a:extLst/>
                    </p:spPr>
                  </p:pic>
                </p:oleObj>
              </mc:Fallback>
            </mc:AlternateContent>
          </a:graphicData>
        </a:graphic>
      </p:graphicFrame>
      <p:sp>
        <p:nvSpPr>
          <p:cNvPr id="13" name="AutoShape 6"/>
          <p:cNvSpPr>
            <a:spLocks noChangeArrowheads="1"/>
          </p:cNvSpPr>
          <p:nvPr/>
        </p:nvSpPr>
        <p:spPr bwMode="auto">
          <a:xfrm>
            <a:off x="289391" y="4536833"/>
            <a:ext cx="685800" cy="285750"/>
          </a:xfrm>
          <a:prstGeom prst="rightArrow">
            <a:avLst>
              <a:gd name="adj1" fmla="val 50000"/>
              <a:gd name="adj2" fmla="val 79689"/>
            </a:avLst>
          </a:prstGeom>
          <a:solidFill>
            <a:srgbClr val="00FF00"/>
          </a:solidFill>
          <a:ln w="12699">
            <a:solidFill>
              <a:srgbClr val="FF0000"/>
            </a:solidFill>
            <a:miter lim="800000"/>
            <a:headEnd type="none" w="sm" len="sm"/>
            <a:tailEnd type="none" w="sm" len="sm"/>
          </a:ln>
        </p:spPr>
        <p:txBody>
          <a:bodyPr wrap="none" anchor="ctr"/>
          <a:lstStyle/>
          <a:p>
            <a:pPr defTabSz="762000"/>
            <a:endParaRPr lang="zh-CN" altLang="zh-CN" sz="2800"/>
          </a:p>
        </p:txBody>
      </p:sp>
      <p:graphicFrame>
        <p:nvGraphicFramePr>
          <p:cNvPr id="14" name="对象 67"/>
          <p:cNvGraphicFramePr>
            <a:graphicFrameLocks noChangeAspect="1"/>
          </p:cNvGraphicFramePr>
          <p:nvPr>
            <p:extLst>
              <p:ext uri="{D42A27DB-BD31-4B8C-83A1-F6EECF244321}">
                <p14:modId xmlns:p14="http://schemas.microsoft.com/office/powerpoint/2010/main" val="3589594619"/>
              </p:ext>
            </p:extLst>
          </p:nvPr>
        </p:nvGraphicFramePr>
        <p:xfrm>
          <a:off x="983432" y="3978788"/>
          <a:ext cx="1895475" cy="1292225"/>
        </p:xfrm>
        <a:graphic>
          <a:graphicData uri="http://schemas.openxmlformats.org/presentationml/2006/ole">
            <mc:AlternateContent xmlns:mc="http://schemas.openxmlformats.org/markup-compatibility/2006">
              <mc:Choice xmlns:v="urn:schemas-microsoft-com:vml" Requires="v">
                <p:oleObj spid="_x0000_s399441" name="公式" r:id="rId8" imgW="571320" imgH="444240" progId="Equation.3">
                  <p:embed/>
                </p:oleObj>
              </mc:Choice>
              <mc:Fallback>
                <p:oleObj name="公式" r:id="rId8" imgW="571320" imgH="444240" progId="Equation.3">
                  <p:embed/>
                  <p:pic>
                    <p:nvPicPr>
                      <p:cNvPr id="0" name=""/>
                      <p:cNvPicPr>
                        <a:picLocks noChangeAspect="1" noChangeArrowheads="1"/>
                      </p:cNvPicPr>
                      <p:nvPr/>
                    </p:nvPicPr>
                    <p:blipFill>
                      <a:blip r:embed="rId9"/>
                      <a:srcRect/>
                      <a:stretch>
                        <a:fillRect/>
                      </a:stretch>
                    </p:blipFill>
                    <p:spPr bwMode="auto">
                      <a:xfrm>
                        <a:off x="983432" y="3978788"/>
                        <a:ext cx="1895475" cy="1292225"/>
                      </a:xfrm>
                      <a:prstGeom prst="rect">
                        <a:avLst/>
                      </a:prstGeom>
                      <a:noFill/>
                      <a:ln>
                        <a:noFill/>
                      </a:ln>
                      <a:extLst/>
                    </p:spPr>
                  </p:pic>
                </p:oleObj>
              </mc:Fallback>
            </mc:AlternateContent>
          </a:graphicData>
        </a:graphic>
      </p:graphicFrame>
      <p:graphicFrame>
        <p:nvGraphicFramePr>
          <p:cNvPr id="15" name="对象 67"/>
          <p:cNvGraphicFramePr>
            <a:graphicFrameLocks noChangeAspect="1"/>
          </p:cNvGraphicFramePr>
          <p:nvPr>
            <p:extLst>
              <p:ext uri="{D42A27DB-BD31-4B8C-83A1-F6EECF244321}">
                <p14:modId xmlns:p14="http://schemas.microsoft.com/office/powerpoint/2010/main" val="601889360"/>
              </p:ext>
            </p:extLst>
          </p:nvPr>
        </p:nvGraphicFramePr>
        <p:xfrm>
          <a:off x="3238994" y="4051851"/>
          <a:ext cx="1725613" cy="1255713"/>
        </p:xfrm>
        <a:graphic>
          <a:graphicData uri="http://schemas.openxmlformats.org/presentationml/2006/ole">
            <mc:AlternateContent xmlns:mc="http://schemas.openxmlformats.org/markup-compatibility/2006">
              <mc:Choice xmlns:v="urn:schemas-microsoft-com:vml" Requires="v">
                <p:oleObj spid="_x0000_s399442" name="Equation" r:id="rId10" imgW="520560" imgH="431640" progId="Equation.DSMT4">
                  <p:embed/>
                </p:oleObj>
              </mc:Choice>
              <mc:Fallback>
                <p:oleObj name="Equation" r:id="rId10" imgW="520560" imgH="431640" progId="Equation.DSMT4">
                  <p:embed/>
                  <p:pic>
                    <p:nvPicPr>
                      <p:cNvPr id="0" name=""/>
                      <p:cNvPicPr>
                        <a:picLocks noChangeAspect="1" noChangeArrowheads="1"/>
                      </p:cNvPicPr>
                      <p:nvPr/>
                    </p:nvPicPr>
                    <p:blipFill>
                      <a:blip r:embed="rId11"/>
                      <a:srcRect/>
                      <a:stretch>
                        <a:fillRect/>
                      </a:stretch>
                    </p:blipFill>
                    <p:spPr bwMode="auto">
                      <a:xfrm>
                        <a:off x="3238994" y="4051851"/>
                        <a:ext cx="1725613" cy="1255713"/>
                      </a:xfrm>
                      <a:prstGeom prst="rect">
                        <a:avLst/>
                      </a:prstGeom>
                      <a:noFill/>
                      <a:ln>
                        <a:noFill/>
                      </a:ln>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944387782"/>
              </p:ext>
            </p:extLst>
          </p:nvPr>
        </p:nvGraphicFramePr>
        <p:xfrm>
          <a:off x="5423115" y="4135687"/>
          <a:ext cx="4208462" cy="1220788"/>
        </p:xfrm>
        <a:graphic>
          <a:graphicData uri="http://schemas.openxmlformats.org/presentationml/2006/ole">
            <mc:AlternateContent xmlns:mc="http://schemas.openxmlformats.org/markup-compatibility/2006">
              <mc:Choice xmlns:v="urn:schemas-microsoft-com:vml" Requires="v">
                <p:oleObj spid="_x0000_s399443" name="Equation" r:id="rId12" imgW="1485720" imgH="431640" progId="Equation.DSMT4">
                  <p:embed/>
                </p:oleObj>
              </mc:Choice>
              <mc:Fallback>
                <p:oleObj name="Equation" r:id="rId12" imgW="1485720" imgH="431640" progId="Equation.DSMT4">
                  <p:embed/>
                  <p:pic>
                    <p:nvPicPr>
                      <p:cNvPr id="0" name=""/>
                      <p:cNvPicPr/>
                      <p:nvPr/>
                    </p:nvPicPr>
                    <p:blipFill>
                      <a:blip r:embed="rId13"/>
                      <a:stretch>
                        <a:fillRect/>
                      </a:stretch>
                    </p:blipFill>
                    <p:spPr>
                      <a:xfrm>
                        <a:off x="5423115" y="4135687"/>
                        <a:ext cx="4208462" cy="1220788"/>
                      </a:xfrm>
                      <a:prstGeom prst="rect">
                        <a:avLst/>
                      </a:prstGeom>
                    </p:spPr>
                  </p:pic>
                </p:oleObj>
              </mc:Fallback>
            </mc:AlternateContent>
          </a:graphicData>
        </a:graphic>
      </p:graphicFrame>
      <p:sp>
        <p:nvSpPr>
          <p:cNvPr id="19" name="AutoShape 6"/>
          <p:cNvSpPr>
            <a:spLocks noChangeArrowheads="1"/>
          </p:cNvSpPr>
          <p:nvPr/>
        </p:nvSpPr>
        <p:spPr bwMode="auto">
          <a:xfrm>
            <a:off x="2076907" y="5852645"/>
            <a:ext cx="685800" cy="285750"/>
          </a:xfrm>
          <a:prstGeom prst="rightArrow">
            <a:avLst>
              <a:gd name="adj1" fmla="val 50000"/>
              <a:gd name="adj2" fmla="val 79689"/>
            </a:avLst>
          </a:prstGeom>
          <a:solidFill>
            <a:srgbClr val="00FFFF"/>
          </a:solidFill>
          <a:ln w="12699">
            <a:solidFill>
              <a:srgbClr val="FF0000"/>
            </a:solidFill>
            <a:miter lim="800000"/>
            <a:headEnd type="none" w="sm" len="sm"/>
            <a:tailEnd type="none" w="sm" len="sm"/>
          </a:ln>
        </p:spPr>
        <p:txBody>
          <a:bodyPr wrap="none" anchor="ctr"/>
          <a:lstStyle/>
          <a:p>
            <a:pPr defTabSz="762000"/>
            <a:endParaRPr lang="zh-CN" altLang="zh-CN" sz="2800"/>
          </a:p>
        </p:txBody>
      </p:sp>
      <p:graphicFrame>
        <p:nvGraphicFramePr>
          <p:cNvPr id="23" name="Object 1062"/>
          <p:cNvGraphicFramePr>
            <a:graphicFrameLocks noChangeAspect="1"/>
          </p:cNvGraphicFramePr>
          <p:nvPr>
            <p:extLst>
              <p:ext uri="{D42A27DB-BD31-4B8C-83A1-F6EECF244321}">
                <p14:modId xmlns:p14="http://schemas.microsoft.com/office/powerpoint/2010/main" val="3166687732"/>
              </p:ext>
            </p:extLst>
          </p:nvPr>
        </p:nvGraphicFramePr>
        <p:xfrm>
          <a:off x="3109913" y="5307013"/>
          <a:ext cx="5418137" cy="1376362"/>
        </p:xfrm>
        <a:graphic>
          <a:graphicData uri="http://schemas.openxmlformats.org/presentationml/2006/ole">
            <mc:AlternateContent xmlns:mc="http://schemas.openxmlformats.org/markup-compatibility/2006">
              <mc:Choice xmlns:v="urn:schemas-microsoft-com:vml" Requires="v">
                <p:oleObj spid="_x0000_s399444" name="Equation" r:id="rId14" imgW="1701720" imgH="431640" progId="Equation.DSMT4">
                  <p:embed/>
                </p:oleObj>
              </mc:Choice>
              <mc:Fallback>
                <p:oleObj name="Equation" r:id="rId14" imgW="1701720" imgH="431640" progId="Equation.DSMT4">
                  <p:embed/>
                  <p:pic>
                    <p:nvPicPr>
                      <p:cNvPr id="0" name=""/>
                      <p:cNvPicPr>
                        <a:picLocks noChangeAspect="1" noChangeArrowheads="1"/>
                      </p:cNvPicPr>
                      <p:nvPr/>
                    </p:nvPicPr>
                    <p:blipFill>
                      <a:blip r:embed="rId15"/>
                      <a:srcRect/>
                      <a:stretch>
                        <a:fillRect/>
                      </a:stretch>
                    </p:blipFill>
                    <p:spPr bwMode="auto">
                      <a:xfrm>
                        <a:off x="3109913" y="5307013"/>
                        <a:ext cx="5418137" cy="1376362"/>
                      </a:xfrm>
                      <a:prstGeom prst="rect">
                        <a:avLst/>
                      </a:prstGeom>
                      <a:noFill/>
                      <a:ln>
                        <a:noFill/>
                      </a:ln>
                      <a:effectLst/>
                      <a:extLst/>
                    </p:spPr>
                  </p:pic>
                </p:oleObj>
              </mc:Fallback>
            </mc:AlternateContent>
          </a:graphicData>
        </a:graphic>
      </p:graphicFrame>
      <p:graphicFrame>
        <p:nvGraphicFramePr>
          <p:cNvPr id="16" name="Object 13"/>
          <p:cNvGraphicFramePr>
            <a:graphicFrameLocks noChangeAspect="1"/>
          </p:cNvGraphicFramePr>
          <p:nvPr>
            <p:extLst>
              <p:ext uri="{D42A27DB-BD31-4B8C-83A1-F6EECF244321}">
                <p14:modId xmlns:p14="http://schemas.microsoft.com/office/powerpoint/2010/main" val="3465133531"/>
              </p:ext>
            </p:extLst>
          </p:nvPr>
        </p:nvGraphicFramePr>
        <p:xfrm>
          <a:off x="9431062" y="2430649"/>
          <a:ext cx="2216150" cy="2574925"/>
        </p:xfrm>
        <a:graphic>
          <a:graphicData uri="http://schemas.openxmlformats.org/presentationml/2006/ole">
            <mc:AlternateContent xmlns:mc="http://schemas.openxmlformats.org/markup-compatibility/2006">
              <mc:Choice xmlns:v="urn:schemas-microsoft-com:vml" Requires="v">
                <p:oleObj spid="_x0000_s399445" name="Visio" r:id="rId16" imgW="2215873" imgH="2574734" progId="Visio.Drawing.6">
                  <p:embed/>
                </p:oleObj>
              </mc:Choice>
              <mc:Fallback>
                <p:oleObj name="Visio" r:id="rId16" imgW="2215873" imgH="2574734" progId="Visio.Drawing.6">
                  <p:embed/>
                  <p:pic>
                    <p:nvPicPr>
                      <p:cNvPr id="14" name="Object 1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431062" y="2430649"/>
                        <a:ext cx="2216150" cy="257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8" name="Group 153"/>
          <p:cNvGrpSpPr>
            <a:grpSpLocks/>
          </p:cNvGrpSpPr>
          <p:nvPr/>
        </p:nvGrpSpPr>
        <p:grpSpPr bwMode="auto">
          <a:xfrm>
            <a:off x="10274246" y="3333982"/>
            <a:ext cx="355787" cy="365376"/>
            <a:chOff x="2784" y="1872"/>
            <a:chExt cx="144" cy="144"/>
          </a:xfrm>
        </p:grpSpPr>
        <p:sp>
          <p:nvSpPr>
            <p:cNvPr id="20" name="Oval 154"/>
            <p:cNvSpPr>
              <a:spLocks noChangeArrowheads="1"/>
            </p:cNvSpPr>
            <p:nvPr/>
          </p:nvSpPr>
          <p:spPr bwMode="auto">
            <a:xfrm>
              <a:off x="2784" y="1872"/>
              <a:ext cx="144" cy="144"/>
            </a:xfrm>
            <a:prstGeom prst="ellipse">
              <a:avLst/>
            </a:prstGeom>
            <a:solidFill>
              <a:schemeClr val="bg1"/>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i="0"/>
            </a:p>
          </p:txBody>
        </p:sp>
        <p:sp>
          <p:nvSpPr>
            <p:cNvPr id="21" name="Oval 155"/>
            <p:cNvSpPr>
              <a:spLocks noChangeArrowheads="1"/>
            </p:cNvSpPr>
            <p:nvPr/>
          </p:nvSpPr>
          <p:spPr bwMode="auto">
            <a:xfrm>
              <a:off x="2832" y="1920"/>
              <a:ext cx="48" cy="48"/>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i="0"/>
            </a:p>
          </p:txBody>
        </p:sp>
      </p:grpSp>
      <p:graphicFrame>
        <p:nvGraphicFramePr>
          <p:cNvPr id="22" name="Object 8"/>
          <p:cNvGraphicFramePr>
            <a:graphicFrameLocks noChangeAspect="1"/>
          </p:cNvGraphicFramePr>
          <p:nvPr>
            <p:extLst>
              <p:ext uri="{D42A27DB-BD31-4B8C-83A1-F6EECF244321}">
                <p14:modId xmlns:p14="http://schemas.microsoft.com/office/powerpoint/2010/main" val="3545024870"/>
              </p:ext>
            </p:extLst>
          </p:nvPr>
        </p:nvGraphicFramePr>
        <p:xfrm>
          <a:off x="5461246" y="2295068"/>
          <a:ext cx="2527300" cy="709612"/>
        </p:xfrm>
        <a:graphic>
          <a:graphicData uri="http://schemas.openxmlformats.org/presentationml/2006/ole">
            <mc:AlternateContent xmlns:mc="http://schemas.openxmlformats.org/markup-compatibility/2006">
              <mc:Choice xmlns:v="urn:schemas-microsoft-com:vml" Requires="v">
                <p:oleObj spid="_x0000_s399446" name="公式" r:id="rId18" imgW="812520" imgH="228600" progId="Equation.3">
                  <p:embed/>
                </p:oleObj>
              </mc:Choice>
              <mc:Fallback>
                <p:oleObj name="公式" r:id="rId18" imgW="812520" imgH="228600" progId="Equation.3">
                  <p:embed/>
                  <p:pic>
                    <p:nvPicPr>
                      <p:cNvPr id="132109" name="Object 8"/>
                      <p:cNvPicPr>
                        <a:picLocks noChangeAspect="1" noChangeArrowheads="1"/>
                      </p:cNvPicPr>
                      <p:nvPr/>
                    </p:nvPicPr>
                    <p:blipFill>
                      <a:blip r:embed="rId19"/>
                      <a:srcRect/>
                      <a:stretch>
                        <a:fillRect/>
                      </a:stretch>
                    </p:blipFill>
                    <p:spPr bwMode="auto">
                      <a:xfrm>
                        <a:off x="5461246" y="2295068"/>
                        <a:ext cx="2527300" cy="709612"/>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59402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1000"/>
                                        <p:tgtEl>
                                          <p:spTgt spid="23"/>
                                        </p:tgtEl>
                                      </p:cBhvr>
                                    </p:animEffect>
                                    <p:anim calcmode="lin" valueType="num">
                                      <p:cBhvr>
                                        <p:cTn id="39" dur="1000" fill="hold"/>
                                        <p:tgtEl>
                                          <p:spTgt spid="23"/>
                                        </p:tgtEl>
                                        <p:attrNameLst>
                                          <p:attrName>ppt_x</p:attrName>
                                        </p:attrNameLst>
                                      </p:cBhvr>
                                      <p:tavLst>
                                        <p:tav tm="0">
                                          <p:val>
                                            <p:strVal val="#ppt_x"/>
                                          </p:val>
                                        </p:tav>
                                        <p:tav tm="100000">
                                          <p:val>
                                            <p:strVal val="#ppt_x"/>
                                          </p:val>
                                        </p:tav>
                                      </p:tavLst>
                                    </p:anim>
                                    <p:anim calcmode="lin" valueType="num">
                                      <p:cBhvr>
                                        <p:cTn id="4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4" descr="4C70BBA977B88F3DF7393CB7443DAF2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66452" y="217188"/>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4"/>
          <p:cNvSpPr>
            <a:spLocks noChangeArrowheads="1"/>
          </p:cNvSpPr>
          <p:nvPr/>
        </p:nvSpPr>
        <p:spPr bwMode="auto">
          <a:xfrm>
            <a:off x="5155727" y="2659620"/>
            <a:ext cx="5205413" cy="377825"/>
          </a:xfrm>
          <a:prstGeom prst="rect">
            <a:avLst/>
          </a:prstGeom>
          <a:solidFill>
            <a:srgbClr val="006666"/>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5" name="Group 5"/>
          <p:cNvGrpSpPr>
            <a:grpSpLocks/>
          </p:cNvGrpSpPr>
          <p:nvPr/>
        </p:nvGrpSpPr>
        <p:grpSpPr bwMode="auto">
          <a:xfrm>
            <a:off x="5155727" y="3113644"/>
            <a:ext cx="5276529" cy="3008342"/>
            <a:chOff x="1584" y="528"/>
            <a:chExt cx="3698" cy="1907"/>
          </a:xfrm>
        </p:grpSpPr>
        <p:sp>
          <p:nvSpPr>
            <p:cNvPr id="6" name="Line 6"/>
            <p:cNvSpPr>
              <a:spLocks noChangeShapeType="1"/>
            </p:cNvSpPr>
            <p:nvPr/>
          </p:nvSpPr>
          <p:spPr bwMode="auto">
            <a:xfrm>
              <a:off x="1584" y="528"/>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7"/>
            <p:cNvSpPr>
              <a:spLocks noChangeShapeType="1"/>
            </p:cNvSpPr>
            <p:nvPr/>
          </p:nvSpPr>
          <p:spPr bwMode="auto">
            <a:xfrm>
              <a:off x="1584" y="576"/>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8"/>
            <p:cNvSpPr>
              <a:spLocks noChangeShapeType="1"/>
            </p:cNvSpPr>
            <p:nvPr/>
          </p:nvSpPr>
          <p:spPr bwMode="auto">
            <a:xfrm>
              <a:off x="1584" y="624"/>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9"/>
            <p:cNvSpPr>
              <a:spLocks noChangeShapeType="1"/>
            </p:cNvSpPr>
            <p:nvPr/>
          </p:nvSpPr>
          <p:spPr bwMode="auto">
            <a:xfrm>
              <a:off x="1584" y="768"/>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0"/>
            <p:cNvSpPr>
              <a:spLocks noChangeShapeType="1"/>
            </p:cNvSpPr>
            <p:nvPr/>
          </p:nvSpPr>
          <p:spPr bwMode="auto">
            <a:xfrm>
              <a:off x="1584" y="960"/>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1"/>
            <p:cNvSpPr>
              <a:spLocks noChangeShapeType="1"/>
            </p:cNvSpPr>
            <p:nvPr/>
          </p:nvSpPr>
          <p:spPr bwMode="auto">
            <a:xfrm>
              <a:off x="1584" y="1536"/>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2"/>
            <p:cNvSpPr>
              <a:spLocks noChangeShapeType="1"/>
            </p:cNvSpPr>
            <p:nvPr/>
          </p:nvSpPr>
          <p:spPr bwMode="auto">
            <a:xfrm>
              <a:off x="1634" y="2435"/>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 name="Group 13"/>
          <p:cNvGrpSpPr>
            <a:grpSpLocks/>
          </p:cNvGrpSpPr>
          <p:nvPr/>
        </p:nvGrpSpPr>
        <p:grpSpPr bwMode="auto">
          <a:xfrm>
            <a:off x="4017353" y="2179569"/>
            <a:ext cx="1482427" cy="4117376"/>
            <a:chOff x="775" y="-64"/>
            <a:chExt cx="941" cy="2610"/>
          </a:xfrm>
        </p:grpSpPr>
        <p:sp>
          <p:nvSpPr>
            <p:cNvPr id="14" name="Text Box 14"/>
            <p:cNvSpPr txBox="1">
              <a:spLocks noChangeArrowheads="1"/>
            </p:cNvSpPr>
            <p:nvPr/>
          </p:nvSpPr>
          <p:spPr bwMode="auto">
            <a:xfrm>
              <a:off x="775" y="2256"/>
              <a:ext cx="768"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   -13.6</a:t>
              </a:r>
            </a:p>
          </p:txBody>
        </p:sp>
        <p:sp>
          <p:nvSpPr>
            <p:cNvPr id="15" name="Text Box 15"/>
            <p:cNvSpPr txBox="1">
              <a:spLocks noChangeArrowheads="1"/>
            </p:cNvSpPr>
            <p:nvPr/>
          </p:nvSpPr>
          <p:spPr bwMode="auto">
            <a:xfrm>
              <a:off x="864" y="1392"/>
              <a:ext cx="576"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 -3.39</a:t>
              </a:r>
            </a:p>
          </p:txBody>
        </p:sp>
        <p:sp>
          <p:nvSpPr>
            <p:cNvPr id="16" name="Text Box 16"/>
            <p:cNvSpPr txBox="1">
              <a:spLocks noChangeArrowheads="1"/>
            </p:cNvSpPr>
            <p:nvPr/>
          </p:nvSpPr>
          <p:spPr bwMode="auto">
            <a:xfrm>
              <a:off x="912" y="816"/>
              <a:ext cx="57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-1.51</a:t>
              </a:r>
            </a:p>
          </p:txBody>
        </p:sp>
        <p:sp>
          <p:nvSpPr>
            <p:cNvPr id="17" name="Text Box 17"/>
            <p:cNvSpPr txBox="1">
              <a:spLocks noChangeArrowheads="1"/>
            </p:cNvSpPr>
            <p:nvPr/>
          </p:nvSpPr>
          <p:spPr bwMode="auto">
            <a:xfrm>
              <a:off x="912" y="624"/>
              <a:ext cx="57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-0.85</a:t>
              </a:r>
            </a:p>
          </p:txBody>
        </p:sp>
        <p:sp>
          <p:nvSpPr>
            <p:cNvPr id="18" name="Text Box 18"/>
            <p:cNvSpPr txBox="1">
              <a:spLocks noChangeArrowheads="1"/>
            </p:cNvSpPr>
            <p:nvPr/>
          </p:nvSpPr>
          <p:spPr bwMode="auto">
            <a:xfrm>
              <a:off x="912" y="384"/>
              <a:ext cx="57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-0.54</a:t>
              </a:r>
            </a:p>
          </p:txBody>
        </p:sp>
        <p:sp>
          <p:nvSpPr>
            <p:cNvPr id="19" name="Text Box 19"/>
            <p:cNvSpPr txBox="1">
              <a:spLocks noChangeArrowheads="1"/>
            </p:cNvSpPr>
            <p:nvPr/>
          </p:nvSpPr>
          <p:spPr bwMode="auto">
            <a:xfrm>
              <a:off x="1104" y="192"/>
              <a:ext cx="57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0</a:t>
              </a:r>
            </a:p>
          </p:txBody>
        </p:sp>
        <p:sp>
          <p:nvSpPr>
            <p:cNvPr id="20" name="Text Box 20"/>
            <p:cNvSpPr txBox="1">
              <a:spLocks noChangeArrowheads="1"/>
            </p:cNvSpPr>
            <p:nvPr/>
          </p:nvSpPr>
          <p:spPr bwMode="auto">
            <a:xfrm>
              <a:off x="852" y="-64"/>
              <a:ext cx="86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err="1">
                  <a:solidFill>
                    <a:srgbClr val="0000FF"/>
                  </a:solidFill>
                </a:rPr>
                <a:t>E</a:t>
              </a:r>
              <a:r>
                <a:rPr lang="en-US" altLang="zh-CN" sz="2800" b="1" baseline="-25000" dirty="0" err="1">
                  <a:solidFill>
                    <a:srgbClr val="0000FF"/>
                  </a:solidFill>
                </a:rPr>
                <a:t>n</a:t>
              </a:r>
              <a:r>
                <a:rPr lang="en-US" altLang="zh-CN" sz="2800" b="1" i="0" dirty="0">
                  <a:solidFill>
                    <a:srgbClr val="0000FF"/>
                  </a:solidFill>
                </a:rPr>
                <a:t>(eV)</a:t>
              </a:r>
            </a:p>
          </p:txBody>
        </p:sp>
      </p:grpSp>
      <p:grpSp>
        <p:nvGrpSpPr>
          <p:cNvPr id="21" name="Group 87"/>
          <p:cNvGrpSpPr>
            <a:grpSpLocks/>
          </p:cNvGrpSpPr>
          <p:nvPr/>
        </p:nvGrpSpPr>
        <p:grpSpPr bwMode="auto">
          <a:xfrm>
            <a:off x="10824912" y="2712778"/>
            <a:ext cx="1027113" cy="3636963"/>
            <a:chOff x="5022" y="384"/>
            <a:chExt cx="647" cy="2291"/>
          </a:xfrm>
        </p:grpSpPr>
        <p:graphicFrame>
          <p:nvGraphicFramePr>
            <p:cNvPr id="22" name="Object 21"/>
            <p:cNvGraphicFramePr>
              <a:graphicFrameLocks noChangeAspect="1"/>
            </p:cNvGraphicFramePr>
            <p:nvPr/>
          </p:nvGraphicFramePr>
          <p:xfrm>
            <a:off x="5022" y="384"/>
            <a:ext cx="647" cy="230"/>
          </p:xfrm>
          <a:graphic>
            <a:graphicData uri="http://schemas.openxmlformats.org/presentationml/2006/ole">
              <mc:AlternateContent xmlns:mc="http://schemas.openxmlformats.org/markup-compatibility/2006">
                <mc:Choice xmlns:v="urn:schemas-microsoft-com:vml" Requires="v">
                  <p:oleObj spid="_x0000_s379311" name="公式" r:id="rId4" imgW="304763" imgH="57226" progId="Equation.3">
                    <p:embed/>
                  </p:oleObj>
                </mc:Choice>
                <mc:Fallback>
                  <p:oleObj name="公式" r:id="rId4" imgW="304763" imgH="57226" progId="Equation.3">
                    <p:embed/>
                    <p:pic>
                      <p:nvPicPr>
                        <p:cNvPr id="25" name="Object 21"/>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5022" y="384"/>
                          <a:ext cx="647"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Rectangle 22"/>
            <p:cNvSpPr>
              <a:spLocks noChangeArrowheads="1"/>
            </p:cNvSpPr>
            <p:nvPr/>
          </p:nvSpPr>
          <p:spPr bwMode="auto">
            <a:xfrm>
              <a:off x="5156" y="238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1</a:t>
              </a:r>
            </a:p>
          </p:txBody>
        </p:sp>
        <p:sp>
          <p:nvSpPr>
            <p:cNvPr id="24" name="Rectangle 23"/>
            <p:cNvSpPr>
              <a:spLocks noChangeArrowheads="1"/>
            </p:cNvSpPr>
            <p:nvPr/>
          </p:nvSpPr>
          <p:spPr bwMode="auto">
            <a:xfrm>
              <a:off x="5046" y="150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2</a:t>
              </a:r>
            </a:p>
          </p:txBody>
        </p:sp>
        <p:sp>
          <p:nvSpPr>
            <p:cNvPr id="25" name="Rectangle 24"/>
            <p:cNvSpPr>
              <a:spLocks noChangeArrowheads="1"/>
            </p:cNvSpPr>
            <p:nvPr/>
          </p:nvSpPr>
          <p:spPr bwMode="auto">
            <a:xfrm>
              <a:off x="5050" y="9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3</a:t>
              </a:r>
            </a:p>
          </p:txBody>
        </p:sp>
        <p:sp>
          <p:nvSpPr>
            <p:cNvPr id="26" name="Rectangle 25"/>
            <p:cNvSpPr>
              <a:spLocks noChangeArrowheads="1"/>
            </p:cNvSpPr>
            <p:nvPr/>
          </p:nvSpPr>
          <p:spPr bwMode="auto">
            <a:xfrm>
              <a:off x="5050" y="57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5</a:t>
              </a:r>
            </a:p>
          </p:txBody>
        </p:sp>
        <p:sp>
          <p:nvSpPr>
            <p:cNvPr id="27" name="Rectangle 26"/>
            <p:cNvSpPr>
              <a:spLocks noChangeArrowheads="1"/>
            </p:cNvSpPr>
            <p:nvPr/>
          </p:nvSpPr>
          <p:spPr bwMode="auto">
            <a:xfrm>
              <a:off x="5050" y="765"/>
              <a:ext cx="1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4</a:t>
              </a:r>
            </a:p>
          </p:txBody>
        </p:sp>
      </p:grpSp>
      <p:sp>
        <p:nvSpPr>
          <p:cNvPr id="28" name="Text Box 27"/>
          <p:cNvSpPr txBox="1">
            <a:spLocks noChangeArrowheads="1"/>
          </p:cNvSpPr>
          <p:nvPr/>
        </p:nvSpPr>
        <p:spPr bwMode="auto">
          <a:xfrm>
            <a:off x="7269320" y="6195295"/>
            <a:ext cx="2722563" cy="488950"/>
          </a:xfrm>
          <a:prstGeom prst="rect">
            <a:avLst/>
          </a:prstGeom>
          <a:noFill/>
          <a:ln w="19050">
            <a:noFill/>
            <a:miter lim="800000"/>
            <a:headEnd/>
            <a:tailEnd/>
          </a:ln>
          <a:effectLst/>
        </p:spPr>
        <p:txBody>
          <a:bodyPr>
            <a:spAutoFit/>
          </a:bodyPr>
          <a:lstStyle/>
          <a:p>
            <a:pPr>
              <a:spcBef>
                <a:spcPct val="50000"/>
              </a:spcBef>
              <a:defRPr/>
            </a:pPr>
            <a:r>
              <a:rPr lang="zh-CN" altLang="en-US" b="1" i="0" dirty="0">
                <a:effectLst>
                  <a:outerShdw blurRad="38100" dist="38100" dir="2700000" algn="tl">
                    <a:srgbClr val="FFFFFF"/>
                  </a:outerShdw>
                </a:effectLst>
              </a:rPr>
              <a:t>氢原子能级图</a:t>
            </a:r>
          </a:p>
        </p:txBody>
      </p:sp>
      <p:grpSp>
        <p:nvGrpSpPr>
          <p:cNvPr id="29" name="Group 29"/>
          <p:cNvGrpSpPr>
            <a:grpSpLocks/>
          </p:cNvGrpSpPr>
          <p:nvPr/>
        </p:nvGrpSpPr>
        <p:grpSpPr bwMode="auto">
          <a:xfrm>
            <a:off x="5239864" y="3113239"/>
            <a:ext cx="762000" cy="3008229"/>
            <a:chOff x="1584" y="277"/>
            <a:chExt cx="480" cy="3275"/>
          </a:xfrm>
        </p:grpSpPr>
        <p:sp>
          <p:nvSpPr>
            <p:cNvPr id="30" name="Line 30"/>
            <p:cNvSpPr>
              <a:spLocks noChangeShapeType="1"/>
            </p:cNvSpPr>
            <p:nvPr/>
          </p:nvSpPr>
          <p:spPr bwMode="auto">
            <a:xfrm flipH="1">
              <a:off x="1680" y="1019"/>
              <a:ext cx="0" cy="253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31"/>
            <p:cNvSpPr>
              <a:spLocks noChangeShapeType="1"/>
            </p:cNvSpPr>
            <p:nvPr/>
          </p:nvSpPr>
          <p:spPr bwMode="auto">
            <a:xfrm flipH="1">
              <a:off x="1584" y="2037"/>
              <a:ext cx="0" cy="151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32"/>
            <p:cNvSpPr>
              <a:spLocks noChangeShapeType="1"/>
            </p:cNvSpPr>
            <p:nvPr/>
          </p:nvSpPr>
          <p:spPr bwMode="auto">
            <a:xfrm flipH="1">
              <a:off x="1776" y="690"/>
              <a:ext cx="0" cy="286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33"/>
            <p:cNvSpPr>
              <a:spLocks noChangeShapeType="1"/>
            </p:cNvSpPr>
            <p:nvPr/>
          </p:nvSpPr>
          <p:spPr bwMode="auto">
            <a:xfrm>
              <a:off x="1872" y="442"/>
              <a:ext cx="0" cy="311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34"/>
            <p:cNvSpPr>
              <a:spLocks noChangeShapeType="1"/>
            </p:cNvSpPr>
            <p:nvPr/>
          </p:nvSpPr>
          <p:spPr bwMode="auto">
            <a:xfrm flipH="1">
              <a:off x="1968" y="357"/>
              <a:ext cx="16" cy="319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35"/>
            <p:cNvSpPr>
              <a:spLocks noChangeShapeType="1"/>
            </p:cNvSpPr>
            <p:nvPr/>
          </p:nvSpPr>
          <p:spPr bwMode="auto">
            <a:xfrm flipH="1">
              <a:off x="2064" y="277"/>
              <a:ext cx="0" cy="32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 name="Text Box 36"/>
          <p:cNvSpPr txBox="1">
            <a:spLocks noChangeArrowheads="1"/>
          </p:cNvSpPr>
          <p:nvPr/>
        </p:nvSpPr>
        <p:spPr bwMode="auto">
          <a:xfrm>
            <a:off x="5163664" y="6175394"/>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dirty="0">
                <a:solidFill>
                  <a:srgbClr val="9900CC"/>
                </a:solidFill>
              </a:rPr>
              <a:t>赖曼系</a:t>
            </a:r>
          </a:p>
        </p:txBody>
      </p:sp>
      <p:grpSp>
        <p:nvGrpSpPr>
          <p:cNvPr id="37" name="Group 38"/>
          <p:cNvGrpSpPr>
            <a:grpSpLocks/>
          </p:cNvGrpSpPr>
          <p:nvPr/>
        </p:nvGrpSpPr>
        <p:grpSpPr bwMode="auto">
          <a:xfrm>
            <a:off x="6230464" y="3086658"/>
            <a:ext cx="762000" cy="1590675"/>
            <a:chOff x="2208" y="534"/>
            <a:chExt cx="480" cy="1002"/>
          </a:xfrm>
        </p:grpSpPr>
        <p:grpSp>
          <p:nvGrpSpPr>
            <p:cNvPr id="38" name="Group 39"/>
            <p:cNvGrpSpPr>
              <a:grpSpLocks/>
            </p:cNvGrpSpPr>
            <p:nvPr/>
          </p:nvGrpSpPr>
          <p:grpSpPr bwMode="auto">
            <a:xfrm>
              <a:off x="2208" y="562"/>
              <a:ext cx="384" cy="974"/>
              <a:chOff x="2208" y="562"/>
              <a:chExt cx="384" cy="974"/>
            </a:xfrm>
          </p:grpSpPr>
          <p:sp>
            <p:nvSpPr>
              <p:cNvPr id="40" name="Line 40"/>
              <p:cNvSpPr>
                <a:spLocks noChangeShapeType="1"/>
              </p:cNvSpPr>
              <p:nvPr/>
            </p:nvSpPr>
            <p:spPr bwMode="auto">
              <a:xfrm>
                <a:off x="2208" y="960"/>
                <a:ext cx="0" cy="576"/>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41"/>
              <p:cNvSpPr>
                <a:spLocks noChangeShapeType="1"/>
              </p:cNvSpPr>
              <p:nvPr/>
            </p:nvSpPr>
            <p:spPr bwMode="auto">
              <a:xfrm>
                <a:off x="2298" y="786"/>
                <a:ext cx="6" cy="750"/>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42"/>
              <p:cNvSpPr>
                <a:spLocks noChangeShapeType="1"/>
              </p:cNvSpPr>
              <p:nvPr/>
            </p:nvSpPr>
            <p:spPr bwMode="auto">
              <a:xfrm>
                <a:off x="2400" y="659"/>
                <a:ext cx="0" cy="877"/>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43"/>
              <p:cNvSpPr>
                <a:spLocks noChangeShapeType="1"/>
              </p:cNvSpPr>
              <p:nvPr/>
            </p:nvSpPr>
            <p:spPr bwMode="auto">
              <a:xfrm>
                <a:off x="2496" y="597"/>
                <a:ext cx="0" cy="939"/>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44"/>
              <p:cNvSpPr>
                <a:spLocks noChangeShapeType="1"/>
              </p:cNvSpPr>
              <p:nvPr/>
            </p:nvSpPr>
            <p:spPr bwMode="auto">
              <a:xfrm>
                <a:off x="2592" y="562"/>
                <a:ext cx="0" cy="974"/>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9" name="Line 45"/>
            <p:cNvSpPr>
              <a:spLocks noChangeShapeType="1"/>
            </p:cNvSpPr>
            <p:nvPr/>
          </p:nvSpPr>
          <p:spPr bwMode="auto">
            <a:xfrm>
              <a:off x="2688" y="534"/>
              <a:ext cx="0" cy="1002"/>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5" name="Text Box 46"/>
          <p:cNvSpPr txBox="1">
            <a:spLocks noChangeArrowheads="1"/>
          </p:cNvSpPr>
          <p:nvPr/>
        </p:nvSpPr>
        <p:spPr bwMode="auto">
          <a:xfrm>
            <a:off x="6078064" y="4753532"/>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a:solidFill>
                  <a:srgbClr val="0000FF"/>
                </a:solidFill>
              </a:rPr>
              <a:t>巴尔末系</a:t>
            </a:r>
          </a:p>
        </p:txBody>
      </p:sp>
      <p:grpSp>
        <p:nvGrpSpPr>
          <p:cNvPr id="46" name="Group 48"/>
          <p:cNvGrpSpPr>
            <a:grpSpLocks/>
          </p:cNvGrpSpPr>
          <p:nvPr/>
        </p:nvGrpSpPr>
        <p:grpSpPr bwMode="auto">
          <a:xfrm>
            <a:off x="7221064" y="3000932"/>
            <a:ext cx="609600" cy="762000"/>
            <a:chOff x="2832" y="480"/>
            <a:chExt cx="384" cy="480"/>
          </a:xfrm>
        </p:grpSpPr>
        <p:sp>
          <p:nvSpPr>
            <p:cNvPr id="47" name="Line 49"/>
            <p:cNvSpPr>
              <a:spLocks noChangeShapeType="1"/>
            </p:cNvSpPr>
            <p:nvPr/>
          </p:nvSpPr>
          <p:spPr bwMode="auto">
            <a:xfrm flipH="1">
              <a:off x="2832" y="786"/>
              <a:ext cx="6" cy="174"/>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50"/>
            <p:cNvSpPr>
              <a:spLocks noChangeShapeType="1"/>
            </p:cNvSpPr>
            <p:nvPr/>
          </p:nvSpPr>
          <p:spPr bwMode="auto">
            <a:xfrm>
              <a:off x="2928" y="635"/>
              <a:ext cx="0" cy="325"/>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51"/>
            <p:cNvSpPr>
              <a:spLocks noChangeShapeType="1"/>
            </p:cNvSpPr>
            <p:nvPr/>
          </p:nvSpPr>
          <p:spPr bwMode="auto">
            <a:xfrm>
              <a:off x="3024" y="597"/>
              <a:ext cx="0" cy="363"/>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52"/>
            <p:cNvSpPr>
              <a:spLocks noChangeShapeType="1"/>
            </p:cNvSpPr>
            <p:nvPr/>
          </p:nvSpPr>
          <p:spPr bwMode="auto">
            <a:xfrm>
              <a:off x="3120" y="551"/>
              <a:ext cx="0" cy="409"/>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53"/>
            <p:cNvSpPr>
              <a:spLocks noChangeShapeType="1"/>
            </p:cNvSpPr>
            <p:nvPr/>
          </p:nvSpPr>
          <p:spPr bwMode="auto">
            <a:xfrm>
              <a:off x="3216" y="480"/>
              <a:ext cx="0" cy="48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2" name="Text Box 54"/>
          <p:cNvSpPr txBox="1">
            <a:spLocks noChangeArrowheads="1"/>
          </p:cNvSpPr>
          <p:nvPr/>
        </p:nvSpPr>
        <p:spPr bwMode="auto">
          <a:xfrm>
            <a:off x="6916264" y="3762932"/>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dirty="0">
                <a:solidFill>
                  <a:srgbClr val="0099FF"/>
                </a:solidFill>
              </a:rPr>
              <a:t>帕邢系</a:t>
            </a:r>
          </a:p>
        </p:txBody>
      </p:sp>
      <p:grpSp>
        <p:nvGrpSpPr>
          <p:cNvPr id="53" name="Group 56"/>
          <p:cNvGrpSpPr>
            <a:grpSpLocks/>
          </p:cNvGrpSpPr>
          <p:nvPr/>
        </p:nvGrpSpPr>
        <p:grpSpPr bwMode="auto">
          <a:xfrm>
            <a:off x="8402165" y="3000233"/>
            <a:ext cx="457200" cy="522288"/>
            <a:chOff x="3552" y="439"/>
            <a:chExt cx="288" cy="329"/>
          </a:xfrm>
        </p:grpSpPr>
        <p:sp>
          <p:nvSpPr>
            <p:cNvPr id="54" name="Line 57"/>
            <p:cNvSpPr>
              <a:spLocks noChangeShapeType="1"/>
            </p:cNvSpPr>
            <p:nvPr/>
          </p:nvSpPr>
          <p:spPr bwMode="auto">
            <a:xfrm>
              <a:off x="3552" y="624"/>
              <a:ext cx="0" cy="144"/>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58"/>
            <p:cNvSpPr>
              <a:spLocks noChangeShapeType="1"/>
            </p:cNvSpPr>
            <p:nvPr/>
          </p:nvSpPr>
          <p:spPr bwMode="auto">
            <a:xfrm>
              <a:off x="3648" y="576"/>
              <a:ext cx="0" cy="192"/>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59"/>
            <p:cNvSpPr>
              <a:spLocks noChangeShapeType="1"/>
            </p:cNvSpPr>
            <p:nvPr/>
          </p:nvSpPr>
          <p:spPr bwMode="auto">
            <a:xfrm>
              <a:off x="3744" y="528"/>
              <a:ext cx="0" cy="24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60"/>
            <p:cNvSpPr>
              <a:spLocks noChangeShapeType="1"/>
            </p:cNvSpPr>
            <p:nvPr/>
          </p:nvSpPr>
          <p:spPr bwMode="auto">
            <a:xfrm>
              <a:off x="3840" y="439"/>
              <a:ext cx="0" cy="329"/>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8" name="Text Box 61"/>
          <p:cNvSpPr txBox="1">
            <a:spLocks noChangeArrowheads="1"/>
          </p:cNvSpPr>
          <p:nvPr/>
        </p:nvSpPr>
        <p:spPr bwMode="auto">
          <a:xfrm>
            <a:off x="8059264" y="3381932"/>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a:solidFill>
                  <a:srgbClr val="006600"/>
                </a:solidFill>
              </a:rPr>
              <a:t>布喇开系</a:t>
            </a:r>
          </a:p>
        </p:txBody>
      </p:sp>
      <p:grpSp>
        <p:nvGrpSpPr>
          <p:cNvPr id="59" name="Group 63"/>
          <p:cNvGrpSpPr>
            <a:grpSpLocks/>
          </p:cNvGrpSpPr>
          <p:nvPr/>
        </p:nvGrpSpPr>
        <p:grpSpPr bwMode="auto">
          <a:xfrm>
            <a:off x="9362868" y="2989558"/>
            <a:ext cx="284163" cy="329462"/>
            <a:chOff x="4189" y="517"/>
            <a:chExt cx="179" cy="139"/>
          </a:xfrm>
        </p:grpSpPr>
        <p:sp>
          <p:nvSpPr>
            <p:cNvPr id="60" name="Line 64"/>
            <p:cNvSpPr>
              <a:spLocks noChangeShapeType="1"/>
            </p:cNvSpPr>
            <p:nvPr/>
          </p:nvSpPr>
          <p:spPr bwMode="auto">
            <a:xfrm>
              <a:off x="4189" y="581"/>
              <a:ext cx="1" cy="75"/>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65"/>
            <p:cNvSpPr>
              <a:spLocks noChangeShapeType="1"/>
            </p:cNvSpPr>
            <p:nvPr/>
          </p:nvSpPr>
          <p:spPr bwMode="auto">
            <a:xfrm flipH="1">
              <a:off x="4272" y="551"/>
              <a:ext cx="6" cy="73"/>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66"/>
            <p:cNvSpPr>
              <a:spLocks noChangeShapeType="1"/>
            </p:cNvSpPr>
            <p:nvPr/>
          </p:nvSpPr>
          <p:spPr bwMode="auto">
            <a:xfrm>
              <a:off x="4368" y="517"/>
              <a:ext cx="0" cy="107"/>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3" name="Text Box 67"/>
          <p:cNvSpPr txBox="1">
            <a:spLocks noChangeArrowheads="1"/>
          </p:cNvSpPr>
          <p:nvPr/>
        </p:nvSpPr>
        <p:spPr bwMode="auto">
          <a:xfrm>
            <a:off x="9242149" y="3256997"/>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i="0" dirty="0">
                <a:solidFill>
                  <a:srgbClr val="CC3300"/>
                </a:solidFill>
              </a:rPr>
              <a:t>普芳德系</a:t>
            </a:r>
          </a:p>
        </p:txBody>
      </p:sp>
      <p:graphicFrame>
        <p:nvGraphicFramePr>
          <p:cNvPr id="64" name="Object 88"/>
          <p:cNvGraphicFramePr>
            <a:graphicFrameLocks noChangeAspect="1"/>
          </p:cNvGraphicFramePr>
          <p:nvPr>
            <p:extLst>
              <p:ext uri="{D42A27DB-BD31-4B8C-83A1-F6EECF244321}">
                <p14:modId xmlns:p14="http://schemas.microsoft.com/office/powerpoint/2010/main" val="1834934452"/>
              </p:ext>
            </p:extLst>
          </p:nvPr>
        </p:nvGraphicFramePr>
        <p:xfrm>
          <a:off x="6078064" y="4975515"/>
          <a:ext cx="4871006" cy="1145953"/>
        </p:xfrm>
        <a:graphic>
          <a:graphicData uri="http://schemas.openxmlformats.org/presentationml/2006/ole">
            <mc:AlternateContent xmlns:mc="http://schemas.openxmlformats.org/markup-compatibility/2006">
              <mc:Choice xmlns:v="urn:schemas-microsoft-com:vml" Requires="v">
                <p:oleObj spid="_x0000_s379312" name="公式" r:id="rId6" imgW="1943100" imgH="457200" progId="Equation.3">
                  <p:embed/>
                </p:oleObj>
              </mc:Choice>
              <mc:Fallback>
                <p:oleObj name="公式" r:id="rId6" imgW="1943100" imgH="457200" progId="Equation.3">
                  <p:embed/>
                  <p:pic>
                    <p:nvPicPr>
                      <p:cNvPr id="67" name="Object 8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8064" y="4975515"/>
                        <a:ext cx="4871006" cy="1145953"/>
                      </a:xfrm>
                      <a:prstGeom prst="rect">
                        <a:avLst/>
                      </a:prstGeom>
                      <a:noFill/>
                      <a:ln>
                        <a:noFill/>
                      </a:ln>
                      <a:effectLst/>
                      <a:extLst/>
                    </p:spPr>
                  </p:pic>
                </p:oleObj>
              </mc:Fallback>
            </mc:AlternateContent>
          </a:graphicData>
        </a:graphic>
      </p:graphicFrame>
      <p:graphicFrame>
        <p:nvGraphicFramePr>
          <p:cNvPr id="69" name="Object 8"/>
          <p:cNvGraphicFramePr>
            <a:graphicFrameLocks noChangeAspect="1"/>
          </p:cNvGraphicFramePr>
          <p:nvPr>
            <p:extLst>
              <p:ext uri="{D42A27DB-BD31-4B8C-83A1-F6EECF244321}">
                <p14:modId xmlns:p14="http://schemas.microsoft.com/office/powerpoint/2010/main" val="2959000014"/>
              </p:ext>
            </p:extLst>
          </p:nvPr>
        </p:nvGraphicFramePr>
        <p:xfrm>
          <a:off x="3863752" y="1242540"/>
          <a:ext cx="7307235" cy="1006782"/>
        </p:xfrm>
        <a:graphic>
          <a:graphicData uri="http://schemas.openxmlformats.org/presentationml/2006/ole">
            <mc:AlternateContent xmlns:mc="http://schemas.openxmlformats.org/markup-compatibility/2006">
              <mc:Choice xmlns:v="urn:schemas-microsoft-com:vml" Requires="v">
                <p:oleObj spid="_x0000_s379313" name="Equation" r:id="rId8" imgW="3124080" imgH="431640" progId="Equation.DSMT4">
                  <p:embed/>
                </p:oleObj>
              </mc:Choice>
              <mc:Fallback>
                <p:oleObj name="Equation" r:id="rId8" imgW="3124080" imgH="431640" progId="Equation.DSMT4">
                  <p:embed/>
                  <p:pic>
                    <p:nvPicPr>
                      <p:cNvPr id="73" name="Object 8"/>
                      <p:cNvPicPr>
                        <a:picLocks noChangeAspect="1" noChangeArrowheads="1"/>
                      </p:cNvPicPr>
                      <p:nvPr/>
                    </p:nvPicPr>
                    <p:blipFill>
                      <a:blip r:embed="rId9"/>
                      <a:srcRect/>
                      <a:stretch>
                        <a:fillRect/>
                      </a:stretch>
                    </p:blipFill>
                    <p:spPr bwMode="auto">
                      <a:xfrm>
                        <a:off x="3863752" y="1242540"/>
                        <a:ext cx="7307235" cy="1006782"/>
                      </a:xfrm>
                      <a:prstGeom prst="rect">
                        <a:avLst/>
                      </a:prstGeom>
                      <a:solidFill>
                        <a:srgbClr val="FFFF00"/>
                      </a:solidFill>
                      <a:ln>
                        <a:noFill/>
                      </a:ln>
                      <a:effectLst/>
                      <a:extLst/>
                    </p:spPr>
                  </p:pic>
                </p:oleObj>
              </mc:Fallback>
            </mc:AlternateContent>
          </a:graphicData>
        </a:graphic>
      </p:graphicFrame>
      <p:sp>
        <p:nvSpPr>
          <p:cNvPr id="70" name="Line 27"/>
          <p:cNvSpPr>
            <a:spLocks noChangeShapeType="1"/>
          </p:cNvSpPr>
          <p:nvPr/>
        </p:nvSpPr>
        <p:spPr bwMode="auto">
          <a:xfrm flipV="1">
            <a:off x="1716565" y="2480708"/>
            <a:ext cx="0" cy="1055688"/>
          </a:xfrm>
          <a:prstGeom prst="line">
            <a:avLst/>
          </a:prstGeom>
          <a:noFill/>
          <a:ln w="57150">
            <a:solidFill>
              <a:srgbClr val="FF3300"/>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1" name="Group 30"/>
          <p:cNvGrpSpPr>
            <a:grpSpLocks/>
          </p:cNvGrpSpPr>
          <p:nvPr/>
        </p:nvGrpSpPr>
        <p:grpSpPr bwMode="auto">
          <a:xfrm>
            <a:off x="1119352" y="2312435"/>
            <a:ext cx="1387475" cy="1341437"/>
            <a:chOff x="3633" y="1637"/>
            <a:chExt cx="874" cy="845"/>
          </a:xfrm>
        </p:grpSpPr>
        <p:sp>
          <p:nvSpPr>
            <p:cNvPr id="72" name="Line 31"/>
            <p:cNvSpPr>
              <a:spLocks noChangeShapeType="1"/>
            </p:cNvSpPr>
            <p:nvPr/>
          </p:nvSpPr>
          <p:spPr bwMode="auto">
            <a:xfrm>
              <a:off x="3633" y="2482"/>
              <a:ext cx="859"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Line 32"/>
            <p:cNvSpPr>
              <a:spLocks noChangeShapeType="1"/>
            </p:cNvSpPr>
            <p:nvPr/>
          </p:nvSpPr>
          <p:spPr bwMode="auto">
            <a:xfrm>
              <a:off x="3648" y="1637"/>
              <a:ext cx="859"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74" name="Object 9"/>
          <p:cNvGraphicFramePr>
            <a:graphicFrameLocks noChangeAspect="1"/>
          </p:cNvGraphicFramePr>
          <p:nvPr>
            <p:extLst>
              <p:ext uri="{D42A27DB-BD31-4B8C-83A1-F6EECF244321}">
                <p14:modId xmlns:p14="http://schemas.microsoft.com/office/powerpoint/2010/main" val="2970512921"/>
              </p:ext>
            </p:extLst>
          </p:nvPr>
        </p:nvGraphicFramePr>
        <p:xfrm>
          <a:off x="2509220" y="3307796"/>
          <a:ext cx="642937" cy="692150"/>
        </p:xfrm>
        <a:graphic>
          <a:graphicData uri="http://schemas.openxmlformats.org/presentationml/2006/ole">
            <mc:AlternateContent xmlns:mc="http://schemas.openxmlformats.org/markup-compatibility/2006">
              <mc:Choice xmlns:v="urn:schemas-microsoft-com:vml" Requires="v">
                <p:oleObj spid="_x0000_s379314" name="公式" r:id="rId10" imgW="215806" imgH="228501" progId="Equation.3">
                  <p:embed/>
                </p:oleObj>
              </mc:Choice>
              <mc:Fallback>
                <p:oleObj name="公式" r:id="rId10" imgW="215806" imgH="228501" progId="Equation.3">
                  <p:embed/>
                  <p:pic>
                    <p:nvPicPr>
                      <p:cNvPr id="78"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09220" y="3307796"/>
                        <a:ext cx="642937"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 name="Object 10"/>
          <p:cNvGraphicFramePr>
            <a:graphicFrameLocks noChangeAspect="1"/>
          </p:cNvGraphicFramePr>
          <p:nvPr>
            <p:extLst>
              <p:ext uri="{D42A27DB-BD31-4B8C-83A1-F6EECF244321}">
                <p14:modId xmlns:p14="http://schemas.microsoft.com/office/powerpoint/2010/main" val="2606648255"/>
              </p:ext>
            </p:extLst>
          </p:nvPr>
        </p:nvGraphicFramePr>
        <p:xfrm>
          <a:off x="2580656" y="1876515"/>
          <a:ext cx="571500" cy="685800"/>
        </p:xfrm>
        <a:graphic>
          <a:graphicData uri="http://schemas.openxmlformats.org/presentationml/2006/ole">
            <mc:AlternateContent xmlns:mc="http://schemas.openxmlformats.org/markup-compatibility/2006">
              <mc:Choice xmlns:v="urn:schemas-microsoft-com:vml" Requires="v">
                <p:oleObj spid="_x0000_s379315" name="公式" r:id="rId12" imgW="190500" imgH="228600" progId="Equation.3">
                  <p:embed/>
                </p:oleObj>
              </mc:Choice>
              <mc:Fallback>
                <p:oleObj name="公式" r:id="rId12" imgW="190500" imgH="228600" progId="Equation.3">
                  <p:embed/>
                  <p:pic>
                    <p:nvPicPr>
                      <p:cNvPr id="79"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80656" y="1876515"/>
                        <a:ext cx="5715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 name="Object 12"/>
          <p:cNvGraphicFramePr>
            <a:graphicFrameLocks noChangeAspect="1"/>
          </p:cNvGraphicFramePr>
          <p:nvPr>
            <p:extLst>
              <p:ext uri="{D42A27DB-BD31-4B8C-83A1-F6EECF244321}">
                <p14:modId xmlns:p14="http://schemas.microsoft.com/office/powerpoint/2010/main" val="1510783580"/>
              </p:ext>
            </p:extLst>
          </p:nvPr>
        </p:nvGraphicFramePr>
        <p:xfrm>
          <a:off x="1824996" y="2518809"/>
          <a:ext cx="714375" cy="555625"/>
        </p:xfrm>
        <a:graphic>
          <a:graphicData uri="http://schemas.openxmlformats.org/presentationml/2006/ole">
            <mc:AlternateContent xmlns:mc="http://schemas.openxmlformats.org/markup-compatibility/2006">
              <mc:Choice xmlns:v="urn:schemas-microsoft-com:vml" Requires="v">
                <p:oleObj spid="_x0000_s379316" name="公式" r:id="rId14" imgW="228402" imgH="177646" progId="Equation.3">
                  <p:embed/>
                </p:oleObj>
              </mc:Choice>
              <mc:Fallback>
                <p:oleObj name="公式" r:id="rId14" imgW="228402" imgH="177646" progId="Equation.3">
                  <p:embed/>
                  <p:pic>
                    <p:nvPicPr>
                      <p:cNvPr id="80"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4996" y="2518809"/>
                        <a:ext cx="714375"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 name="Freeform 51"/>
          <p:cNvSpPr>
            <a:spLocks/>
          </p:cNvSpPr>
          <p:nvPr/>
        </p:nvSpPr>
        <p:spPr bwMode="auto">
          <a:xfrm>
            <a:off x="2425995" y="2726756"/>
            <a:ext cx="792162" cy="207963"/>
          </a:xfrm>
          <a:custGeom>
            <a:avLst/>
            <a:gdLst>
              <a:gd name="T0" fmla="*/ 0 w 865"/>
              <a:gd name="T1" fmla="*/ 2147483646 h 159"/>
              <a:gd name="T2" fmla="*/ 2147483646 w 865"/>
              <a:gd name="T3" fmla="*/ 2147483646 h 159"/>
              <a:gd name="T4" fmla="*/ 2147483646 w 865"/>
              <a:gd name="T5" fmla="*/ 2147483646 h 159"/>
              <a:gd name="T6" fmla="*/ 2147483646 w 865"/>
              <a:gd name="T7" fmla="*/ 2147483646 h 159"/>
              <a:gd name="T8" fmla="*/ 2147483646 w 865"/>
              <a:gd name="T9" fmla="*/ 2147483646 h 159"/>
              <a:gd name="T10" fmla="*/ 2147483646 w 865"/>
              <a:gd name="T11" fmla="*/ 2147483646 h 159"/>
              <a:gd name="T12" fmla="*/ 2147483646 w 865"/>
              <a:gd name="T13" fmla="*/ 2147483646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8" name="Line 27"/>
          <p:cNvSpPr>
            <a:spLocks noChangeShapeType="1"/>
          </p:cNvSpPr>
          <p:nvPr/>
        </p:nvSpPr>
        <p:spPr bwMode="auto">
          <a:xfrm flipV="1">
            <a:off x="1466329" y="5123781"/>
            <a:ext cx="0" cy="1055688"/>
          </a:xfrm>
          <a:prstGeom prst="line">
            <a:avLst/>
          </a:prstGeom>
          <a:noFill/>
          <a:ln w="57150">
            <a:solidFill>
              <a:srgbClr val="FF3300"/>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9" name="Group 30"/>
          <p:cNvGrpSpPr>
            <a:grpSpLocks/>
          </p:cNvGrpSpPr>
          <p:nvPr/>
        </p:nvGrpSpPr>
        <p:grpSpPr bwMode="auto">
          <a:xfrm>
            <a:off x="869116" y="4955508"/>
            <a:ext cx="1387475" cy="1341437"/>
            <a:chOff x="3633" y="1637"/>
            <a:chExt cx="874" cy="845"/>
          </a:xfrm>
        </p:grpSpPr>
        <p:sp>
          <p:nvSpPr>
            <p:cNvPr id="80" name="Line 31"/>
            <p:cNvSpPr>
              <a:spLocks noChangeShapeType="1"/>
            </p:cNvSpPr>
            <p:nvPr/>
          </p:nvSpPr>
          <p:spPr bwMode="auto">
            <a:xfrm>
              <a:off x="3633" y="2482"/>
              <a:ext cx="859"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Line 32"/>
            <p:cNvSpPr>
              <a:spLocks noChangeShapeType="1"/>
            </p:cNvSpPr>
            <p:nvPr/>
          </p:nvSpPr>
          <p:spPr bwMode="auto">
            <a:xfrm>
              <a:off x="3648" y="1637"/>
              <a:ext cx="859"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82" name="Object 9"/>
          <p:cNvGraphicFramePr>
            <a:graphicFrameLocks noChangeAspect="1"/>
          </p:cNvGraphicFramePr>
          <p:nvPr>
            <p:extLst>
              <p:ext uri="{D42A27DB-BD31-4B8C-83A1-F6EECF244321}">
                <p14:modId xmlns:p14="http://schemas.microsoft.com/office/powerpoint/2010/main" val="3030309993"/>
              </p:ext>
            </p:extLst>
          </p:nvPr>
        </p:nvGraphicFramePr>
        <p:xfrm>
          <a:off x="2297113" y="5951538"/>
          <a:ext cx="566737" cy="692150"/>
        </p:xfrm>
        <a:graphic>
          <a:graphicData uri="http://schemas.openxmlformats.org/presentationml/2006/ole">
            <mc:AlternateContent xmlns:mc="http://schemas.openxmlformats.org/markup-compatibility/2006">
              <mc:Choice xmlns:v="urn:schemas-microsoft-com:vml" Requires="v">
                <p:oleObj spid="_x0000_s379317" name="Equation" r:id="rId16" imgW="190440" imgH="228600" progId="Equation.DSMT4">
                  <p:embed/>
                </p:oleObj>
              </mc:Choice>
              <mc:Fallback>
                <p:oleObj name="Equation" r:id="rId16" imgW="190440" imgH="228600" progId="Equation.DSMT4">
                  <p:embed/>
                  <p:pic>
                    <p:nvPicPr>
                      <p:cNvPr id="74" name="Object 9"/>
                      <p:cNvPicPr>
                        <a:picLocks noChangeAspect="1" noChangeArrowheads="1"/>
                      </p:cNvPicPr>
                      <p:nvPr/>
                    </p:nvPicPr>
                    <p:blipFill>
                      <a:blip r:embed="rId17"/>
                      <a:srcRect/>
                      <a:stretch>
                        <a:fillRect/>
                      </a:stretch>
                    </p:blipFill>
                    <p:spPr bwMode="auto">
                      <a:xfrm>
                        <a:off x="2297113" y="5951538"/>
                        <a:ext cx="566737"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 name="Object 10"/>
          <p:cNvGraphicFramePr>
            <a:graphicFrameLocks noChangeAspect="1"/>
          </p:cNvGraphicFramePr>
          <p:nvPr>
            <p:extLst>
              <p:ext uri="{D42A27DB-BD31-4B8C-83A1-F6EECF244321}">
                <p14:modId xmlns:p14="http://schemas.microsoft.com/office/powerpoint/2010/main" val="2178567933"/>
              </p:ext>
            </p:extLst>
          </p:nvPr>
        </p:nvGraphicFramePr>
        <p:xfrm>
          <a:off x="2330420" y="4519588"/>
          <a:ext cx="571500" cy="685800"/>
        </p:xfrm>
        <a:graphic>
          <a:graphicData uri="http://schemas.openxmlformats.org/presentationml/2006/ole">
            <mc:AlternateContent xmlns:mc="http://schemas.openxmlformats.org/markup-compatibility/2006">
              <mc:Choice xmlns:v="urn:schemas-microsoft-com:vml" Requires="v">
                <p:oleObj spid="_x0000_s379318" name="公式" r:id="rId12" imgW="190500" imgH="228600" progId="Equation.3">
                  <p:embed/>
                </p:oleObj>
              </mc:Choice>
              <mc:Fallback>
                <p:oleObj name="公式" r:id="rId12" imgW="190500" imgH="228600" progId="Equation.3">
                  <p:embed/>
                  <p:pic>
                    <p:nvPicPr>
                      <p:cNvPr id="75"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30420" y="4519588"/>
                        <a:ext cx="5715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4" name="Object 12"/>
          <p:cNvGraphicFramePr>
            <a:graphicFrameLocks noChangeAspect="1"/>
          </p:cNvGraphicFramePr>
          <p:nvPr>
            <p:extLst>
              <p:ext uri="{D42A27DB-BD31-4B8C-83A1-F6EECF244321}">
                <p14:modId xmlns:p14="http://schemas.microsoft.com/office/powerpoint/2010/main" val="2055519521"/>
              </p:ext>
            </p:extLst>
          </p:nvPr>
        </p:nvGraphicFramePr>
        <p:xfrm>
          <a:off x="1574760" y="5161882"/>
          <a:ext cx="714375" cy="555625"/>
        </p:xfrm>
        <a:graphic>
          <a:graphicData uri="http://schemas.openxmlformats.org/presentationml/2006/ole">
            <mc:AlternateContent xmlns:mc="http://schemas.openxmlformats.org/markup-compatibility/2006">
              <mc:Choice xmlns:v="urn:schemas-microsoft-com:vml" Requires="v">
                <p:oleObj spid="_x0000_s379319" name="公式" r:id="rId14" imgW="228402" imgH="177646" progId="Equation.3">
                  <p:embed/>
                </p:oleObj>
              </mc:Choice>
              <mc:Fallback>
                <p:oleObj name="公式" r:id="rId14" imgW="228402" imgH="177646" progId="Equation.3">
                  <p:embed/>
                  <p:pic>
                    <p:nvPicPr>
                      <p:cNvPr id="76"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74760" y="5161882"/>
                        <a:ext cx="714375"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5" name="Freeform 51"/>
          <p:cNvSpPr>
            <a:spLocks/>
          </p:cNvSpPr>
          <p:nvPr/>
        </p:nvSpPr>
        <p:spPr bwMode="auto">
          <a:xfrm>
            <a:off x="2175759" y="5369829"/>
            <a:ext cx="792162" cy="207963"/>
          </a:xfrm>
          <a:custGeom>
            <a:avLst/>
            <a:gdLst>
              <a:gd name="T0" fmla="*/ 0 w 865"/>
              <a:gd name="T1" fmla="*/ 2147483646 h 159"/>
              <a:gd name="T2" fmla="*/ 2147483646 w 865"/>
              <a:gd name="T3" fmla="*/ 2147483646 h 159"/>
              <a:gd name="T4" fmla="*/ 2147483646 w 865"/>
              <a:gd name="T5" fmla="*/ 2147483646 h 159"/>
              <a:gd name="T6" fmla="*/ 2147483646 w 865"/>
              <a:gd name="T7" fmla="*/ 2147483646 h 159"/>
              <a:gd name="T8" fmla="*/ 2147483646 w 865"/>
              <a:gd name="T9" fmla="*/ 2147483646 h 159"/>
              <a:gd name="T10" fmla="*/ 2147483646 w 865"/>
              <a:gd name="T11" fmla="*/ 2147483646 h 159"/>
              <a:gd name="T12" fmla="*/ 2147483646 w 865"/>
              <a:gd name="T13" fmla="*/ 2147483646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6" name="矩形 85"/>
          <p:cNvSpPr/>
          <p:nvPr/>
        </p:nvSpPr>
        <p:spPr>
          <a:xfrm>
            <a:off x="1688046" y="279277"/>
            <a:ext cx="10071613" cy="954107"/>
          </a:xfrm>
          <a:prstGeom prst="rect">
            <a:avLst/>
          </a:prstGeom>
        </p:spPr>
        <p:txBody>
          <a:bodyPr wrap="square">
            <a:spAutoFit/>
          </a:bodyPr>
          <a:lstStyle/>
          <a:p>
            <a:r>
              <a:rPr lang="zh-CN" altLang="en-US" sz="2800" b="1" i="0" dirty="0">
                <a:solidFill>
                  <a:srgbClr val="FF0000"/>
                </a:solidFill>
              </a:rPr>
              <a:t>练习：</a:t>
            </a:r>
            <a:r>
              <a:rPr lang="zh-CN" altLang="en-US" sz="2800" b="1" i="0" dirty="0">
                <a:solidFill>
                  <a:srgbClr val="0000FF"/>
                </a:solidFill>
              </a:rPr>
              <a:t>已知</a:t>
            </a:r>
            <a:r>
              <a:rPr lang="en-US" altLang="zh-CN" sz="2800" b="1" i="0" dirty="0" err="1">
                <a:solidFill>
                  <a:srgbClr val="FF0000"/>
                </a:solidFill>
              </a:rPr>
              <a:t>h</a:t>
            </a:r>
            <a:r>
              <a:rPr lang="en-US" altLang="zh-CN" sz="2800" b="1" i="0" dirty="0" err="1">
                <a:solidFill>
                  <a:srgbClr val="0000FF"/>
                </a:solidFill>
              </a:rPr>
              <a:t>,</a:t>
            </a:r>
            <a:r>
              <a:rPr lang="en-US" altLang="zh-CN" sz="2800" b="1" i="0" dirty="0" err="1">
                <a:solidFill>
                  <a:srgbClr val="FF0000"/>
                </a:solidFill>
              </a:rPr>
              <a:t>c</a:t>
            </a:r>
            <a:r>
              <a:rPr lang="zh-CN" altLang="en-US" sz="2800" b="1" i="0" dirty="0">
                <a:solidFill>
                  <a:srgbClr val="0000CC"/>
                </a:solidFill>
              </a:rPr>
              <a:t>，</a:t>
            </a:r>
            <a:r>
              <a:rPr lang="zh-CN" altLang="en-US" sz="2800" b="1" i="0" dirty="0">
                <a:solidFill>
                  <a:srgbClr val="0000FF"/>
                </a:solidFill>
              </a:rPr>
              <a:t>氢原子基态能为</a:t>
            </a:r>
            <a:r>
              <a:rPr lang="en-US" altLang="zh-CN" sz="2800" b="1" dirty="0">
                <a:solidFill>
                  <a:srgbClr val="FF0000"/>
                </a:solidFill>
              </a:rPr>
              <a:t>E</a:t>
            </a:r>
            <a:r>
              <a:rPr lang="en-US" altLang="zh-CN" sz="2800" b="1" i="0" baseline="-25000" dirty="0">
                <a:solidFill>
                  <a:srgbClr val="FF0000"/>
                </a:solidFill>
              </a:rPr>
              <a:t>1</a:t>
            </a:r>
            <a:r>
              <a:rPr lang="zh-CN" altLang="en-US" sz="2800" b="1" i="0" dirty="0">
                <a:solidFill>
                  <a:srgbClr val="0000CC"/>
                </a:solidFill>
              </a:rPr>
              <a:t>。</a:t>
            </a:r>
            <a:r>
              <a:rPr lang="zh-CN" altLang="en-US" sz="2800" b="1" i="0" dirty="0">
                <a:solidFill>
                  <a:srgbClr val="0099FF"/>
                </a:solidFill>
              </a:rPr>
              <a:t>帕邢系</a:t>
            </a:r>
            <a:r>
              <a:rPr lang="zh-CN" altLang="en-US" sz="2800" b="1" i="0" dirty="0">
                <a:solidFill>
                  <a:srgbClr val="FF00FF"/>
                </a:solidFill>
              </a:rPr>
              <a:t>波长最大的谱线是</a:t>
            </a:r>
            <a:r>
              <a:rPr lang="en-US" altLang="zh-CN" sz="2800" b="1" i="0" dirty="0">
                <a:solidFill>
                  <a:srgbClr val="FF00FF"/>
                </a:solidFill>
              </a:rPr>
              <a:t>_____,</a:t>
            </a:r>
            <a:r>
              <a:rPr lang="zh-CN" altLang="en-US" sz="2800" b="1" i="0" dirty="0">
                <a:solidFill>
                  <a:srgbClr val="FF00FF"/>
                </a:solidFill>
                <a:sym typeface="Symbol" panose="05050102010706020507" pitchFamily="18" charset="2"/>
              </a:rPr>
              <a:t></a:t>
            </a:r>
            <a:r>
              <a:rPr lang="en-US" altLang="zh-CN" sz="2800" b="1" i="0" dirty="0">
                <a:solidFill>
                  <a:srgbClr val="FF00FF"/>
                </a:solidFill>
              </a:rPr>
              <a:t> =______</a:t>
            </a:r>
            <a:r>
              <a:rPr lang="zh-CN" altLang="en-US" sz="2800" b="1" i="0" dirty="0">
                <a:solidFill>
                  <a:srgbClr val="FF00FF"/>
                </a:solidFill>
              </a:rPr>
              <a:t>，</a:t>
            </a:r>
            <a:r>
              <a:rPr lang="zh-CN" altLang="en-US" sz="2800" b="1" i="0" dirty="0">
                <a:solidFill>
                  <a:srgbClr val="C00000"/>
                </a:solidFill>
              </a:rPr>
              <a:t>波长最小的谱线是</a:t>
            </a:r>
            <a:r>
              <a:rPr lang="en-US" altLang="zh-CN" sz="2800" b="1" i="0" dirty="0">
                <a:solidFill>
                  <a:srgbClr val="C00000"/>
                </a:solidFill>
              </a:rPr>
              <a:t>_____,</a:t>
            </a:r>
            <a:r>
              <a:rPr lang="zh-CN" altLang="en-US" sz="2800" b="1" i="0" dirty="0">
                <a:solidFill>
                  <a:srgbClr val="C00000"/>
                </a:solidFill>
                <a:sym typeface="Symbol" panose="05050102010706020507" pitchFamily="18" charset="2"/>
              </a:rPr>
              <a:t></a:t>
            </a:r>
            <a:r>
              <a:rPr lang="en-US" altLang="zh-CN" sz="2800" b="1" i="0" dirty="0">
                <a:solidFill>
                  <a:srgbClr val="C00000"/>
                </a:solidFill>
              </a:rPr>
              <a:t> =______</a:t>
            </a:r>
            <a:r>
              <a:rPr lang="zh-CN" altLang="en-US" sz="2800" b="1" i="0" dirty="0">
                <a:solidFill>
                  <a:srgbClr val="C00000"/>
                </a:solidFill>
              </a:rPr>
              <a:t>。</a:t>
            </a:r>
          </a:p>
        </p:txBody>
      </p:sp>
      <p:graphicFrame>
        <p:nvGraphicFramePr>
          <p:cNvPr id="87" name="Object 18"/>
          <p:cNvGraphicFramePr>
            <a:graphicFrameLocks noChangeAspect="1"/>
          </p:cNvGraphicFramePr>
          <p:nvPr>
            <p:extLst>
              <p:ext uri="{D42A27DB-BD31-4B8C-83A1-F6EECF244321}">
                <p14:modId xmlns:p14="http://schemas.microsoft.com/office/powerpoint/2010/main" val="3260131973"/>
              </p:ext>
            </p:extLst>
          </p:nvPr>
        </p:nvGraphicFramePr>
        <p:xfrm>
          <a:off x="1755775" y="846138"/>
          <a:ext cx="877888" cy="385762"/>
        </p:xfrm>
        <a:graphic>
          <a:graphicData uri="http://schemas.openxmlformats.org/presentationml/2006/ole">
            <mc:AlternateContent xmlns:mc="http://schemas.openxmlformats.org/markup-compatibility/2006">
              <mc:Choice xmlns:v="urn:schemas-microsoft-com:vml" Requires="v">
                <p:oleObj spid="_x0000_s379320" name="Equation" r:id="rId18" imgW="406080" imgH="177480" progId="Equation.DSMT4">
                  <p:embed/>
                </p:oleObj>
              </mc:Choice>
              <mc:Fallback>
                <p:oleObj name="Equation" r:id="rId18" imgW="406080" imgH="177480" progId="Equation.DSMT4">
                  <p:embed/>
                  <p:pic>
                    <p:nvPicPr>
                      <p:cNvPr id="65" name="Object 18"/>
                      <p:cNvPicPr>
                        <a:picLocks noChangeAspect="1" noChangeArrowheads="1"/>
                      </p:cNvPicPr>
                      <p:nvPr/>
                    </p:nvPicPr>
                    <p:blipFill>
                      <a:blip r:embed="rId19"/>
                      <a:srcRect/>
                      <a:stretch>
                        <a:fillRect/>
                      </a:stretch>
                    </p:blipFill>
                    <p:spPr bwMode="auto">
                      <a:xfrm>
                        <a:off x="1755775" y="846138"/>
                        <a:ext cx="877888" cy="385762"/>
                      </a:xfrm>
                      <a:prstGeom prst="rect">
                        <a:avLst/>
                      </a:prstGeom>
                      <a:solidFill>
                        <a:srgbClr val="FFC000"/>
                      </a:solidFill>
                      <a:ln>
                        <a:noFill/>
                      </a:ln>
                      <a:effectLst/>
                      <a:extLst/>
                    </p:spPr>
                  </p:pic>
                </p:oleObj>
              </mc:Fallback>
            </mc:AlternateContent>
          </a:graphicData>
        </a:graphic>
      </p:graphicFrame>
      <p:graphicFrame>
        <p:nvGraphicFramePr>
          <p:cNvPr id="88" name="Object 18"/>
          <p:cNvGraphicFramePr>
            <a:graphicFrameLocks noChangeAspect="1"/>
          </p:cNvGraphicFramePr>
          <p:nvPr>
            <p:extLst>
              <p:ext uri="{D42A27DB-BD31-4B8C-83A1-F6EECF244321}">
                <p14:modId xmlns:p14="http://schemas.microsoft.com/office/powerpoint/2010/main" val="511585616"/>
              </p:ext>
            </p:extLst>
          </p:nvPr>
        </p:nvGraphicFramePr>
        <p:xfrm>
          <a:off x="3337512" y="279745"/>
          <a:ext cx="1181100" cy="935037"/>
        </p:xfrm>
        <a:graphic>
          <a:graphicData uri="http://schemas.openxmlformats.org/presentationml/2006/ole">
            <mc:AlternateContent xmlns:mc="http://schemas.openxmlformats.org/markup-compatibility/2006">
              <mc:Choice xmlns:v="urn:schemas-microsoft-com:vml" Requires="v">
                <p:oleObj spid="_x0000_s379321" name="Equation" r:id="rId20" imgW="545760" imgH="431640" progId="Equation.DSMT4">
                  <p:embed/>
                </p:oleObj>
              </mc:Choice>
              <mc:Fallback>
                <p:oleObj name="Equation" r:id="rId20" imgW="545760" imgH="431640" progId="Equation.DSMT4">
                  <p:embed/>
                  <p:pic>
                    <p:nvPicPr>
                      <p:cNvPr id="66" name="Object 18"/>
                      <p:cNvPicPr>
                        <a:picLocks noChangeAspect="1" noChangeArrowheads="1"/>
                      </p:cNvPicPr>
                      <p:nvPr/>
                    </p:nvPicPr>
                    <p:blipFill>
                      <a:blip r:embed="rId21"/>
                      <a:srcRect/>
                      <a:stretch>
                        <a:fillRect/>
                      </a:stretch>
                    </p:blipFill>
                    <p:spPr bwMode="auto">
                      <a:xfrm>
                        <a:off x="3337512" y="279745"/>
                        <a:ext cx="1181100" cy="935037"/>
                      </a:xfrm>
                      <a:prstGeom prst="rect">
                        <a:avLst/>
                      </a:prstGeom>
                      <a:solidFill>
                        <a:srgbClr val="00FFFF"/>
                      </a:solidFill>
                      <a:ln>
                        <a:noFill/>
                      </a:ln>
                      <a:effectLst/>
                      <a:extLst/>
                    </p:spPr>
                  </p:pic>
                </p:oleObj>
              </mc:Fallback>
            </mc:AlternateContent>
          </a:graphicData>
        </a:graphic>
      </p:graphicFrame>
      <p:graphicFrame>
        <p:nvGraphicFramePr>
          <p:cNvPr id="89" name="Object 18"/>
          <p:cNvGraphicFramePr>
            <a:graphicFrameLocks noChangeAspect="1"/>
          </p:cNvGraphicFramePr>
          <p:nvPr>
            <p:extLst>
              <p:ext uri="{D42A27DB-BD31-4B8C-83A1-F6EECF244321}">
                <p14:modId xmlns:p14="http://schemas.microsoft.com/office/powerpoint/2010/main" val="3551526012"/>
              </p:ext>
            </p:extLst>
          </p:nvPr>
        </p:nvGraphicFramePr>
        <p:xfrm>
          <a:off x="7432675" y="774700"/>
          <a:ext cx="931863" cy="387350"/>
        </p:xfrm>
        <a:graphic>
          <a:graphicData uri="http://schemas.openxmlformats.org/presentationml/2006/ole">
            <mc:AlternateContent xmlns:mc="http://schemas.openxmlformats.org/markup-compatibility/2006">
              <mc:Choice xmlns:v="urn:schemas-microsoft-com:vml" Requires="v">
                <p:oleObj spid="_x0000_s379322" name="Equation" r:id="rId22" imgW="431640" imgH="177480" progId="Equation.DSMT4">
                  <p:embed/>
                </p:oleObj>
              </mc:Choice>
              <mc:Fallback>
                <p:oleObj name="Equation" r:id="rId22" imgW="431640" imgH="177480" progId="Equation.DSMT4">
                  <p:embed/>
                  <p:pic>
                    <p:nvPicPr>
                      <p:cNvPr id="67" name="Object 18"/>
                      <p:cNvPicPr>
                        <a:picLocks noChangeAspect="1" noChangeArrowheads="1"/>
                      </p:cNvPicPr>
                      <p:nvPr/>
                    </p:nvPicPr>
                    <p:blipFill>
                      <a:blip r:embed="rId23"/>
                      <a:srcRect/>
                      <a:stretch>
                        <a:fillRect/>
                      </a:stretch>
                    </p:blipFill>
                    <p:spPr bwMode="auto">
                      <a:xfrm>
                        <a:off x="7432675" y="774700"/>
                        <a:ext cx="931863" cy="387350"/>
                      </a:xfrm>
                      <a:prstGeom prst="rect">
                        <a:avLst/>
                      </a:prstGeom>
                      <a:solidFill>
                        <a:srgbClr val="66FF99"/>
                      </a:solidFill>
                      <a:ln>
                        <a:noFill/>
                      </a:ln>
                      <a:effectLst/>
                      <a:extLst/>
                    </p:spPr>
                  </p:pic>
                </p:oleObj>
              </mc:Fallback>
            </mc:AlternateContent>
          </a:graphicData>
        </a:graphic>
      </p:graphicFrame>
      <p:graphicFrame>
        <p:nvGraphicFramePr>
          <p:cNvPr id="90" name="Object 18"/>
          <p:cNvGraphicFramePr>
            <a:graphicFrameLocks noChangeAspect="1"/>
          </p:cNvGraphicFramePr>
          <p:nvPr>
            <p:extLst>
              <p:ext uri="{D42A27DB-BD31-4B8C-83A1-F6EECF244321}">
                <p14:modId xmlns:p14="http://schemas.microsoft.com/office/powerpoint/2010/main" val="280821012"/>
              </p:ext>
            </p:extLst>
          </p:nvPr>
        </p:nvGraphicFramePr>
        <p:xfrm>
          <a:off x="9068387" y="211646"/>
          <a:ext cx="852488" cy="935038"/>
        </p:xfrm>
        <a:graphic>
          <a:graphicData uri="http://schemas.openxmlformats.org/presentationml/2006/ole">
            <mc:AlternateContent xmlns:mc="http://schemas.openxmlformats.org/markup-compatibility/2006">
              <mc:Choice xmlns:v="urn:schemas-microsoft-com:vml" Requires="v">
                <p:oleObj spid="_x0000_s379323" name="Equation" r:id="rId24" imgW="393480" imgH="431640" progId="Equation.DSMT4">
                  <p:embed/>
                </p:oleObj>
              </mc:Choice>
              <mc:Fallback>
                <p:oleObj name="Equation" r:id="rId24" imgW="393480" imgH="431640" progId="Equation.DSMT4">
                  <p:embed/>
                  <p:pic>
                    <p:nvPicPr>
                      <p:cNvPr id="68" name="Object 18"/>
                      <p:cNvPicPr>
                        <a:picLocks noChangeAspect="1" noChangeArrowheads="1"/>
                      </p:cNvPicPr>
                      <p:nvPr/>
                    </p:nvPicPr>
                    <p:blipFill>
                      <a:blip r:embed="rId25"/>
                      <a:srcRect/>
                      <a:stretch>
                        <a:fillRect/>
                      </a:stretch>
                    </p:blipFill>
                    <p:spPr bwMode="auto">
                      <a:xfrm>
                        <a:off x="9068387" y="211646"/>
                        <a:ext cx="852488" cy="935038"/>
                      </a:xfrm>
                      <a:prstGeom prst="rect">
                        <a:avLst/>
                      </a:prstGeom>
                      <a:solidFill>
                        <a:srgbClr val="00FF00"/>
                      </a:solidFill>
                      <a:ln>
                        <a:noFill/>
                      </a:ln>
                      <a:effectLst/>
                      <a:extLst/>
                    </p:spPr>
                  </p:pic>
                </p:oleObj>
              </mc:Fallback>
            </mc:AlternateContent>
          </a:graphicData>
        </a:graphic>
      </p:graphicFrame>
    </p:spTree>
    <p:extLst>
      <p:ext uri="{BB962C8B-B14F-4D97-AF65-F5344CB8AC3E}">
        <p14:creationId xmlns:p14="http://schemas.microsoft.com/office/powerpoint/2010/main" val="247054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wipe(left)">
                                      <p:cBhvr>
                                        <p:cTn id="23" dur="500"/>
                                        <p:tgtEl>
                                          <p:spTgt spid="2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up)">
                                      <p:cBhvr>
                                        <p:cTn id="28" dur="500"/>
                                        <p:tgtEl>
                                          <p:spTgt spid="29"/>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36">
                                            <p:txEl>
                                              <p:pRg st="0" end="0"/>
                                            </p:txEl>
                                          </p:spTgt>
                                        </p:tgtEl>
                                        <p:attrNameLst>
                                          <p:attrName>style.visibility</p:attrName>
                                        </p:attrNameLst>
                                      </p:cBhvr>
                                      <p:to>
                                        <p:strVal val="visible"/>
                                      </p:to>
                                    </p:set>
                                    <p:animEffect transition="in" filter="wipe(left)">
                                      <p:cBhvr>
                                        <p:cTn id="32" dur="500"/>
                                        <p:tgtEl>
                                          <p:spTgt spid="3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up)">
                                      <p:cBhvr>
                                        <p:cTn id="37" dur="500"/>
                                        <p:tgtEl>
                                          <p:spTgt spid="37"/>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45">
                                            <p:txEl>
                                              <p:pRg st="0" end="0"/>
                                            </p:txEl>
                                          </p:spTgt>
                                        </p:tgtEl>
                                        <p:attrNameLst>
                                          <p:attrName>style.visibility</p:attrName>
                                        </p:attrNameLst>
                                      </p:cBhvr>
                                      <p:to>
                                        <p:strVal val="visible"/>
                                      </p:to>
                                    </p:set>
                                    <p:animEffect transition="in" filter="wipe(left)">
                                      <p:cBhvr>
                                        <p:cTn id="41" dur="500"/>
                                        <p:tgtEl>
                                          <p:spTgt spid="45">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up)">
                                      <p:cBhvr>
                                        <p:cTn id="46" dur="500"/>
                                        <p:tgtEl>
                                          <p:spTgt spid="46"/>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52">
                                            <p:txEl>
                                              <p:pRg st="0" end="0"/>
                                            </p:txEl>
                                          </p:spTgt>
                                        </p:tgtEl>
                                        <p:attrNameLst>
                                          <p:attrName>style.visibility</p:attrName>
                                        </p:attrNameLst>
                                      </p:cBhvr>
                                      <p:to>
                                        <p:strVal val="visible"/>
                                      </p:to>
                                    </p:set>
                                    <p:animEffect transition="in" filter="wipe(left)">
                                      <p:cBhvr>
                                        <p:cTn id="50" dur="500"/>
                                        <p:tgtEl>
                                          <p:spTgt spid="52">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wipe(up)">
                                      <p:cBhvr>
                                        <p:cTn id="55" dur="500"/>
                                        <p:tgtEl>
                                          <p:spTgt spid="53"/>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58">
                                            <p:txEl>
                                              <p:pRg st="0" end="0"/>
                                            </p:txEl>
                                          </p:spTgt>
                                        </p:tgtEl>
                                        <p:attrNameLst>
                                          <p:attrName>style.visibility</p:attrName>
                                        </p:attrNameLst>
                                      </p:cBhvr>
                                      <p:to>
                                        <p:strVal val="visible"/>
                                      </p:to>
                                    </p:set>
                                    <p:animEffect transition="in" filter="wipe(left)">
                                      <p:cBhvr>
                                        <p:cTn id="59" dur="500"/>
                                        <p:tgtEl>
                                          <p:spTgt spid="58">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wipe(up)">
                                      <p:cBhvr>
                                        <p:cTn id="64" dur="500"/>
                                        <p:tgtEl>
                                          <p:spTgt spid="59"/>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63">
                                            <p:txEl>
                                              <p:pRg st="0" end="0"/>
                                            </p:txEl>
                                          </p:spTgt>
                                        </p:tgtEl>
                                        <p:attrNameLst>
                                          <p:attrName>style.visibility</p:attrName>
                                        </p:attrNameLst>
                                      </p:cBhvr>
                                      <p:to>
                                        <p:strVal val="visible"/>
                                      </p:to>
                                    </p:set>
                                    <p:animEffect transition="in" filter="wipe(left)">
                                      <p:cBhvr>
                                        <p:cTn id="68" dur="500"/>
                                        <p:tgtEl>
                                          <p:spTgt spid="63">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6" presetClass="entr" presetSubtype="16" fill="hold" grpId="0" nodeType="clickEffect">
                                  <p:stCondLst>
                                    <p:cond delay="0"/>
                                  </p:stCondLst>
                                  <p:childTnLst>
                                    <p:set>
                                      <p:cBhvr>
                                        <p:cTn id="72" dur="1" fill="hold">
                                          <p:stCondLst>
                                            <p:cond delay="0"/>
                                          </p:stCondLst>
                                        </p:cTn>
                                        <p:tgtEl>
                                          <p:spTgt spid="78"/>
                                        </p:tgtEl>
                                        <p:attrNameLst>
                                          <p:attrName>style.visibility</p:attrName>
                                        </p:attrNameLst>
                                      </p:cBhvr>
                                      <p:to>
                                        <p:strVal val="visible"/>
                                      </p:to>
                                    </p:set>
                                    <p:animEffect transition="in" filter="circle(in)">
                                      <p:cBhvr>
                                        <p:cTn id="73" dur="2000"/>
                                        <p:tgtEl>
                                          <p:spTgt spid="78"/>
                                        </p:tgtEl>
                                      </p:cBhvr>
                                    </p:animEffect>
                                  </p:childTnLst>
                                </p:cTn>
                              </p:par>
                              <p:par>
                                <p:cTn id="74" presetID="6" presetClass="entr" presetSubtype="16" fill="hold" nodeType="withEffect">
                                  <p:stCondLst>
                                    <p:cond delay="0"/>
                                  </p:stCondLst>
                                  <p:childTnLst>
                                    <p:set>
                                      <p:cBhvr>
                                        <p:cTn id="75" dur="1" fill="hold">
                                          <p:stCondLst>
                                            <p:cond delay="0"/>
                                          </p:stCondLst>
                                        </p:cTn>
                                        <p:tgtEl>
                                          <p:spTgt spid="79"/>
                                        </p:tgtEl>
                                        <p:attrNameLst>
                                          <p:attrName>style.visibility</p:attrName>
                                        </p:attrNameLst>
                                      </p:cBhvr>
                                      <p:to>
                                        <p:strVal val="visible"/>
                                      </p:to>
                                    </p:set>
                                    <p:animEffect transition="in" filter="circle(in)">
                                      <p:cBhvr>
                                        <p:cTn id="76" dur="2000"/>
                                        <p:tgtEl>
                                          <p:spTgt spid="79"/>
                                        </p:tgtEl>
                                      </p:cBhvr>
                                    </p:animEffect>
                                  </p:childTnLst>
                                </p:cTn>
                              </p:par>
                              <p:par>
                                <p:cTn id="77" presetID="6" presetClass="entr" presetSubtype="16" fill="hold" nodeType="withEffect">
                                  <p:stCondLst>
                                    <p:cond delay="0"/>
                                  </p:stCondLst>
                                  <p:childTnLst>
                                    <p:set>
                                      <p:cBhvr>
                                        <p:cTn id="78" dur="1" fill="hold">
                                          <p:stCondLst>
                                            <p:cond delay="0"/>
                                          </p:stCondLst>
                                        </p:cTn>
                                        <p:tgtEl>
                                          <p:spTgt spid="82"/>
                                        </p:tgtEl>
                                        <p:attrNameLst>
                                          <p:attrName>style.visibility</p:attrName>
                                        </p:attrNameLst>
                                      </p:cBhvr>
                                      <p:to>
                                        <p:strVal val="visible"/>
                                      </p:to>
                                    </p:set>
                                    <p:animEffect transition="in" filter="circle(in)">
                                      <p:cBhvr>
                                        <p:cTn id="79" dur="2000"/>
                                        <p:tgtEl>
                                          <p:spTgt spid="82"/>
                                        </p:tgtEl>
                                      </p:cBhvr>
                                    </p:animEffect>
                                  </p:childTnLst>
                                </p:cTn>
                              </p:par>
                              <p:par>
                                <p:cTn id="80" presetID="6" presetClass="entr" presetSubtype="16"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circle(in)">
                                      <p:cBhvr>
                                        <p:cTn id="82" dur="2000"/>
                                        <p:tgtEl>
                                          <p:spTgt spid="83"/>
                                        </p:tgtEl>
                                      </p:cBhvr>
                                    </p:animEffect>
                                  </p:childTnLst>
                                </p:cTn>
                              </p:par>
                              <p:par>
                                <p:cTn id="83" presetID="6" presetClass="entr" presetSubtype="16" fill="hold" nodeType="withEffect">
                                  <p:stCondLst>
                                    <p:cond delay="0"/>
                                  </p:stCondLst>
                                  <p:childTnLst>
                                    <p:set>
                                      <p:cBhvr>
                                        <p:cTn id="84" dur="1" fill="hold">
                                          <p:stCondLst>
                                            <p:cond delay="0"/>
                                          </p:stCondLst>
                                        </p:cTn>
                                        <p:tgtEl>
                                          <p:spTgt spid="84"/>
                                        </p:tgtEl>
                                        <p:attrNameLst>
                                          <p:attrName>style.visibility</p:attrName>
                                        </p:attrNameLst>
                                      </p:cBhvr>
                                      <p:to>
                                        <p:strVal val="visible"/>
                                      </p:to>
                                    </p:set>
                                    <p:animEffect transition="in" filter="circle(in)">
                                      <p:cBhvr>
                                        <p:cTn id="85" dur="2000"/>
                                        <p:tgtEl>
                                          <p:spTgt spid="84"/>
                                        </p:tgtEl>
                                      </p:cBhvr>
                                    </p:animEffect>
                                  </p:childTnLst>
                                </p:cTn>
                              </p:par>
                              <p:par>
                                <p:cTn id="86" presetID="6" presetClass="entr" presetSubtype="16" fill="hold" grpId="0" nodeType="withEffect">
                                  <p:stCondLst>
                                    <p:cond delay="0"/>
                                  </p:stCondLst>
                                  <p:childTnLst>
                                    <p:set>
                                      <p:cBhvr>
                                        <p:cTn id="87" dur="1" fill="hold">
                                          <p:stCondLst>
                                            <p:cond delay="0"/>
                                          </p:stCondLst>
                                        </p:cTn>
                                        <p:tgtEl>
                                          <p:spTgt spid="85"/>
                                        </p:tgtEl>
                                        <p:attrNameLst>
                                          <p:attrName>style.visibility</p:attrName>
                                        </p:attrNameLst>
                                      </p:cBhvr>
                                      <p:to>
                                        <p:strVal val="visible"/>
                                      </p:to>
                                    </p:set>
                                    <p:animEffect transition="in" filter="circle(in)">
                                      <p:cBhvr>
                                        <p:cTn id="88" dur="2000"/>
                                        <p:tgtEl>
                                          <p:spTgt spid="85"/>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87"/>
                                        </p:tgtEl>
                                        <p:attrNameLst>
                                          <p:attrName>style.visibility</p:attrName>
                                        </p:attrNameLst>
                                      </p:cBhvr>
                                      <p:to>
                                        <p:strVal val="visible"/>
                                      </p:to>
                                    </p:set>
                                    <p:anim calcmode="lin" valueType="num">
                                      <p:cBhvr additive="base">
                                        <p:cTn id="93" dur="500" fill="hold"/>
                                        <p:tgtEl>
                                          <p:spTgt spid="87"/>
                                        </p:tgtEl>
                                        <p:attrNameLst>
                                          <p:attrName>ppt_x</p:attrName>
                                        </p:attrNameLst>
                                      </p:cBhvr>
                                      <p:tavLst>
                                        <p:tav tm="0">
                                          <p:val>
                                            <p:strVal val="#ppt_x"/>
                                          </p:val>
                                        </p:tav>
                                        <p:tav tm="100000">
                                          <p:val>
                                            <p:strVal val="#ppt_x"/>
                                          </p:val>
                                        </p:tav>
                                      </p:tavLst>
                                    </p:anim>
                                    <p:anim calcmode="lin" valueType="num">
                                      <p:cBhvr additive="base">
                                        <p:cTn id="94"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88"/>
                                        </p:tgtEl>
                                        <p:attrNameLst>
                                          <p:attrName>style.visibility</p:attrName>
                                        </p:attrNameLst>
                                      </p:cBhvr>
                                      <p:to>
                                        <p:strVal val="visible"/>
                                      </p:to>
                                    </p:set>
                                    <p:anim calcmode="lin" valueType="num">
                                      <p:cBhvr additive="base">
                                        <p:cTn id="99" dur="500" fill="hold"/>
                                        <p:tgtEl>
                                          <p:spTgt spid="88"/>
                                        </p:tgtEl>
                                        <p:attrNameLst>
                                          <p:attrName>ppt_x</p:attrName>
                                        </p:attrNameLst>
                                      </p:cBhvr>
                                      <p:tavLst>
                                        <p:tav tm="0">
                                          <p:val>
                                            <p:strVal val="#ppt_x"/>
                                          </p:val>
                                        </p:tav>
                                        <p:tav tm="100000">
                                          <p:val>
                                            <p:strVal val="#ppt_x"/>
                                          </p:val>
                                        </p:tav>
                                      </p:tavLst>
                                    </p:anim>
                                    <p:anim calcmode="lin" valueType="num">
                                      <p:cBhvr additive="base">
                                        <p:cTn id="100"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89"/>
                                        </p:tgtEl>
                                        <p:attrNameLst>
                                          <p:attrName>style.visibility</p:attrName>
                                        </p:attrNameLst>
                                      </p:cBhvr>
                                      <p:to>
                                        <p:strVal val="visible"/>
                                      </p:to>
                                    </p:set>
                                    <p:anim calcmode="lin" valueType="num">
                                      <p:cBhvr additive="base">
                                        <p:cTn id="105" dur="500" fill="hold"/>
                                        <p:tgtEl>
                                          <p:spTgt spid="89"/>
                                        </p:tgtEl>
                                        <p:attrNameLst>
                                          <p:attrName>ppt_x</p:attrName>
                                        </p:attrNameLst>
                                      </p:cBhvr>
                                      <p:tavLst>
                                        <p:tav tm="0">
                                          <p:val>
                                            <p:strVal val="#ppt_x"/>
                                          </p:val>
                                        </p:tav>
                                        <p:tav tm="100000">
                                          <p:val>
                                            <p:strVal val="#ppt_x"/>
                                          </p:val>
                                        </p:tav>
                                      </p:tavLst>
                                    </p:anim>
                                    <p:anim calcmode="lin" valueType="num">
                                      <p:cBhvr additive="base">
                                        <p:cTn id="106"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90"/>
                                        </p:tgtEl>
                                        <p:attrNameLst>
                                          <p:attrName>style.visibility</p:attrName>
                                        </p:attrNameLst>
                                      </p:cBhvr>
                                      <p:to>
                                        <p:strVal val="visible"/>
                                      </p:to>
                                    </p:set>
                                    <p:anim calcmode="lin" valueType="num">
                                      <p:cBhvr additive="base">
                                        <p:cTn id="111" dur="500" fill="hold"/>
                                        <p:tgtEl>
                                          <p:spTgt spid="90"/>
                                        </p:tgtEl>
                                        <p:attrNameLst>
                                          <p:attrName>ppt_x</p:attrName>
                                        </p:attrNameLst>
                                      </p:cBhvr>
                                      <p:tavLst>
                                        <p:tav tm="0">
                                          <p:val>
                                            <p:strVal val="#ppt_x"/>
                                          </p:val>
                                        </p:tav>
                                        <p:tav tm="100000">
                                          <p:val>
                                            <p:strVal val="#ppt_x"/>
                                          </p:val>
                                        </p:tav>
                                      </p:tavLst>
                                    </p:anim>
                                    <p:anim calcmode="lin" valueType="num">
                                      <p:cBhvr additive="base">
                                        <p:cTn id="112"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8" grpId="0" build="p" autoUpdateAnimBg="0" advAuto="0"/>
      <p:bldP spid="36" grpId="0" build="p" autoUpdateAnimBg="0" advAuto="0"/>
      <p:bldP spid="45" grpId="0" build="p" autoUpdateAnimBg="0" advAuto="0"/>
      <p:bldP spid="52" grpId="0" build="p" autoUpdateAnimBg="0" advAuto="0"/>
      <p:bldP spid="58" grpId="0" build="p" autoUpdateAnimBg="0" advAuto="0"/>
      <p:bldP spid="63" grpId="0" build="p" autoUpdateAnimBg="0" advAuto="0"/>
      <p:bldP spid="78" grpId="0" animBg="1"/>
      <p:bldP spid="85"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4" descr="4C70BBA977B88F3DF7393CB7443DAF2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66452" y="217188"/>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688046" y="279277"/>
            <a:ext cx="10071613" cy="954107"/>
          </a:xfrm>
          <a:prstGeom prst="rect">
            <a:avLst/>
          </a:prstGeom>
        </p:spPr>
        <p:txBody>
          <a:bodyPr wrap="square">
            <a:spAutoFit/>
          </a:bodyPr>
          <a:lstStyle/>
          <a:p>
            <a:r>
              <a:rPr lang="zh-CN" altLang="en-US" sz="2800" b="1" i="0" dirty="0">
                <a:solidFill>
                  <a:srgbClr val="FF0000"/>
                </a:solidFill>
              </a:rPr>
              <a:t>练习：</a:t>
            </a:r>
            <a:r>
              <a:rPr lang="zh-CN" altLang="en-US" sz="2800" b="1" i="0" dirty="0">
                <a:solidFill>
                  <a:srgbClr val="0000FF"/>
                </a:solidFill>
              </a:rPr>
              <a:t>已知</a:t>
            </a:r>
            <a:r>
              <a:rPr lang="en-US" altLang="zh-CN" sz="2800" b="1" i="0" dirty="0" err="1">
                <a:solidFill>
                  <a:srgbClr val="FF0000"/>
                </a:solidFill>
              </a:rPr>
              <a:t>h</a:t>
            </a:r>
            <a:r>
              <a:rPr lang="en-US" altLang="zh-CN" sz="2800" b="1" i="0" dirty="0" err="1">
                <a:solidFill>
                  <a:srgbClr val="0000FF"/>
                </a:solidFill>
              </a:rPr>
              <a:t>,</a:t>
            </a:r>
            <a:r>
              <a:rPr lang="en-US" altLang="zh-CN" sz="2800" b="1" i="0" dirty="0" err="1">
                <a:solidFill>
                  <a:srgbClr val="FF0000"/>
                </a:solidFill>
              </a:rPr>
              <a:t>c</a:t>
            </a:r>
            <a:r>
              <a:rPr lang="zh-CN" altLang="en-US" sz="2800" b="1" i="0" dirty="0">
                <a:solidFill>
                  <a:srgbClr val="0000CC"/>
                </a:solidFill>
              </a:rPr>
              <a:t>，</a:t>
            </a:r>
            <a:r>
              <a:rPr lang="zh-CN" altLang="en-US" sz="2800" b="1" i="0" dirty="0">
                <a:solidFill>
                  <a:srgbClr val="0000FF"/>
                </a:solidFill>
              </a:rPr>
              <a:t>已知</a:t>
            </a:r>
            <a:r>
              <a:rPr lang="en-US" altLang="zh-CN" sz="2800" b="1" dirty="0">
                <a:solidFill>
                  <a:srgbClr val="FF0000"/>
                </a:solidFill>
              </a:rPr>
              <a:t> </a:t>
            </a:r>
            <a:r>
              <a:rPr lang="en-US" altLang="zh-CN" sz="2800" b="1" i="0" dirty="0">
                <a:solidFill>
                  <a:srgbClr val="0000CC"/>
                </a:solidFill>
              </a:rPr>
              <a:t>Rydberg</a:t>
            </a:r>
            <a:r>
              <a:rPr lang="zh-CN" altLang="en-US" sz="2800" b="1" i="0" dirty="0">
                <a:solidFill>
                  <a:srgbClr val="0000CC"/>
                </a:solidFill>
              </a:rPr>
              <a:t>常数</a:t>
            </a:r>
            <a:r>
              <a:rPr lang="en-US" altLang="zh-CN" sz="2800" b="1" i="0" dirty="0">
                <a:solidFill>
                  <a:srgbClr val="FF0000"/>
                </a:solidFill>
              </a:rPr>
              <a:t>R </a:t>
            </a:r>
            <a:r>
              <a:rPr lang="zh-CN" altLang="en-US" sz="2800" b="1" i="0" dirty="0">
                <a:solidFill>
                  <a:srgbClr val="0000CC"/>
                </a:solidFill>
              </a:rPr>
              <a:t>。</a:t>
            </a:r>
            <a:r>
              <a:rPr lang="zh-CN" altLang="en-US" sz="2800" b="1" i="0" dirty="0">
                <a:solidFill>
                  <a:srgbClr val="006600"/>
                </a:solidFill>
              </a:rPr>
              <a:t>布喇开系</a:t>
            </a:r>
            <a:r>
              <a:rPr lang="zh-CN" altLang="en-US" sz="2800" b="1" i="0" dirty="0">
                <a:solidFill>
                  <a:srgbClr val="FF00FF"/>
                </a:solidFill>
              </a:rPr>
              <a:t>波长最大的谱线是</a:t>
            </a:r>
            <a:r>
              <a:rPr lang="en-US" altLang="zh-CN" sz="2800" b="1" i="0" dirty="0">
                <a:solidFill>
                  <a:srgbClr val="FF00FF"/>
                </a:solidFill>
              </a:rPr>
              <a:t>_____,</a:t>
            </a:r>
            <a:r>
              <a:rPr lang="zh-CN" altLang="en-US" sz="2800" b="1" i="0" dirty="0">
                <a:solidFill>
                  <a:srgbClr val="FF00FF"/>
                </a:solidFill>
                <a:sym typeface="Symbol" panose="05050102010706020507" pitchFamily="18" charset="2"/>
              </a:rPr>
              <a:t></a:t>
            </a:r>
            <a:r>
              <a:rPr lang="en-US" altLang="zh-CN" sz="2800" b="1" i="0" dirty="0">
                <a:solidFill>
                  <a:srgbClr val="FF00FF"/>
                </a:solidFill>
              </a:rPr>
              <a:t> =______</a:t>
            </a:r>
            <a:r>
              <a:rPr lang="zh-CN" altLang="en-US" sz="2800" b="1" i="0" dirty="0">
                <a:solidFill>
                  <a:srgbClr val="FF00FF"/>
                </a:solidFill>
              </a:rPr>
              <a:t>，</a:t>
            </a:r>
            <a:r>
              <a:rPr lang="zh-CN" altLang="en-US" sz="2800" b="1" i="0" dirty="0">
                <a:solidFill>
                  <a:srgbClr val="C00000"/>
                </a:solidFill>
              </a:rPr>
              <a:t>波长最小的谱线是</a:t>
            </a:r>
            <a:r>
              <a:rPr lang="en-US" altLang="zh-CN" sz="2800" b="1" i="0" dirty="0">
                <a:solidFill>
                  <a:srgbClr val="C00000"/>
                </a:solidFill>
              </a:rPr>
              <a:t>_____,</a:t>
            </a:r>
            <a:r>
              <a:rPr lang="zh-CN" altLang="en-US" sz="2800" b="1" i="0" dirty="0">
                <a:solidFill>
                  <a:srgbClr val="C00000"/>
                </a:solidFill>
                <a:sym typeface="Symbol" panose="05050102010706020507" pitchFamily="18" charset="2"/>
              </a:rPr>
              <a:t></a:t>
            </a:r>
            <a:r>
              <a:rPr lang="en-US" altLang="zh-CN" sz="2800" b="1" i="0" dirty="0">
                <a:solidFill>
                  <a:srgbClr val="C00000"/>
                </a:solidFill>
              </a:rPr>
              <a:t> =______</a:t>
            </a:r>
            <a:r>
              <a:rPr lang="zh-CN" altLang="en-US" sz="2800" b="1" i="0" dirty="0">
                <a:solidFill>
                  <a:srgbClr val="C00000"/>
                </a:solidFill>
              </a:rPr>
              <a:t>。</a:t>
            </a:r>
          </a:p>
        </p:txBody>
      </p:sp>
      <p:sp>
        <p:nvSpPr>
          <p:cNvPr id="4" name="Rectangle 4"/>
          <p:cNvSpPr>
            <a:spLocks noChangeArrowheads="1"/>
          </p:cNvSpPr>
          <p:nvPr/>
        </p:nvSpPr>
        <p:spPr bwMode="auto">
          <a:xfrm>
            <a:off x="5155727" y="2659620"/>
            <a:ext cx="5205413" cy="377825"/>
          </a:xfrm>
          <a:prstGeom prst="rect">
            <a:avLst/>
          </a:prstGeom>
          <a:solidFill>
            <a:srgbClr val="006666"/>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5" name="Group 5"/>
          <p:cNvGrpSpPr>
            <a:grpSpLocks/>
          </p:cNvGrpSpPr>
          <p:nvPr/>
        </p:nvGrpSpPr>
        <p:grpSpPr bwMode="auto">
          <a:xfrm>
            <a:off x="5155727" y="3113644"/>
            <a:ext cx="5276529" cy="3008342"/>
            <a:chOff x="1584" y="528"/>
            <a:chExt cx="3698" cy="1907"/>
          </a:xfrm>
        </p:grpSpPr>
        <p:sp>
          <p:nvSpPr>
            <p:cNvPr id="6" name="Line 6"/>
            <p:cNvSpPr>
              <a:spLocks noChangeShapeType="1"/>
            </p:cNvSpPr>
            <p:nvPr/>
          </p:nvSpPr>
          <p:spPr bwMode="auto">
            <a:xfrm>
              <a:off x="1584" y="528"/>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7"/>
            <p:cNvSpPr>
              <a:spLocks noChangeShapeType="1"/>
            </p:cNvSpPr>
            <p:nvPr/>
          </p:nvSpPr>
          <p:spPr bwMode="auto">
            <a:xfrm>
              <a:off x="1584" y="576"/>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8"/>
            <p:cNvSpPr>
              <a:spLocks noChangeShapeType="1"/>
            </p:cNvSpPr>
            <p:nvPr/>
          </p:nvSpPr>
          <p:spPr bwMode="auto">
            <a:xfrm>
              <a:off x="1584" y="624"/>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9"/>
            <p:cNvSpPr>
              <a:spLocks noChangeShapeType="1"/>
            </p:cNvSpPr>
            <p:nvPr/>
          </p:nvSpPr>
          <p:spPr bwMode="auto">
            <a:xfrm>
              <a:off x="1584" y="768"/>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0"/>
            <p:cNvSpPr>
              <a:spLocks noChangeShapeType="1"/>
            </p:cNvSpPr>
            <p:nvPr/>
          </p:nvSpPr>
          <p:spPr bwMode="auto">
            <a:xfrm>
              <a:off x="1584" y="960"/>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1"/>
            <p:cNvSpPr>
              <a:spLocks noChangeShapeType="1"/>
            </p:cNvSpPr>
            <p:nvPr/>
          </p:nvSpPr>
          <p:spPr bwMode="auto">
            <a:xfrm>
              <a:off x="1584" y="1536"/>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2"/>
            <p:cNvSpPr>
              <a:spLocks noChangeShapeType="1"/>
            </p:cNvSpPr>
            <p:nvPr/>
          </p:nvSpPr>
          <p:spPr bwMode="auto">
            <a:xfrm>
              <a:off x="1634" y="2435"/>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 name="Group 13"/>
          <p:cNvGrpSpPr>
            <a:grpSpLocks/>
          </p:cNvGrpSpPr>
          <p:nvPr/>
        </p:nvGrpSpPr>
        <p:grpSpPr bwMode="auto">
          <a:xfrm>
            <a:off x="4017353" y="2179569"/>
            <a:ext cx="1482427" cy="4117376"/>
            <a:chOff x="775" y="-64"/>
            <a:chExt cx="941" cy="2610"/>
          </a:xfrm>
        </p:grpSpPr>
        <p:sp>
          <p:nvSpPr>
            <p:cNvPr id="14" name="Text Box 14"/>
            <p:cNvSpPr txBox="1">
              <a:spLocks noChangeArrowheads="1"/>
            </p:cNvSpPr>
            <p:nvPr/>
          </p:nvSpPr>
          <p:spPr bwMode="auto">
            <a:xfrm>
              <a:off x="775" y="2256"/>
              <a:ext cx="768"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   -13.6</a:t>
              </a:r>
            </a:p>
          </p:txBody>
        </p:sp>
        <p:sp>
          <p:nvSpPr>
            <p:cNvPr id="15" name="Text Box 15"/>
            <p:cNvSpPr txBox="1">
              <a:spLocks noChangeArrowheads="1"/>
            </p:cNvSpPr>
            <p:nvPr/>
          </p:nvSpPr>
          <p:spPr bwMode="auto">
            <a:xfrm>
              <a:off x="864" y="1392"/>
              <a:ext cx="576"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 -3.39</a:t>
              </a:r>
            </a:p>
          </p:txBody>
        </p:sp>
        <p:sp>
          <p:nvSpPr>
            <p:cNvPr id="16" name="Text Box 16"/>
            <p:cNvSpPr txBox="1">
              <a:spLocks noChangeArrowheads="1"/>
            </p:cNvSpPr>
            <p:nvPr/>
          </p:nvSpPr>
          <p:spPr bwMode="auto">
            <a:xfrm>
              <a:off x="912" y="816"/>
              <a:ext cx="57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-1.51</a:t>
              </a:r>
            </a:p>
          </p:txBody>
        </p:sp>
        <p:sp>
          <p:nvSpPr>
            <p:cNvPr id="17" name="Text Box 17"/>
            <p:cNvSpPr txBox="1">
              <a:spLocks noChangeArrowheads="1"/>
            </p:cNvSpPr>
            <p:nvPr/>
          </p:nvSpPr>
          <p:spPr bwMode="auto">
            <a:xfrm>
              <a:off x="912" y="624"/>
              <a:ext cx="57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-0.85</a:t>
              </a:r>
            </a:p>
          </p:txBody>
        </p:sp>
        <p:sp>
          <p:nvSpPr>
            <p:cNvPr id="18" name="Text Box 18"/>
            <p:cNvSpPr txBox="1">
              <a:spLocks noChangeArrowheads="1"/>
            </p:cNvSpPr>
            <p:nvPr/>
          </p:nvSpPr>
          <p:spPr bwMode="auto">
            <a:xfrm>
              <a:off x="912" y="384"/>
              <a:ext cx="57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-0.54</a:t>
              </a:r>
            </a:p>
          </p:txBody>
        </p:sp>
        <p:sp>
          <p:nvSpPr>
            <p:cNvPr id="19" name="Text Box 19"/>
            <p:cNvSpPr txBox="1">
              <a:spLocks noChangeArrowheads="1"/>
            </p:cNvSpPr>
            <p:nvPr/>
          </p:nvSpPr>
          <p:spPr bwMode="auto">
            <a:xfrm>
              <a:off x="1104" y="192"/>
              <a:ext cx="57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0</a:t>
              </a:r>
            </a:p>
          </p:txBody>
        </p:sp>
        <p:sp>
          <p:nvSpPr>
            <p:cNvPr id="20" name="Text Box 20"/>
            <p:cNvSpPr txBox="1">
              <a:spLocks noChangeArrowheads="1"/>
            </p:cNvSpPr>
            <p:nvPr/>
          </p:nvSpPr>
          <p:spPr bwMode="auto">
            <a:xfrm>
              <a:off x="852" y="-64"/>
              <a:ext cx="86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err="1">
                  <a:solidFill>
                    <a:srgbClr val="0000FF"/>
                  </a:solidFill>
                </a:rPr>
                <a:t>E</a:t>
              </a:r>
              <a:r>
                <a:rPr lang="en-US" altLang="zh-CN" sz="2800" b="1" baseline="-25000" dirty="0" err="1">
                  <a:solidFill>
                    <a:srgbClr val="0000FF"/>
                  </a:solidFill>
                </a:rPr>
                <a:t>n</a:t>
              </a:r>
              <a:r>
                <a:rPr lang="en-US" altLang="zh-CN" sz="2800" b="1" i="0" dirty="0">
                  <a:solidFill>
                    <a:srgbClr val="0000FF"/>
                  </a:solidFill>
                </a:rPr>
                <a:t>(eV)</a:t>
              </a:r>
            </a:p>
          </p:txBody>
        </p:sp>
      </p:grpSp>
      <p:grpSp>
        <p:nvGrpSpPr>
          <p:cNvPr id="21" name="Group 87"/>
          <p:cNvGrpSpPr>
            <a:grpSpLocks/>
          </p:cNvGrpSpPr>
          <p:nvPr/>
        </p:nvGrpSpPr>
        <p:grpSpPr bwMode="auto">
          <a:xfrm>
            <a:off x="10824912" y="2712778"/>
            <a:ext cx="1027113" cy="3636963"/>
            <a:chOff x="5022" y="384"/>
            <a:chExt cx="647" cy="2291"/>
          </a:xfrm>
        </p:grpSpPr>
        <p:graphicFrame>
          <p:nvGraphicFramePr>
            <p:cNvPr id="22" name="Object 21"/>
            <p:cNvGraphicFramePr>
              <a:graphicFrameLocks noChangeAspect="1"/>
            </p:cNvGraphicFramePr>
            <p:nvPr/>
          </p:nvGraphicFramePr>
          <p:xfrm>
            <a:off x="5022" y="384"/>
            <a:ext cx="647" cy="230"/>
          </p:xfrm>
          <a:graphic>
            <a:graphicData uri="http://schemas.openxmlformats.org/presentationml/2006/ole">
              <mc:AlternateContent xmlns:mc="http://schemas.openxmlformats.org/markup-compatibility/2006">
                <mc:Choice xmlns:v="urn:schemas-microsoft-com:vml" Requires="v">
                  <p:oleObj spid="_x0000_s380335" name="公式" r:id="rId4" imgW="304763" imgH="57226" progId="Equation.3">
                    <p:embed/>
                  </p:oleObj>
                </mc:Choice>
                <mc:Fallback>
                  <p:oleObj name="公式" r:id="rId4" imgW="304763" imgH="57226" progId="Equation.3">
                    <p:embed/>
                    <p:pic>
                      <p:nvPicPr>
                        <p:cNvPr id="102" name="Object 21"/>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5022" y="384"/>
                          <a:ext cx="647"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Rectangle 22"/>
            <p:cNvSpPr>
              <a:spLocks noChangeArrowheads="1"/>
            </p:cNvSpPr>
            <p:nvPr/>
          </p:nvSpPr>
          <p:spPr bwMode="auto">
            <a:xfrm>
              <a:off x="5156" y="238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1</a:t>
              </a:r>
            </a:p>
          </p:txBody>
        </p:sp>
        <p:sp>
          <p:nvSpPr>
            <p:cNvPr id="24" name="Rectangle 23"/>
            <p:cNvSpPr>
              <a:spLocks noChangeArrowheads="1"/>
            </p:cNvSpPr>
            <p:nvPr/>
          </p:nvSpPr>
          <p:spPr bwMode="auto">
            <a:xfrm>
              <a:off x="5046" y="150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2</a:t>
              </a:r>
            </a:p>
          </p:txBody>
        </p:sp>
        <p:sp>
          <p:nvSpPr>
            <p:cNvPr id="25" name="Rectangle 24"/>
            <p:cNvSpPr>
              <a:spLocks noChangeArrowheads="1"/>
            </p:cNvSpPr>
            <p:nvPr/>
          </p:nvSpPr>
          <p:spPr bwMode="auto">
            <a:xfrm>
              <a:off x="5050" y="9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3</a:t>
              </a:r>
            </a:p>
          </p:txBody>
        </p:sp>
        <p:sp>
          <p:nvSpPr>
            <p:cNvPr id="26" name="Rectangle 25"/>
            <p:cNvSpPr>
              <a:spLocks noChangeArrowheads="1"/>
            </p:cNvSpPr>
            <p:nvPr/>
          </p:nvSpPr>
          <p:spPr bwMode="auto">
            <a:xfrm>
              <a:off x="5050" y="57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5</a:t>
              </a:r>
            </a:p>
          </p:txBody>
        </p:sp>
        <p:sp>
          <p:nvSpPr>
            <p:cNvPr id="27" name="Rectangle 26"/>
            <p:cNvSpPr>
              <a:spLocks noChangeArrowheads="1"/>
            </p:cNvSpPr>
            <p:nvPr/>
          </p:nvSpPr>
          <p:spPr bwMode="auto">
            <a:xfrm>
              <a:off x="5050" y="765"/>
              <a:ext cx="1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4</a:t>
              </a:r>
            </a:p>
          </p:txBody>
        </p:sp>
      </p:grpSp>
      <p:sp>
        <p:nvSpPr>
          <p:cNvPr id="28" name="Text Box 27"/>
          <p:cNvSpPr txBox="1">
            <a:spLocks noChangeArrowheads="1"/>
          </p:cNvSpPr>
          <p:nvPr/>
        </p:nvSpPr>
        <p:spPr bwMode="auto">
          <a:xfrm>
            <a:off x="7269320" y="6195295"/>
            <a:ext cx="2722563" cy="488950"/>
          </a:xfrm>
          <a:prstGeom prst="rect">
            <a:avLst/>
          </a:prstGeom>
          <a:noFill/>
          <a:ln w="19050">
            <a:noFill/>
            <a:miter lim="800000"/>
            <a:headEnd/>
            <a:tailEnd/>
          </a:ln>
          <a:effectLst/>
        </p:spPr>
        <p:txBody>
          <a:bodyPr>
            <a:spAutoFit/>
          </a:bodyPr>
          <a:lstStyle/>
          <a:p>
            <a:pPr>
              <a:spcBef>
                <a:spcPct val="50000"/>
              </a:spcBef>
              <a:defRPr/>
            </a:pPr>
            <a:r>
              <a:rPr lang="zh-CN" altLang="en-US" b="1" i="0" dirty="0">
                <a:effectLst>
                  <a:outerShdw blurRad="38100" dist="38100" dir="2700000" algn="tl">
                    <a:srgbClr val="FFFFFF"/>
                  </a:outerShdw>
                </a:effectLst>
              </a:rPr>
              <a:t>氢原子能级图</a:t>
            </a:r>
          </a:p>
        </p:txBody>
      </p:sp>
      <p:grpSp>
        <p:nvGrpSpPr>
          <p:cNvPr id="29" name="Group 29"/>
          <p:cNvGrpSpPr>
            <a:grpSpLocks/>
          </p:cNvGrpSpPr>
          <p:nvPr/>
        </p:nvGrpSpPr>
        <p:grpSpPr bwMode="auto">
          <a:xfrm>
            <a:off x="5239864" y="3113239"/>
            <a:ext cx="762000" cy="3008229"/>
            <a:chOff x="1584" y="277"/>
            <a:chExt cx="480" cy="3275"/>
          </a:xfrm>
        </p:grpSpPr>
        <p:sp>
          <p:nvSpPr>
            <p:cNvPr id="30" name="Line 30"/>
            <p:cNvSpPr>
              <a:spLocks noChangeShapeType="1"/>
            </p:cNvSpPr>
            <p:nvPr/>
          </p:nvSpPr>
          <p:spPr bwMode="auto">
            <a:xfrm flipH="1">
              <a:off x="1680" y="1019"/>
              <a:ext cx="0" cy="253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31"/>
            <p:cNvSpPr>
              <a:spLocks noChangeShapeType="1"/>
            </p:cNvSpPr>
            <p:nvPr/>
          </p:nvSpPr>
          <p:spPr bwMode="auto">
            <a:xfrm flipH="1">
              <a:off x="1584" y="2037"/>
              <a:ext cx="0" cy="151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32"/>
            <p:cNvSpPr>
              <a:spLocks noChangeShapeType="1"/>
            </p:cNvSpPr>
            <p:nvPr/>
          </p:nvSpPr>
          <p:spPr bwMode="auto">
            <a:xfrm flipH="1">
              <a:off x="1776" y="690"/>
              <a:ext cx="0" cy="286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33"/>
            <p:cNvSpPr>
              <a:spLocks noChangeShapeType="1"/>
            </p:cNvSpPr>
            <p:nvPr/>
          </p:nvSpPr>
          <p:spPr bwMode="auto">
            <a:xfrm>
              <a:off x="1872" y="442"/>
              <a:ext cx="0" cy="311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34"/>
            <p:cNvSpPr>
              <a:spLocks noChangeShapeType="1"/>
            </p:cNvSpPr>
            <p:nvPr/>
          </p:nvSpPr>
          <p:spPr bwMode="auto">
            <a:xfrm flipH="1">
              <a:off x="1968" y="357"/>
              <a:ext cx="16" cy="319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35"/>
            <p:cNvSpPr>
              <a:spLocks noChangeShapeType="1"/>
            </p:cNvSpPr>
            <p:nvPr/>
          </p:nvSpPr>
          <p:spPr bwMode="auto">
            <a:xfrm flipH="1">
              <a:off x="2064" y="277"/>
              <a:ext cx="0" cy="32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 name="Text Box 36"/>
          <p:cNvSpPr txBox="1">
            <a:spLocks noChangeArrowheads="1"/>
          </p:cNvSpPr>
          <p:nvPr/>
        </p:nvSpPr>
        <p:spPr bwMode="auto">
          <a:xfrm>
            <a:off x="5163664" y="6175394"/>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dirty="0">
                <a:solidFill>
                  <a:srgbClr val="9900CC"/>
                </a:solidFill>
              </a:rPr>
              <a:t>赖曼系</a:t>
            </a:r>
          </a:p>
        </p:txBody>
      </p:sp>
      <p:grpSp>
        <p:nvGrpSpPr>
          <p:cNvPr id="37" name="Group 38"/>
          <p:cNvGrpSpPr>
            <a:grpSpLocks/>
          </p:cNvGrpSpPr>
          <p:nvPr/>
        </p:nvGrpSpPr>
        <p:grpSpPr bwMode="auto">
          <a:xfrm>
            <a:off x="6230464" y="3086658"/>
            <a:ext cx="762000" cy="1590675"/>
            <a:chOff x="2208" y="534"/>
            <a:chExt cx="480" cy="1002"/>
          </a:xfrm>
        </p:grpSpPr>
        <p:grpSp>
          <p:nvGrpSpPr>
            <p:cNvPr id="38" name="Group 39"/>
            <p:cNvGrpSpPr>
              <a:grpSpLocks/>
            </p:cNvGrpSpPr>
            <p:nvPr/>
          </p:nvGrpSpPr>
          <p:grpSpPr bwMode="auto">
            <a:xfrm>
              <a:off x="2208" y="562"/>
              <a:ext cx="384" cy="974"/>
              <a:chOff x="2208" y="562"/>
              <a:chExt cx="384" cy="974"/>
            </a:xfrm>
          </p:grpSpPr>
          <p:sp>
            <p:nvSpPr>
              <p:cNvPr id="40" name="Line 40"/>
              <p:cNvSpPr>
                <a:spLocks noChangeShapeType="1"/>
              </p:cNvSpPr>
              <p:nvPr/>
            </p:nvSpPr>
            <p:spPr bwMode="auto">
              <a:xfrm>
                <a:off x="2208" y="960"/>
                <a:ext cx="0" cy="576"/>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41"/>
              <p:cNvSpPr>
                <a:spLocks noChangeShapeType="1"/>
              </p:cNvSpPr>
              <p:nvPr/>
            </p:nvSpPr>
            <p:spPr bwMode="auto">
              <a:xfrm>
                <a:off x="2298" y="786"/>
                <a:ext cx="6" cy="750"/>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42"/>
              <p:cNvSpPr>
                <a:spLocks noChangeShapeType="1"/>
              </p:cNvSpPr>
              <p:nvPr/>
            </p:nvSpPr>
            <p:spPr bwMode="auto">
              <a:xfrm>
                <a:off x="2400" y="659"/>
                <a:ext cx="0" cy="877"/>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43"/>
              <p:cNvSpPr>
                <a:spLocks noChangeShapeType="1"/>
              </p:cNvSpPr>
              <p:nvPr/>
            </p:nvSpPr>
            <p:spPr bwMode="auto">
              <a:xfrm>
                <a:off x="2496" y="597"/>
                <a:ext cx="0" cy="939"/>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44"/>
              <p:cNvSpPr>
                <a:spLocks noChangeShapeType="1"/>
              </p:cNvSpPr>
              <p:nvPr/>
            </p:nvSpPr>
            <p:spPr bwMode="auto">
              <a:xfrm>
                <a:off x="2592" y="562"/>
                <a:ext cx="0" cy="974"/>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9" name="Line 45"/>
            <p:cNvSpPr>
              <a:spLocks noChangeShapeType="1"/>
            </p:cNvSpPr>
            <p:nvPr/>
          </p:nvSpPr>
          <p:spPr bwMode="auto">
            <a:xfrm>
              <a:off x="2688" y="534"/>
              <a:ext cx="0" cy="1002"/>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5" name="Text Box 46"/>
          <p:cNvSpPr txBox="1">
            <a:spLocks noChangeArrowheads="1"/>
          </p:cNvSpPr>
          <p:nvPr/>
        </p:nvSpPr>
        <p:spPr bwMode="auto">
          <a:xfrm>
            <a:off x="6078064" y="4753532"/>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dirty="0">
                <a:solidFill>
                  <a:srgbClr val="0000FF"/>
                </a:solidFill>
              </a:rPr>
              <a:t>巴尔末系</a:t>
            </a:r>
          </a:p>
        </p:txBody>
      </p:sp>
      <p:grpSp>
        <p:nvGrpSpPr>
          <p:cNvPr id="46" name="Group 48"/>
          <p:cNvGrpSpPr>
            <a:grpSpLocks/>
          </p:cNvGrpSpPr>
          <p:nvPr/>
        </p:nvGrpSpPr>
        <p:grpSpPr bwMode="auto">
          <a:xfrm>
            <a:off x="7221064" y="3000932"/>
            <a:ext cx="609600" cy="762000"/>
            <a:chOff x="2832" y="480"/>
            <a:chExt cx="384" cy="480"/>
          </a:xfrm>
        </p:grpSpPr>
        <p:sp>
          <p:nvSpPr>
            <p:cNvPr id="47" name="Line 49"/>
            <p:cNvSpPr>
              <a:spLocks noChangeShapeType="1"/>
            </p:cNvSpPr>
            <p:nvPr/>
          </p:nvSpPr>
          <p:spPr bwMode="auto">
            <a:xfrm flipH="1">
              <a:off x="2832" y="786"/>
              <a:ext cx="6" cy="174"/>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50"/>
            <p:cNvSpPr>
              <a:spLocks noChangeShapeType="1"/>
            </p:cNvSpPr>
            <p:nvPr/>
          </p:nvSpPr>
          <p:spPr bwMode="auto">
            <a:xfrm>
              <a:off x="2928" y="635"/>
              <a:ext cx="0" cy="325"/>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51"/>
            <p:cNvSpPr>
              <a:spLocks noChangeShapeType="1"/>
            </p:cNvSpPr>
            <p:nvPr/>
          </p:nvSpPr>
          <p:spPr bwMode="auto">
            <a:xfrm>
              <a:off x="3024" y="597"/>
              <a:ext cx="0" cy="363"/>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52"/>
            <p:cNvSpPr>
              <a:spLocks noChangeShapeType="1"/>
            </p:cNvSpPr>
            <p:nvPr/>
          </p:nvSpPr>
          <p:spPr bwMode="auto">
            <a:xfrm>
              <a:off x="3120" y="551"/>
              <a:ext cx="0" cy="409"/>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53"/>
            <p:cNvSpPr>
              <a:spLocks noChangeShapeType="1"/>
            </p:cNvSpPr>
            <p:nvPr/>
          </p:nvSpPr>
          <p:spPr bwMode="auto">
            <a:xfrm>
              <a:off x="3216" y="480"/>
              <a:ext cx="0" cy="48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2" name="Text Box 54"/>
          <p:cNvSpPr txBox="1">
            <a:spLocks noChangeArrowheads="1"/>
          </p:cNvSpPr>
          <p:nvPr/>
        </p:nvSpPr>
        <p:spPr bwMode="auto">
          <a:xfrm>
            <a:off x="6916264" y="3762932"/>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a:solidFill>
                  <a:srgbClr val="0099FF"/>
                </a:solidFill>
              </a:rPr>
              <a:t>帕邢系</a:t>
            </a:r>
          </a:p>
        </p:txBody>
      </p:sp>
      <p:grpSp>
        <p:nvGrpSpPr>
          <p:cNvPr id="53" name="Group 56"/>
          <p:cNvGrpSpPr>
            <a:grpSpLocks/>
          </p:cNvGrpSpPr>
          <p:nvPr/>
        </p:nvGrpSpPr>
        <p:grpSpPr bwMode="auto">
          <a:xfrm>
            <a:off x="8402165" y="3000233"/>
            <a:ext cx="457200" cy="522288"/>
            <a:chOff x="3552" y="439"/>
            <a:chExt cx="288" cy="329"/>
          </a:xfrm>
        </p:grpSpPr>
        <p:sp>
          <p:nvSpPr>
            <p:cNvPr id="54" name="Line 57"/>
            <p:cNvSpPr>
              <a:spLocks noChangeShapeType="1"/>
            </p:cNvSpPr>
            <p:nvPr/>
          </p:nvSpPr>
          <p:spPr bwMode="auto">
            <a:xfrm>
              <a:off x="3552" y="624"/>
              <a:ext cx="0" cy="144"/>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58"/>
            <p:cNvSpPr>
              <a:spLocks noChangeShapeType="1"/>
            </p:cNvSpPr>
            <p:nvPr/>
          </p:nvSpPr>
          <p:spPr bwMode="auto">
            <a:xfrm>
              <a:off x="3648" y="576"/>
              <a:ext cx="0" cy="192"/>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59"/>
            <p:cNvSpPr>
              <a:spLocks noChangeShapeType="1"/>
            </p:cNvSpPr>
            <p:nvPr/>
          </p:nvSpPr>
          <p:spPr bwMode="auto">
            <a:xfrm>
              <a:off x="3744" y="528"/>
              <a:ext cx="0" cy="24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60"/>
            <p:cNvSpPr>
              <a:spLocks noChangeShapeType="1"/>
            </p:cNvSpPr>
            <p:nvPr/>
          </p:nvSpPr>
          <p:spPr bwMode="auto">
            <a:xfrm>
              <a:off x="3840" y="439"/>
              <a:ext cx="0" cy="329"/>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8" name="Text Box 61"/>
          <p:cNvSpPr txBox="1">
            <a:spLocks noChangeArrowheads="1"/>
          </p:cNvSpPr>
          <p:nvPr/>
        </p:nvSpPr>
        <p:spPr bwMode="auto">
          <a:xfrm>
            <a:off x="8059264" y="3381932"/>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dirty="0">
                <a:solidFill>
                  <a:srgbClr val="006600"/>
                </a:solidFill>
              </a:rPr>
              <a:t>布喇开系</a:t>
            </a:r>
          </a:p>
        </p:txBody>
      </p:sp>
      <p:grpSp>
        <p:nvGrpSpPr>
          <p:cNvPr id="59" name="Group 63"/>
          <p:cNvGrpSpPr>
            <a:grpSpLocks/>
          </p:cNvGrpSpPr>
          <p:nvPr/>
        </p:nvGrpSpPr>
        <p:grpSpPr bwMode="auto">
          <a:xfrm>
            <a:off x="9362868" y="2989558"/>
            <a:ext cx="284163" cy="329462"/>
            <a:chOff x="4189" y="517"/>
            <a:chExt cx="179" cy="139"/>
          </a:xfrm>
        </p:grpSpPr>
        <p:sp>
          <p:nvSpPr>
            <p:cNvPr id="60" name="Line 64"/>
            <p:cNvSpPr>
              <a:spLocks noChangeShapeType="1"/>
            </p:cNvSpPr>
            <p:nvPr/>
          </p:nvSpPr>
          <p:spPr bwMode="auto">
            <a:xfrm>
              <a:off x="4189" y="581"/>
              <a:ext cx="1" cy="75"/>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65"/>
            <p:cNvSpPr>
              <a:spLocks noChangeShapeType="1"/>
            </p:cNvSpPr>
            <p:nvPr/>
          </p:nvSpPr>
          <p:spPr bwMode="auto">
            <a:xfrm flipH="1">
              <a:off x="4272" y="551"/>
              <a:ext cx="6" cy="73"/>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66"/>
            <p:cNvSpPr>
              <a:spLocks noChangeShapeType="1"/>
            </p:cNvSpPr>
            <p:nvPr/>
          </p:nvSpPr>
          <p:spPr bwMode="auto">
            <a:xfrm>
              <a:off x="4368" y="517"/>
              <a:ext cx="0" cy="107"/>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3" name="Text Box 67"/>
          <p:cNvSpPr txBox="1">
            <a:spLocks noChangeArrowheads="1"/>
          </p:cNvSpPr>
          <p:nvPr/>
        </p:nvSpPr>
        <p:spPr bwMode="auto">
          <a:xfrm>
            <a:off x="9242149" y="3256997"/>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i="0" dirty="0">
                <a:solidFill>
                  <a:srgbClr val="CC3300"/>
                </a:solidFill>
              </a:rPr>
              <a:t>普芳德系</a:t>
            </a:r>
          </a:p>
        </p:txBody>
      </p:sp>
      <p:graphicFrame>
        <p:nvGraphicFramePr>
          <p:cNvPr id="64" name="Object 88"/>
          <p:cNvGraphicFramePr>
            <a:graphicFrameLocks noChangeAspect="1"/>
          </p:cNvGraphicFramePr>
          <p:nvPr>
            <p:extLst>
              <p:ext uri="{D42A27DB-BD31-4B8C-83A1-F6EECF244321}">
                <p14:modId xmlns:p14="http://schemas.microsoft.com/office/powerpoint/2010/main" val="1723052546"/>
              </p:ext>
            </p:extLst>
          </p:nvPr>
        </p:nvGraphicFramePr>
        <p:xfrm>
          <a:off x="6078064" y="4975515"/>
          <a:ext cx="4871006" cy="1145953"/>
        </p:xfrm>
        <a:graphic>
          <a:graphicData uri="http://schemas.openxmlformats.org/presentationml/2006/ole">
            <mc:AlternateContent xmlns:mc="http://schemas.openxmlformats.org/markup-compatibility/2006">
              <mc:Choice xmlns:v="urn:schemas-microsoft-com:vml" Requires="v">
                <p:oleObj spid="_x0000_s380336" name="公式" r:id="rId6" imgW="1943100" imgH="457200" progId="Equation.3">
                  <p:embed/>
                </p:oleObj>
              </mc:Choice>
              <mc:Fallback>
                <p:oleObj name="公式" r:id="rId6" imgW="1943100" imgH="457200" progId="Equation.3">
                  <p:embed/>
                  <p:pic>
                    <p:nvPicPr>
                      <p:cNvPr id="144" name="Object 8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8064" y="4975515"/>
                        <a:ext cx="4871006" cy="1145953"/>
                      </a:xfrm>
                      <a:prstGeom prst="rect">
                        <a:avLst/>
                      </a:prstGeom>
                      <a:noFill/>
                      <a:ln>
                        <a:noFill/>
                      </a:ln>
                      <a:effectLst/>
                      <a:extLst/>
                    </p:spPr>
                  </p:pic>
                </p:oleObj>
              </mc:Fallback>
            </mc:AlternateContent>
          </a:graphicData>
        </a:graphic>
      </p:graphicFrame>
      <p:graphicFrame>
        <p:nvGraphicFramePr>
          <p:cNvPr id="69" name="Object 8"/>
          <p:cNvGraphicFramePr>
            <a:graphicFrameLocks noChangeAspect="1"/>
          </p:cNvGraphicFramePr>
          <p:nvPr>
            <p:extLst>
              <p:ext uri="{D42A27DB-BD31-4B8C-83A1-F6EECF244321}">
                <p14:modId xmlns:p14="http://schemas.microsoft.com/office/powerpoint/2010/main" val="571622842"/>
              </p:ext>
            </p:extLst>
          </p:nvPr>
        </p:nvGraphicFramePr>
        <p:xfrm>
          <a:off x="4403538" y="1242775"/>
          <a:ext cx="7546975" cy="1039813"/>
        </p:xfrm>
        <a:graphic>
          <a:graphicData uri="http://schemas.openxmlformats.org/presentationml/2006/ole">
            <mc:AlternateContent xmlns:mc="http://schemas.openxmlformats.org/markup-compatibility/2006">
              <mc:Choice xmlns:v="urn:schemas-microsoft-com:vml" Requires="v">
                <p:oleObj spid="_x0000_s380337" name="Equation" r:id="rId8" imgW="3124080" imgH="431640" progId="Equation.DSMT4">
                  <p:embed/>
                </p:oleObj>
              </mc:Choice>
              <mc:Fallback>
                <p:oleObj name="Equation" r:id="rId8" imgW="3124080" imgH="431640" progId="Equation.DSMT4">
                  <p:embed/>
                  <p:pic>
                    <p:nvPicPr>
                      <p:cNvPr id="149" name="Object 8"/>
                      <p:cNvPicPr>
                        <a:picLocks noChangeAspect="1" noChangeArrowheads="1"/>
                      </p:cNvPicPr>
                      <p:nvPr/>
                    </p:nvPicPr>
                    <p:blipFill>
                      <a:blip r:embed="rId9"/>
                      <a:srcRect/>
                      <a:stretch>
                        <a:fillRect/>
                      </a:stretch>
                    </p:blipFill>
                    <p:spPr bwMode="auto">
                      <a:xfrm>
                        <a:off x="4403538" y="1242775"/>
                        <a:ext cx="7546975" cy="1039813"/>
                      </a:xfrm>
                      <a:prstGeom prst="rect">
                        <a:avLst/>
                      </a:prstGeom>
                      <a:solidFill>
                        <a:srgbClr val="FFFF00"/>
                      </a:solidFill>
                      <a:ln>
                        <a:noFill/>
                      </a:ln>
                      <a:effectLst/>
                      <a:extLst/>
                    </p:spPr>
                  </p:pic>
                </p:oleObj>
              </mc:Fallback>
            </mc:AlternateContent>
          </a:graphicData>
        </a:graphic>
      </p:graphicFrame>
      <p:sp>
        <p:nvSpPr>
          <p:cNvPr id="70" name="Line 27"/>
          <p:cNvSpPr>
            <a:spLocks noChangeShapeType="1"/>
          </p:cNvSpPr>
          <p:nvPr/>
        </p:nvSpPr>
        <p:spPr bwMode="auto">
          <a:xfrm flipV="1">
            <a:off x="1716565" y="2480708"/>
            <a:ext cx="0" cy="1055688"/>
          </a:xfrm>
          <a:prstGeom prst="line">
            <a:avLst/>
          </a:prstGeom>
          <a:noFill/>
          <a:ln w="57150">
            <a:solidFill>
              <a:srgbClr val="FF3300"/>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1" name="Group 30"/>
          <p:cNvGrpSpPr>
            <a:grpSpLocks/>
          </p:cNvGrpSpPr>
          <p:nvPr/>
        </p:nvGrpSpPr>
        <p:grpSpPr bwMode="auto">
          <a:xfrm>
            <a:off x="1119352" y="2312435"/>
            <a:ext cx="1387475" cy="1341437"/>
            <a:chOff x="3633" y="1637"/>
            <a:chExt cx="874" cy="845"/>
          </a:xfrm>
        </p:grpSpPr>
        <p:sp>
          <p:nvSpPr>
            <p:cNvPr id="72" name="Line 31"/>
            <p:cNvSpPr>
              <a:spLocks noChangeShapeType="1"/>
            </p:cNvSpPr>
            <p:nvPr/>
          </p:nvSpPr>
          <p:spPr bwMode="auto">
            <a:xfrm>
              <a:off x="3633" y="2482"/>
              <a:ext cx="859"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Line 32"/>
            <p:cNvSpPr>
              <a:spLocks noChangeShapeType="1"/>
            </p:cNvSpPr>
            <p:nvPr/>
          </p:nvSpPr>
          <p:spPr bwMode="auto">
            <a:xfrm>
              <a:off x="3648" y="1637"/>
              <a:ext cx="859"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74" name="Object 9"/>
          <p:cNvGraphicFramePr>
            <a:graphicFrameLocks noChangeAspect="1"/>
          </p:cNvGraphicFramePr>
          <p:nvPr>
            <p:extLst>
              <p:ext uri="{D42A27DB-BD31-4B8C-83A1-F6EECF244321}">
                <p14:modId xmlns:p14="http://schemas.microsoft.com/office/powerpoint/2010/main" val="2669574818"/>
              </p:ext>
            </p:extLst>
          </p:nvPr>
        </p:nvGraphicFramePr>
        <p:xfrm>
          <a:off x="2509220" y="3307796"/>
          <a:ext cx="642937" cy="692150"/>
        </p:xfrm>
        <a:graphic>
          <a:graphicData uri="http://schemas.openxmlformats.org/presentationml/2006/ole">
            <mc:AlternateContent xmlns:mc="http://schemas.openxmlformats.org/markup-compatibility/2006">
              <mc:Choice xmlns:v="urn:schemas-microsoft-com:vml" Requires="v">
                <p:oleObj spid="_x0000_s380338" name="公式" r:id="rId10" imgW="215806" imgH="228501" progId="Equation.3">
                  <p:embed/>
                </p:oleObj>
              </mc:Choice>
              <mc:Fallback>
                <p:oleObj name="公式" r:id="rId10" imgW="215806" imgH="228501" progId="Equation.3">
                  <p:embed/>
                  <p:pic>
                    <p:nvPicPr>
                      <p:cNvPr id="154"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09220" y="3307796"/>
                        <a:ext cx="642937"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 name="Object 10"/>
          <p:cNvGraphicFramePr>
            <a:graphicFrameLocks noChangeAspect="1"/>
          </p:cNvGraphicFramePr>
          <p:nvPr>
            <p:extLst>
              <p:ext uri="{D42A27DB-BD31-4B8C-83A1-F6EECF244321}">
                <p14:modId xmlns:p14="http://schemas.microsoft.com/office/powerpoint/2010/main" val="3983756175"/>
              </p:ext>
            </p:extLst>
          </p:nvPr>
        </p:nvGraphicFramePr>
        <p:xfrm>
          <a:off x="2580656" y="1876515"/>
          <a:ext cx="571500" cy="685800"/>
        </p:xfrm>
        <a:graphic>
          <a:graphicData uri="http://schemas.openxmlformats.org/presentationml/2006/ole">
            <mc:AlternateContent xmlns:mc="http://schemas.openxmlformats.org/markup-compatibility/2006">
              <mc:Choice xmlns:v="urn:schemas-microsoft-com:vml" Requires="v">
                <p:oleObj spid="_x0000_s380339" name="公式" r:id="rId12" imgW="190500" imgH="228600" progId="Equation.3">
                  <p:embed/>
                </p:oleObj>
              </mc:Choice>
              <mc:Fallback>
                <p:oleObj name="公式" r:id="rId12" imgW="190500" imgH="228600" progId="Equation.3">
                  <p:embed/>
                  <p:pic>
                    <p:nvPicPr>
                      <p:cNvPr id="155"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80656" y="1876515"/>
                        <a:ext cx="5715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 name="Object 12"/>
          <p:cNvGraphicFramePr>
            <a:graphicFrameLocks noChangeAspect="1"/>
          </p:cNvGraphicFramePr>
          <p:nvPr>
            <p:extLst>
              <p:ext uri="{D42A27DB-BD31-4B8C-83A1-F6EECF244321}">
                <p14:modId xmlns:p14="http://schemas.microsoft.com/office/powerpoint/2010/main" val="2387371356"/>
              </p:ext>
            </p:extLst>
          </p:nvPr>
        </p:nvGraphicFramePr>
        <p:xfrm>
          <a:off x="1824996" y="2518809"/>
          <a:ext cx="714375" cy="555625"/>
        </p:xfrm>
        <a:graphic>
          <a:graphicData uri="http://schemas.openxmlformats.org/presentationml/2006/ole">
            <mc:AlternateContent xmlns:mc="http://schemas.openxmlformats.org/markup-compatibility/2006">
              <mc:Choice xmlns:v="urn:schemas-microsoft-com:vml" Requires="v">
                <p:oleObj spid="_x0000_s380340" name="公式" r:id="rId14" imgW="228402" imgH="177646" progId="Equation.3">
                  <p:embed/>
                </p:oleObj>
              </mc:Choice>
              <mc:Fallback>
                <p:oleObj name="公式" r:id="rId14" imgW="228402" imgH="177646" progId="Equation.3">
                  <p:embed/>
                  <p:pic>
                    <p:nvPicPr>
                      <p:cNvPr id="156"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4996" y="2518809"/>
                        <a:ext cx="714375"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 name="Freeform 51"/>
          <p:cNvSpPr>
            <a:spLocks/>
          </p:cNvSpPr>
          <p:nvPr/>
        </p:nvSpPr>
        <p:spPr bwMode="auto">
          <a:xfrm>
            <a:off x="2425995" y="2726756"/>
            <a:ext cx="792162" cy="207963"/>
          </a:xfrm>
          <a:custGeom>
            <a:avLst/>
            <a:gdLst>
              <a:gd name="T0" fmla="*/ 0 w 865"/>
              <a:gd name="T1" fmla="*/ 2147483646 h 159"/>
              <a:gd name="T2" fmla="*/ 2147483646 w 865"/>
              <a:gd name="T3" fmla="*/ 2147483646 h 159"/>
              <a:gd name="T4" fmla="*/ 2147483646 w 865"/>
              <a:gd name="T5" fmla="*/ 2147483646 h 159"/>
              <a:gd name="T6" fmla="*/ 2147483646 w 865"/>
              <a:gd name="T7" fmla="*/ 2147483646 h 159"/>
              <a:gd name="T8" fmla="*/ 2147483646 w 865"/>
              <a:gd name="T9" fmla="*/ 2147483646 h 159"/>
              <a:gd name="T10" fmla="*/ 2147483646 w 865"/>
              <a:gd name="T11" fmla="*/ 2147483646 h 159"/>
              <a:gd name="T12" fmla="*/ 2147483646 w 865"/>
              <a:gd name="T13" fmla="*/ 2147483646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8" name="Line 27"/>
          <p:cNvSpPr>
            <a:spLocks noChangeShapeType="1"/>
          </p:cNvSpPr>
          <p:nvPr/>
        </p:nvSpPr>
        <p:spPr bwMode="auto">
          <a:xfrm flipV="1">
            <a:off x="1546291" y="4968017"/>
            <a:ext cx="0" cy="1055688"/>
          </a:xfrm>
          <a:prstGeom prst="line">
            <a:avLst/>
          </a:prstGeom>
          <a:noFill/>
          <a:ln w="57150">
            <a:solidFill>
              <a:srgbClr val="FF3300"/>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9" name="Group 30"/>
          <p:cNvGrpSpPr>
            <a:grpSpLocks/>
          </p:cNvGrpSpPr>
          <p:nvPr/>
        </p:nvGrpSpPr>
        <p:grpSpPr bwMode="auto">
          <a:xfrm>
            <a:off x="949078" y="4799744"/>
            <a:ext cx="1387475" cy="1341437"/>
            <a:chOff x="3633" y="1637"/>
            <a:chExt cx="874" cy="845"/>
          </a:xfrm>
        </p:grpSpPr>
        <p:sp>
          <p:nvSpPr>
            <p:cNvPr id="80" name="Line 31"/>
            <p:cNvSpPr>
              <a:spLocks noChangeShapeType="1"/>
            </p:cNvSpPr>
            <p:nvPr/>
          </p:nvSpPr>
          <p:spPr bwMode="auto">
            <a:xfrm>
              <a:off x="3633" y="2482"/>
              <a:ext cx="859"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Line 32"/>
            <p:cNvSpPr>
              <a:spLocks noChangeShapeType="1"/>
            </p:cNvSpPr>
            <p:nvPr/>
          </p:nvSpPr>
          <p:spPr bwMode="auto">
            <a:xfrm>
              <a:off x="3648" y="1637"/>
              <a:ext cx="859"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82" name="Object 9"/>
          <p:cNvGraphicFramePr>
            <a:graphicFrameLocks noChangeAspect="1"/>
          </p:cNvGraphicFramePr>
          <p:nvPr>
            <p:extLst>
              <p:ext uri="{D42A27DB-BD31-4B8C-83A1-F6EECF244321}">
                <p14:modId xmlns:p14="http://schemas.microsoft.com/office/powerpoint/2010/main" val="1378876201"/>
              </p:ext>
            </p:extLst>
          </p:nvPr>
        </p:nvGraphicFramePr>
        <p:xfrm>
          <a:off x="2376488" y="5794375"/>
          <a:ext cx="566737" cy="692150"/>
        </p:xfrm>
        <a:graphic>
          <a:graphicData uri="http://schemas.openxmlformats.org/presentationml/2006/ole">
            <mc:AlternateContent xmlns:mc="http://schemas.openxmlformats.org/markup-compatibility/2006">
              <mc:Choice xmlns:v="urn:schemas-microsoft-com:vml" Requires="v">
                <p:oleObj spid="_x0000_s380341" name="Equation" r:id="rId16" imgW="190440" imgH="228600" progId="Equation.DSMT4">
                  <p:embed/>
                </p:oleObj>
              </mc:Choice>
              <mc:Fallback>
                <p:oleObj name="Equation" r:id="rId16" imgW="190440" imgH="228600" progId="Equation.DSMT4">
                  <p:embed/>
                  <p:pic>
                    <p:nvPicPr>
                      <p:cNvPr id="74" name="Object 9"/>
                      <p:cNvPicPr>
                        <a:picLocks noChangeAspect="1" noChangeArrowheads="1"/>
                      </p:cNvPicPr>
                      <p:nvPr/>
                    </p:nvPicPr>
                    <p:blipFill>
                      <a:blip r:embed="rId17"/>
                      <a:srcRect/>
                      <a:stretch>
                        <a:fillRect/>
                      </a:stretch>
                    </p:blipFill>
                    <p:spPr bwMode="auto">
                      <a:xfrm>
                        <a:off x="2376488" y="5794375"/>
                        <a:ext cx="566737"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 name="Object 10"/>
          <p:cNvGraphicFramePr>
            <a:graphicFrameLocks noChangeAspect="1"/>
          </p:cNvGraphicFramePr>
          <p:nvPr>
            <p:extLst>
              <p:ext uri="{D42A27DB-BD31-4B8C-83A1-F6EECF244321}">
                <p14:modId xmlns:p14="http://schemas.microsoft.com/office/powerpoint/2010/main" val="2690352369"/>
              </p:ext>
            </p:extLst>
          </p:nvPr>
        </p:nvGraphicFramePr>
        <p:xfrm>
          <a:off x="2410382" y="4363824"/>
          <a:ext cx="571500" cy="685800"/>
        </p:xfrm>
        <a:graphic>
          <a:graphicData uri="http://schemas.openxmlformats.org/presentationml/2006/ole">
            <mc:AlternateContent xmlns:mc="http://schemas.openxmlformats.org/markup-compatibility/2006">
              <mc:Choice xmlns:v="urn:schemas-microsoft-com:vml" Requires="v">
                <p:oleObj spid="_x0000_s380342" name="公式" r:id="rId12" imgW="190500" imgH="228600" progId="Equation.3">
                  <p:embed/>
                </p:oleObj>
              </mc:Choice>
              <mc:Fallback>
                <p:oleObj name="公式" r:id="rId12" imgW="190500" imgH="228600" progId="Equation.3">
                  <p:embed/>
                  <p:pic>
                    <p:nvPicPr>
                      <p:cNvPr id="75"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0382" y="4363824"/>
                        <a:ext cx="5715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4" name="Object 12"/>
          <p:cNvGraphicFramePr>
            <a:graphicFrameLocks noChangeAspect="1"/>
          </p:cNvGraphicFramePr>
          <p:nvPr>
            <p:extLst>
              <p:ext uri="{D42A27DB-BD31-4B8C-83A1-F6EECF244321}">
                <p14:modId xmlns:p14="http://schemas.microsoft.com/office/powerpoint/2010/main" val="1954579124"/>
              </p:ext>
            </p:extLst>
          </p:nvPr>
        </p:nvGraphicFramePr>
        <p:xfrm>
          <a:off x="1654722" y="5006118"/>
          <a:ext cx="714375" cy="555625"/>
        </p:xfrm>
        <a:graphic>
          <a:graphicData uri="http://schemas.openxmlformats.org/presentationml/2006/ole">
            <mc:AlternateContent xmlns:mc="http://schemas.openxmlformats.org/markup-compatibility/2006">
              <mc:Choice xmlns:v="urn:schemas-microsoft-com:vml" Requires="v">
                <p:oleObj spid="_x0000_s380343" name="公式" r:id="rId14" imgW="228402" imgH="177646" progId="Equation.3">
                  <p:embed/>
                </p:oleObj>
              </mc:Choice>
              <mc:Fallback>
                <p:oleObj name="公式" r:id="rId14" imgW="228402" imgH="177646" progId="Equation.3">
                  <p:embed/>
                  <p:pic>
                    <p:nvPicPr>
                      <p:cNvPr id="76"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54722" y="5006118"/>
                        <a:ext cx="714375"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5" name="Freeform 51"/>
          <p:cNvSpPr>
            <a:spLocks/>
          </p:cNvSpPr>
          <p:nvPr/>
        </p:nvSpPr>
        <p:spPr bwMode="auto">
          <a:xfrm>
            <a:off x="2255721" y="5214065"/>
            <a:ext cx="792162" cy="207963"/>
          </a:xfrm>
          <a:custGeom>
            <a:avLst/>
            <a:gdLst>
              <a:gd name="T0" fmla="*/ 0 w 865"/>
              <a:gd name="T1" fmla="*/ 2147483646 h 159"/>
              <a:gd name="T2" fmla="*/ 2147483646 w 865"/>
              <a:gd name="T3" fmla="*/ 2147483646 h 159"/>
              <a:gd name="T4" fmla="*/ 2147483646 w 865"/>
              <a:gd name="T5" fmla="*/ 2147483646 h 159"/>
              <a:gd name="T6" fmla="*/ 2147483646 w 865"/>
              <a:gd name="T7" fmla="*/ 2147483646 h 159"/>
              <a:gd name="T8" fmla="*/ 2147483646 w 865"/>
              <a:gd name="T9" fmla="*/ 2147483646 h 159"/>
              <a:gd name="T10" fmla="*/ 2147483646 w 865"/>
              <a:gd name="T11" fmla="*/ 2147483646 h 159"/>
              <a:gd name="T12" fmla="*/ 2147483646 w 865"/>
              <a:gd name="T13" fmla="*/ 2147483646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86" name="Object 18"/>
          <p:cNvGraphicFramePr>
            <a:graphicFrameLocks noChangeAspect="1"/>
          </p:cNvGraphicFramePr>
          <p:nvPr>
            <p:extLst>
              <p:ext uri="{D42A27DB-BD31-4B8C-83A1-F6EECF244321}">
                <p14:modId xmlns:p14="http://schemas.microsoft.com/office/powerpoint/2010/main" val="4260397801"/>
              </p:ext>
            </p:extLst>
          </p:nvPr>
        </p:nvGraphicFramePr>
        <p:xfrm>
          <a:off x="2436735" y="803579"/>
          <a:ext cx="879475" cy="385763"/>
        </p:xfrm>
        <a:graphic>
          <a:graphicData uri="http://schemas.openxmlformats.org/presentationml/2006/ole">
            <mc:AlternateContent xmlns:mc="http://schemas.openxmlformats.org/markup-compatibility/2006">
              <mc:Choice xmlns:v="urn:schemas-microsoft-com:vml" Requires="v">
                <p:oleObj spid="_x0000_s380344" name="Equation" r:id="rId18" imgW="406080" imgH="177480" progId="Equation.DSMT4">
                  <p:embed/>
                </p:oleObj>
              </mc:Choice>
              <mc:Fallback>
                <p:oleObj name="Equation" r:id="rId18" imgW="406080" imgH="177480" progId="Equation.DSMT4">
                  <p:embed/>
                  <p:pic>
                    <p:nvPicPr>
                      <p:cNvPr id="65" name="Object 18"/>
                      <p:cNvPicPr>
                        <a:picLocks noChangeAspect="1" noChangeArrowheads="1"/>
                      </p:cNvPicPr>
                      <p:nvPr/>
                    </p:nvPicPr>
                    <p:blipFill>
                      <a:blip r:embed="rId19"/>
                      <a:srcRect/>
                      <a:stretch>
                        <a:fillRect/>
                      </a:stretch>
                    </p:blipFill>
                    <p:spPr bwMode="auto">
                      <a:xfrm>
                        <a:off x="2436735" y="803579"/>
                        <a:ext cx="879475" cy="385763"/>
                      </a:xfrm>
                      <a:prstGeom prst="rect">
                        <a:avLst/>
                      </a:prstGeom>
                      <a:solidFill>
                        <a:srgbClr val="FFC000"/>
                      </a:solidFill>
                      <a:ln>
                        <a:noFill/>
                      </a:ln>
                      <a:effectLst/>
                      <a:extLst/>
                    </p:spPr>
                  </p:pic>
                </p:oleObj>
              </mc:Fallback>
            </mc:AlternateContent>
          </a:graphicData>
        </a:graphic>
      </p:graphicFrame>
      <p:graphicFrame>
        <p:nvGraphicFramePr>
          <p:cNvPr id="87" name="Object 18"/>
          <p:cNvGraphicFramePr>
            <a:graphicFrameLocks noChangeAspect="1"/>
          </p:cNvGraphicFramePr>
          <p:nvPr>
            <p:extLst>
              <p:ext uri="{D42A27DB-BD31-4B8C-83A1-F6EECF244321}">
                <p14:modId xmlns:p14="http://schemas.microsoft.com/office/powerpoint/2010/main" val="2673148340"/>
              </p:ext>
            </p:extLst>
          </p:nvPr>
        </p:nvGraphicFramePr>
        <p:xfrm>
          <a:off x="4070350" y="374650"/>
          <a:ext cx="657225" cy="852488"/>
        </p:xfrm>
        <a:graphic>
          <a:graphicData uri="http://schemas.openxmlformats.org/presentationml/2006/ole">
            <mc:AlternateContent xmlns:mc="http://schemas.openxmlformats.org/markup-compatibility/2006">
              <mc:Choice xmlns:v="urn:schemas-microsoft-com:vml" Requires="v">
                <p:oleObj spid="_x0000_s380345" name="Equation" r:id="rId20" imgW="304560" imgH="393480" progId="Equation.DSMT4">
                  <p:embed/>
                </p:oleObj>
              </mc:Choice>
              <mc:Fallback>
                <p:oleObj name="Equation" r:id="rId20" imgW="304560" imgH="393480" progId="Equation.DSMT4">
                  <p:embed/>
                  <p:pic>
                    <p:nvPicPr>
                      <p:cNvPr id="66" name="Object 18"/>
                      <p:cNvPicPr>
                        <a:picLocks noChangeAspect="1" noChangeArrowheads="1"/>
                      </p:cNvPicPr>
                      <p:nvPr/>
                    </p:nvPicPr>
                    <p:blipFill>
                      <a:blip r:embed="rId21"/>
                      <a:srcRect/>
                      <a:stretch>
                        <a:fillRect/>
                      </a:stretch>
                    </p:blipFill>
                    <p:spPr bwMode="auto">
                      <a:xfrm>
                        <a:off x="4070350" y="374650"/>
                        <a:ext cx="657225" cy="852488"/>
                      </a:xfrm>
                      <a:prstGeom prst="rect">
                        <a:avLst/>
                      </a:prstGeom>
                      <a:solidFill>
                        <a:srgbClr val="00FFFF"/>
                      </a:solidFill>
                      <a:ln>
                        <a:noFill/>
                      </a:ln>
                      <a:effectLst/>
                      <a:extLst/>
                    </p:spPr>
                  </p:pic>
                </p:oleObj>
              </mc:Fallback>
            </mc:AlternateContent>
          </a:graphicData>
        </a:graphic>
      </p:graphicFrame>
      <p:graphicFrame>
        <p:nvGraphicFramePr>
          <p:cNvPr id="88" name="Object 18"/>
          <p:cNvGraphicFramePr>
            <a:graphicFrameLocks noChangeAspect="1"/>
          </p:cNvGraphicFramePr>
          <p:nvPr>
            <p:extLst>
              <p:ext uri="{D42A27DB-BD31-4B8C-83A1-F6EECF244321}">
                <p14:modId xmlns:p14="http://schemas.microsoft.com/office/powerpoint/2010/main" val="3249430736"/>
              </p:ext>
            </p:extLst>
          </p:nvPr>
        </p:nvGraphicFramePr>
        <p:xfrm>
          <a:off x="8033348" y="803579"/>
          <a:ext cx="960437" cy="387350"/>
        </p:xfrm>
        <a:graphic>
          <a:graphicData uri="http://schemas.openxmlformats.org/presentationml/2006/ole">
            <mc:AlternateContent xmlns:mc="http://schemas.openxmlformats.org/markup-compatibility/2006">
              <mc:Choice xmlns:v="urn:schemas-microsoft-com:vml" Requires="v">
                <p:oleObj spid="_x0000_s380346" name="Equation" r:id="rId22" imgW="444240" imgH="177480" progId="Equation.DSMT4">
                  <p:embed/>
                </p:oleObj>
              </mc:Choice>
              <mc:Fallback>
                <p:oleObj name="Equation" r:id="rId22" imgW="444240" imgH="177480" progId="Equation.DSMT4">
                  <p:embed/>
                  <p:pic>
                    <p:nvPicPr>
                      <p:cNvPr id="67" name="Object 18"/>
                      <p:cNvPicPr>
                        <a:picLocks noChangeAspect="1" noChangeArrowheads="1"/>
                      </p:cNvPicPr>
                      <p:nvPr/>
                    </p:nvPicPr>
                    <p:blipFill>
                      <a:blip r:embed="rId23"/>
                      <a:srcRect/>
                      <a:stretch>
                        <a:fillRect/>
                      </a:stretch>
                    </p:blipFill>
                    <p:spPr bwMode="auto">
                      <a:xfrm>
                        <a:off x="8033348" y="803579"/>
                        <a:ext cx="960437" cy="387350"/>
                      </a:xfrm>
                      <a:prstGeom prst="rect">
                        <a:avLst/>
                      </a:prstGeom>
                      <a:solidFill>
                        <a:srgbClr val="66FF99"/>
                      </a:solidFill>
                      <a:ln>
                        <a:noFill/>
                      </a:ln>
                      <a:effectLst/>
                      <a:extLst/>
                    </p:spPr>
                  </p:pic>
                </p:oleObj>
              </mc:Fallback>
            </mc:AlternateContent>
          </a:graphicData>
        </a:graphic>
      </p:graphicFrame>
      <p:graphicFrame>
        <p:nvGraphicFramePr>
          <p:cNvPr id="89" name="Object 18"/>
          <p:cNvGraphicFramePr>
            <a:graphicFrameLocks noChangeAspect="1"/>
          </p:cNvGraphicFramePr>
          <p:nvPr>
            <p:extLst>
              <p:ext uri="{D42A27DB-BD31-4B8C-83A1-F6EECF244321}">
                <p14:modId xmlns:p14="http://schemas.microsoft.com/office/powerpoint/2010/main" val="801867591"/>
              </p:ext>
            </p:extLst>
          </p:nvPr>
        </p:nvGraphicFramePr>
        <p:xfrm>
          <a:off x="10015538" y="341313"/>
          <a:ext cx="438150" cy="852487"/>
        </p:xfrm>
        <a:graphic>
          <a:graphicData uri="http://schemas.openxmlformats.org/presentationml/2006/ole">
            <mc:AlternateContent xmlns:mc="http://schemas.openxmlformats.org/markup-compatibility/2006">
              <mc:Choice xmlns:v="urn:schemas-microsoft-com:vml" Requires="v">
                <p:oleObj spid="_x0000_s380347" name="Equation" r:id="rId24" imgW="203040" imgH="393480" progId="Equation.DSMT4">
                  <p:embed/>
                </p:oleObj>
              </mc:Choice>
              <mc:Fallback>
                <p:oleObj name="Equation" r:id="rId24" imgW="203040" imgH="393480" progId="Equation.DSMT4">
                  <p:embed/>
                  <p:pic>
                    <p:nvPicPr>
                      <p:cNvPr id="68" name="Object 18"/>
                      <p:cNvPicPr>
                        <a:picLocks noChangeAspect="1" noChangeArrowheads="1"/>
                      </p:cNvPicPr>
                      <p:nvPr/>
                    </p:nvPicPr>
                    <p:blipFill>
                      <a:blip r:embed="rId25"/>
                      <a:srcRect/>
                      <a:stretch>
                        <a:fillRect/>
                      </a:stretch>
                    </p:blipFill>
                    <p:spPr bwMode="auto">
                      <a:xfrm>
                        <a:off x="10015538" y="341313"/>
                        <a:ext cx="438150" cy="852487"/>
                      </a:xfrm>
                      <a:prstGeom prst="rect">
                        <a:avLst/>
                      </a:prstGeom>
                      <a:solidFill>
                        <a:srgbClr val="00FF00"/>
                      </a:solidFill>
                      <a:ln>
                        <a:noFill/>
                      </a:ln>
                      <a:effectLst/>
                      <a:extLst/>
                    </p:spPr>
                  </p:pic>
                </p:oleObj>
              </mc:Fallback>
            </mc:AlternateContent>
          </a:graphicData>
        </a:graphic>
      </p:graphicFrame>
    </p:spTree>
    <p:extLst>
      <p:ext uri="{BB962C8B-B14F-4D97-AF65-F5344CB8AC3E}">
        <p14:creationId xmlns:p14="http://schemas.microsoft.com/office/powerpoint/2010/main" val="344596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wipe(left)">
                                      <p:cBhvr>
                                        <p:cTn id="23" dur="500"/>
                                        <p:tgtEl>
                                          <p:spTgt spid="2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up)">
                                      <p:cBhvr>
                                        <p:cTn id="28" dur="500"/>
                                        <p:tgtEl>
                                          <p:spTgt spid="29"/>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36">
                                            <p:txEl>
                                              <p:pRg st="0" end="0"/>
                                            </p:txEl>
                                          </p:spTgt>
                                        </p:tgtEl>
                                        <p:attrNameLst>
                                          <p:attrName>style.visibility</p:attrName>
                                        </p:attrNameLst>
                                      </p:cBhvr>
                                      <p:to>
                                        <p:strVal val="visible"/>
                                      </p:to>
                                    </p:set>
                                    <p:animEffect transition="in" filter="wipe(left)">
                                      <p:cBhvr>
                                        <p:cTn id="32" dur="500"/>
                                        <p:tgtEl>
                                          <p:spTgt spid="3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up)">
                                      <p:cBhvr>
                                        <p:cTn id="37" dur="500"/>
                                        <p:tgtEl>
                                          <p:spTgt spid="37"/>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45">
                                            <p:txEl>
                                              <p:pRg st="0" end="0"/>
                                            </p:txEl>
                                          </p:spTgt>
                                        </p:tgtEl>
                                        <p:attrNameLst>
                                          <p:attrName>style.visibility</p:attrName>
                                        </p:attrNameLst>
                                      </p:cBhvr>
                                      <p:to>
                                        <p:strVal val="visible"/>
                                      </p:to>
                                    </p:set>
                                    <p:animEffect transition="in" filter="wipe(left)">
                                      <p:cBhvr>
                                        <p:cTn id="41" dur="500"/>
                                        <p:tgtEl>
                                          <p:spTgt spid="45">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up)">
                                      <p:cBhvr>
                                        <p:cTn id="46" dur="500"/>
                                        <p:tgtEl>
                                          <p:spTgt spid="46"/>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52">
                                            <p:txEl>
                                              <p:pRg st="0" end="0"/>
                                            </p:txEl>
                                          </p:spTgt>
                                        </p:tgtEl>
                                        <p:attrNameLst>
                                          <p:attrName>style.visibility</p:attrName>
                                        </p:attrNameLst>
                                      </p:cBhvr>
                                      <p:to>
                                        <p:strVal val="visible"/>
                                      </p:to>
                                    </p:set>
                                    <p:animEffect transition="in" filter="wipe(left)">
                                      <p:cBhvr>
                                        <p:cTn id="50" dur="500"/>
                                        <p:tgtEl>
                                          <p:spTgt spid="52">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wipe(up)">
                                      <p:cBhvr>
                                        <p:cTn id="55" dur="500"/>
                                        <p:tgtEl>
                                          <p:spTgt spid="53"/>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58">
                                            <p:txEl>
                                              <p:pRg st="0" end="0"/>
                                            </p:txEl>
                                          </p:spTgt>
                                        </p:tgtEl>
                                        <p:attrNameLst>
                                          <p:attrName>style.visibility</p:attrName>
                                        </p:attrNameLst>
                                      </p:cBhvr>
                                      <p:to>
                                        <p:strVal val="visible"/>
                                      </p:to>
                                    </p:set>
                                    <p:animEffect transition="in" filter="wipe(left)">
                                      <p:cBhvr>
                                        <p:cTn id="59" dur="500"/>
                                        <p:tgtEl>
                                          <p:spTgt spid="58">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wipe(up)">
                                      <p:cBhvr>
                                        <p:cTn id="64" dur="500"/>
                                        <p:tgtEl>
                                          <p:spTgt spid="59"/>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63">
                                            <p:txEl>
                                              <p:pRg st="0" end="0"/>
                                            </p:txEl>
                                          </p:spTgt>
                                        </p:tgtEl>
                                        <p:attrNameLst>
                                          <p:attrName>style.visibility</p:attrName>
                                        </p:attrNameLst>
                                      </p:cBhvr>
                                      <p:to>
                                        <p:strVal val="visible"/>
                                      </p:to>
                                    </p:set>
                                    <p:animEffect transition="in" filter="wipe(left)">
                                      <p:cBhvr>
                                        <p:cTn id="68" dur="500"/>
                                        <p:tgtEl>
                                          <p:spTgt spid="63">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6" presetClass="entr" presetSubtype="16" fill="hold" grpId="0" nodeType="clickEffect">
                                  <p:stCondLst>
                                    <p:cond delay="0"/>
                                  </p:stCondLst>
                                  <p:childTnLst>
                                    <p:set>
                                      <p:cBhvr>
                                        <p:cTn id="72" dur="1" fill="hold">
                                          <p:stCondLst>
                                            <p:cond delay="0"/>
                                          </p:stCondLst>
                                        </p:cTn>
                                        <p:tgtEl>
                                          <p:spTgt spid="78"/>
                                        </p:tgtEl>
                                        <p:attrNameLst>
                                          <p:attrName>style.visibility</p:attrName>
                                        </p:attrNameLst>
                                      </p:cBhvr>
                                      <p:to>
                                        <p:strVal val="visible"/>
                                      </p:to>
                                    </p:set>
                                    <p:animEffect transition="in" filter="circle(in)">
                                      <p:cBhvr>
                                        <p:cTn id="73" dur="2000"/>
                                        <p:tgtEl>
                                          <p:spTgt spid="78"/>
                                        </p:tgtEl>
                                      </p:cBhvr>
                                    </p:animEffect>
                                  </p:childTnLst>
                                </p:cTn>
                              </p:par>
                              <p:par>
                                <p:cTn id="74" presetID="6" presetClass="entr" presetSubtype="16" fill="hold" nodeType="withEffect">
                                  <p:stCondLst>
                                    <p:cond delay="0"/>
                                  </p:stCondLst>
                                  <p:childTnLst>
                                    <p:set>
                                      <p:cBhvr>
                                        <p:cTn id="75" dur="1" fill="hold">
                                          <p:stCondLst>
                                            <p:cond delay="0"/>
                                          </p:stCondLst>
                                        </p:cTn>
                                        <p:tgtEl>
                                          <p:spTgt spid="79"/>
                                        </p:tgtEl>
                                        <p:attrNameLst>
                                          <p:attrName>style.visibility</p:attrName>
                                        </p:attrNameLst>
                                      </p:cBhvr>
                                      <p:to>
                                        <p:strVal val="visible"/>
                                      </p:to>
                                    </p:set>
                                    <p:animEffect transition="in" filter="circle(in)">
                                      <p:cBhvr>
                                        <p:cTn id="76" dur="2000"/>
                                        <p:tgtEl>
                                          <p:spTgt spid="79"/>
                                        </p:tgtEl>
                                      </p:cBhvr>
                                    </p:animEffect>
                                  </p:childTnLst>
                                </p:cTn>
                              </p:par>
                              <p:par>
                                <p:cTn id="77" presetID="6" presetClass="entr" presetSubtype="16" fill="hold" nodeType="withEffect">
                                  <p:stCondLst>
                                    <p:cond delay="0"/>
                                  </p:stCondLst>
                                  <p:childTnLst>
                                    <p:set>
                                      <p:cBhvr>
                                        <p:cTn id="78" dur="1" fill="hold">
                                          <p:stCondLst>
                                            <p:cond delay="0"/>
                                          </p:stCondLst>
                                        </p:cTn>
                                        <p:tgtEl>
                                          <p:spTgt spid="82"/>
                                        </p:tgtEl>
                                        <p:attrNameLst>
                                          <p:attrName>style.visibility</p:attrName>
                                        </p:attrNameLst>
                                      </p:cBhvr>
                                      <p:to>
                                        <p:strVal val="visible"/>
                                      </p:to>
                                    </p:set>
                                    <p:animEffect transition="in" filter="circle(in)">
                                      <p:cBhvr>
                                        <p:cTn id="79" dur="2000"/>
                                        <p:tgtEl>
                                          <p:spTgt spid="82"/>
                                        </p:tgtEl>
                                      </p:cBhvr>
                                    </p:animEffect>
                                  </p:childTnLst>
                                </p:cTn>
                              </p:par>
                              <p:par>
                                <p:cTn id="80" presetID="6" presetClass="entr" presetSubtype="16"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circle(in)">
                                      <p:cBhvr>
                                        <p:cTn id="82" dur="2000"/>
                                        <p:tgtEl>
                                          <p:spTgt spid="83"/>
                                        </p:tgtEl>
                                      </p:cBhvr>
                                    </p:animEffect>
                                  </p:childTnLst>
                                </p:cTn>
                              </p:par>
                              <p:par>
                                <p:cTn id="83" presetID="6" presetClass="entr" presetSubtype="16" fill="hold" nodeType="withEffect">
                                  <p:stCondLst>
                                    <p:cond delay="0"/>
                                  </p:stCondLst>
                                  <p:childTnLst>
                                    <p:set>
                                      <p:cBhvr>
                                        <p:cTn id="84" dur="1" fill="hold">
                                          <p:stCondLst>
                                            <p:cond delay="0"/>
                                          </p:stCondLst>
                                        </p:cTn>
                                        <p:tgtEl>
                                          <p:spTgt spid="84"/>
                                        </p:tgtEl>
                                        <p:attrNameLst>
                                          <p:attrName>style.visibility</p:attrName>
                                        </p:attrNameLst>
                                      </p:cBhvr>
                                      <p:to>
                                        <p:strVal val="visible"/>
                                      </p:to>
                                    </p:set>
                                    <p:animEffect transition="in" filter="circle(in)">
                                      <p:cBhvr>
                                        <p:cTn id="85" dur="2000"/>
                                        <p:tgtEl>
                                          <p:spTgt spid="84"/>
                                        </p:tgtEl>
                                      </p:cBhvr>
                                    </p:animEffect>
                                  </p:childTnLst>
                                </p:cTn>
                              </p:par>
                              <p:par>
                                <p:cTn id="86" presetID="6" presetClass="entr" presetSubtype="16" fill="hold" grpId="0" nodeType="withEffect">
                                  <p:stCondLst>
                                    <p:cond delay="0"/>
                                  </p:stCondLst>
                                  <p:childTnLst>
                                    <p:set>
                                      <p:cBhvr>
                                        <p:cTn id="87" dur="1" fill="hold">
                                          <p:stCondLst>
                                            <p:cond delay="0"/>
                                          </p:stCondLst>
                                        </p:cTn>
                                        <p:tgtEl>
                                          <p:spTgt spid="85"/>
                                        </p:tgtEl>
                                        <p:attrNameLst>
                                          <p:attrName>style.visibility</p:attrName>
                                        </p:attrNameLst>
                                      </p:cBhvr>
                                      <p:to>
                                        <p:strVal val="visible"/>
                                      </p:to>
                                    </p:set>
                                    <p:animEffect transition="in" filter="circle(in)">
                                      <p:cBhvr>
                                        <p:cTn id="88" dur="2000"/>
                                        <p:tgtEl>
                                          <p:spTgt spid="85"/>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86"/>
                                        </p:tgtEl>
                                        <p:attrNameLst>
                                          <p:attrName>style.visibility</p:attrName>
                                        </p:attrNameLst>
                                      </p:cBhvr>
                                      <p:to>
                                        <p:strVal val="visible"/>
                                      </p:to>
                                    </p:set>
                                    <p:anim calcmode="lin" valueType="num">
                                      <p:cBhvr additive="base">
                                        <p:cTn id="93" dur="500" fill="hold"/>
                                        <p:tgtEl>
                                          <p:spTgt spid="86"/>
                                        </p:tgtEl>
                                        <p:attrNameLst>
                                          <p:attrName>ppt_x</p:attrName>
                                        </p:attrNameLst>
                                      </p:cBhvr>
                                      <p:tavLst>
                                        <p:tav tm="0">
                                          <p:val>
                                            <p:strVal val="#ppt_x"/>
                                          </p:val>
                                        </p:tav>
                                        <p:tav tm="100000">
                                          <p:val>
                                            <p:strVal val="#ppt_x"/>
                                          </p:val>
                                        </p:tav>
                                      </p:tavLst>
                                    </p:anim>
                                    <p:anim calcmode="lin" valueType="num">
                                      <p:cBhvr additive="base">
                                        <p:cTn id="94"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87"/>
                                        </p:tgtEl>
                                        <p:attrNameLst>
                                          <p:attrName>style.visibility</p:attrName>
                                        </p:attrNameLst>
                                      </p:cBhvr>
                                      <p:to>
                                        <p:strVal val="visible"/>
                                      </p:to>
                                    </p:set>
                                    <p:anim calcmode="lin" valueType="num">
                                      <p:cBhvr additive="base">
                                        <p:cTn id="99" dur="500" fill="hold"/>
                                        <p:tgtEl>
                                          <p:spTgt spid="87"/>
                                        </p:tgtEl>
                                        <p:attrNameLst>
                                          <p:attrName>ppt_x</p:attrName>
                                        </p:attrNameLst>
                                      </p:cBhvr>
                                      <p:tavLst>
                                        <p:tav tm="0">
                                          <p:val>
                                            <p:strVal val="#ppt_x"/>
                                          </p:val>
                                        </p:tav>
                                        <p:tav tm="100000">
                                          <p:val>
                                            <p:strVal val="#ppt_x"/>
                                          </p:val>
                                        </p:tav>
                                      </p:tavLst>
                                    </p:anim>
                                    <p:anim calcmode="lin" valueType="num">
                                      <p:cBhvr additive="base">
                                        <p:cTn id="100"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88"/>
                                        </p:tgtEl>
                                        <p:attrNameLst>
                                          <p:attrName>style.visibility</p:attrName>
                                        </p:attrNameLst>
                                      </p:cBhvr>
                                      <p:to>
                                        <p:strVal val="visible"/>
                                      </p:to>
                                    </p:set>
                                    <p:anim calcmode="lin" valueType="num">
                                      <p:cBhvr additive="base">
                                        <p:cTn id="105" dur="500" fill="hold"/>
                                        <p:tgtEl>
                                          <p:spTgt spid="88"/>
                                        </p:tgtEl>
                                        <p:attrNameLst>
                                          <p:attrName>ppt_x</p:attrName>
                                        </p:attrNameLst>
                                      </p:cBhvr>
                                      <p:tavLst>
                                        <p:tav tm="0">
                                          <p:val>
                                            <p:strVal val="#ppt_x"/>
                                          </p:val>
                                        </p:tav>
                                        <p:tav tm="100000">
                                          <p:val>
                                            <p:strVal val="#ppt_x"/>
                                          </p:val>
                                        </p:tav>
                                      </p:tavLst>
                                    </p:anim>
                                    <p:anim calcmode="lin" valueType="num">
                                      <p:cBhvr additive="base">
                                        <p:cTn id="106"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89"/>
                                        </p:tgtEl>
                                        <p:attrNameLst>
                                          <p:attrName>style.visibility</p:attrName>
                                        </p:attrNameLst>
                                      </p:cBhvr>
                                      <p:to>
                                        <p:strVal val="visible"/>
                                      </p:to>
                                    </p:set>
                                    <p:anim calcmode="lin" valueType="num">
                                      <p:cBhvr additive="base">
                                        <p:cTn id="111" dur="500" fill="hold"/>
                                        <p:tgtEl>
                                          <p:spTgt spid="89"/>
                                        </p:tgtEl>
                                        <p:attrNameLst>
                                          <p:attrName>ppt_x</p:attrName>
                                        </p:attrNameLst>
                                      </p:cBhvr>
                                      <p:tavLst>
                                        <p:tav tm="0">
                                          <p:val>
                                            <p:strVal val="#ppt_x"/>
                                          </p:val>
                                        </p:tav>
                                        <p:tav tm="100000">
                                          <p:val>
                                            <p:strVal val="#ppt_x"/>
                                          </p:val>
                                        </p:tav>
                                      </p:tavLst>
                                    </p:anim>
                                    <p:anim calcmode="lin" valueType="num">
                                      <p:cBhvr additive="base">
                                        <p:cTn id="112"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8" grpId="0" build="p" autoUpdateAnimBg="0" advAuto="0"/>
      <p:bldP spid="36" grpId="0" build="p" autoUpdateAnimBg="0" advAuto="0"/>
      <p:bldP spid="45" grpId="0" build="p" autoUpdateAnimBg="0" advAuto="0"/>
      <p:bldP spid="52" grpId="0" build="p" autoUpdateAnimBg="0" advAuto="0"/>
      <p:bldP spid="58" grpId="0" build="p" autoUpdateAnimBg="0" advAuto="0"/>
      <p:bldP spid="63" grpId="0" build="p" autoUpdateAnimBg="0" advAuto="0"/>
      <p:bldP spid="78" grpId="0" animBg="1"/>
      <p:bldP spid="85"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905000" y="214313"/>
            <a:ext cx="8382000" cy="6215062"/>
          </a:xfrm>
          <a:prstGeom prst="rect">
            <a:avLst/>
          </a:prstGeom>
          <a:gradFill rotWithShape="0">
            <a:gsLst>
              <a:gs pos="0">
                <a:srgbClr val="F9E695"/>
              </a:gs>
              <a:gs pos="50000">
                <a:srgbClr val="FFCCFF"/>
              </a:gs>
              <a:gs pos="100000">
                <a:srgbClr val="F9E695"/>
              </a:gs>
            </a:gsLst>
            <a:lin ang="2700000" scaled="1"/>
          </a:gradFill>
          <a:ln w="9525">
            <a:solidFill>
              <a:srgbClr val="FF33CC"/>
            </a:solidFill>
            <a:miter lim="800000"/>
            <a:headEnd/>
            <a:tailEnd/>
          </a:ln>
        </p:spPr>
        <p:txBody>
          <a:bodyPr wrap="none" lIns="90000" tIns="46800" rIns="90000" bIns="46800"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i="0"/>
          </a:p>
        </p:txBody>
      </p:sp>
      <p:sp>
        <p:nvSpPr>
          <p:cNvPr id="3" name="Text Box 3"/>
          <p:cNvSpPr txBox="1">
            <a:spLocks noChangeArrowheads="1"/>
          </p:cNvSpPr>
          <p:nvPr/>
        </p:nvSpPr>
        <p:spPr bwMode="auto">
          <a:xfrm>
            <a:off x="2238375" y="714375"/>
            <a:ext cx="7848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0" lang="zh-CN" altLang="en-US" sz="2800" b="1" i="0"/>
              <a:t>1925年        </a:t>
            </a:r>
            <a:r>
              <a:rPr kumimoji="0" lang="en-US" altLang="zh-CN" sz="2800" b="1" i="0">
                <a:solidFill>
                  <a:srgbClr val="0000CC"/>
                </a:solidFill>
              </a:rPr>
              <a:t>W.Heisenberg   </a:t>
            </a:r>
            <a:r>
              <a:rPr kumimoji="0" lang="zh-CN" altLang="en-US" sz="2800" b="1" i="0">
                <a:solidFill>
                  <a:srgbClr val="0000CC"/>
                </a:solidFill>
              </a:rPr>
              <a:t>建立了量子力学的 “矩阵形式”</a:t>
            </a:r>
          </a:p>
        </p:txBody>
      </p:sp>
      <p:sp>
        <p:nvSpPr>
          <p:cNvPr id="4" name="Text Box 4"/>
          <p:cNvSpPr txBox="1">
            <a:spLocks noChangeArrowheads="1"/>
          </p:cNvSpPr>
          <p:nvPr/>
        </p:nvSpPr>
        <p:spPr bwMode="auto">
          <a:xfrm>
            <a:off x="2238375" y="1857375"/>
            <a:ext cx="7848600" cy="121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nSpc>
                <a:spcPct val="130000"/>
              </a:lnSpc>
            </a:pPr>
            <a:r>
              <a:rPr kumimoji="0" lang="zh-CN" altLang="en-US" sz="2800" b="1" i="0" dirty="0"/>
              <a:t>1926年        </a:t>
            </a:r>
            <a:r>
              <a:rPr kumimoji="0" lang="en-US" altLang="zh-CN" sz="2800" b="1" i="0" dirty="0" err="1">
                <a:solidFill>
                  <a:srgbClr val="C00000"/>
                </a:solidFill>
              </a:rPr>
              <a:t>E.Schr</a:t>
            </a:r>
            <a:r>
              <a:rPr kumimoji="0" lang="en-US" altLang="zh-CN" sz="2800" b="1" i="0" dirty="0" err="1">
                <a:solidFill>
                  <a:srgbClr val="C00000"/>
                </a:solidFill>
                <a:cs typeface="Times New Roman" panose="02020603050405020304" pitchFamily="18" charset="0"/>
              </a:rPr>
              <a:t>ödinger</a:t>
            </a:r>
            <a:r>
              <a:rPr kumimoji="0" lang="en-US" altLang="zh-CN" sz="2800" b="1" i="0" dirty="0">
                <a:solidFill>
                  <a:srgbClr val="C00000"/>
                </a:solidFill>
                <a:cs typeface="Times New Roman" panose="02020603050405020304" pitchFamily="18" charset="0"/>
              </a:rPr>
              <a:t>  </a:t>
            </a:r>
            <a:r>
              <a:rPr kumimoji="0" lang="zh-CN" altLang="en-US" sz="2800" b="1" i="0" dirty="0">
                <a:solidFill>
                  <a:srgbClr val="C00000"/>
                </a:solidFill>
              </a:rPr>
              <a:t>建立了量子力学的 </a:t>
            </a:r>
            <a:r>
              <a:rPr kumimoji="0" lang="zh-CN" altLang="en-US" sz="2800" b="1" i="0" dirty="0">
                <a:solidFill>
                  <a:srgbClr val="C00000"/>
                </a:solidFill>
                <a:cs typeface="Times New Roman" panose="02020603050405020304" pitchFamily="18" charset="0"/>
              </a:rPr>
              <a:t>“</a:t>
            </a:r>
            <a:r>
              <a:rPr kumimoji="0" lang="zh-CN" altLang="en-US" sz="2800" b="1" i="0" dirty="0">
                <a:solidFill>
                  <a:srgbClr val="C00000"/>
                </a:solidFill>
              </a:rPr>
              <a:t>波动形式</a:t>
            </a:r>
            <a:r>
              <a:rPr kumimoji="0" lang="zh-CN" altLang="en-US" sz="2800" b="1" i="0" dirty="0">
                <a:solidFill>
                  <a:srgbClr val="C00000"/>
                </a:solidFill>
                <a:cs typeface="Times New Roman" panose="02020603050405020304" pitchFamily="18" charset="0"/>
              </a:rPr>
              <a:t>”，</a:t>
            </a:r>
            <a:r>
              <a:rPr kumimoji="0" lang="zh-CN" altLang="en-US" sz="2800" b="1" i="0" dirty="0">
                <a:solidFill>
                  <a:srgbClr val="C00000"/>
                </a:solidFill>
              </a:rPr>
              <a:t>并证明了与“矩阵形式”等价。</a:t>
            </a:r>
          </a:p>
        </p:txBody>
      </p:sp>
      <p:sp>
        <p:nvSpPr>
          <p:cNvPr id="5" name="Text Box 5"/>
          <p:cNvSpPr txBox="1">
            <a:spLocks noChangeArrowheads="1"/>
          </p:cNvSpPr>
          <p:nvPr/>
        </p:nvSpPr>
        <p:spPr bwMode="auto">
          <a:xfrm>
            <a:off x="2238375" y="3714751"/>
            <a:ext cx="7524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0" lang="zh-CN" altLang="en-US" sz="2800" b="1" i="0"/>
              <a:t>1927年        </a:t>
            </a:r>
            <a:r>
              <a:rPr kumimoji="0" lang="en-US" altLang="zh-CN" sz="2800" b="1" i="0">
                <a:solidFill>
                  <a:srgbClr val="0070C0"/>
                </a:solidFill>
              </a:rPr>
              <a:t>Davission, Germer </a:t>
            </a:r>
            <a:r>
              <a:rPr kumimoji="0" lang="zh-CN" altLang="en-US" sz="2800" b="1" i="0">
                <a:solidFill>
                  <a:srgbClr val="0070C0"/>
                </a:solidFill>
              </a:rPr>
              <a:t>电子衍射实验。</a:t>
            </a:r>
          </a:p>
        </p:txBody>
      </p:sp>
      <p:sp>
        <p:nvSpPr>
          <p:cNvPr id="6" name="Text Box 6"/>
          <p:cNvSpPr txBox="1">
            <a:spLocks noChangeArrowheads="1"/>
          </p:cNvSpPr>
          <p:nvPr/>
        </p:nvSpPr>
        <p:spPr bwMode="auto">
          <a:xfrm>
            <a:off x="2238376" y="4500563"/>
            <a:ext cx="745331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0" lang="zh-CN" altLang="en-US" sz="2800" b="1" i="0" dirty="0"/>
              <a:t>1927年       </a:t>
            </a:r>
            <a:r>
              <a:rPr kumimoji="0" lang="en-US" altLang="zh-CN" sz="2800" b="1" i="0" dirty="0">
                <a:solidFill>
                  <a:srgbClr val="009900"/>
                </a:solidFill>
              </a:rPr>
              <a:t>Dirac   </a:t>
            </a:r>
            <a:r>
              <a:rPr kumimoji="0" lang="zh-CN" altLang="en-US" sz="2800" b="1" i="0" dirty="0">
                <a:solidFill>
                  <a:srgbClr val="009900"/>
                </a:solidFill>
              </a:rPr>
              <a:t>发展了电磁场的量子理论</a:t>
            </a:r>
          </a:p>
          <a:p>
            <a:pPr>
              <a:spcBef>
                <a:spcPct val="50000"/>
              </a:spcBef>
            </a:pPr>
            <a:r>
              <a:rPr kumimoji="0" lang="zh-CN" altLang="en-US" sz="2800" b="1" i="0" dirty="0"/>
              <a:t>1928年       </a:t>
            </a:r>
            <a:r>
              <a:rPr kumimoji="0" lang="en-US" altLang="zh-CN" sz="2800" b="1" i="0" dirty="0">
                <a:solidFill>
                  <a:srgbClr val="9900CC"/>
                </a:solidFill>
              </a:rPr>
              <a:t>Dirac  </a:t>
            </a:r>
            <a:r>
              <a:rPr kumimoji="0" lang="zh-CN" altLang="en-US" sz="2800" b="1" i="0" dirty="0">
                <a:solidFill>
                  <a:srgbClr val="9900CC"/>
                </a:solidFill>
              </a:rPr>
              <a:t>建立了相对论量子力学（ </a:t>
            </a:r>
            <a:r>
              <a:rPr kumimoji="0" lang="en-US" altLang="zh-CN" sz="2800" b="1" i="0" dirty="0">
                <a:solidFill>
                  <a:srgbClr val="9900CC"/>
                </a:solidFill>
              </a:rPr>
              <a:t>Dirac</a:t>
            </a:r>
            <a:r>
              <a:rPr kumimoji="0" lang="zh-CN" altLang="en-US" sz="2800" b="1" i="0" dirty="0">
                <a:solidFill>
                  <a:srgbClr val="9900CC"/>
                </a:solidFill>
              </a:rPr>
              <a:t>方程）</a:t>
            </a:r>
          </a:p>
        </p:txBody>
      </p:sp>
      <p:sp>
        <p:nvSpPr>
          <p:cNvPr id="20487" name="矩形 6"/>
          <p:cNvSpPr>
            <a:spLocks noChangeArrowheads="1"/>
          </p:cNvSpPr>
          <p:nvPr/>
        </p:nvSpPr>
        <p:spPr bwMode="auto">
          <a:xfrm>
            <a:off x="2238375" y="3071814"/>
            <a:ext cx="7143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en-US" altLang="zh-CN" sz="2800" b="1" i="0" dirty="0"/>
              <a:t>1926</a:t>
            </a:r>
            <a:r>
              <a:rPr lang="zh-CN" altLang="en-US" sz="2800" b="1" i="0" dirty="0">
                <a:solidFill>
                  <a:schemeClr val="accent4"/>
                </a:solidFill>
              </a:rPr>
              <a:t>年</a:t>
            </a:r>
            <a:r>
              <a:rPr lang="zh-CN" altLang="en-US" sz="2800" b="1" i="0" dirty="0">
                <a:solidFill>
                  <a:srgbClr val="6600CC"/>
                </a:solidFill>
              </a:rPr>
              <a:t>    </a:t>
            </a:r>
            <a:r>
              <a:rPr lang="en-US" altLang="zh-CN" sz="2800" b="1" i="0" dirty="0">
                <a:solidFill>
                  <a:srgbClr val="6600CC"/>
                </a:solidFill>
              </a:rPr>
              <a:t>M</a:t>
            </a:r>
            <a:r>
              <a:rPr lang="zh-CN" altLang="en-US" sz="2800" b="1" i="0" dirty="0">
                <a:solidFill>
                  <a:srgbClr val="6600CC"/>
                </a:solidFill>
              </a:rPr>
              <a:t>．</a:t>
            </a:r>
            <a:r>
              <a:rPr lang="en-US" altLang="zh-CN" sz="2800" b="1" i="0" dirty="0">
                <a:solidFill>
                  <a:srgbClr val="6600CC"/>
                </a:solidFill>
              </a:rPr>
              <a:t>Born</a:t>
            </a:r>
            <a:r>
              <a:rPr lang="zh-CN" altLang="en-US" sz="2800" b="1" i="0" dirty="0">
                <a:solidFill>
                  <a:srgbClr val="6600CC"/>
                </a:solidFill>
              </a:rPr>
              <a:t>提出了</a:t>
            </a:r>
            <a:r>
              <a:rPr lang="zh-CN" altLang="en-US" sz="2800" b="1" i="0" dirty="0">
                <a:solidFill>
                  <a:srgbClr val="6600CC"/>
                </a:solidFill>
                <a:latin typeface="Symbol" pitchFamily="18" charset="2"/>
              </a:rPr>
              <a:t>波函数的统计解释 </a:t>
            </a:r>
            <a:endParaRPr lang="zh-CN" altLang="en-US" sz="2800" b="1" i="0" dirty="0">
              <a:solidFill>
                <a:srgbClr val="6600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0487"/>
                                        </p:tgtEl>
                                        <p:attrNameLst>
                                          <p:attrName>style.visibility</p:attrName>
                                        </p:attrNameLst>
                                      </p:cBhvr>
                                      <p:to>
                                        <p:strVal val="visible"/>
                                      </p:to>
                                    </p:set>
                                    <p:anim calcmode="lin" valueType="num">
                                      <p:cBhvr additive="base">
                                        <p:cTn id="23" dur="500" fill="hold"/>
                                        <p:tgtEl>
                                          <p:spTgt spid="20487"/>
                                        </p:tgtEl>
                                        <p:attrNameLst>
                                          <p:attrName>ppt_x</p:attrName>
                                        </p:attrNameLst>
                                      </p:cBhvr>
                                      <p:tavLst>
                                        <p:tav tm="0">
                                          <p:val>
                                            <p:strVal val="#ppt_x"/>
                                          </p:val>
                                        </p:tav>
                                        <p:tav tm="100000">
                                          <p:val>
                                            <p:strVal val="#ppt_x"/>
                                          </p:val>
                                        </p:tav>
                                      </p:tavLst>
                                    </p:anim>
                                    <p:anim calcmode="lin" valueType="num">
                                      <p:cBhvr additive="base">
                                        <p:cTn id="24" dur="500" fill="hold"/>
                                        <p:tgtEl>
                                          <p:spTgt spid="20487"/>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down)">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utoUpdateAnimBg="0"/>
      <p:bldP spid="4" grpId="0" autoUpdateAnimBg="0"/>
      <p:bldP spid="5" grpId="0"/>
      <p:bldP spid="6" grpId="0"/>
      <p:bldP spid="20487"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0"/>
          <p:cNvGrpSpPr>
            <a:grpSpLocks/>
          </p:cNvGrpSpPr>
          <p:nvPr/>
        </p:nvGrpSpPr>
        <p:grpSpPr bwMode="auto">
          <a:xfrm>
            <a:off x="5957888" y="2743731"/>
            <a:ext cx="4325938" cy="4000500"/>
            <a:chOff x="1056" y="384"/>
            <a:chExt cx="2725" cy="2520"/>
          </a:xfrm>
        </p:grpSpPr>
        <p:sp>
          <p:nvSpPr>
            <p:cNvPr id="3" name="直线 6"/>
            <p:cNvSpPr>
              <a:spLocks noChangeShapeType="1"/>
            </p:cNvSpPr>
            <p:nvPr/>
          </p:nvSpPr>
          <p:spPr bwMode="auto">
            <a:xfrm>
              <a:off x="1056" y="1824"/>
              <a:ext cx="23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 name="直线 7"/>
            <p:cNvSpPr>
              <a:spLocks noChangeShapeType="1"/>
            </p:cNvSpPr>
            <p:nvPr/>
          </p:nvSpPr>
          <p:spPr bwMode="auto">
            <a:xfrm>
              <a:off x="1092" y="2784"/>
              <a:ext cx="23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直线 8"/>
            <p:cNvSpPr>
              <a:spLocks noChangeShapeType="1"/>
            </p:cNvSpPr>
            <p:nvPr/>
          </p:nvSpPr>
          <p:spPr bwMode="auto">
            <a:xfrm>
              <a:off x="1056" y="1224"/>
              <a:ext cx="23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线 9"/>
            <p:cNvSpPr>
              <a:spLocks noChangeShapeType="1"/>
            </p:cNvSpPr>
            <p:nvPr/>
          </p:nvSpPr>
          <p:spPr bwMode="auto">
            <a:xfrm>
              <a:off x="1056" y="744"/>
              <a:ext cx="23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直线 10"/>
            <p:cNvSpPr>
              <a:spLocks noChangeShapeType="1"/>
            </p:cNvSpPr>
            <p:nvPr/>
          </p:nvSpPr>
          <p:spPr bwMode="auto">
            <a:xfrm>
              <a:off x="1056" y="504"/>
              <a:ext cx="23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文本框 11"/>
            <p:cNvSpPr txBox="1">
              <a:spLocks noChangeArrowheads="1"/>
            </p:cNvSpPr>
            <p:nvPr/>
          </p:nvSpPr>
          <p:spPr bwMode="auto">
            <a:xfrm>
              <a:off x="3444" y="384"/>
              <a:ext cx="32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a:r>
                <a:rPr kumimoji="0" lang="en-US" altLang="zh-CN" sz="2800" b="1" i="0"/>
                <a:t>5</a:t>
              </a:r>
            </a:p>
          </p:txBody>
        </p:sp>
        <p:sp>
          <p:nvSpPr>
            <p:cNvPr id="9" name="文本框 12"/>
            <p:cNvSpPr txBox="1">
              <a:spLocks noChangeArrowheads="1"/>
            </p:cNvSpPr>
            <p:nvPr/>
          </p:nvSpPr>
          <p:spPr bwMode="auto">
            <a:xfrm>
              <a:off x="3442" y="624"/>
              <a:ext cx="32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a:r>
                <a:rPr kumimoji="0" lang="en-US" altLang="zh-CN" sz="2800" b="1" i="0"/>
                <a:t>4</a:t>
              </a:r>
            </a:p>
          </p:txBody>
        </p:sp>
        <p:sp>
          <p:nvSpPr>
            <p:cNvPr id="10" name="文本框 13"/>
            <p:cNvSpPr txBox="1">
              <a:spLocks noChangeArrowheads="1"/>
            </p:cNvSpPr>
            <p:nvPr/>
          </p:nvSpPr>
          <p:spPr bwMode="auto">
            <a:xfrm>
              <a:off x="3442" y="1104"/>
              <a:ext cx="32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a:r>
                <a:rPr kumimoji="0" lang="en-US" altLang="zh-CN" sz="2800" b="1" i="0"/>
                <a:t>3</a:t>
              </a:r>
            </a:p>
          </p:txBody>
        </p:sp>
        <p:sp>
          <p:nvSpPr>
            <p:cNvPr id="11" name="文本框 14"/>
            <p:cNvSpPr txBox="1">
              <a:spLocks noChangeArrowheads="1"/>
            </p:cNvSpPr>
            <p:nvPr/>
          </p:nvSpPr>
          <p:spPr bwMode="auto">
            <a:xfrm>
              <a:off x="3442" y="1584"/>
              <a:ext cx="32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a:r>
                <a:rPr kumimoji="0" lang="en-US" altLang="zh-CN" sz="2800" b="1" i="0"/>
                <a:t>2</a:t>
              </a:r>
            </a:p>
          </p:txBody>
        </p:sp>
        <p:sp>
          <p:nvSpPr>
            <p:cNvPr id="12" name="文本框 15"/>
            <p:cNvSpPr txBox="1">
              <a:spLocks noChangeArrowheads="1"/>
            </p:cNvSpPr>
            <p:nvPr/>
          </p:nvSpPr>
          <p:spPr bwMode="auto">
            <a:xfrm>
              <a:off x="3456" y="2544"/>
              <a:ext cx="32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a:r>
                <a:rPr kumimoji="0" lang="en-US" altLang="zh-CN" sz="2800" b="1" i="0"/>
                <a:t>1</a:t>
              </a:r>
            </a:p>
          </p:txBody>
        </p:sp>
        <p:sp>
          <p:nvSpPr>
            <p:cNvPr id="13" name="直线 16"/>
            <p:cNvSpPr>
              <a:spLocks noChangeShapeType="1"/>
            </p:cNvSpPr>
            <p:nvPr/>
          </p:nvSpPr>
          <p:spPr bwMode="auto">
            <a:xfrm>
              <a:off x="1490" y="1824"/>
              <a:ext cx="0" cy="96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直线 17"/>
            <p:cNvSpPr>
              <a:spLocks noChangeShapeType="1"/>
            </p:cNvSpPr>
            <p:nvPr/>
          </p:nvSpPr>
          <p:spPr bwMode="auto">
            <a:xfrm>
              <a:off x="1598" y="1224"/>
              <a:ext cx="0" cy="156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直线 18"/>
            <p:cNvSpPr>
              <a:spLocks noChangeShapeType="1"/>
            </p:cNvSpPr>
            <p:nvPr/>
          </p:nvSpPr>
          <p:spPr bwMode="auto">
            <a:xfrm>
              <a:off x="1707" y="744"/>
              <a:ext cx="0" cy="204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直线 19"/>
            <p:cNvSpPr>
              <a:spLocks noChangeShapeType="1"/>
            </p:cNvSpPr>
            <p:nvPr/>
          </p:nvSpPr>
          <p:spPr bwMode="auto">
            <a:xfrm>
              <a:off x="1815" y="504"/>
              <a:ext cx="0" cy="228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直线 20"/>
            <p:cNvSpPr>
              <a:spLocks noChangeShapeType="1"/>
            </p:cNvSpPr>
            <p:nvPr/>
          </p:nvSpPr>
          <p:spPr bwMode="auto">
            <a:xfrm>
              <a:off x="2357" y="504"/>
              <a:ext cx="0" cy="1320"/>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直线 21"/>
            <p:cNvSpPr>
              <a:spLocks noChangeShapeType="1"/>
            </p:cNvSpPr>
            <p:nvPr/>
          </p:nvSpPr>
          <p:spPr bwMode="auto">
            <a:xfrm>
              <a:off x="2249" y="744"/>
              <a:ext cx="0" cy="1080"/>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直线 22"/>
            <p:cNvSpPr>
              <a:spLocks noChangeShapeType="1"/>
            </p:cNvSpPr>
            <p:nvPr/>
          </p:nvSpPr>
          <p:spPr bwMode="auto">
            <a:xfrm>
              <a:off x="2140" y="1224"/>
              <a:ext cx="0" cy="600"/>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直线 23"/>
            <p:cNvSpPr>
              <a:spLocks noChangeShapeType="1"/>
            </p:cNvSpPr>
            <p:nvPr/>
          </p:nvSpPr>
          <p:spPr bwMode="auto">
            <a:xfrm>
              <a:off x="2791" y="504"/>
              <a:ext cx="0" cy="7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直线 24"/>
            <p:cNvSpPr>
              <a:spLocks noChangeShapeType="1"/>
            </p:cNvSpPr>
            <p:nvPr/>
          </p:nvSpPr>
          <p:spPr bwMode="auto">
            <a:xfrm>
              <a:off x="2683" y="744"/>
              <a:ext cx="0" cy="48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直线 25"/>
            <p:cNvSpPr>
              <a:spLocks noChangeShapeType="1"/>
            </p:cNvSpPr>
            <p:nvPr/>
          </p:nvSpPr>
          <p:spPr bwMode="auto">
            <a:xfrm>
              <a:off x="3117" y="504"/>
              <a:ext cx="0" cy="24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26" name="Picture 24" descr="4C70BBA977B88F3DF7393CB7443DAF2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520908" y="5082119"/>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矩形 26"/>
          <p:cNvSpPr/>
          <p:nvPr/>
        </p:nvSpPr>
        <p:spPr>
          <a:xfrm>
            <a:off x="794458" y="379706"/>
            <a:ext cx="10441160" cy="1323439"/>
          </a:xfrm>
          <a:prstGeom prst="rect">
            <a:avLst/>
          </a:prstGeom>
        </p:spPr>
        <p:txBody>
          <a:bodyPr wrap="square">
            <a:spAutoFit/>
          </a:bodyPr>
          <a:lstStyle/>
          <a:p>
            <a:r>
              <a:rPr lang="zh-CN" altLang="en-US" b="1" i="0" dirty="0">
                <a:solidFill>
                  <a:srgbClr val="FF0000"/>
                </a:solidFill>
              </a:rPr>
              <a:t>练习：</a:t>
            </a:r>
            <a:r>
              <a:rPr lang="zh-CN" altLang="en-US" b="1" i="0" dirty="0">
                <a:solidFill>
                  <a:srgbClr val="0000FF"/>
                </a:solidFill>
              </a:rPr>
              <a:t>氢原子吸收到能量，跃迁到能级</a:t>
            </a:r>
            <a:r>
              <a:rPr lang="en-US" altLang="zh-CN" b="1" i="0" dirty="0">
                <a:solidFill>
                  <a:srgbClr val="FF0000"/>
                </a:solidFill>
              </a:rPr>
              <a:t>n =5</a:t>
            </a:r>
            <a:r>
              <a:rPr lang="zh-CN" altLang="en-US" b="1" i="0" dirty="0">
                <a:solidFill>
                  <a:srgbClr val="0000FF"/>
                </a:solidFill>
              </a:rPr>
              <a:t>。已知</a:t>
            </a:r>
            <a:r>
              <a:rPr lang="en-US" altLang="zh-CN" sz="2400" b="1" dirty="0">
                <a:solidFill>
                  <a:srgbClr val="FF0000"/>
                </a:solidFill>
              </a:rPr>
              <a:t> </a:t>
            </a:r>
            <a:r>
              <a:rPr lang="en-US" altLang="zh-CN" sz="2400" b="1" i="0" dirty="0">
                <a:solidFill>
                  <a:srgbClr val="0000CC"/>
                </a:solidFill>
              </a:rPr>
              <a:t>Rydberg</a:t>
            </a:r>
            <a:r>
              <a:rPr lang="zh-CN" altLang="en-US" sz="2400" b="1" i="0" dirty="0">
                <a:solidFill>
                  <a:srgbClr val="0000CC"/>
                </a:solidFill>
              </a:rPr>
              <a:t>常数</a:t>
            </a:r>
            <a:r>
              <a:rPr lang="en-US" altLang="zh-CN" sz="2400" b="1" i="0" dirty="0">
                <a:solidFill>
                  <a:srgbClr val="FF0000"/>
                </a:solidFill>
              </a:rPr>
              <a:t>R</a:t>
            </a:r>
            <a:r>
              <a:rPr lang="zh-CN" altLang="en-US" sz="2400" b="1" i="0" dirty="0">
                <a:solidFill>
                  <a:srgbClr val="0000FF"/>
                </a:solidFill>
              </a:rPr>
              <a:t>及</a:t>
            </a:r>
            <a:r>
              <a:rPr lang="en-US" altLang="zh-CN" sz="2400" b="1" i="0" dirty="0" err="1">
                <a:solidFill>
                  <a:srgbClr val="FF0000"/>
                </a:solidFill>
              </a:rPr>
              <a:t>h</a:t>
            </a:r>
            <a:r>
              <a:rPr lang="en-US" altLang="zh-CN" sz="2400" b="1" i="0" dirty="0" err="1">
                <a:solidFill>
                  <a:srgbClr val="0000FF"/>
                </a:solidFill>
              </a:rPr>
              <a:t>,</a:t>
            </a:r>
            <a:r>
              <a:rPr lang="en-US" altLang="zh-CN" sz="2400" b="1" i="0" dirty="0" err="1">
                <a:solidFill>
                  <a:srgbClr val="FF0000"/>
                </a:solidFill>
              </a:rPr>
              <a:t>c</a:t>
            </a:r>
            <a:r>
              <a:rPr lang="zh-CN" altLang="en-US" sz="2400" b="1" i="0" dirty="0">
                <a:solidFill>
                  <a:srgbClr val="0000CC"/>
                </a:solidFill>
              </a:rPr>
              <a:t>。</a:t>
            </a:r>
            <a:r>
              <a:rPr lang="zh-CN" altLang="en-US" b="1" i="0" dirty="0">
                <a:solidFill>
                  <a:srgbClr val="009900"/>
                </a:solidFill>
              </a:rPr>
              <a:t>可能</a:t>
            </a:r>
            <a:r>
              <a:rPr lang="zh-CN" altLang="en-US" sz="2400" b="1" i="0" dirty="0">
                <a:solidFill>
                  <a:srgbClr val="009900"/>
                </a:solidFill>
              </a:rPr>
              <a:t>发射的</a:t>
            </a:r>
            <a:r>
              <a:rPr lang="zh-CN" altLang="en-US" b="1" i="0" dirty="0">
                <a:solidFill>
                  <a:srgbClr val="009900"/>
                </a:solidFill>
              </a:rPr>
              <a:t>谱线数目</a:t>
            </a:r>
            <a:r>
              <a:rPr lang="en-US" altLang="zh-CN" b="1" i="0" dirty="0">
                <a:solidFill>
                  <a:srgbClr val="009900"/>
                </a:solidFill>
              </a:rPr>
              <a:t>=______</a:t>
            </a:r>
            <a:r>
              <a:rPr lang="zh-CN" altLang="en-US" b="1" i="0" dirty="0">
                <a:solidFill>
                  <a:srgbClr val="009900"/>
                </a:solidFill>
              </a:rPr>
              <a:t>，</a:t>
            </a:r>
            <a:r>
              <a:rPr lang="zh-CN" altLang="en-US" b="1" i="0" dirty="0"/>
              <a:t>能级</a:t>
            </a:r>
            <a:r>
              <a:rPr lang="en-US" altLang="zh-CN" b="1" i="0" dirty="0">
                <a:solidFill>
                  <a:srgbClr val="FF0000"/>
                </a:solidFill>
              </a:rPr>
              <a:t>n =5</a:t>
            </a:r>
            <a:r>
              <a:rPr lang="zh-CN" altLang="en-US" b="1" i="0" dirty="0"/>
              <a:t>的能量</a:t>
            </a:r>
            <a:r>
              <a:rPr lang="en-US" altLang="zh-CN" sz="2800" b="1" dirty="0">
                <a:solidFill>
                  <a:srgbClr val="FF0000"/>
                </a:solidFill>
              </a:rPr>
              <a:t>E</a:t>
            </a:r>
            <a:r>
              <a:rPr lang="en-US" altLang="zh-CN" sz="2800" b="1" i="0" baseline="-25000" dirty="0">
                <a:solidFill>
                  <a:srgbClr val="FF0000"/>
                </a:solidFill>
              </a:rPr>
              <a:t>5</a:t>
            </a:r>
            <a:r>
              <a:rPr lang="en-US" altLang="zh-CN" b="1" i="0" dirty="0"/>
              <a:t> =______</a:t>
            </a:r>
            <a:r>
              <a:rPr lang="zh-CN" altLang="en-US" b="1" i="0" dirty="0"/>
              <a:t>，</a:t>
            </a:r>
            <a:r>
              <a:rPr lang="zh-CN" altLang="en-US" b="1" i="0" dirty="0">
                <a:solidFill>
                  <a:srgbClr val="FF00FF"/>
                </a:solidFill>
              </a:rPr>
              <a:t>频率最大的</a:t>
            </a:r>
            <a:r>
              <a:rPr lang="zh-CN" altLang="en-US" b="1" i="0" dirty="0">
                <a:solidFill>
                  <a:srgbClr val="CC0000"/>
                </a:solidFill>
              </a:rPr>
              <a:t>谱线</a:t>
            </a:r>
            <a:r>
              <a:rPr lang="zh-CN" altLang="en-US" sz="2400" b="1" i="0" dirty="0">
                <a:solidFill>
                  <a:srgbClr val="C00000"/>
                </a:solidFill>
              </a:rPr>
              <a:t>是</a:t>
            </a:r>
            <a:r>
              <a:rPr lang="en-US" altLang="zh-CN" sz="2400" b="1" i="0" dirty="0">
                <a:solidFill>
                  <a:srgbClr val="C00000"/>
                </a:solidFill>
              </a:rPr>
              <a:t>_____,</a:t>
            </a:r>
            <a:r>
              <a:rPr lang="zh-CN" altLang="en-US" b="1" i="0" dirty="0">
                <a:solidFill>
                  <a:srgbClr val="CC0000"/>
                </a:solidFill>
                <a:sym typeface="Symbol" panose="05050102010706020507" pitchFamily="18" charset="2"/>
              </a:rPr>
              <a:t></a:t>
            </a:r>
            <a:r>
              <a:rPr lang="en-US" altLang="zh-CN" b="1" i="0" dirty="0">
                <a:solidFill>
                  <a:srgbClr val="FF0000"/>
                </a:solidFill>
              </a:rPr>
              <a:t> =</a:t>
            </a:r>
            <a:r>
              <a:rPr lang="en-US" altLang="zh-CN" b="1" i="0" dirty="0">
                <a:solidFill>
                  <a:srgbClr val="FF00FF"/>
                </a:solidFill>
              </a:rPr>
              <a:t>______</a:t>
            </a:r>
            <a:r>
              <a:rPr lang="zh-CN" altLang="en-US" b="1" i="0" dirty="0">
                <a:solidFill>
                  <a:srgbClr val="FF00FF"/>
                </a:solidFill>
              </a:rPr>
              <a:t>，频率最小的</a:t>
            </a:r>
            <a:r>
              <a:rPr lang="zh-CN" altLang="en-US" b="1" i="0" dirty="0">
                <a:solidFill>
                  <a:srgbClr val="CC0000"/>
                </a:solidFill>
              </a:rPr>
              <a:t>谱线</a:t>
            </a:r>
            <a:r>
              <a:rPr lang="zh-CN" altLang="en-US" sz="2400" b="1" i="0" dirty="0">
                <a:solidFill>
                  <a:srgbClr val="C00000"/>
                </a:solidFill>
              </a:rPr>
              <a:t>是</a:t>
            </a:r>
            <a:r>
              <a:rPr lang="en-US" altLang="zh-CN" sz="2400" b="1" i="0" dirty="0">
                <a:solidFill>
                  <a:srgbClr val="C00000"/>
                </a:solidFill>
              </a:rPr>
              <a:t>_____ ,</a:t>
            </a:r>
            <a:r>
              <a:rPr lang="zh-CN" altLang="en-US" b="1" i="0" dirty="0">
                <a:solidFill>
                  <a:srgbClr val="CC0000"/>
                </a:solidFill>
                <a:sym typeface="Symbol" panose="05050102010706020507" pitchFamily="18" charset="2"/>
              </a:rPr>
              <a:t></a:t>
            </a:r>
            <a:r>
              <a:rPr lang="en-US" altLang="zh-CN" b="1" i="0" dirty="0">
                <a:solidFill>
                  <a:srgbClr val="FF0000"/>
                </a:solidFill>
              </a:rPr>
              <a:t> =</a:t>
            </a:r>
            <a:r>
              <a:rPr lang="en-US" altLang="zh-CN" b="1" i="0" dirty="0">
                <a:solidFill>
                  <a:srgbClr val="FF00FF"/>
                </a:solidFill>
              </a:rPr>
              <a:t>______</a:t>
            </a:r>
            <a:endParaRPr lang="zh-CN" altLang="en-US" b="1" i="0" dirty="0">
              <a:solidFill>
                <a:srgbClr val="009900"/>
              </a:solidFill>
            </a:endParaRPr>
          </a:p>
        </p:txBody>
      </p:sp>
      <p:graphicFrame>
        <p:nvGraphicFramePr>
          <p:cNvPr id="32" name="Object 18"/>
          <p:cNvGraphicFramePr>
            <a:graphicFrameLocks noChangeAspect="1"/>
          </p:cNvGraphicFramePr>
          <p:nvPr>
            <p:extLst>
              <p:ext uri="{D42A27DB-BD31-4B8C-83A1-F6EECF244321}">
                <p14:modId xmlns:p14="http://schemas.microsoft.com/office/powerpoint/2010/main" val="296426780"/>
              </p:ext>
            </p:extLst>
          </p:nvPr>
        </p:nvGraphicFramePr>
        <p:xfrm>
          <a:off x="4365681" y="848543"/>
          <a:ext cx="384175" cy="385762"/>
        </p:xfrm>
        <a:graphic>
          <a:graphicData uri="http://schemas.openxmlformats.org/presentationml/2006/ole">
            <mc:AlternateContent xmlns:mc="http://schemas.openxmlformats.org/markup-compatibility/2006">
              <mc:Choice xmlns:v="urn:schemas-microsoft-com:vml" Requires="v">
                <p:oleObj spid="_x0000_s359966" name="公式" r:id="rId4" imgW="177480" imgH="177480" progId="Equation.3">
                  <p:embed/>
                </p:oleObj>
              </mc:Choice>
              <mc:Fallback>
                <p:oleObj name="公式" r:id="rId4" imgW="177480" imgH="177480" progId="Equation.3">
                  <p:embed/>
                  <p:pic>
                    <p:nvPicPr>
                      <p:cNvPr id="0" name=""/>
                      <p:cNvPicPr>
                        <a:picLocks noChangeAspect="1" noChangeArrowheads="1"/>
                      </p:cNvPicPr>
                      <p:nvPr/>
                    </p:nvPicPr>
                    <p:blipFill>
                      <a:blip r:embed="rId5"/>
                      <a:srcRect/>
                      <a:stretch>
                        <a:fillRect/>
                      </a:stretch>
                    </p:blipFill>
                    <p:spPr bwMode="auto">
                      <a:xfrm>
                        <a:off x="4365681" y="848543"/>
                        <a:ext cx="384175" cy="385762"/>
                      </a:xfrm>
                      <a:prstGeom prst="rect">
                        <a:avLst/>
                      </a:prstGeom>
                      <a:solidFill>
                        <a:srgbClr val="00FFFF"/>
                      </a:solidFill>
                      <a:ln>
                        <a:noFill/>
                      </a:ln>
                      <a:effectLst/>
                      <a:extLst/>
                    </p:spPr>
                  </p:pic>
                </p:oleObj>
              </mc:Fallback>
            </mc:AlternateContent>
          </a:graphicData>
        </a:graphic>
      </p:graphicFrame>
      <p:graphicFrame>
        <p:nvGraphicFramePr>
          <p:cNvPr id="43" name="Object 18"/>
          <p:cNvGraphicFramePr>
            <a:graphicFrameLocks noChangeAspect="1"/>
          </p:cNvGraphicFramePr>
          <p:nvPr>
            <p:extLst>
              <p:ext uri="{D42A27DB-BD31-4B8C-83A1-F6EECF244321}">
                <p14:modId xmlns:p14="http://schemas.microsoft.com/office/powerpoint/2010/main" val="882267916"/>
              </p:ext>
            </p:extLst>
          </p:nvPr>
        </p:nvGraphicFramePr>
        <p:xfrm>
          <a:off x="1055440" y="5315481"/>
          <a:ext cx="1799605" cy="978732"/>
        </p:xfrm>
        <a:graphic>
          <a:graphicData uri="http://schemas.openxmlformats.org/presentationml/2006/ole">
            <mc:AlternateContent xmlns:mc="http://schemas.openxmlformats.org/markup-compatibility/2006">
              <mc:Choice xmlns:v="urn:schemas-microsoft-com:vml" Requires="v">
                <p:oleObj spid="_x0000_s359967" name="公式" r:id="rId6" imgW="723600" imgH="393480" progId="Equation.3">
                  <p:embed/>
                </p:oleObj>
              </mc:Choice>
              <mc:Fallback>
                <p:oleObj name="公式" r:id="rId6" imgW="723600" imgH="393480" progId="Equation.3">
                  <p:embed/>
                  <p:pic>
                    <p:nvPicPr>
                      <p:cNvPr id="0" name=""/>
                      <p:cNvPicPr>
                        <a:picLocks noChangeAspect="1" noChangeArrowheads="1"/>
                      </p:cNvPicPr>
                      <p:nvPr/>
                    </p:nvPicPr>
                    <p:blipFill>
                      <a:blip r:embed="rId7"/>
                      <a:srcRect/>
                      <a:stretch>
                        <a:fillRect/>
                      </a:stretch>
                    </p:blipFill>
                    <p:spPr bwMode="auto">
                      <a:xfrm>
                        <a:off x="1055440" y="5315481"/>
                        <a:ext cx="1799605" cy="978732"/>
                      </a:xfrm>
                      <a:prstGeom prst="rect">
                        <a:avLst/>
                      </a:prstGeom>
                      <a:solidFill>
                        <a:srgbClr val="FFC000"/>
                      </a:solidFill>
                      <a:ln>
                        <a:noFill/>
                      </a:ln>
                      <a:effectLst/>
                      <a:extLst/>
                    </p:spPr>
                  </p:pic>
                </p:oleObj>
              </mc:Fallback>
            </mc:AlternateContent>
          </a:graphicData>
        </a:graphic>
      </p:graphicFrame>
      <p:graphicFrame>
        <p:nvGraphicFramePr>
          <p:cNvPr id="35" name="Object 18"/>
          <p:cNvGraphicFramePr>
            <a:graphicFrameLocks noChangeAspect="1"/>
          </p:cNvGraphicFramePr>
          <p:nvPr>
            <p:extLst>
              <p:ext uri="{D42A27DB-BD31-4B8C-83A1-F6EECF244321}">
                <p14:modId xmlns:p14="http://schemas.microsoft.com/office/powerpoint/2010/main" val="912470607"/>
              </p:ext>
            </p:extLst>
          </p:nvPr>
        </p:nvGraphicFramePr>
        <p:xfrm>
          <a:off x="2102030" y="1314549"/>
          <a:ext cx="822325" cy="385762"/>
        </p:xfrm>
        <a:graphic>
          <a:graphicData uri="http://schemas.openxmlformats.org/presentationml/2006/ole">
            <mc:AlternateContent xmlns:mc="http://schemas.openxmlformats.org/markup-compatibility/2006">
              <mc:Choice xmlns:v="urn:schemas-microsoft-com:vml" Requires="v">
                <p:oleObj spid="_x0000_s359968" name="公式" r:id="rId8" imgW="380880" imgH="177480" progId="Equation.3">
                  <p:embed/>
                </p:oleObj>
              </mc:Choice>
              <mc:Fallback>
                <p:oleObj name="公式" r:id="rId8" imgW="380880" imgH="177480" progId="Equation.3">
                  <p:embed/>
                  <p:pic>
                    <p:nvPicPr>
                      <p:cNvPr id="0" name=""/>
                      <p:cNvPicPr>
                        <a:picLocks noChangeAspect="1" noChangeArrowheads="1"/>
                      </p:cNvPicPr>
                      <p:nvPr/>
                    </p:nvPicPr>
                    <p:blipFill>
                      <a:blip r:embed="rId9"/>
                      <a:srcRect/>
                      <a:stretch>
                        <a:fillRect/>
                      </a:stretch>
                    </p:blipFill>
                    <p:spPr bwMode="auto">
                      <a:xfrm>
                        <a:off x="2102030" y="1314549"/>
                        <a:ext cx="822325" cy="385762"/>
                      </a:xfrm>
                      <a:prstGeom prst="rect">
                        <a:avLst/>
                      </a:prstGeom>
                      <a:solidFill>
                        <a:srgbClr val="66FF99"/>
                      </a:solidFill>
                      <a:ln>
                        <a:noFill/>
                      </a:ln>
                      <a:effectLst/>
                      <a:extLst/>
                    </p:spPr>
                  </p:pic>
                </p:oleObj>
              </mc:Fallback>
            </mc:AlternateContent>
          </a:graphicData>
        </a:graphic>
      </p:graphicFrame>
      <p:graphicFrame>
        <p:nvGraphicFramePr>
          <p:cNvPr id="37" name="Object 39"/>
          <p:cNvGraphicFramePr>
            <a:graphicFrameLocks noChangeAspect="1"/>
          </p:cNvGraphicFramePr>
          <p:nvPr>
            <p:extLst>
              <p:ext uri="{D42A27DB-BD31-4B8C-83A1-F6EECF244321}">
                <p14:modId xmlns:p14="http://schemas.microsoft.com/office/powerpoint/2010/main" val="1297046250"/>
              </p:ext>
            </p:extLst>
          </p:nvPr>
        </p:nvGraphicFramePr>
        <p:xfrm>
          <a:off x="3008954" y="488181"/>
          <a:ext cx="1108075" cy="1106487"/>
        </p:xfrm>
        <a:graphic>
          <a:graphicData uri="http://schemas.openxmlformats.org/presentationml/2006/ole">
            <mc:AlternateContent xmlns:mc="http://schemas.openxmlformats.org/markup-compatibility/2006">
              <mc:Choice xmlns:v="urn:schemas-microsoft-com:vml" Requires="v">
                <p:oleObj spid="_x0000_s359969" name="公式" r:id="rId10" imgW="393480" imgH="393480" progId="Equation.3">
                  <p:embed/>
                </p:oleObj>
              </mc:Choice>
              <mc:Fallback>
                <p:oleObj name="公式" r:id="rId10" imgW="393480" imgH="393480" progId="Equation.3">
                  <p:embed/>
                  <p:pic>
                    <p:nvPicPr>
                      <p:cNvPr id="0" name=""/>
                      <p:cNvPicPr>
                        <a:picLocks noChangeAspect="1" noChangeArrowheads="1"/>
                      </p:cNvPicPr>
                      <p:nvPr/>
                    </p:nvPicPr>
                    <p:blipFill>
                      <a:blip r:embed="rId11"/>
                      <a:srcRect/>
                      <a:stretch>
                        <a:fillRect/>
                      </a:stretch>
                    </p:blipFill>
                    <p:spPr bwMode="auto">
                      <a:xfrm>
                        <a:off x="3008954" y="488181"/>
                        <a:ext cx="1108075" cy="1106487"/>
                      </a:xfrm>
                      <a:prstGeom prst="rect">
                        <a:avLst/>
                      </a:prstGeom>
                      <a:solidFill>
                        <a:srgbClr val="FFFF00"/>
                      </a:solidFill>
                      <a:ln>
                        <a:noFill/>
                      </a:ln>
                      <a:extLst/>
                    </p:spPr>
                  </p:pic>
                </p:oleObj>
              </mc:Fallback>
            </mc:AlternateContent>
          </a:graphicData>
        </a:graphic>
      </p:graphicFrame>
      <p:graphicFrame>
        <p:nvGraphicFramePr>
          <p:cNvPr id="46" name="Object 18"/>
          <p:cNvGraphicFramePr>
            <a:graphicFrameLocks noChangeAspect="1"/>
          </p:cNvGraphicFramePr>
          <p:nvPr>
            <p:extLst>
              <p:ext uri="{D42A27DB-BD31-4B8C-83A1-F6EECF244321}">
                <p14:modId xmlns:p14="http://schemas.microsoft.com/office/powerpoint/2010/main" val="3257170521"/>
              </p:ext>
            </p:extLst>
          </p:nvPr>
        </p:nvGraphicFramePr>
        <p:xfrm>
          <a:off x="7412831" y="1266409"/>
          <a:ext cx="877887" cy="385763"/>
        </p:xfrm>
        <a:graphic>
          <a:graphicData uri="http://schemas.openxmlformats.org/presentationml/2006/ole">
            <mc:AlternateContent xmlns:mc="http://schemas.openxmlformats.org/markup-compatibility/2006">
              <mc:Choice xmlns:v="urn:schemas-microsoft-com:vml" Requires="v">
                <p:oleObj spid="_x0000_s359970" name="公式" r:id="rId12" imgW="406080" imgH="177480" progId="Equation.3">
                  <p:embed/>
                </p:oleObj>
              </mc:Choice>
              <mc:Fallback>
                <p:oleObj name="公式" r:id="rId12" imgW="406080" imgH="177480" progId="Equation.3">
                  <p:embed/>
                  <p:pic>
                    <p:nvPicPr>
                      <p:cNvPr id="0" name=""/>
                      <p:cNvPicPr>
                        <a:picLocks noChangeAspect="1" noChangeArrowheads="1"/>
                      </p:cNvPicPr>
                      <p:nvPr/>
                    </p:nvPicPr>
                    <p:blipFill>
                      <a:blip r:embed="rId13"/>
                      <a:srcRect/>
                      <a:stretch>
                        <a:fillRect/>
                      </a:stretch>
                    </p:blipFill>
                    <p:spPr bwMode="auto">
                      <a:xfrm>
                        <a:off x="7412831" y="1266409"/>
                        <a:ext cx="877887" cy="385763"/>
                      </a:xfrm>
                      <a:prstGeom prst="rect">
                        <a:avLst/>
                      </a:prstGeom>
                      <a:solidFill>
                        <a:srgbClr val="66FF99"/>
                      </a:solidFill>
                      <a:ln>
                        <a:noFill/>
                      </a:ln>
                      <a:effectLst/>
                      <a:extLst/>
                    </p:spPr>
                  </p:pic>
                </p:oleObj>
              </mc:Fallback>
            </mc:AlternateContent>
          </a:graphicData>
        </a:graphic>
      </p:graphicFrame>
      <p:graphicFrame>
        <p:nvGraphicFramePr>
          <p:cNvPr id="47" name="Object 39"/>
          <p:cNvGraphicFramePr>
            <a:graphicFrameLocks noChangeAspect="1"/>
          </p:cNvGraphicFramePr>
          <p:nvPr>
            <p:extLst>
              <p:ext uri="{D42A27DB-BD31-4B8C-83A1-F6EECF244321}">
                <p14:modId xmlns:p14="http://schemas.microsoft.com/office/powerpoint/2010/main" val="1614142105"/>
              </p:ext>
            </p:extLst>
          </p:nvPr>
        </p:nvGraphicFramePr>
        <p:xfrm>
          <a:off x="8954606" y="695753"/>
          <a:ext cx="813406" cy="1047957"/>
        </p:xfrm>
        <a:graphic>
          <a:graphicData uri="http://schemas.openxmlformats.org/presentationml/2006/ole">
            <mc:AlternateContent xmlns:mc="http://schemas.openxmlformats.org/markup-compatibility/2006">
              <mc:Choice xmlns:v="urn:schemas-microsoft-com:vml" Requires="v">
                <p:oleObj spid="_x0000_s359971" name="公式" r:id="rId14" imgW="304560" imgH="393480" progId="Equation.3">
                  <p:embed/>
                </p:oleObj>
              </mc:Choice>
              <mc:Fallback>
                <p:oleObj name="公式" r:id="rId14" imgW="304560" imgH="393480" progId="Equation.3">
                  <p:embed/>
                  <p:pic>
                    <p:nvPicPr>
                      <p:cNvPr id="0" name=""/>
                      <p:cNvPicPr>
                        <a:picLocks noChangeAspect="1" noChangeArrowheads="1"/>
                      </p:cNvPicPr>
                      <p:nvPr/>
                    </p:nvPicPr>
                    <p:blipFill>
                      <a:blip r:embed="rId15"/>
                      <a:srcRect/>
                      <a:stretch>
                        <a:fillRect/>
                      </a:stretch>
                    </p:blipFill>
                    <p:spPr bwMode="auto">
                      <a:xfrm>
                        <a:off x="8954606" y="695753"/>
                        <a:ext cx="813406" cy="1047957"/>
                      </a:xfrm>
                      <a:prstGeom prst="rect">
                        <a:avLst/>
                      </a:prstGeom>
                      <a:solidFill>
                        <a:srgbClr val="00FF00"/>
                      </a:solidFill>
                      <a:ln>
                        <a:noFill/>
                      </a:ln>
                      <a:extLst/>
                    </p:spPr>
                  </p:pic>
                </p:oleObj>
              </mc:Fallback>
            </mc:AlternateContent>
          </a:graphicData>
        </a:graphic>
      </p:graphicFrame>
      <p:graphicFrame>
        <p:nvGraphicFramePr>
          <p:cNvPr id="45" name="Object 8"/>
          <p:cNvGraphicFramePr>
            <a:graphicFrameLocks noChangeAspect="1"/>
          </p:cNvGraphicFramePr>
          <p:nvPr>
            <p:extLst>
              <p:ext uri="{D42A27DB-BD31-4B8C-83A1-F6EECF244321}">
                <p14:modId xmlns:p14="http://schemas.microsoft.com/office/powerpoint/2010/main" val="2353793942"/>
              </p:ext>
            </p:extLst>
          </p:nvPr>
        </p:nvGraphicFramePr>
        <p:xfrm>
          <a:off x="794458" y="1772924"/>
          <a:ext cx="7546975" cy="1039813"/>
        </p:xfrm>
        <a:graphic>
          <a:graphicData uri="http://schemas.openxmlformats.org/presentationml/2006/ole">
            <mc:AlternateContent xmlns:mc="http://schemas.openxmlformats.org/markup-compatibility/2006">
              <mc:Choice xmlns:v="urn:schemas-microsoft-com:vml" Requires="v">
                <p:oleObj spid="_x0000_s359972" name="Equation" r:id="rId16" imgW="3124080" imgH="431640" progId="Equation.DSMT4">
                  <p:embed/>
                </p:oleObj>
              </mc:Choice>
              <mc:Fallback>
                <p:oleObj name="Equation" r:id="rId16" imgW="3124080" imgH="431640" progId="Equation.DSMT4">
                  <p:embed/>
                  <p:pic>
                    <p:nvPicPr>
                      <p:cNvPr id="24" name="Object 8"/>
                      <p:cNvPicPr>
                        <a:picLocks noChangeAspect="1" noChangeArrowheads="1"/>
                      </p:cNvPicPr>
                      <p:nvPr/>
                    </p:nvPicPr>
                    <p:blipFill>
                      <a:blip r:embed="rId17"/>
                      <a:srcRect/>
                      <a:stretch>
                        <a:fillRect/>
                      </a:stretch>
                    </p:blipFill>
                    <p:spPr bwMode="auto">
                      <a:xfrm>
                        <a:off x="794458" y="1772924"/>
                        <a:ext cx="7546975" cy="1039813"/>
                      </a:xfrm>
                      <a:prstGeom prst="rect">
                        <a:avLst/>
                      </a:prstGeom>
                      <a:solidFill>
                        <a:srgbClr val="FFFF00"/>
                      </a:solidFill>
                      <a:ln>
                        <a:noFill/>
                      </a:ln>
                      <a:effectLst/>
                      <a:extLst/>
                    </p:spPr>
                  </p:pic>
                </p:oleObj>
              </mc:Fallback>
            </mc:AlternateContent>
          </a:graphicData>
        </a:graphic>
      </p:graphicFrame>
      <p:sp>
        <p:nvSpPr>
          <p:cNvPr id="48" name="Line 27"/>
          <p:cNvSpPr>
            <a:spLocks noChangeShapeType="1"/>
          </p:cNvSpPr>
          <p:nvPr/>
        </p:nvSpPr>
        <p:spPr bwMode="auto">
          <a:xfrm flipV="1">
            <a:off x="2482799" y="3431681"/>
            <a:ext cx="0" cy="1055688"/>
          </a:xfrm>
          <a:prstGeom prst="line">
            <a:avLst/>
          </a:prstGeom>
          <a:noFill/>
          <a:ln w="57150">
            <a:solidFill>
              <a:srgbClr val="FF3300"/>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9" name="Group 30"/>
          <p:cNvGrpSpPr>
            <a:grpSpLocks/>
          </p:cNvGrpSpPr>
          <p:nvPr/>
        </p:nvGrpSpPr>
        <p:grpSpPr bwMode="auto">
          <a:xfrm>
            <a:off x="1885586" y="3263408"/>
            <a:ext cx="1387475" cy="1341437"/>
            <a:chOff x="3633" y="1637"/>
            <a:chExt cx="874" cy="845"/>
          </a:xfrm>
        </p:grpSpPr>
        <p:sp>
          <p:nvSpPr>
            <p:cNvPr id="50" name="Line 31"/>
            <p:cNvSpPr>
              <a:spLocks noChangeShapeType="1"/>
            </p:cNvSpPr>
            <p:nvPr/>
          </p:nvSpPr>
          <p:spPr bwMode="auto">
            <a:xfrm>
              <a:off x="3633" y="2482"/>
              <a:ext cx="859"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32"/>
            <p:cNvSpPr>
              <a:spLocks noChangeShapeType="1"/>
            </p:cNvSpPr>
            <p:nvPr/>
          </p:nvSpPr>
          <p:spPr bwMode="auto">
            <a:xfrm>
              <a:off x="3648" y="1637"/>
              <a:ext cx="859"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52" name="Object 9"/>
          <p:cNvGraphicFramePr>
            <a:graphicFrameLocks noChangeAspect="1"/>
          </p:cNvGraphicFramePr>
          <p:nvPr>
            <p:extLst>
              <p:ext uri="{D42A27DB-BD31-4B8C-83A1-F6EECF244321}">
                <p14:modId xmlns:p14="http://schemas.microsoft.com/office/powerpoint/2010/main" val="438847313"/>
              </p:ext>
            </p:extLst>
          </p:nvPr>
        </p:nvGraphicFramePr>
        <p:xfrm>
          <a:off x="3275454" y="4258769"/>
          <a:ext cx="642937" cy="692150"/>
        </p:xfrm>
        <a:graphic>
          <a:graphicData uri="http://schemas.openxmlformats.org/presentationml/2006/ole">
            <mc:AlternateContent xmlns:mc="http://schemas.openxmlformats.org/markup-compatibility/2006">
              <mc:Choice xmlns:v="urn:schemas-microsoft-com:vml" Requires="v">
                <p:oleObj spid="_x0000_s359973" name="公式" r:id="rId18" imgW="215806" imgH="228501" progId="Equation.3">
                  <p:embed/>
                </p:oleObj>
              </mc:Choice>
              <mc:Fallback>
                <p:oleObj name="公式" r:id="rId18" imgW="215806" imgH="228501" progId="Equation.3">
                  <p:embed/>
                  <p:pic>
                    <p:nvPicPr>
                      <p:cNvPr id="99"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75454" y="4258769"/>
                        <a:ext cx="642937"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 name="Object 10"/>
          <p:cNvGraphicFramePr>
            <a:graphicFrameLocks noChangeAspect="1"/>
          </p:cNvGraphicFramePr>
          <p:nvPr>
            <p:extLst>
              <p:ext uri="{D42A27DB-BD31-4B8C-83A1-F6EECF244321}">
                <p14:modId xmlns:p14="http://schemas.microsoft.com/office/powerpoint/2010/main" val="1495527366"/>
              </p:ext>
            </p:extLst>
          </p:nvPr>
        </p:nvGraphicFramePr>
        <p:xfrm>
          <a:off x="3346890" y="2827488"/>
          <a:ext cx="571500" cy="685800"/>
        </p:xfrm>
        <a:graphic>
          <a:graphicData uri="http://schemas.openxmlformats.org/presentationml/2006/ole">
            <mc:AlternateContent xmlns:mc="http://schemas.openxmlformats.org/markup-compatibility/2006">
              <mc:Choice xmlns:v="urn:schemas-microsoft-com:vml" Requires="v">
                <p:oleObj spid="_x0000_s359974" name="公式" r:id="rId20" imgW="190500" imgH="228600" progId="Equation.3">
                  <p:embed/>
                </p:oleObj>
              </mc:Choice>
              <mc:Fallback>
                <p:oleObj name="公式" r:id="rId20" imgW="190500" imgH="228600" progId="Equation.3">
                  <p:embed/>
                  <p:pic>
                    <p:nvPicPr>
                      <p:cNvPr id="100" name="Object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46890" y="2827488"/>
                        <a:ext cx="5715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 name="Object 12"/>
          <p:cNvGraphicFramePr>
            <a:graphicFrameLocks noChangeAspect="1"/>
          </p:cNvGraphicFramePr>
          <p:nvPr>
            <p:extLst>
              <p:ext uri="{D42A27DB-BD31-4B8C-83A1-F6EECF244321}">
                <p14:modId xmlns:p14="http://schemas.microsoft.com/office/powerpoint/2010/main" val="468610423"/>
              </p:ext>
            </p:extLst>
          </p:nvPr>
        </p:nvGraphicFramePr>
        <p:xfrm>
          <a:off x="2591230" y="3469782"/>
          <a:ext cx="714375" cy="555625"/>
        </p:xfrm>
        <a:graphic>
          <a:graphicData uri="http://schemas.openxmlformats.org/presentationml/2006/ole">
            <mc:AlternateContent xmlns:mc="http://schemas.openxmlformats.org/markup-compatibility/2006">
              <mc:Choice xmlns:v="urn:schemas-microsoft-com:vml" Requires="v">
                <p:oleObj spid="_x0000_s359975" name="公式" r:id="rId22" imgW="228402" imgH="177646" progId="Equation.3">
                  <p:embed/>
                </p:oleObj>
              </mc:Choice>
              <mc:Fallback>
                <p:oleObj name="公式" r:id="rId22" imgW="228402" imgH="177646" progId="Equation.3">
                  <p:embed/>
                  <p:pic>
                    <p:nvPicPr>
                      <p:cNvPr id="101" name="Object 1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91230" y="3469782"/>
                        <a:ext cx="714375"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 name="Freeform 51"/>
          <p:cNvSpPr>
            <a:spLocks/>
          </p:cNvSpPr>
          <p:nvPr/>
        </p:nvSpPr>
        <p:spPr bwMode="auto">
          <a:xfrm>
            <a:off x="3192229" y="3677729"/>
            <a:ext cx="792162" cy="207963"/>
          </a:xfrm>
          <a:custGeom>
            <a:avLst/>
            <a:gdLst>
              <a:gd name="T0" fmla="*/ 0 w 865"/>
              <a:gd name="T1" fmla="*/ 2147483646 h 159"/>
              <a:gd name="T2" fmla="*/ 2147483646 w 865"/>
              <a:gd name="T3" fmla="*/ 2147483646 h 159"/>
              <a:gd name="T4" fmla="*/ 2147483646 w 865"/>
              <a:gd name="T5" fmla="*/ 2147483646 h 159"/>
              <a:gd name="T6" fmla="*/ 2147483646 w 865"/>
              <a:gd name="T7" fmla="*/ 2147483646 h 159"/>
              <a:gd name="T8" fmla="*/ 2147483646 w 865"/>
              <a:gd name="T9" fmla="*/ 2147483646 h 159"/>
              <a:gd name="T10" fmla="*/ 2147483646 w 865"/>
              <a:gd name="T11" fmla="*/ 2147483646 h 159"/>
              <a:gd name="T12" fmla="*/ 2147483646 w 865"/>
              <a:gd name="T13" fmla="*/ 2147483646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extLst>
      <p:ext uri="{BB962C8B-B14F-4D97-AF65-F5344CB8AC3E}">
        <p14:creationId xmlns:p14="http://schemas.microsoft.com/office/powerpoint/2010/main" val="368537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1000"/>
                                        <p:tgtEl>
                                          <p:spTgt spid="43"/>
                                        </p:tgtEl>
                                      </p:cBhvr>
                                    </p:animEffect>
                                    <p:anim calcmode="lin" valueType="num">
                                      <p:cBhvr>
                                        <p:cTn id="20" dur="1000" fill="hold"/>
                                        <p:tgtEl>
                                          <p:spTgt spid="43"/>
                                        </p:tgtEl>
                                        <p:attrNameLst>
                                          <p:attrName>ppt_x</p:attrName>
                                        </p:attrNameLst>
                                      </p:cBhvr>
                                      <p:tavLst>
                                        <p:tav tm="0">
                                          <p:val>
                                            <p:strVal val="#ppt_x"/>
                                          </p:val>
                                        </p:tav>
                                        <p:tav tm="100000">
                                          <p:val>
                                            <p:strVal val="#ppt_x"/>
                                          </p:val>
                                        </p:tav>
                                      </p:tavLst>
                                    </p:anim>
                                    <p:anim calcmode="lin" valueType="num">
                                      <p:cBhvr>
                                        <p:cTn id="2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 calcmode="lin" valueType="num">
                                      <p:cBhvr additive="base">
                                        <p:cTn id="26" dur="500" fill="hold"/>
                                        <p:tgtEl>
                                          <p:spTgt spid="35"/>
                                        </p:tgtEl>
                                        <p:attrNameLst>
                                          <p:attrName>ppt_x</p:attrName>
                                        </p:attrNameLst>
                                      </p:cBhvr>
                                      <p:tavLst>
                                        <p:tav tm="0">
                                          <p:val>
                                            <p:strVal val="#ppt_x"/>
                                          </p:val>
                                        </p:tav>
                                        <p:tav tm="100000">
                                          <p:val>
                                            <p:strVal val="#ppt_x"/>
                                          </p:val>
                                        </p:tav>
                                      </p:tavLst>
                                    </p:anim>
                                    <p:anim calcmode="lin" valueType="num">
                                      <p:cBhvr additive="base">
                                        <p:cTn id="2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1000"/>
                                        <p:tgtEl>
                                          <p:spTgt spid="37"/>
                                        </p:tgtEl>
                                      </p:cBhvr>
                                    </p:animEffect>
                                    <p:anim calcmode="lin" valueType="num">
                                      <p:cBhvr>
                                        <p:cTn id="33" dur="1000" fill="hold"/>
                                        <p:tgtEl>
                                          <p:spTgt spid="37"/>
                                        </p:tgtEl>
                                        <p:attrNameLst>
                                          <p:attrName>ppt_x</p:attrName>
                                        </p:attrNameLst>
                                      </p:cBhvr>
                                      <p:tavLst>
                                        <p:tav tm="0">
                                          <p:val>
                                            <p:strVal val="#ppt_x"/>
                                          </p:val>
                                        </p:tav>
                                        <p:tav tm="100000">
                                          <p:val>
                                            <p:strVal val="#ppt_x"/>
                                          </p:val>
                                        </p:tav>
                                      </p:tavLst>
                                    </p:anim>
                                    <p:anim calcmode="lin" valueType="num">
                                      <p:cBhvr>
                                        <p:cTn id="3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fill="hold"/>
                                        <p:tgtEl>
                                          <p:spTgt spid="46"/>
                                        </p:tgtEl>
                                        <p:attrNameLst>
                                          <p:attrName>ppt_x</p:attrName>
                                        </p:attrNameLst>
                                      </p:cBhvr>
                                      <p:tavLst>
                                        <p:tav tm="0">
                                          <p:val>
                                            <p:strVal val="#ppt_x"/>
                                          </p:val>
                                        </p:tav>
                                        <p:tav tm="100000">
                                          <p:val>
                                            <p:strVal val="#ppt_x"/>
                                          </p:val>
                                        </p:tav>
                                      </p:tavLst>
                                    </p:anim>
                                    <p:anim calcmode="lin" valueType="num">
                                      <p:cBhvr additive="base">
                                        <p:cTn id="4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1000"/>
                                        <p:tgtEl>
                                          <p:spTgt spid="47"/>
                                        </p:tgtEl>
                                      </p:cBhvr>
                                    </p:animEffect>
                                    <p:anim calcmode="lin" valueType="num">
                                      <p:cBhvr>
                                        <p:cTn id="46" dur="1000" fill="hold"/>
                                        <p:tgtEl>
                                          <p:spTgt spid="47"/>
                                        </p:tgtEl>
                                        <p:attrNameLst>
                                          <p:attrName>ppt_x</p:attrName>
                                        </p:attrNameLst>
                                      </p:cBhvr>
                                      <p:tavLst>
                                        <p:tav tm="0">
                                          <p:val>
                                            <p:strVal val="#ppt_x"/>
                                          </p:val>
                                        </p:tav>
                                        <p:tav tm="100000">
                                          <p:val>
                                            <p:strVal val="#ppt_x"/>
                                          </p:val>
                                        </p:tav>
                                      </p:tavLst>
                                    </p:anim>
                                    <p:anim calcmode="lin" valueType="num">
                                      <p:cBhvr>
                                        <p:cTn id="47"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39402" y="1484785"/>
            <a:ext cx="8496944" cy="1692771"/>
          </a:xfrm>
          <a:prstGeom prst="rect">
            <a:avLst/>
          </a:prstGeom>
        </p:spPr>
        <p:txBody>
          <a:bodyPr wrap="square">
            <a:spAutoFit/>
          </a:bodyPr>
          <a:lstStyle/>
          <a:p>
            <a:r>
              <a:rPr lang="zh-CN" altLang="en-US" b="1" i="0" dirty="0">
                <a:solidFill>
                  <a:srgbClr val="0000FF"/>
                </a:solidFill>
              </a:rPr>
              <a:t>氢原子的部分能级跃迁示意如图。在这些能级跃迁中，</a:t>
            </a:r>
            <a:r>
              <a:rPr lang="en-US" altLang="zh-CN" b="1" i="0" dirty="0">
                <a:solidFill>
                  <a:srgbClr val="FF00FF"/>
                </a:solidFill>
              </a:rPr>
              <a:t>(1) </a:t>
            </a:r>
            <a:r>
              <a:rPr lang="zh-CN" altLang="en-US" b="1" i="0" dirty="0">
                <a:solidFill>
                  <a:srgbClr val="FF00FF"/>
                </a:solidFill>
              </a:rPr>
              <a:t>从</a:t>
            </a:r>
            <a:r>
              <a:rPr lang="en-US" altLang="zh-CN" b="1" i="0" dirty="0">
                <a:solidFill>
                  <a:srgbClr val="FF0000"/>
                </a:solidFill>
              </a:rPr>
              <a:t>n =</a:t>
            </a:r>
            <a:r>
              <a:rPr lang="en-US" altLang="zh-CN" b="1" i="0" dirty="0">
                <a:solidFill>
                  <a:srgbClr val="FF00FF"/>
                </a:solidFill>
              </a:rPr>
              <a:t>______</a:t>
            </a:r>
            <a:r>
              <a:rPr lang="zh-CN" altLang="en-US" b="1" i="0" dirty="0">
                <a:solidFill>
                  <a:srgbClr val="FF00FF"/>
                </a:solidFill>
              </a:rPr>
              <a:t>的能级跃迁到</a:t>
            </a:r>
            <a:r>
              <a:rPr lang="en-US" altLang="zh-CN" b="1" i="0" dirty="0">
                <a:solidFill>
                  <a:srgbClr val="FF0000"/>
                </a:solidFill>
              </a:rPr>
              <a:t>n =</a:t>
            </a:r>
            <a:r>
              <a:rPr lang="en-US" altLang="zh-CN" b="1" i="0" dirty="0">
                <a:solidFill>
                  <a:srgbClr val="FF00FF"/>
                </a:solidFill>
              </a:rPr>
              <a:t>_____</a:t>
            </a:r>
            <a:r>
              <a:rPr lang="zh-CN" altLang="en-US" b="1" i="0" dirty="0">
                <a:solidFill>
                  <a:srgbClr val="FF00FF"/>
                </a:solidFill>
              </a:rPr>
              <a:t>的能级时所发射的光子的波长最短；</a:t>
            </a:r>
            <a:r>
              <a:rPr lang="en-US" altLang="zh-CN" b="1" i="0" dirty="0">
                <a:solidFill>
                  <a:srgbClr val="009900"/>
                </a:solidFill>
              </a:rPr>
              <a:t>(2) </a:t>
            </a:r>
            <a:r>
              <a:rPr lang="zh-CN" altLang="en-US" b="1" i="0" dirty="0">
                <a:solidFill>
                  <a:srgbClr val="009900"/>
                </a:solidFill>
              </a:rPr>
              <a:t>从</a:t>
            </a:r>
            <a:r>
              <a:rPr lang="en-US" altLang="zh-CN" b="1" i="0" dirty="0">
                <a:solidFill>
                  <a:srgbClr val="FF0000"/>
                </a:solidFill>
              </a:rPr>
              <a:t>n =</a:t>
            </a:r>
            <a:r>
              <a:rPr lang="en-US" altLang="zh-CN" b="1" i="0" dirty="0">
                <a:solidFill>
                  <a:srgbClr val="009900"/>
                </a:solidFill>
              </a:rPr>
              <a:t>______</a:t>
            </a:r>
            <a:r>
              <a:rPr lang="zh-CN" altLang="en-US" b="1" i="0" dirty="0">
                <a:solidFill>
                  <a:srgbClr val="009900"/>
                </a:solidFill>
              </a:rPr>
              <a:t>的能级跃迁到</a:t>
            </a:r>
            <a:r>
              <a:rPr lang="en-US" altLang="zh-CN" b="1" i="0" dirty="0">
                <a:solidFill>
                  <a:srgbClr val="FF0000"/>
                </a:solidFill>
              </a:rPr>
              <a:t>n =</a:t>
            </a:r>
            <a:r>
              <a:rPr lang="en-US" altLang="zh-CN" b="1" i="0" dirty="0">
                <a:solidFill>
                  <a:srgbClr val="009900"/>
                </a:solidFill>
              </a:rPr>
              <a:t>______</a:t>
            </a:r>
            <a:r>
              <a:rPr lang="zh-CN" altLang="en-US" b="1" i="0" dirty="0">
                <a:solidFill>
                  <a:srgbClr val="009900"/>
                </a:solidFill>
              </a:rPr>
              <a:t>的能级时所发射的光子的频率最小。</a:t>
            </a:r>
          </a:p>
        </p:txBody>
      </p:sp>
      <p:pic>
        <p:nvPicPr>
          <p:cNvPr id="2488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1372" y="3429001"/>
            <a:ext cx="4404231" cy="355233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096497" y="1821809"/>
            <a:ext cx="351378" cy="492443"/>
          </a:xfrm>
          <a:prstGeom prst="rect">
            <a:avLst/>
          </a:prstGeom>
        </p:spPr>
        <p:txBody>
          <a:bodyPr wrap="none">
            <a:spAutoFit/>
          </a:bodyPr>
          <a:lstStyle/>
          <a:p>
            <a:r>
              <a:rPr lang="en-US" altLang="zh-CN" b="1" i="0" dirty="0">
                <a:solidFill>
                  <a:srgbClr val="C00000"/>
                </a:solidFill>
              </a:rPr>
              <a:t>4</a:t>
            </a:r>
            <a:endParaRPr lang="zh-CN" altLang="en-US" dirty="0">
              <a:solidFill>
                <a:srgbClr val="C00000"/>
              </a:solidFill>
            </a:endParaRPr>
          </a:p>
        </p:txBody>
      </p:sp>
      <p:sp>
        <p:nvSpPr>
          <p:cNvPr id="7" name="矩形 6"/>
          <p:cNvSpPr/>
          <p:nvPr/>
        </p:nvSpPr>
        <p:spPr>
          <a:xfrm>
            <a:off x="6415043" y="1821809"/>
            <a:ext cx="351378" cy="492443"/>
          </a:xfrm>
          <a:prstGeom prst="rect">
            <a:avLst/>
          </a:prstGeom>
        </p:spPr>
        <p:txBody>
          <a:bodyPr wrap="none">
            <a:spAutoFit/>
          </a:bodyPr>
          <a:lstStyle/>
          <a:p>
            <a:r>
              <a:rPr lang="en-US" altLang="zh-CN" b="1" i="0" dirty="0">
                <a:solidFill>
                  <a:srgbClr val="C00000"/>
                </a:solidFill>
              </a:rPr>
              <a:t>1</a:t>
            </a:r>
            <a:endParaRPr lang="zh-CN" altLang="en-US" dirty="0">
              <a:solidFill>
                <a:srgbClr val="C00000"/>
              </a:solidFill>
            </a:endParaRPr>
          </a:p>
        </p:txBody>
      </p:sp>
      <p:sp>
        <p:nvSpPr>
          <p:cNvPr id="8" name="矩形 7"/>
          <p:cNvSpPr/>
          <p:nvPr/>
        </p:nvSpPr>
        <p:spPr>
          <a:xfrm>
            <a:off x="5875548" y="2312443"/>
            <a:ext cx="351378" cy="492443"/>
          </a:xfrm>
          <a:prstGeom prst="rect">
            <a:avLst/>
          </a:prstGeom>
        </p:spPr>
        <p:txBody>
          <a:bodyPr wrap="none">
            <a:spAutoFit/>
          </a:bodyPr>
          <a:lstStyle/>
          <a:p>
            <a:r>
              <a:rPr lang="en-US" altLang="zh-CN" b="1" i="0" dirty="0">
                <a:solidFill>
                  <a:srgbClr val="FF0000"/>
                </a:solidFill>
              </a:rPr>
              <a:t>4</a:t>
            </a:r>
            <a:endParaRPr lang="zh-CN" altLang="en-US" dirty="0">
              <a:solidFill>
                <a:srgbClr val="FF0000"/>
              </a:solidFill>
            </a:endParaRPr>
          </a:p>
        </p:txBody>
      </p:sp>
      <p:sp>
        <p:nvSpPr>
          <p:cNvPr id="9" name="矩形 8"/>
          <p:cNvSpPr/>
          <p:nvPr/>
        </p:nvSpPr>
        <p:spPr>
          <a:xfrm>
            <a:off x="9212210" y="2204865"/>
            <a:ext cx="351378" cy="492443"/>
          </a:xfrm>
          <a:prstGeom prst="rect">
            <a:avLst/>
          </a:prstGeom>
        </p:spPr>
        <p:txBody>
          <a:bodyPr wrap="none">
            <a:spAutoFit/>
          </a:bodyPr>
          <a:lstStyle/>
          <a:p>
            <a:r>
              <a:rPr lang="en-US" altLang="zh-CN" b="1" i="0" dirty="0">
                <a:solidFill>
                  <a:srgbClr val="FF0000"/>
                </a:solidFill>
              </a:rPr>
              <a:t>3</a:t>
            </a:r>
            <a:endParaRPr lang="zh-CN" altLang="en-US" dirty="0">
              <a:solidFill>
                <a:srgbClr val="FF0000"/>
              </a:solidFill>
            </a:endParaRPr>
          </a:p>
        </p:txBody>
      </p:sp>
      <p:sp>
        <p:nvSpPr>
          <p:cNvPr id="10" name="矩形 4"/>
          <p:cNvSpPr>
            <a:spLocks noChangeArrowheads="1"/>
          </p:cNvSpPr>
          <p:nvPr/>
        </p:nvSpPr>
        <p:spPr bwMode="auto">
          <a:xfrm>
            <a:off x="4012887" y="466002"/>
            <a:ext cx="2038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3600" b="1" i="0" dirty="0">
                <a:solidFill>
                  <a:srgbClr val="FF0000"/>
                </a:solidFill>
                <a:latin typeface="宋体" panose="02010600030101010101" pitchFamily="2" charset="-122"/>
              </a:rPr>
              <a:t>课堂练习</a:t>
            </a:r>
            <a:endParaRPr lang="zh-CN" altLang="en-US" sz="3600" b="1" i="0" dirty="0"/>
          </a:p>
        </p:txBody>
      </p:sp>
      <p:pic>
        <p:nvPicPr>
          <p:cNvPr id="11" name="Picture 24" descr="4C70BBA977B88F3DF7393CB7443DAF2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60630" y="4077073"/>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555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3982690" y="3568032"/>
            <a:ext cx="5205413" cy="377825"/>
          </a:xfrm>
          <a:prstGeom prst="rect">
            <a:avLst/>
          </a:prstGeom>
          <a:solidFill>
            <a:srgbClr val="006666"/>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 name="Group 5"/>
          <p:cNvGrpSpPr>
            <a:grpSpLocks/>
          </p:cNvGrpSpPr>
          <p:nvPr/>
        </p:nvGrpSpPr>
        <p:grpSpPr bwMode="auto">
          <a:xfrm>
            <a:off x="3978409" y="4022057"/>
            <a:ext cx="5293652" cy="2079179"/>
            <a:chOff x="1581" y="528"/>
            <a:chExt cx="3710" cy="1318"/>
          </a:xfrm>
        </p:grpSpPr>
        <p:sp>
          <p:nvSpPr>
            <p:cNvPr id="4" name="Line 6"/>
            <p:cNvSpPr>
              <a:spLocks noChangeShapeType="1"/>
            </p:cNvSpPr>
            <p:nvPr/>
          </p:nvSpPr>
          <p:spPr bwMode="auto">
            <a:xfrm>
              <a:off x="1584" y="528"/>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7"/>
            <p:cNvSpPr>
              <a:spLocks noChangeShapeType="1"/>
            </p:cNvSpPr>
            <p:nvPr/>
          </p:nvSpPr>
          <p:spPr bwMode="auto">
            <a:xfrm>
              <a:off x="1584" y="576"/>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8"/>
            <p:cNvSpPr>
              <a:spLocks noChangeShapeType="1"/>
            </p:cNvSpPr>
            <p:nvPr/>
          </p:nvSpPr>
          <p:spPr bwMode="auto">
            <a:xfrm>
              <a:off x="1584" y="624"/>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9"/>
            <p:cNvSpPr>
              <a:spLocks noChangeShapeType="1"/>
            </p:cNvSpPr>
            <p:nvPr/>
          </p:nvSpPr>
          <p:spPr bwMode="auto">
            <a:xfrm>
              <a:off x="1584" y="768"/>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10"/>
            <p:cNvSpPr>
              <a:spLocks noChangeShapeType="1"/>
            </p:cNvSpPr>
            <p:nvPr/>
          </p:nvSpPr>
          <p:spPr bwMode="auto">
            <a:xfrm>
              <a:off x="1584" y="960"/>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1"/>
            <p:cNvSpPr>
              <a:spLocks noChangeShapeType="1"/>
            </p:cNvSpPr>
            <p:nvPr/>
          </p:nvSpPr>
          <p:spPr bwMode="auto">
            <a:xfrm>
              <a:off x="1581" y="1278"/>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2"/>
            <p:cNvSpPr>
              <a:spLocks noChangeShapeType="1"/>
            </p:cNvSpPr>
            <p:nvPr/>
          </p:nvSpPr>
          <p:spPr bwMode="auto">
            <a:xfrm>
              <a:off x="1643" y="1846"/>
              <a:ext cx="3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 name="Group 87"/>
          <p:cNvGrpSpPr>
            <a:grpSpLocks/>
          </p:cNvGrpSpPr>
          <p:nvPr/>
        </p:nvGrpSpPr>
        <p:grpSpPr bwMode="auto">
          <a:xfrm>
            <a:off x="9307719" y="3548982"/>
            <a:ext cx="1112838" cy="2657475"/>
            <a:chOff x="4918" y="372"/>
            <a:chExt cx="701" cy="1674"/>
          </a:xfrm>
        </p:grpSpPr>
        <p:graphicFrame>
          <p:nvGraphicFramePr>
            <p:cNvPr id="12" name="Object 21"/>
            <p:cNvGraphicFramePr>
              <a:graphicFrameLocks noChangeAspect="1"/>
            </p:cNvGraphicFramePr>
            <p:nvPr>
              <p:extLst>
                <p:ext uri="{D42A27DB-BD31-4B8C-83A1-F6EECF244321}">
                  <p14:modId xmlns:p14="http://schemas.microsoft.com/office/powerpoint/2010/main" val="561105410"/>
                </p:ext>
              </p:extLst>
            </p:nvPr>
          </p:nvGraphicFramePr>
          <p:xfrm>
            <a:off x="4918" y="372"/>
            <a:ext cx="701" cy="216"/>
          </p:xfrm>
          <a:graphic>
            <a:graphicData uri="http://schemas.openxmlformats.org/presentationml/2006/ole">
              <mc:AlternateContent xmlns:mc="http://schemas.openxmlformats.org/markup-compatibility/2006">
                <mc:Choice xmlns:v="urn:schemas-microsoft-com:vml" Requires="v">
                  <p:oleObj spid="_x0000_s317883" name="Equation" r:id="rId3" imgW="419040" imgH="139680" progId="Equation.DSMT4">
                    <p:embed/>
                  </p:oleObj>
                </mc:Choice>
                <mc:Fallback>
                  <p:oleObj name="Equation" r:id="rId3" imgW="419040" imgH="139680" progId="Equation.DSMT4">
                    <p:embed/>
                    <p:pic>
                      <p:nvPicPr>
                        <p:cNvPr id="12" name="Object 21"/>
                        <p:cNvPicPr>
                          <a:picLocks noChangeAspect="1" noChangeArrowheads="1"/>
                        </p:cNvPicPr>
                        <p:nvPr/>
                      </p:nvPicPr>
                      <p:blipFill>
                        <a:blip r:embed="rId4">
                          <a:lum bright="-100000"/>
                        </a:blip>
                        <a:srcRect/>
                        <a:stretch>
                          <a:fillRect/>
                        </a:stretch>
                      </p:blipFill>
                      <p:spPr bwMode="auto">
                        <a:xfrm>
                          <a:off x="4918" y="372"/>
                          <a:ext cx="701" cy="216"/>
                        </a:xfrm>
                        <a:prstGeom prst="rect">
                          <a:avLst/>
                        </a:prstGeom>
                        <a:noFill/>
                        <a:ln>
                          <a:noFill/>
                        </a:ln>
                        <a:effectLst/>
                        <a:extLst/>
                      </p:spPr>
                    </p:pic>
                  </p:oleObj>
                </mc:Fallback>
              </mc:AlternateContent>
            </a:graphicData>
          </a:graphic>
        </p:graphicFrame>
        <p:sp>
          <p:nvSpPr>
            <p:cNvPr id="13" name="Rectangle 22"/>
            <p:cNvSpPr>
              <a:spLocks noChangeArrowheads="1"/>
            </p:cNvSpPr>
            <p:nvPr/>
          </p:nvSpPr>
          <p:spPr bwMode="auto">
            <a:xfrm>
              <a:off x="5044" y="175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1</a:t>
              </a:r>
            </a:p>
          </p:txBody>
        </p:sp>
        <p:sp>
          <p:nvSpPr>
            <p:cNvPr id="14" name="Rectangle 23"/>
            <p:cNvSpPr>
              <a:spLocks noChangeArrowheads="1"/>
            </p:cNvSpPr>
            <p:nvPr/>
          </p:nvSpPr>
          <p:spPr bwMode="auto">
            <a:xfrm>
              <a:off x="5044" y="127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2</a:t>
              </a:r>
            </a:p>
          </p:txBody>
        </p:sp>
        <p:sp>
          <p:nvSpPr>
            <p:cNvPr id="15" name="Rectangle 24"/>
            <p:cNvSpPr>
              <a:spLocks noChangeArrowheads="1"/>
            </p:cNvSpPr>
            <p:nvPr/>
          </p:nvSpPr>
          <p:spPr bwMode="auto">
            <a:xfrm>
              <a:off x="5050" y="9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3</a:t>
              </a:r>
            </a:p>
          </p:txBody>
        </p:sp>
        <p:sp>
          <p:nvSpPr>
            <p:cNvPr id="16" name="Rectangle 25"/>
            <p:cNvSpPr>
              <a:spLocks noChangeArrowheads="1"/>
            </p:cNvSpPr>
            <p:nvPr/>
          </p:nvSpPr>
          <p:spPr bwMode="auto">
            <a:xfrm>
              <a:off x="5050" y="57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5</a:t>
              </a:r>
            </a:p>
          </p:txBody>
        </p:sp>
        <p:sp>
          <p:nvSpPr>
            <p:cNvPr id="17" name="Rectangle 26"/>
            <p:cNvSpPr>
              <a:spLocks noChangeArrowheads="1"/>
            </p:cNvSpPr>
            <p:nvPr/>
          </p:nvSpPr>
          <p:spPr bwMode="auto">
            <a:xfrm>
              <a:off x="5050" y="765"/>
              <a:ext cx="1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4</a:t>
              </a:r>
            </a:p>
          </p:txBody>
        </p:sp>
      </p:grpSp>
      <p:grpSp>
        <p:nvGrpSpPr>
          <p:cNvPr id="18" name="Group 29"/>
          <p:cNvGrpSpPr>
            <a:grpSpLocks/>
          </p:cNvGrpSpPr>
          <p:nvPr/>
        </p:nvGrpSpPr>
        <p:grpSpPr bwMode="auto">
          <a:xfrm>
            <a:off x="4117629" y="4011014"/>
            <a:ext cx="762000" cy="2090604"/>
            <a:chOff x="1584" y="277"/>
            <a:chExt cx="480" cy="2276"/>
          </a:xfrm>
        </p:grpSpPr>
        <p:sp>
          <p:nvSpPr>
            <p:cNvPr id="19" name="Line 30"/>
            <p:cNvSpPr>
              <a:spLocks noChangeShapeType="1"/>
            </p:cNvSpPr>
            <p:nvPr/>
          </p:nvSpPr>
          <p:spPr bwMode="auto">
            <a:xfrm flipH="1">
              <a:off x="1679" y="1019"/>
              <a:ext cx="1" cy="153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31"/>
            <p:cNvSpPr>
              <a:spLocks noChangeShapeType="1"/>
            </p:cNvSpPr>
            <p:nvPr/>
          </p:nvSpPr>
          <p:spPr bwMode="auto">
            <a:xfrm flipH="1">
              <a:off x="1584" y="1575"/>
              <a:ext cx="0" cy="97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32"/>
            <p:cNvSpPr>
              <a:spLocks noChangeShapeType="1"/>
            </p:cNvSpPr>
            <p:nvPr/>
          </p:nvSpPr>
          <p:spPr bwMode="auto">
            <a:xfrm flipH="1">
              <a:off x="1774" y="690"/>
              <a:ext cx="2" cy="186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33"/>
            <p:cNvSpPr>
              <a:spLocks noChangeShapeType="1"/>
            </p:cNvSpPr>
            <p:nvPr/>
          </p:nvSpPr>
          <p:spPr bwMode="auto">
            <a:xfrm flipH="1">
              <a:off x="1870" y="442"/>
              <a:ext cx="2" cy="2111"/>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34"/>
            <p:cNvSpPr>
              <a:spLocks noChangeShapeType="1"/>
            </p:cNvSpPr>
            <p:nvPr/>
          </p:nvSpPr>
          <p:spPr bwMode="auto">
            <a:xfrm>
              <a:off x="1984" y="357"/>
              <a:ext cx="3" cy="219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35"/>
            <p:cNvSpPr>
              <a:spLocks noChangeShapeType="1"/>
            </p:cNvSpPr>
            <p:nvPr/>
          </p:nvSpPr>
          <p:spPr bwMode="auto">
            <a:xfrm flipH="1">
              <a:off x="2059" y="277"/>
              <a:ext cx="5" cy="227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 name="Text Box 36"/>
          <p:cNvSpPr txBox="1">
            <a:spLocks noChangeArrowheads="1"/>
          </p:cNvSpPr>
          <p:nvPr/>
        </p:nvSpPr>
        <p:spPr bwMode="auto">
          <a:xfrm>
            <a:off x="3978409" y="622312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dirty="0">
                <a:solidFill>
                  <a:srgbClr val="9900CC"/>
                </a:solidFill>
              </a:rPr>
              <a:t>赖曼系</a:t>
            </a:r>
          </a:p>
        </p:txBody>
      </p:sp>
      <p:grpSp>
        <p:nvGrpSpPr>
          <p:cNvPr id="26" name="Group 38"/>
          <p:cNvGrpSpPr>
            <a:grpSpLocks/>
          </p:cNvGrpSpPr>
          <p:nvPr/>
        </p:nvGrpSpPr>
        <p:grpSpPr bwMode="auto">
          <a:xfrm>
            <a:off x="5057427" y="3995070"/>
            <a:ext cx="762000" cy="1209675"/>
            <a:chOff x="2208" y="534"/>
            <a:chExt cx="480" cy="762"/>
          </a:xfrm>
        </p:grpSpPr>
        <p:grpSp>
          <p:nvGrpSpPr>
            <p:cNvPr id="27" name="Group 39"/>
            <p:cNvGrpSpPr>
              <a:grpSpLocks/>
            </p:cNvGrpSpPr>
            <p:nvPr/>
          </p:nvGrpSpPr>
          <p:grpSpPr bwMode="auto">
            <a:xfrm>
              <a:off x="2208" y="562"/>
              <a:ext cx="389" cy="733"/>
              <a:chOff x="2208" y="562"/>
              <a:chExt cx="389" cy="733"/>
            </a:xfrm>
          </p:grpSpPr>
          <p:sp>
            <p:nvSpPr>
              <p:cNvPr id="29" name="Line 40"/>
              <p:cNvSpPr>
                <a:spLocks noChangeShapeType="1"/>
              </p:cNvSpPr>
              <p:nvPr/>
            </p:nvSpPr>
            <p:spPr bwMode="auto">
              <a:xfrm>
                <a:off x="2208" y="960"/>
                <a:ext cx="0" cy="335"/>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41"/>
              <p:cNvSpPr>
                <a:spLocks noChangeShapeType="1"/>
              </p:cNvSpPr>
              <p:nvPr/>
            </p:nvSpPr>
            <p:spPr bwMode="auto">
              <a:xfrm>
                <a:off x="2298" y="786"/>
                <a:ext cx="0" cy="509"/>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42"/>
              <p:cNvSpPr>
                <a:spLocks noChangeShapeType="1"/>
              </p:cNvSpPr>
              <p:nvPr/>
            </p:nvSpPr>
            <p:spPr bwMode="auto">
              <a:xfrm>
                <a:off x="2400" y="659"/>
                <a:ext cx="0" cy="636"/>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43"/>
              <p:cNvSpPr>
                <a:spLocks noChangeShapeType="1"/>
              </p:cNvSpPr>
              <p:nvPr/>
            </p:nvSpPr>
            <p:spPr bwMode="auto">
              <a:xfrm>
                <a:off x="2496" y="597"/>
                <a:ext cx="1" cy="698"/>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44"/>
              <p:cNvSpPr>
                <a:spLocks noChangeShapeType="1"/>
              </p:cNvSpPr>
              <p:nvPr/>
            </p:nvSpPr>
            <p:spPr bwMode="auto">
              <a:xfrm>
                <a:off x="2592" y="562"/>
                <a:ext cx="5" cy="733"/>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 name="Line 45"/>
            <p:cNvSpPr>
              <a:spLocks noChangeShapeType="1"/>
            </p:cNvSpPr>
            <p:nvPr/>
          </p:nvSpPr>
          <p:spPr bwMode="auto">
            <a:xfrm flipH="1">
              <a:off x="2687" y="534"/>
              <a:ext cx="1" cy="762"/>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4" name="Text Box 46"/>
          <p:cNvSpPr txBox="1">
            <a:spLocks noChangeArrowheads="1"/>
          </p:cNvSpPr>
          <p:nvPr/>
        </p:nvSpPr>
        <p:spPr bwMode="auto">
          <a:xfrm>
            <a:off x="4955828" y="5503595"/>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dirty="0">
                <a:solidFill>
                  <a:srgbClr val="0000FF"/>
                </a:solidFill>
              </a:rPr>
              <a:t>巴尔末系</a:t>
            </a:r>
          </a:p>
        </p:txBody>
      </p:sp>
      <p:grpSp>
        <p:nvGrpSpPr>
          <p:cNvPr id="35" name="Group 48"/>
          <p:cNvGrpSpPr>
            <a:grpSpLocks/>
          </p:cNvGrpSpPr>
          <p:nvPr/>
        </p:nvGrpSpPr>
        <p:grpSpPr bwMode="auto">
          <a:xfrm>
            <a:off x="6048027" y="3909344"/>
            <a:ext cx="609600" cy="762000"/>
            <a:chOff x="2832" y="480"/>
            <a:chExt cx="384" cy="480"/>
          </a:xfrm>
        </p:grpSpPr>
        <p:sp>
          <p:nvSpPr>
            <p:cNvPr id="36" name="Line 49"/>
            <p:cNvSpPr>
              <a:spLocks noChangeShapeType="1"/>
            </p:cNvSpPr>
            <p:nvPr/>
          </p:nvSpPr>
          <p:spPr bwMode="auto">
            <a:xfrm flipH="1">
              <a:off x="2832" y="786"/>
              <a:ext cx="6" cy="174"/>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50"/>
            <p:cNvSpPr>
              <a:spLocks noChangeShapeType="1"/>
            </p:cNvSpPr>
            <p:nvPr/>
          </p:nvSpPr>
          <p:spPr bwMode="auto">
            <a:xfrm>
              <a:off x="2928" y="635"/>
              <a:ext cx="0" cy="325"/>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51"/>
            <p:cNvSpPr>
              <a:spLocks noChangeShapeType="1"/>
            </p:cNvSpPr>
            <p:nvPr/>
          </p:nvSpPr>
          <p:spPr bwMode="auto">
            <a:xfrm>
              <a:off x="3024" y="597"/>
              <a:ext cx="0" cy="363"/>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52"/>
            <p:cNvSpPr>
              <a:spLocks noChangeShapeType="1"/>
            </p:cNvSpPr>
            <p:nvPr/>
          </p:nvSpPr>
          <p:spPr bwMode="auto">
            <a:xfrm>
              <a:off x="3120" y="551"/>
              <a:ext cx="0" cy="409"/>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53"/>
            <p:cNvSpPr>
              <a:spLocks noChangeShapeType="1"/>
            </p:cNvSpPr>
            <p:nvPr/>
          </p:nvSpPr>
          <p:spPr bwMode="auto">
            <a:xfrm>
              <a:off x="3216" y="480"/>
              <a:ext cx="0" cy="48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1" name="Text Box 54"/>
          <p:cNvSpPr txBox="1">
            <a:spLocks noChangeArrowheads="1"/>
          </p:cNvSpPr>
          <p:nvPr/>
        </p:nvSpPr>
        <p:spPr bwMode="auto">
          <a:xfrm>
            <a:off x="5743227" y="4671344"/>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dirty="0">
                <a:solidFill>
                  <a:srgbClr val="0099FF"/>
                </a:solidFill>
              </a:rPr>
              <a:t>帕邢系</a:t>
            </a:r>
          </a:p>
        </p:txBody>
      </p:sp>
      <p:grpSp>
        <p:nvGrpSpPr>
          <p:cNvPr id="42" name="Group 56"/>
          <p:cNvGrpSpPr>
            <a:grpSpLocks/>
          </p:cNvGrpSpPr>
          <p:nvPr/>
        </p:nvGrpSpPr>
        <p:grpSpPr bwMode="auto">
          <a:xfrm>
            <a:off x="7229128" y="3908645"/>
            <a:ext cx="457200" cy="522288"/>
            <a:chOff x="3552" y="439"/>
            <a:chExt cx="288" cy="329"/>
          </a:xfrm>
        </p:grpSpPr>
        <p:sp>
          <p:nvSpPr>
            <p:cNvPr id="43" name="Line 57"/>
            <p:cNvSpPr>
              <a:spLocks noChangeShapeType="1"/>
            </p:cNvSpPr>
            <p:nvPr/>
          </p:nvSpPr>
          <p:spPr bwMode="auto">
            <a:xfrm>
              <a:off x="3552" y="624"/>
              <a:ext cx="0" cy="144"/>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58"/>
            <p:cNvSpPr>
              <a:spLocks noChangeShapeType="1"/>
            </p:cNvSpPr>
            <p:nvPr/>
          </p:nvSpPr>
          <p:spPr bwMode="auto">
            <a:xfrm>
              <a:off x="3648" y="576"/>
              <a:ext cx="0" cy="192"/>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59"/>
            <p:cNvSpPr>
              <a:spLocks noChangeShapeType="1"/>
            </p:cNvSpPr>
            <p:nvPr/>
          </p:nvSpPr>
          <p:spPr bwMode="auto">
            <a:xfrm>
              <a:off x="3744" y="528"/>
              <a:ext cx="0" cy="24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60"/>
            <p:cNvSpPr>
              <a:spLocks noChangeShapeType="1"/>
            </p:cNvSpPr>
            <p:nvPr/>
          </p:nvSpPr>
          <p:spPr bwMode="auto">
            <a:xfrm>
              <a:off x="3840" y="439"/>
              <a:ext cx="0" cy="329"/>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7" name="Text Box 61"/>
          <p:cNvSpPr txBox="1">
            <a:spLocks noChangeArrowheads="1"/>
          </p:cNvSpPr>
          <p:nvPr/>
        </p:nvSpPr>
        <p:spPr bwMode="auto">
          <a:xfrm>
            <a:off x="6886227" y="4290344"/>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i="0" dirty="0">
                <a:solidFill>
                  <a:srgbClr val="006600"/>
                </a:solidFill>
              </a:rPr>
              <a:t>布喇开系</a:t>
            </a:r>
          </a:p>
        </p:txBody>
      </p:sp>
      <p:grpSp>
        <p:nvGrpSpPr>
          <p:cNvPr id="48" name="Group 63"/>
          <p:cNvGrpSpPr>
            <a:grpSpLocks/>
          </p:cNvGrpSpPr>
          <p:nvPr/>
        </p:nvGrpSpPr>
        <p:grpSpPr bwMode="auto">
          <a:xfrm>
            <a:off x="8189831" y="3897970"/>
            <a:ext cx="284163" cy="329462"/>
            <a:chOff x="4189" y="517"/>
            <a:chExt cx="179" cy="139"/>
          </a:xfrm>
        </p:grpSpPr>
        <p:sp>
          <p:nvSpPr>
            <p:cNvPr id="49" name="Line 64"/>
            <p:cNvSpPr>
              <a:spLocks noChangeShapeType="1"/>
            </p:cNvSpPr>
            <p:nvPr/>
          </p:nvSpPr>
          <p:spPr bwMode="auto">
            <a:xfrm>
              <a:off x="4189" y="581"/>
              <a:ext cx="1" cy="75"/>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65"/>
            <p:cNvSpPr>
              <a:spLocks noChangeShapeType="1"/>
            </p:cNvSpPr>
            <p:nvPr/>
          </p:nvSpPr>
          <p:spPr bwMode="auto">
            <a:xfrm flipH="1">
              <a:off x="4272" y="551"/>
              <a:ext cx="6" cy="73"/>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66"/>
            <p:cNvSpPr>
              <a:spLocks noChangeShapeType="1"/>
            </p:cNvSpPr>
            <p:nvPr/>
          </p:nvSpPr>
          <p:spPr bwMode="auto">
            <a:xfrm>
              <a:off x="4368" y="517"/>
              <a:ext cx="0" cy="107"/>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2" name="Text Box 67"/>
          <p:cNvSpPr txBox="1">
            <a:spLocks noChangeArrowheads="1"/>
          </p:cNvSpPr>
          <p:nvPr/>
        </p:nvSpPr>
        <p:spPr bwMode="auto">
          <a:xfrm>
            <a:off x="8069112" y="4165409"/>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i="0" dirty="0">
                <a:solidFill>
                  <a:srgbClr val="CC3300"/>
                </a:solidFill>
              </a:rPr>
              <a:t>普芳德系</a:t>
            </a:r>
          </a:p>
        </p:txBody>
      </p:sp>
      <p:grpSp>
        <p:nvGrpSpPr>
          <p:cNvPr id="53" name="Group 13"/>
          <p:cNvGrpSpPr>
            <a:grpSpLocks/>
          </p:cNvGrpSpPr>
          <p:nvPr/>
        </p:nvGrpSpPr>
        <p:grpSpPr bwMode="auto">
          <a:xfrm>
            <a:off x="2856773" y="2889319"/>
            <a:ext cx="1387904" cy="3333340"/>
            <a:chOff x="792" y="434"/>
            <a:chExt cx="881" cy="2113"/>
          </a:xfrm>
        </p:grpSpPr>
        <p:sp>
          <p:nvSpPr>
            <p:cNvPr id="54" name="Text Box 14"/>
            <p:cNvSpPr txBox="1">
              <a:spLocks noChangeArrowheads="1"/>
            </p:cNvSpPr>
            <p:nvPr/>
          </p:nvSpPr>
          <p:spPr bwMode="auto">
            <a:xfrm>
              <a:off x="792" y="2257"/>
              <a:ext cx="768"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   -13.6</a:t>
              </a:r>
            </a:p>
          </p:txBody>
        </p:sp>
        <p:sp>
          <p:nvSpPr>
            <p:cNvPr id="55" name="Text Box 15"/>
            <p:cNvSpPr txBox="1">
              <a:spLocks noChangeArrowheads="1"/>
            </p:cNvSpPr>
            <p:nvPr/>
          </p:nvSpPr>
          <p:spPr bwMode="auto">
            <a:xfrm>
              <a:off x="921" y="1769"/>
              <a:ext cx="576"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 -3.39</a:t>
              </a:r>
            </a:p>
          </p:txBody>
        </p:sp>
        <p:sp>
          <p:nvSpPr>
            <p:cNvPr id="56" name="Text Box 16"/>
            <p:cNvSpPr txBox="1">
              <a:spLocks noChangeArrowheads="1"/>
            </p:cNvSpPr>
            <p:nvPr/>
          </p:nvSpPr>
          <p:spPr bwMode="auto">
            <a:xfrm>
              <a:off x="953" y="1455"/>
              <a:ext cx="57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-1.51</a:t>
              </a:r>
            </a:p>
          </p:txBody>
        </p:sp>
        <p:sp>
          <p:nvSpPr>
            <p:cNvPr id="57" name="Text Box 17"/>
            <p:cNvSpPr txBox="1">
              <a:spLocks noChangeArrowheads="1"/>
            </p:cNvSpPr>
            <p:nvPr/>
          </p:nvSpPr>
          <p:spPr bwMode="auto">
            <a:xfrm>
              <a:off x="953" y="1251"/>
              <a:ext cx="57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-0.85</a:t>
              </a:r>
            </a:p>
          </p:txBody>
        </p:sp>
        <p:sp>
          <p:nvSpPr>
            <p:cNvPr id="58" name="Text Box 18"/>
            <p:cNvSpPr txBox="1">
              <a:spLocks noChangeArrowheads="1"/>
            </p:cNvSpPr>
            <p:nvPr/>
          </p:nvSpPr>
          <p:spPr bwMode="auto">
            <a:xfrm>
              <a:off x="959" y="1061"/>
              <a:ext cx="57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olidFill>
                    <a:srgbClr val="0000FF"/>
                  </a:solidFill>
                </a:rPr>
                <a:t>-0.54</a:t>
              </a:r>
            </a:p>
          </p:txBody>
        </p:sp>
        <p:sp>
          <p:nvSpPr>
            <p:cNvPr id="59" name="Text Box 19"/>
            <p:cNvSpPr txBox="1">
              <a:spLocks noChangeArrowheads="1"/>
            </p:cNvSpPr>
            <p:nvPr/>
          </p:nvSpPr>
          <p:spPr bwMode="auto">
            <a:xfrm>
              <a:off x="1056" y="755"/>
              <a:ext cx="57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0</a:t>
              </a:r>
            </a:p>
          </p:txBody>
        </p:sp>
        <p:sp>
          <p:nvSpPr>
            <p:cNvPr id="60" name="Text Box 20"/>
            <p:cNvSpPr txBox="1">
              <a:spLocks noChangeArrowheads="1"/>
            </p:cNvSpPr>
            <p:nvPr/>
          </p:nvSpPr>
          <p:spPr bwMode="auto">
            <a:xfrm>
              <a:off x="809" y="434"/>
              <a:ext cx="86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err="1">
                  <a:solidFill>
                    <a:srgbClr val="0000FF"/>
                  </a:solidFill>
                </a:rPr>
                <a:t>E</a:t>
              </a:r>
              <a:r>
                <a:rPr lang="en-US" altLang="zh-CN" sz="2800" b="1" baseline="-25000" dirty="0" err="1">
                  <a:solidFill>
                    <a:srgbClr val="0000FF"/>
                  </a:solidFill>
                </a:rPr>
                <a:t>n</a:t>
              </a:r>
              <a:r>
                <a:rPr lang="en-US" altLang="zh-CN" sz="2800" b="1" i="0" dirty="0">
                  <a:solidFill>
                    <a:srgbClr val="0000FF"/>
                  </a:solidFill>
                </a:rPr>
                <a:t>(eV)</a:t>
              </a:r>
            </a:p>
          </p:txBody>
        </p:sp>
      </p:grpSp>
      <p:sp>
        <p:nvSpPr>
          <p:cNvPr id="61" name="矩形 60"/>
          <p:cNvSpPr/>
          <p:nvPr/>
        </p:nvSpPr>
        <p:spPr>
          <a:xfrm>
            <a:off x="1884081" y="149174"/>
            <a:ext cx="8208912" cy="1384995"/>
          </a:xfrm>
          <a:prstGeom prst="rect">
            <a:avLst/>
          </a:prstGeom>
        </p:spPr>
        <p:txBody>
          <a:bodyPr wrap="square">
            <a:spAutoFit/>
          </a:bodyPr>
          <a:lstStyle/>
          <a:p>
            <a:r>
              <a:rPr lang="zh-CN" altLang="en-US" sz="2800" b="1" i="0" dirty="0">
                <a:solidFill>
                  <a:srgbClr val="FF0000"/>
                </a:solidFill>
                <a:cs typeface="宋体" panose="02010600030101010101" pitchFamily="2" charset="-122"/>
              </a:rPr>
              <a:t>练习</a:t>
            </a:r>
            <a:r>
              <a:rPr lang="zh-CN" altLang="zh-CN" sz="2800" b="1" i="0" dirty="0">
                <a:solidFill>
                  <a:srgbClr val="FF0000"/>
                </a:solidFill>
                <a:cs typeface="宋体" panose="02010600030101010101" pitchFamily="2" charset="-122"/>
              </a:rPr>
              <a:t>：</a:t>
            </a:r>
            <a:r>
              <a:rPr lang="zh-CN" altLang="zh-CN" sz="2800" b="1" i="0" dirty="0">
                <a:solidFill>
                  <a:srgbClr val="009900"/>
                </a:solidFill>
                <a:cs typeface="宋体" panose="02010600030101010101" pitchFamily="2" charset="-122"/>
              </a:rPr>
              <a:t>在氢原子光谱中，</a:t>
            </a:r>
            <a:r>
              <a:rPr lang="zh-CN" altLang="en-US" sz="2800" b="1" i="0" dirty="0">
                <a:solidFill>
                  <a:srgbClr val="009900"/>
                </a:solidFill>
                <a:cs typeface="宋体" panose="02010600030101010101" pitchFamily="2" charset="-122"/>
              </a:rPr>
              <a:t>求谱系的</a:t>
            </a:r>
            <a:r>
              <a:rPr lang="zh-CN" altLang="zh-CN" sz="2800" b="1" i="0" dirty="0">
                <a:solidFill>
                  <a:srgbClr val="009900"/>
                </a:solidFill>
                <a:cs typeface="宋体" panose="02010600030101010101" pitchFamily="2" charset="-122"/>
              </a:rPr>
              <a:t>波长最短</a:t>
            </a:r>
            <a:r>
              <a:rPr lang="zh-CN" altLang="en-US" sz="2800" b="1" i="0" dirty="0">
                <a:solidFill>
                  <a:srgbClr val="009900"/>
                </a:solidFill>
                <a:cs typeface="宋体" panose="02010600030101010101" pitchFamily="2" charset="-122"/>
              </a:rPr>
              <a:t>和</a:t>
            </a:r>
            <a:r>
              <a:rPr lang="zh-CN" altLang="zh-CN" sz="2800" b="1" i="0" dirty="0">
                <a:solidFill>
                  <a:srgbClr val="009900"/>
                </a:solidFill>
                <a:cs typeface="宋体" panose="02010600030101010101" pitchFamily="2" charset="-122"/>
              </a:rPr>
              <a:t>最</a:t>
            </a:r>
            <a:r>
              <a:rPr lang="zh-CN" altLang="en-US" sz="2800" b="1" i="0" dirty="0">
                <a:solidFill>
                  <a:srgbClr val="009900"/>
                </a:solidFill>
                <a:cs typeface="宋体" panose="02010600030101010101" pitchFamily="2" charset="-122"/>
              </a:rPr>
              <a:t>长</a:t>
            </a:r>
            <a:r>
              <a:rPr lang="zh-CN" altLang="zh-CN" sz="2800" b="1" i="0" dirty="0">
                <a:solidFill>
                  <a:srgbClr val="009900"/>
                </a:solidFill>
                <a:cs typeface="宋体" panose="02010600030101010101" pitchFamily="2" charset="-122"/>
              </a:rPr>
              <a:t>的光子能量</a:t>
            </a:r>
            <a:r>
              <a:rPr lang="zh-CN" altLang="en-US" sz="2800" b="1" i="0" dirty="0">
                <a:solidFill>
                  <a:srgbClr val="009900"/>
                </a:solidFill>
                <a:cs typeface="宋体" panose="02010600030101010101" pitchFamily="2" charset="-122"/>
              </a:rPr>
              <a:t>，</a:t>
            </a:r>
            <a:r>
              <a:rPr lang="zh-CN" altLang="zh-CN" sz="2800" b="1" i="0" dirty="0">
                <a:solidFill>
                  <a:srgbClr val="CC3300"/>
                </a:solidFill>
                <a:cs typeface="宋体" panose="02010600030101010101" pitchFamily="2" charset="-122"/>
              </a:rPr>
              <a:t>赖曼系</a:t>
            </a:r>
            <a:r>
              <a:rPr lang="zh-CN" altLang="en-US" sz="2800" b="1" i="0" dirty="0">
                <a:solidFill>
                  <a:srgbClr val="CC3300"/>
                </a:solidFill>
                <a:cs typeface="宋体" panose="02010600030101010101" pitchFamily="2" charset="-122"/>
              </a:rPr>
              <a:t>：</a:t>
            </a:r>
            <a:r>
              <a:rPr lang="en-US" altLang="zh-CN" sz="2800" b="1" i="0" dirty="0">
                <a:solidFill>
                  <a:srgbClr val="CC3300"/>
                </a:solidFill>
              </a:rPr>
              <a:t>____</a:t>
            </a:r>
            <a:r>
              <a:rPr lang="zh-CN" altLang="en-US" sz="2800" b="1" i="0" dirty="0">
                <a:solidFill>
                  <a:srgbClr val="CC3300"/>
                </a:solidFill>
              </a:rPr>
              <a:t>和</a:t>
            </a:r>
            <a:r>
              <a:rPr lang="en-US" altLang="zh-CN" sz="2800" b="1" i="0" dirty="0">
                <a:solidFill>
                  <a:srgbClr val="CC3300"/>
                </a:solidFill>
              </a:rPr>
              <a:t>____ eV</a:t>
            </a:r>
            <a:r>
              <a:rPr lang="zh-CN" altLang="zh-CN" sz="2800" b="1" i="0" dirty="0">
                <a:solidFill>
                  <a:srgbClr val="CC3300"/>
                </a:solidFill>
                <a:cs typeface="宋体" panose="02010600030101010101" pitchFamily="2" charset="-122"/>
              </a:rPr>
              <a:t>；</a:t>
            </a:r>
            <a:r>
              <a:rPr lang="zh-CN" altLang="zh-CN" sz="2800" b="1" i="0" dirty="0">
                <a:solidFill>
                  <a:srgbClr val="0000FF"/>
                </a:solidFill>
                <a:cs typeface="宋体" panose="02010600030101010101" pitchFamily="2" charset="-122"/>
              </a:rPr>
              <a:t>巴耳末系</a:t>
            </a:r>
            <a:r>
              <a:rPr lang="zh-CN" altLang="en-US" sz="2800" b="1" i="0" dirty="0">
                <a:solidFill>
                  <a:srgbClr val="0000FF"/>
                </a:solidFill>
                <a:cs typeface="宋体" panose="02010600030101010101" pitchFamily="2" charset="-122"/>
              </a:rPr>
              <a:t>：</a:t>
            </a:r>
            <a:r>
              <a:rPr lang="en-US" altLang="zh-CN" sz="2800" b="1" i="0" dirty="0">
                <a:solidFill>
                  <a:srgbClr val="0000FF"/>
                </a:solidFill>
              </a:rPr>
              <a:t>____ </a:t>
            </a:r>
            <a:r>
              <a:rPr lang="zh-CN" altLang="en-US" sz="2800" b="1" i="0" dirty="0">
                <a:solidFill>
                  <a:srgbClr val="0000FF"/>
                </a:solidFill>
              </a:rPr>
              <a:t>和</a:t>
            </a:r>
            <a:r>
              <a:rPr lang="en-US" altLang="zh-CN" sz="2800" b="1" i="0" dirty="0">
                <a:solidFill>
                  <a:srgbClr val="0000FF"/>
                </a:solidFill>
              </a:rPr>
              <a:t>____ eV</a:t>
            </a:r>
            <a:r>
              <a:rPr lang="zh-CN" altLang="en-US" sz="2800" b="1" i="0" dirty="0">
                <a:solidFill>
                  <a:srgbClr val="0000FF"/>
                </a:solidFill>
              </a:rPr>
              <a:t>；</a:t>
            </a:r>
            <a:r>
              <a:rPr lang="zh-CN" altLang="en-US" sz="2800" b="1" i="0" dirty="0">
                <a:solidFill>
                  <a:srgbClr val="FF00FF"/>
                </a:solidFill>
              </a:rPr>
              <a:t>布喇开系：</a:t>
            </a:r>
            <a:r>
              <a:rPr lang="en-US" altLang="zh-CN" sz="2800" b="1" i="0" dirty="0">
                <a:solidFill>
                  <a:srgbClr val="FF00FF"/>
                </a:solidFill>
              </a:rPr>
              <a:t>____</a:t>
            </a:r>
            <a:r>
              <a:rPr lang="zh-CN" altLang="en-US" sz="2800" b="1" i="0" dirty="0">
                <a:solidFill>
                  <a:srgbClr val="FF00FF"/>
                </a:solidFill>
              </a:rPr>
              <a:t>和</a:t>
            </a:r>
            <a:r>
              <a:rPr lang="en-US" altLang="zh-CN" sz="2800" b="1" i="0" dirty="0">
                <a:solidFill>
                  <a:srgbClr val="FF00FF"/>
                </a:solidFill>
              </a:rPr>
              <a:t>____ eV </a:t>
            </a:r>
            <a:r>
              <a:rPr lang="zh-CN" altLang="zh-CN" sz="2800" b="1" i="0" dirty="0">
                <a:solidFill>
                  <a:srgbClr val="FF00FF"/>
                </a:solidFill>
                <a:cs typeface="宋体" panose="02010600030101010101" pitchFamily="2" charset="-122"/>
              </a:rPr>
              <a:t>。</a:t>
            </a:r>
            <a:endParaRPr lang="zh-CN" altLang="en-US" b="1" i="0" dirty="0">
              <a:solidFill>
                <a:srgbClr val="FF00FF"/>
              </a:solidFill>
            </a:endParaRPr>
          </a:p>
        </p:txBody>
      </p:sp>
      <p:graphicFrame>
        <p:nvGraphicFramePr>
          <p:cNvPr id="63" name="Object 1062"/>
          <p:cNvGraphicFramePr>
            <a:graphicFrameLocks noChangeAspect="1"/>
          </p:cNvGraphicFramePr>
          <p:nvPr>
            <p:extLst>
              <p:ext uri="{D42A27DB-BD31-4B8C-83A1-F6EECF244321}">
                <p14:modId xmlns:p14="http://schemas.microsoft.com/office/powerpoint/2010/main" val="2507984319"/>
              </p:ext>
            </p:extLst>
          </p:nvPr>
        </p:nvGraphicFramePr>
        <p:xfrm>
          <a:off x="2586411" y="1566434"/>
          <a:ext cx="6748463" cy="868363"/>
        </p:xfrm>
        <a:graphic>
          <a:graphicData uri="http://schemas.openxmlformats.org/presentationml/2006/ole">
            <mc:AlternateContent xmlns:mc="http://schemas.openxmlformats.org/markup-compatibility/2006">
              <mc:Choice xmlns:v="urn:schemas-microsoft-com:vml" Requires="v">
                <p:oleObj spid="_x0000_s317884" name="Equation" r:id="rId5" imgW="3060360" imgH="393480" progId="Equation.DSMT4">
                  <p:embed/>
                </p:oleObj>
              </mc:Choice>
              <mc:Fallback>
                <p:oleObj name="Equation" r:id="rId5" imgW="3060360" imgH="393480" progId="Equation.DSMT4">
                  <p:embed/>
                  <p:pic>
                    <p:nvPicPr>
                      <p:cNvPr id="62" name="Object 1062"/>
                      <p:cNvPicPr>
                        <a:picLocks noChangeAspect="1" noChangeArrowheads="1"/>
                      </p:cNvPicPr>
                      <p:nvPr/>
                    </p:nvPicPr>
                    <p:blipFill>
                      <a:blip r:embed="rId6"/>
                      <a:srcRect/>
                      <a:stretch>
                        <a:fillRect/>
                      </a:stretch>
                    </p:blipFill>
                    <p:spPr bwMode="auto">
                      <a:xfrm>
                        <a:off x="2586411" y="1566434"/>
                        <a:ext cx="6748463" cy="868363"/>
                      </a:xfrm>
                      <a:prstGeom prst="rect">
                        <a:avLst/>
                      </a:prstGeom>
                      <a:noFill/>
                      <a:ln>
                        <a:noFill/>
                      </a:ln>
                      <a:effectLst/>
                      <a:extLst/>
                    </p:spPr>
                  </p:pic>
                </p:oleObj>
              </mc:Fallback>
            </mc:AlternateContent>
          </a:graphicData>
        </a:graphic>
      </p:graphicFrame>
      <p:sp>
        <p:nvSpPr>
          <p:cNvPr id="64" name="Text Box 14"/>
          <p:cNvSpPr txBox="1">
            <a:spLocks noChangeArrowheads="1"/>
          </p:cNvSpPr>
          <p:nvPr/>
        </p:nvSpPr>
        <p:spPr bwMode="auto">
          <a:xfrm>
            <a:off x="5319209" y="591230"/>
            <a:ext cx="847725" cy="457486"/>
          </a:xfrm>
          <a:prstGeom prst="rect">
            <a:avLst/>
          </a:prstGeom>
          <a:solidFill>
            <a:srgbClr val="FFFF00"/>
          </a:solidFill>
          <a:ln>
            <a:noFill/>
          </a:ln>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13.6</a:t>
            </a:r>
          </a:p>
        </p:txBody>
      </p:sp>
      <p:sp>
        <p:nvSpPr>
          <p:cNvPr id="65" name="矩形 64"/>
          <p:cNvSpPr/>
          <p:nvPr/>
        </p:nvSpPr>
        <p:spPr>
          <a:xfrm>
            <a:off x="1884081" y="2463938"/>
            <a:ext cx="1422184" cy="461665"/>
          </a:xfrm>
          <a:prstGeom prst="rect">
            <a:avLst/>
          </a:prstGeom>
        </p:spPr>
        <p:txBody>
          <a:bodyPr wrap="none">
            <a:spAutoFit/>
          </a:bodyPr>
          <a:lstStyle/>
          <a:p>
            <a:r>
              <a:rPr lang="zh-CN" altLang="zh-CN" sz="2400" b="1" i="0" dirty="0">
                <a:solidFill>
                  <a:srgbClr val="009900"/>
                </a:solidFill>
                <a:cs typeface="宋体" panose="02010600030101010101" pitchFamily="2" charset="-122"/>
              </a:rPr>
              <a:t>波长最短</a:t>
            </a:r>
            <a:endParaRPr lang="zh-CN" altLang="en-US" dirty="0"/>
          </a:p>
        </p:txBody>
      </p:sp>
      <p:graphicFrame>
        <p:nvGraphicFramePr>
          <p:cNvPr id="66" name="Object 1062"/>
          <p:cNvGraphicFramePr>
            <a:graphicFrameLocks noChangeAspect="1"/>
          </p:cNvGraphicFramePr>
          <p:nvPr>
            <p:extLst>
              <p:ext uri="{D42A27DB-BD31-4B8C-83A1-F6EECF244321}">
                <p14:modId xmlns:p14="http://schemas.microsoft.com/office/powerpoint/2010/main" val="1017663036"/>
              </p:ext>
            </p:extLst>
          </p:nvPr>
        </p:nvGraphicFramePr>
        <p:xfrm>
          <a:off x="3369702" y="2271496"/>
          <a:ext cx="1792287" cy="868363"/>
        </p:xfrm>
        <a:graphic>
          <a:graphicData uri="http://schemas.openxmlformats.org/presentationml/2006/ole">
            <mc:AlternateContent xmlns:mc="http://schemas.openxmlformats.org/markup-compatibility/2006">
              <mc:Choice xmlns:v="urn:schemas-microsoft-com:vml" Requires="v">
                <p:oleObj spid="_x0000_s317885" name="Equation" r:id="rId7" imgW="812520" imgH="393480" progId="Equation.DSMT4">
                  <p:embed/>
                </p:oleObj>
              </mc:Choice>
              <mc:Fallback>
                <p:oleObj name="Equation" r:id="rId7" imgW="812520" imgH="393480" progId="Equation.DSMT4">
                  <p:embed/>
                  <p:pic>
                    <p:nvPicPr>
                      <p:cNvPr id="63" name="Object 1062"/>
                      <p:cNvPicPr>
                        <a:picLocks noChangeAspect="1" noChangeArrowheads="1"/>
                      </p:cNvPicPr>
                      <p:nvPr/>
                    </p:nvPicPr>
                    <p:blipFill>
                      <a:blip r:embed="rId8"/>
                      <a:srcRect/>
                      <a:stretch>
                        <a:fillRect/>
                      </a:stretch>
                    </p:blipFill>
                    <p:spPr bwMode="auto">
                      <a:xfrm>
                        <a:off x="3369702" y="2271496"/>
                        <a:ext cx="1792287" cy="868363"/>
                      </a:xfrm>
                      <a:prstGeom prst="rect">
                        <a:avLst/>
                      </a:prstGeom>
                      <a:noFill/>
                      <a:ln>
                        <a:noFill/>
                      </a:ln>
                      <a:effectLst/>
                      <a:extLst/>
                    </p:spPr>
                  </p:pic>
                </p:oleObj>
              </mc:Fallback>
            </mc:AlternateContent>
          </a:graphicData>
        </a:graphic>
      </p:graphicFrame>
      <p:sp>
        <p:nvSpPr>
          <p:cNvPr id="67" name="矩形 66"/>
          <p:cNvSpPr/>
          <p:nvPr/>
        </p:nvSpPr>
        <p:spPr>
          <a:xfrm>
            <a:off x="5249549" y="2564988"/>
            <a:ext cx="1422184" cy="461665"/>
          </a:xfrm>
          <a:prstGeom prst="rect">
            <a:avLst/>
          </a:prstGeom>
        </p:spPr>
        <p:txBody>
          <a:bodyPr wrap="none">
            <a:spAutoFit/>
          </a:bodyPr>
          <a:lstStyle/>
          <a:p>
            <a:r>
              <a:rPr lang="zh-CN" altLang="zh-CN" sz="2400" b="1" i="0" dirty="0">
                <a:solidFill>
                  <a:srgbClr val="009900"/>
                </a:solidFill>
                <a:cs typeface="宋体" panose="02010600030101010101" pitchFamily="2" charset="-122"/>
              </a:rPr>
              <a:t>波长最</a:t>
            </a:r>
            <a:r>
              <a:rPr lang="zh-CN" altLang="en-US" sz="2400" b="1" i="0" dirty="0">
                <a:solidFill>
                  <a:srgbClr val="009900"/>
                </a:solidFill>
                <a:cs typeface="宋体" panose="02010600030101010101" pitchFamily="2" charset="-122"/>
              </a:rPr>
              <a:t>长</a:t>
            </a:r>
            <a:endParaRPr lang="zh-CN" altLang="en-US" dirty="0"/>
          </a:p>
        </p:txBody>
      </p:sp>
      <p:graphicFrame>
        <p:nvGraphicFramePr>
          <p:cNvPr id="68" name="Object 1062"/>
          <p:cNvGraphicFramePr>
            <a:graphicFrameLocks noChangeAspect="1"/>
          </p:cNvGraphicFramePr>
          <p:nvPr>
            <p:extLst>
              <p:ext uri="{D42A27DB-BD31-4B8C-83A1-F6EECF244321}">
                <p14:modId xmlns:p14="http://schemas.microsoft.com/office/powerpoint/2010/main" val="2270458832"/>
              </p:ext>
            </p:extLst>
          </p:nvPr>
        </p:nvGraphicFramePr>
        <p:xfrm>
          <a:off x="6632228" y="2373888"/>
          <a:ext cx="3416300" cy="952500"/>
        </p:xfrm>
        <a:graphic>
          <a:graphicData uri="http://schemas.openxmlformats.org/presentationml/2006/ole">
            <mc:AlternateContent xmlns:mc="http://schemas.openxmlformats.org/markup-compatibility/2006">
              <mc:Choice xmlns:v="urn:schemas-microsoft-com:vml" Requires="v">
                <p:oleObj spid="_x0000_s317886" name="Equation" r:id="rId9" imgW="1549080" imgH="431640" progId="Equation.DSMT4">
                  <p:embed/>
                </p:oleObj>
              </mc:Choice>
              <mc:Fallback>
                <p:oleObj name="Equation" r:id="rId9" imgW="1549080" imgH="431640" progId="Equation.DSMT4">
                  <p:embed/>
                  <p:pic>
                    <p:nvPicPr>
                      <p:cNvPr id="63" name="Object 1062"/>
                      <p:cNvPicPr>
                        <a:picLocks noChangeAspect="1" noChangeArrowheads="1"/>
                      </p:cNvPicPr>
                      <p:nvPr/>
                    </p:nvPicPr>
                    <p:blipFill>
                      <a:blip r:embed="rId10"/>
                      <a:srcRect/>
                      <a:stretch>
                        <a:fillRect/>
                      </a:stretch>
                    </p:blipFill>
                    <p:spPr bwMode="auto">
                      <a:xfrm>
                        <a:off x="6632228" y="2373888"/>
                        <a:ext cx="3416300" cy="952500"/>
                      </a:xfrm>
                      <a:prstGeom prst="rect">
                        <a:avLst/>
                      </a:prstGeom>
                      <a:noFill/>
                      <a:ln>
                        <a:noFill/>
                      </a:ln>
                      <a:effectLst/>
                      <a:extLst/>
                    </p:spPr>
                  </p:pic>
                </p:oleObj>
              </mc:Fallback>
            </mc:AlternateContent>
          </a:graphicData>
        </a:graphic>
      </p:graphicFrame>
      <p:sp>
        <p:nvSpPr>
          <p:cNvPr id="69" name="Text Box 14"/>
          <p:cNvSpPr txBox="1">
            <a:spLocks noChangeArrowheads="1"/>
          </p:cNvSpPr>
          <p:nvPr/>
        </p:nvSpPr>
        <p:spPr bwMode="auto">
          <a:xfrm>
            <a:off x="6262682" y="596514"/>
            <a:ext cx="1423647" cy="461665"/>
          </a:xfrm>
          <a:prstGeom prst="rect">
            <a:avLst/>
          </a:prstGeom>
          <a:solidFill>
            <a:srgbClr val="00FFFF"/>
          </a:solidFill>
          <a:ln>
            <a:noFill/>
          </a:ln>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13.6 •3/4</a:t>
            </a:r>
          </a:p>
        </p:txBody>
      </p:sp>
      <p:sp>
        <p:nvSpPr>
          <p:cNvPr id="70" name="Text Box 14"/>
          <p:cNvSpPr txBox="1">
            <a:spLocks noChangeArrowheads="1"/>
          </p:cNvSpPr>
          <p:nvPr/>
        </p:nvSpPr>
        <p:spPr bwMode="auto">
          <a:xfrm>
            <a:off x="1686762" y="1083707"/>
            <a:ext cx="1423647" cy="461665"/>
          </a:xfrm>
          <a:prstGeom prst="rect">
            <a:avLst/>
          </a:prstGeom>
          <a:gradFill flip="none" rotWithShape="1">
            <a:gsLst>
              <a:gs pos="0">
                <a:srgbClr val="FF3300">
                  <a:tint val="66000"/>
                  <a:satMod val="160000"/>
                </a:srgbClr>
              </a:gs>
              <a:gs pos="50000">
                <a:srgbClr val="FF3300">
                  <a:tint val="44500"/>
                  <a:satMod val="160000"/>
                </a:srgbClr>
              </a:gs>
              <a:gs pos="100000">
                <a:srgbClr val="FF3300">
                  <a:tint val="23500"/>
                  <a:satMod val="160000"/>
                </a:srgbClr>
              </a:gs>
            </a:gsLst>
            <a:lin ang="2700000" scaled="1"/>
            <a:tileRect/>
          </a:gradFill>
          <a:ln>
            <a:noFill/>
          </a:ln>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13.6 •1/4</a:t>
            </a:r>
          </a:p>
        </p:txBody>
      </p:sp>
      <p:sp>
        <p:nvSpPr>
          <p:cNvPr id="71" name="Text Box 14"/>
          <p:cNvSpPr txBox="1">
            <a:spLocks noChangeArrowheads="1"/>
          </p:cNvSpPr>
          <p:nvPr/>
        </p:nvSpPr>
        <p:spPr bwMode="auto">
          <a:xfrm>
            <a:off x="3148008" y="1092630"/>
            <a:ext cx="1723685" cy="461665"/>
          </a:xfrm>
          <a:prstGeom prst="rect">
            <a:avLst/>
          </a:prstGeom>
          <a:solidFill>
            <a:srgbClr val="FFC000"/>
          </a:solidFill>
          <a:ln>
            <a:noFill/>
          </a:ln>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13.6 •5/36</a:t>
            </a:r>
          </a:p>
        </p:txBody>
      </p:sp>
      <p:sp>
        <p:nvSpPr>
          <p:cNvPr id="72" name="Text Box 14"/>
          <p:cNvSpPr txBox="1">
            <a:spLocks noChangeArrowheads="1"/>
          </p:cNvSpPr>
          <p:nvPr/>
        </p:nvSpPr>
        <p:spPr bwMode="auto">
          <a:xfrm>
            <a:off x="5945804" y="1082794"/>
            <a:ext cx="1588125" cy="461665"/>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ln>
            <a:noFill/>
          </a:ln>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13.6 •1/16</a:t>
            </a:r>
          </a:p>
        </p:txBody>
      </p:sp>
      <p:sp>
        <p:nvSpPr>
          <p:cNvPr id="73" name="Text Box 14"/>
          <p:cNvSpPr txBox="1">
            <a:spLocks noChangeArrowheads="1"/>
          </p:cNvSpPr>
          <p:nvPr/>
        </p:nvSpPr>
        <p:spPr bwMode="auto">
          <a:xfrm>
            <a:off x="7679931" y="1068933"/>
            <a:ext cx="1654942" cy="461665"/>
          </a:xfrm>
          <a:prstGeom prst="rect">
            <a:avLst/>
          </a:prstGeom>
          <a:solidFill>
            <a:srgbClr val="66FF33"/>
          </a:solidFill>
          <a:ln>
            <a:noFill/>
          </a:ln>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dirty="0">
                <a:solidFill>
                  <a:srgbClr val="0000FF"/>
                </a:solidFill>
              </a:rPr>
              <a:t>13.6 •9/400</a:t>
            </a:r>
          </a:p>
        </p:txBody>
      </p:sp>
    </p:spTree>
    <p:extLst>
      <p:ext uri="{BB962C8B-B14F-4D97-AF65-F5344CB8AC3E}">
        <p14:creationId xmlns:p14="http://schemas.microsoft.com/office/powerpoint/2010/main" val="337531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25">
                                            <p:txEl>
                                              <p:pRg st="0" end="0"/>
                                            </p:txEl>
                                          </p:spTgt>
                                        </p:tgtEl>
                                        <p:attrNameLst>
                                          <p:attrName>style.visibility</p:attrName>
                                        </p:attrNameLst>
                                      </p:cBhvr>
                                      <p:to>
                                        <p:strVal val="visible"/>
                                      </p:to>
                                    </p:set>
                                    <p:animEffect transition="in" filter="wipe(left)">
                                      <p:cBhvr>
                                        <p:cTn id="24" dur="500"/>
                                        <p:tgtEl>
                                          <p:spTgt spid="2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up)">
                                      <p:cBhvr>
                                        <p:cTn id="29" dur="500"/>
                                        <p:tgtEl>
                                          <p:spTgt spid="26"/>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34">
                                            <p:txEl>
                                              <p:pRg st="0" end="0"/>
                                            </p:txEl>
                                          </p:spTgt>
                                        </p:tgtEl>
                                        <p:attrNameLst>
                                          <p:attrName>style.visibility</p:attrName>
                                        </p:attrNameLst>
                                      </p:cBhvr>
                                      <p:to>
                                        <p:strVal val="visible"/>
                                      </p:to>
                                    </p:set>
                                    <p:animEffect transition="in" filter="wipe(left)">
                                      <p:cBhvr>
                                        <p:cTn id="33" dur="500"/>
                                        <p:tgtEl>
                                          <p:spTgt spid="34">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up)">
                                      <p:cBhvr>
                                        <p:cTn id="38" dur="500"/>
                                        <p:tgtEl>
                                          <p:spTgt spid="35"/>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wipe(left)">
                                      <p:cBhvr>
                                        <p:cTn id="42" dur="500"/>
                                        <p:tgtEl>
                                          <p:spTgt spid="41">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up)">
                                      <p:cBhvr>
                                        <p:cTn id="47" dur="500"/>
                                        <p:tgtEl>
                                          <p:spTgt spid="42"/>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47">
                                            <p:txEl>
                                              <p:pRg st="0" end="0"/>
                                            </p:txEl>
                                          </p:spTgt>
                                        </p:tgtEl>
                                        <p:attrNameLst>
                                          <p:attrName>style.visibility</p:attrName>
                                        </p:attrNameLst>
                                      </p:cBhvr>
                                      <p:to>
                                        <p:strVal val="visible"/>
                                      </p:to>
                                    </p:set>
                                    <p:animEffect transition="in" filter="wipe(left)">
                                      <p:cBhvr>
                                        <p:cTn id="51" dur="500"/>
                                        <p:tgtEl>
                                          <p:spTgt spid="47">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up)">
                                      <p:cBhvr>
                                        <p:cTn id="56" dur="500"/>
                                        <p:tgtEl>
                                          <p:spTgt spid="48"/>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left)">
                                      <p:cBhvr>
                                        <p:cTn id="60" dur="500"/>
                                        <p:tgtEl>
                                          <p:spTgt spid="52">
                                            <p:txEl>
                                              <p:pRg st="0" end="0"/>
                                            </p:txEl>
                                          </p:spTgt>
                                        </p:tgtEl>
                                      </p:cBhvr>
                                    </p:animEffect>
                                  </p:childTnLst>
                                </p:cTn>
                              </p:par>
                            </p:childTnLst>
                          </p:cTn>
                        </p:par>
                        <p:par>
                          <p:cTn id="61" fill="hold">
                            <p:stCondLst>
                              <p:cond delay="1000"/>
                            </p:stCondLst>
                            <p:childTnLst>
                              <p:par>
                                <p:cTn id="62" presetID="22" presetClass="entr" presetSubtype="8" fill="hold" nodeType="after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left)">
                                      <p:cBhvr>
                                        <p:cTn id="64" dur="500"/>
                                        <p:tgtEl>
                                          <p:spTgt spid="53"/>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63"/>
                                        </p:tgtEl>
                                        <p:attrNameLst>
                                          <p:attrName>style.visibility</p:attrName>
                                        </p:attrNameLst>
                                      </p:cBhvr>
                                      <p:to>
                                        <p:strVal val="visible"/>
                                      </p:to>
                                    </p:set>
                                    <p:anim calcmode="lin" valueType="num">
                                      <p:cBhvr additive="base">
                                        <p:cTn id="69" dur="500" fill="hold"/>
                                        <p:tgtEl>
                                          <p:spTgt spid="63"/>
                                        </p:tgtEl>
                                        <p:attrNameLst>
                                          <p:attrName>ppt_x</p:attrName>
                                        </p:attrNameLst>
                                      </p:cBhvr>
                                      <p:tavLst>
                                        <p:tav tm="0">
                                          <p:val>
                                            <p:strVal val="#ppt_x"/>
                                          </p:val>
                                        </p:tav>
                                        <p:tav tm="100000">
                                          <p:val>
                                            <p:strVal val="#ppt_x"/>
                                          </p:val>
                                        </p:tav>
                                      </p:tavLst>
                                    </p:anim>
                                    <p:anim calcmode="lin" valueType="num">
                                      <p:cBhvr additive="base">
                                        <p:cTn id="70"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6" presetClass="entr" presetSubtype="16" fill="hold" grpId="0" nodeType="clickEffect">
                                  <p:stCondLst>
                                    <p:cond delay="0"/>
                                  </p:stCondLst>
                                  <p:childTnLst>
                                    <p:set>
                                      <p:cBhvr>
                                        <p:cTn id="74" dur="1" fill="hold">
                                          <p:stCondLst>
                                            <p:cond delay="0"/>
                                          </p:stCondLst>
                                        </p:cTn>
                                        <p:tgtEl>
                                          <p:spTgt spid="65"/>
                                        </p:tgtEl>
                                        <p:attrNameLst>
                                          <p:attrName>style.visibility</p:attrName>
                                        </p:attrNameLst>
                                      </p:cBhvr>
                                      <p:to>
                                        <p:strVal val="visible"/>
                                      </p:to>
                                    </p:set>
                                    <p:animEffect transition="in" filter="circle(in)">
                                      <p:cBhvr>
                                        <p:cTn id="75" dur="2000"/>
                                        <p:tgtEl>
                                          <p:spTgt spid="65"/>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66"/>
                                        </p:tgtEl>
                                        <p:attrNameLst>
                                          <p:attrName>style.visibility</p:attrName>
                                        </p:attrNameLst>
                                      </p:cBhvr>
                                      <p:to>
                                        <p:strVal val="visible"/>
                                      </p:to>
                                    </p:set>
                                    <p:anim calcmode="lin" valueType="num">
                                      <p:cBhvr additive="base">
                                        <p:cTn id="80" dur="500" fill="hold"/>
                                        <p:tgtEl>
                                          <p:spTgt spid="66"/>
                                        </p:tgtEl>
                                        <p:attrNameLst>
                                          <p:attrName>ppt_x</p:attrName>
                                        </p:attrNameLst>
                                      </p:cBhvr>
                                      <p:tavLst>
                                        <p:tav tm="0">
                                          <p:val>
                                            <p:strVal val="#ppt_x"/>
                                          </p:val>
                                        </p:tav>
                                        <p:tav tm="100000">
                                          <p:val>
                                            <p:strVal val="#ppt_x"/>
                                          </p:val>
                                        </p:tav>
                                      </p:tavLst>
                                    </p:anim>
                                    <p:anim calcmode="lin" valueType="num">
                                      <p:cBhvr additive="base">
                                        <p:cTn id="81"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1" presetClass="entr" presetSubtype="1" fill="hold" grpId="0" nodeType="clickEffect">
                                  <p:stCondLst>
                                    <p:cond delay="0"/>
                                  </p:stCondLst>
                                  <p:childTnLst>
                                    <p:set>
                                      <p:cBhvr>
                                        <p:cTn id="85" dur="1" fill="hold">
                                          <p:stCondLst>
                                            <p:cond delay="0"/>
                                          </p:stCondLst>
                                        </p:cTn>
                                        <p:tgtEl>
                                          <p:spTgt spid="67"/>
                                        </p:tgtEl>
                                        <p:attrNameLst>
                                          <p:attrName>style.visibility</p:attrName>
                                        </p:attrNameLst>
                                      </p:cBhvr>
                                      <p:to>
                                        <p:strVal val="visible"/>
                                      </p:to>
                                    </p:set>
                                    <p:animEffect transition="in" filter="wheel(1)">
                                      <p:cBhvr>
                                        <p:cTn id="86" dur="2000"/>
                                        <p:tgtEl>
                                          <p:spTgt spid="67"/>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68"/>
                                        </p:tgtEl>
                                        <p:attrNameLst>
                                          <p:attrName>style.visibility</p:attrName>
                                        </p:attrNameLst>
                                      </p:cBhvr>
                                      <p:to>
                                        <p:strVal val="visible"/>
                                      </p:to>
                                    </p:set>
                                    <p:anim calcmode="lin" valueType="num">
                                      <p:cBhvr additive="base">
                                        <p:cTn id="91" dur="500" fill="hold"/>
                                        <p:tgtEl>
                                          <p:spTgt spid="68"/>
                                        </p:tgtEl>
                                        <p:attrNameLst>
                                          <p:attrName>ppt_x</p:attrName>
                                        </p:attrNameLst>
                                      </p:cBhvr>
                                      <p:tavLst>
                                        <p:tav tm="0">
                                          <p:val>
                                            <p:strVal val="#ppt_x"/>
                                          </p:val>
                                        </p:tav>
                                        <p:tav tm="100000">
                                          <p:val>
                                            <p:strVal val="#ppt_x"/>
                                          </p:val>
                                        </p:tav>
                                      </p:tavLst>
                                    </p:anim>
                                    <p:anim calcmode="lin" valueType="num">
                                      <p:cBhvr additive="base">
                                        <p:cTn id="92"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64"/>
                                        </p:tgtEl>
                                        <p:attrNameLst>
                                          <p:attrName>style.visibility</p:attrName>
                                        </p:attrNameLst>
                                      </p:cBhvr>
                                      <p:to>
                                        <p:strVal val="visible"/>
                                      </p:to>
                                    </p:set>
                                    <p:anim calcmode="lin" valueType="num">
                                      <p:cBhvr additive="base">
                                        <p:cTn id="97" dur="500" fill="hold"/>
                                        <p:tgtEl>
                                          <p:spTgt spid="64"/>
                                        </p:tgtEl>
                                        <p:attrNameLst>
                                          <p:attrName>ppt_x</p:attrName>
                                        </p:attrNameLst>
                                      </p:cBhvr>
                                      <p:tavLst>
                                        <p:tav tm="0">
                                          <p:val>
                                            <p:strVal val="#ppt_x"/>
                                          </p:val>
                                        </p:tav>
                                        <p:tav tm="100000">
                                          <p:val>
                                            <p:strVal val="#ppt_x"/>
                                          </p:val>
                                        </p:tav>
                                      </p:tavLst>
                                    </p:anim>
                                    <p:anim calcmode="lin" valueType="num">
                                      <p:cBhvr additive="base">
                                        <p:cTn id="9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69"/>
                                        </p:tgtEl>
                                        <p:attrNameLst>
                                          <p:attrName>style.visibility</p:attrName>
                                        </p:attrNameLst>
                                      </p:cBhvr>
                                      <p:to>
                                        <p:strVal val="visible"/>
                                      </p:to>
                                    </p:set>
                                    <p:anim calcmode="lin" valueType="num">
                                      <p:cBhvr additive="base">
                                        <p:cTn id="103" dur="500" fill="hold"/>
                                        <p:tgtEl>
                                          <p:spTgt spid="69"/>
                                        </p:tgtEl>
                                        <p:attrNameLst>
                                          <p:attrName>ppt_x</p:attrName>
                                        </p:attrNameLst>
                                      </p:cBhvr>
                                      <p:tavLst>
                                        <p:tav tm="0">
                                          <p:val>
                                            <p:strVal val="#ppt_x"/>
                                          </p:val>
                                        </p:tav>
                                        <p:tav tm="100000">
                                          <p:val>
                                            <p:strVal val="#ppt_x"/>
                                          </p:val>
                                        </p:tav>
                                      </p:tavLst>
                                    </p:anim>
                                    <p:anim calcmode="lin" valueType="num">
                                      <p:cBhvr additive="base">
                                        <p:cTn id="10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70"/>
                                        </p:tgtEl>
                                        <p:attrNameLst>
                                          <p:attrName>style.visibility</p:attrName>
                                        </p:attrNameLst>
                                      </p:cBhvr>
                                      <p:to>
                                        <p:strVal val="visible"/>
                                      </p:to>
                                    </p:set>
                                    <p:anim calcmode="lin" valueType="num">
                                      <p:cBhvr additive="base">
                                        <p:cTn id="109" dur="500" fill="hold"/>
                                        <p:tgtEl>
                                          <p:spTgt spid="70"/>
                                        </p:tgtEl>
                                        <p:attrNameLst>
                                          <p:attrName>ppt_x</p:attrName>
                                        </p:attrNameLst>
                                      </p:cBhvr>
                                      <p:tavLst>
                                        <p:tav tm="0">
                                          <p:val>
                                            <p:strVal val="#ppt_x"/>
                                          </p:val>
                                        </p:tav>
                                        <p:tav tm="100000">
                                          <p:val>
                                            <p:strVal val="#ppt_x"/>
                                          </p:val>
                                        </p:tav>
                                      </p:tavLst>
                                    </p:anim>
                                    <p:anim calcmode="lin" valueType="num">
                                      <p:cBhvr additive="base">
                                        <p:cTn id="110"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71"/>
                                        </p:tgtEl>
                                        <p:attrNameLst>
                                          <p:attrName>style.visibility</p:attrName>
                                        </p:attrNameLst>
                                      </p:cBhvr>
                                      <p:to>
                                        <p:strVal val="visible"/>
                                      </p:to>
                                    </p:set>
                                    <p:anim calcmode="lin" valueType="num">
                                      <p:cBhvr additive="base">
                                        <p:cTn id="115" dur="500" fill="hold"/>
                                        <p:tgtEl>
                                          <p:spTgt spid="71"/>
                                        </p:tgtEl>
                                        <p:attrNameLst>
                                          <p:attrName>ppt_x</p:attrName>
                                        </p:attrNameLst>
                                      </p:cBhvr>
                                      <p:tavLst>
                                        <p:tav tm="0">
                                          <p:val>
                                            <p:strVal val="#ppt_x"/>
                                          </p:val>
                                        </p:tav>
                                        <p:tav tm="100000">
                                          <p:val>
                                            <p:strVal val="#ppt_x"/>
                                          </p:val>
                                        </p:tav>
                                      </p:tavLst>
                                    </p:anim>
                                    <p:anim calcmode="lin" valueType="num">
                                      <p:cBhvr additive="base">
                                        <p:cTn id="116"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72"/>
                                        </p:tgtEl>
                                        <p:attrNameLst>
                                          <p:attrName>style.visibility</p:attrName>
                                        </p:attrNameLst>
                                      </p:cBhvr>
                                      <p:to>
                                        <p:strVal val="visible"/>
                                      </p:to>
                                    </p:set>
                                    <p:anim calcmode="lin" valueType="num">
                                      <p:cBhvr additive="base">
                                        <p:cTn id="121" dur="500" fill="hold"/>
                                        <p:tgtEl>
                                          <p:spTgt spid="72"/>
                                        </p:tgtEl>
                                        <p:attrNameLst>
                                          <p:attrName>ppt_x</p:attrName>
                                        </p:attrNameLst>
                                      </p:cBhvr>
                                      <p:tavLst>
                                        <p:tav tm="0">
                                          <p:val>
                                            <p:strVal val="#ppt_x"/>
                                          </p:val>
                                        </p:tav>
                                        <p:tav tm="100000">
                                          <p:val>
                                            <p:strVal val="#ppt_x"/>
                                          </p:val>
                                        </p:tav>
                                      </p:tavLst>
                                    </p:anim>
                                    <p:anim calcmode="lin" valueType="num">
                                      <p:cBhvr additive="base">
                                        <p:cTn id="122"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73"/>
                                        </p:tgtEl>
                                        <p:attrNameLst>
                                          <p:attrName>style.visibility</p:attrName>
                                        </p:attrNameLst>
                                      </p:cBhvr>
                                      <p:to>
                                        <p:strVal val="visible"/>
                                      </p:to>
                                    </p:set>
                                    <p:anim calcmode="lin" valueType="num">
                                      <p:cBhvr additive="base">
                                        <p:cTn id="127" dur="500" fill="hold"/>
                                        <p:tgtEl>
                                          <p:spTgt spid="73"/>
                                        </p:tgtEl>
                                        <p:attrNameLst>
                                          <p:attrName>ppt_x</p:attrName>
                                        </p:attrNameLst>
                                      </p:cBhvr>
                                      <p:tavLst>
                                        <p:tav tm="0">
                                          <p:val>
                                            <p:strVal val="#ppt_x"/>
                                          </p:val>
                                        </p:tav>
                                        <p:tav tm="100000">
                                          <p:val>
                                            <p:strVal val="#ppt_x"/>
                                          </p:val>
                                        </p:tav>
                                      </p:tavLst>
                                    </p:anim>
                                    <p:anim calcmode="lin" valueType="num">
                                      <p:cBhvr additive="base">
                                        <p:cTn id="128"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build="p" autoUpdateAnimBg="0" advAuto="0"/>
      <p:bldP spid="34" grpId="0" build="p" autoUpdateAnimBg="0" advAuto="0"/>
      <p:bldP spid="41" grpId="0" build="p" autoUpdateAnimBg="0" advAuto="0"/>
      <p:bldP spid="47" grpId="0" build="p" autoUpdateAnimBg="0" advAuto="0"/>
      <p:bldP spid="52" grpId="0" build="p" autoUpdateAnimBg="0" advAuto="0"/>
      <p:bldP spid="64" grpId="0" animBg="1"/>
      <p:bldP spid="65" grpId="0"/>
      <p:bldP spid="67" grpId="0"/>
      <p:bldP spid="69" grpId="0" animBg="1"/>
      <p:bldP spid="70" grpId="0" animBg="1"/>
      <p:bldP spid="71" grpId="0" animBg="1"/>
      <p:bldP spid="72" grpId="0" animBg="1"/>
      <p:bldP spid="73"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752600" y="190501"/>
            <a:ext cx="811151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lnSpc>
                <a:spcPct val="125000"/>
              </a:lnSpc>
            </a:pPr>
            <a:r>
              <a:rPr lang="en-US" altLang="zh-CN" sz="2400" i="0" dirty="0">
                <a:solidFill>
                  <a:srgbClr val="FF0000"/>
                </a:solidFill>
              </a:rPr>
              <a:t>【</a:t>
            </a:r>
            <a:r>
              <a:rPr lang="zh-CN" altLang="en-US" sz="2400" i="0" dirty="0">
                <a:solidFill>
                  <a:srgbClr val="FF0000"/>
                </a:solidFill>
              </a:rPr>
              <a:t>补充例</a:t>
            </a:r>
            <a:r>
              <a:rPr lang="en-US" altLang="zh-CN" sz="2400" i="0" dirty="0">
                <a:solidFill>
                  <a:srgbClr val="FF0000"/>
                </a:solidFill>
              </a:rPr>
              <a:t>】</a:t>
            </a:r>
            <a:r>
              <a:rPr lang="zh-CN" altLang="en-US" sz="2400" i="0" dirty="0">
                <a:solidFill>
                  <a:srgbClr val="9900CC"/>
                </a:solidFill>
                <a:latin typeface="Times New Roman" panose="02020603050405020304" pitchFamily="18" charset="0"/>
              </a:rPr>
              <a:t>已知氢光谱的某一线系的极限波长为</a:t>
            </a:r>
            <a:r>
              <a:rPr lang="en-US" altLang="zh-CN" sz="2400" i="0" dirty="0">
                <a:solidFill>
                  <a:srgbClr val="FF0000"/>
                </a:solidFill>
                <a:latin typeface="Times New Roman" panose="02020603050405020304" pitchFamily="18" charset="0"/>
              </a:rPr>
              <a:t>364.7nm</a:t>
            </a:r>
            <a:r>
              <a:rPr lang="zh-CN" altLang="en-US" sz="2400" i="0" dirty="0">
                <a:solidFill>
                  <a:srgbClr val="9900CC"/>
                </a:solidFill>
                <a:latin typeface="Times New Roman" panose="02020603050405020304" pitchFamily="18" charset="0"/>
              </a:rPr>
              <a:t>．</a:t>
            </a:r>
          </a:p>
          <a:p>
            <a:pPr eaLnBrk="1" hangingPunct="1">
              <a:lnSpc>
                <a:spcPct val="125000"/>
              </a:lnSpc>
            </a:pPr>
            <a:r>
              <a:rPr lang="zh-CN" altLang="en-US" sz="2400" i="0" dirty="0">
                <a:solidFill>
                  <a:srgbClr val="9900CC"/>
                </a:solidFill>
                <a:latin typeface="Times New Roman" panose="02020603050405020304" pitchFamily="18" charset="0"/>
              </a:rPr>
              <a:t>     其中有一谱线波长为</a:t>
            </a:r>
            <a:r>
              <a:rPr lang="zh-CN" altLang="en-US" sz="2400" i="0" dirty="0">
                <a:solidFill>
                  <a:srgbClr val="FF0000"/>
                </a:solidFill>
                <a:latin typeface="Times New Roman" panose="02020603050405020304" pitchFamily="18" charset="0"/>
                <a:sym typeface="Symbol" panose="05050102010706020507" pitchFamily="18" charset="2"/>
              </a:rPr>
              <a:t></a:t>
            </a:r>
            <a:r>
              <a:rPr lang="en-US" altLang="zh-CN" sz="2400" i="0" dirty="0">
                <a:solidFill>
                  <a:srgbClr val="FF0000"/>
                </a:solidFill>
                <a:latin typeface="Times New Roman" panose="02020603050405020304" pitchFamily="18" charset="0"/>
                <a:sym typeface="Symbol" panose="05050102010706020507" pitchFamily="18" charset="2"/>
              </a:rPr>
              <a:t>=</a:t>
            </a:r>
            <a:r>
              <a:rPr lang="en-US" altLang="zh-CN" sz="2400" i="0" dirty="0">
                <a:solidFill>
                  <a:srgbClr val="FF0000"/>
                </a:solidFill>
                <a:latin typeface="Times New Roman" panose="02020603050405020304" pitchFamily="18" charset="0"/>
              </a:rPr>
              <a:t>656.5nm</a:t>
            </a:r>
            <a:r>
              <a:rPr lang="en-US" altLang="zh-CN" sz="2400" i="0" dirty="0">
                <a:solidFill>
                  <a:srgbClr val="9900CC"/>
                </a:solidFill>
                <a:latin typeface="Times New Roman" panose="02020603050405020304" pitchFamily="18" charset="0"/>
              </a:rPr>
              <a:t>. </a:t>
            </a:r>
            <a:r>
              <a:rPr lang="zh-CN" altLang="en-US" sz="2400" i="0" dirty="0">
                <a:solidFill>
                  <a:srgbClr val="9900CC"/>
                </a:solidFill>
                <a:latin typeface="Times New Roman" panose="02020603050405020304" pitchFamily="18" charset="0"/>
              </a:rPr>
              <a:t>试由</a:t>
            </a:r>
            <a:r>
              <a:rPr lang="zh-CN" altLang="en-US" sz="2400" i="0" dirty="0">
                <a:solidFill>
                  <a:srgbClr val="9900CC"/>
                </a:solidFill>
                <a:latin typeface="Arial" panose="020B0604020202020204" pitchFamily="34" charset="0"/>
                <a:sym typeface="Wingdings" panose="05000000000000000000" pitchFamily="2" charset="2"/>
              </a:rPr>
              <a:t>玻尔理论求</a:t>
            </a:r>
            <a:r>
              <a:rPr lang="en-US" altLang="zh-CN" sz="2400" i="0" dirty="0">
                <a:solidFill>
                  <a:srgbClr val="9900CC"/>
                </a:solidFill>
                <a:latin typeface="Arial" panose="020B0604020202020204" pitchFamily="34" charset="0"/>
                <a:sym typeface="Wingdings" panose="05000000000000000000" pitchFamily="2" charset="2"/>
              </a:rPr>
              <a:t>:</a:t>
            </a:r>
          </a:p>
        </p:txBody>
      </p:sp>
      <p:sp>
        <p:nvSpPr>
          <p:cNvPr id="3" name="Text Box 3"/>
          <p:cNvSpPr txBox="1">
            <a:spLocks noChangeArrowheads="1"/>
          </p:cNvSpPr>
          <p:nvPr/>
        </p:nvSpPr>
        <p:spPr bwMode="auto">
          <a:xfrm>
            <a:off x="1631950" y="1341439"/>
            <a:ext cx="90360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lnSpc>
                <a:spcPct val="125000"/>
              </a:lnSpc>
            </a:pPr>
            <a:r>
              <a:rPr lang="en-US" altLang="zh-CN" sz="2400" i="0" dirty="0">
                <a:solidFill>
                  <a:srgbClr val="009900"/>
                </a:solidFill>
                <a:latin typeface="Times New Roman" panose="02020603050405020304" pitchFamily="18" charset="0"/>
              </a:rPr>
              <a:t>(1)  </a:t>
            </a:r>
            <a:r>
              <a:rPr lang="zh-CN" altLang="en-US" sz="2400" i="0" dirty="0">
                <a:solidFill>
                  <a:srgbClr val="009900"/>
                </a:solidFill>
                <a:latin typeface="Times New Roman" panose="02020603050405020304" pitchFamily="18" charset="0"/>
              </a:rPr>
              <a:t>与该波长相应的始态和末态的能量各为多少</a:t>
            </a:r>
            <a:r>
              <a:rPr lang="en-US" altLang="zh-CN" sz="2400" i="0" dirty="0">
                <a:solidFill>
                  <a:srgbClr val="009900"/>
                </a:solidFill>
                <a:latin typeface="Times New Roman" panose="02020603050405020304" pitchFamily="18" charset="0"/>
              </a:rPr>
              <a:t>?</a:t>
            </a:r>
          </a:p>
          <a:p>
            <a:pPr eaLnBrk="1" hangingPunct="1">
              <a:lnSpc>
                <a:spcPct val="125000"/>
              </a:lnSpc>
              <a:buFontTx/>
              <a:buAutoNum type="arabicParenBoth" startAt="2"/>
            </a:pPr>
            <a:r>
              <a:rPr lang="zh-CN" altLang="en-US" sz="2400" i="0" dirty="0">
                <a:solidFill>
                  <a:srgbClr val="009900"/>
                </a:solidFill>
                <a:latin typeface="Times New Roman" panose="02020603050405020304" pitchFamily="18" charset="0"/>
              </a:rPr>
              <a:t>电子在</a:t>
            </a:r>
            <a:r>
              <a:rPr lang="zh-CN" altLang="en-US" sz="2400" i="0" dirty="0">
                <a:solidFill>
                  <a:srgbClr val="009900"/>
                </a:solidFill>
                <a:latin typeface="Arial" panose="020B0604020202020204" pitchFamily="34" charset="0"/>
              </a:rPr>
              <a:t>相应的始态和末态轨道上运动时的周期之比为多少</a:t>
            </a:r>
            <a:r>
              <a:rPr lang="en-US" altLang="zh-CN" sz="2400" i="0" dirty="0">
                <a:solidFill>
                  <a:srgbClr val="009900"/>
                </a:solidFill>
                <a:latin typeface="Arial" panose="020B0604020202020204" pitchFamily="34" charset="0"/>
              </a:rPr>
              <a:t>?</a:t>
            </a:r>
            <a:endParaRPr lang="zh-CN" altLang="en-US" sz="1200" i="0" dirty="0">
              <a:solidFill>
                <a:srgbClr val="009900"/>
              </a:solidFill>
              <a:latin typeface="Times New Roman" panose="02020603050405020304" pitchFamily="18" charset="0"/>
            </a:endParaRPr>
          </a:p>
        </p:txBody>
      </p:sp>
      <p:sp>
        <p:nvSpPr>
          <p:cNvPr id="4" name="Text Box 4"/>
          <p:cNvSpPr txBox="1">
            <a:spLocks noChangeArrowheads="1"/>
          </p:cNvSpPr>
          <p:nvPr/>
        </p:nvSpPr>
        <p:spPr bwMode="auto">
          <a:xfrm>
            <a:off x="1631950" y="2492375"/>
            <a:ext cx="9098966"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lnSpc>
                <a:spcPct val="120000"/>
              </a:lnSpc>
            </a:pPr>
            <a:r>
              <a:rPr lang="zh-CN" altLang="en-US" sz="2800" i="0" dirty="0">
                <a:latin typeface="宋体" panose="02010600030101010101" pitchFamily="2" charset="-122"/>
              </a:rPr>
              <a:t>解</a:t>
            </a:r>
            <a:r>
              <a:rPr lang="en-US" altLang="zh-CN" sz="2800" i="0" dirty="0">
                <a:solidFill>
                  <a:srgbClr val="FF00FF"/>
                </a:solidFill>
                <a:latin typeface="宋体" panose="02010600030101010101" pitchFamily="2" charset="-122"/>
                <a:sym typeface="Wingdings" panose="05000000000000000000" pitchFamily="2" charset="2"/>
              </a:rPr>
              <a:t>(1)</a:t>
            </a:r>
            <a:r>
              <a:rPr lang="zh-CN" altLang="en-US" sz="2400" i="0" dirty="0">
                <a:solidFill>
                  <a:srgbClr val="FF00FF"/>
                </a:solidFill>
                <a:latin typeface="宋体" panose="02010600030101010101" pitchFamily="2" charset="-122"/>
                <a:sym typeface="Wingdings" panose="05000000000000000000" pitchFamily="2" charset="2"/>
              </a:rPr>
              <a:t>根据</a:t>
            </a:r>
            <a:r>
              <a:rPr lang="zh-CN" altLang="en-US" sz="2400" i="0" dirty="0">
                <a:solidFill>
                  <a:srgbClr val="FF00FF"/>
                </a:solidFill>
                <a:latin typeface="Arial" panose="020B0604020202020204" pitchFamily="34" charset="0"/>
                <a:sym typeface="Wingdings" panose="05000000000000000000" pitchFamily="2" charset="2"/>
              </a:rPr>
              <a:t>玻尔理论</a:t>
            </a:r>
            <a:r>
              <a:rPr lang="zh-CN" altLang="en-US" sz="2400" i="0" dirty="0">
                <a:solidFill>
                  <a:srgbClr val="FF00FF"/>
                </a:solidFill>
                <a:latin typeface="宋体" panose="02010600030101010101" pitchFamily="2" charset="-122"/>
                <a:sym typeface="Wingdings" panose="05000000000000000000" pitchFamily="2" charset="2"/>
              </a:rPr>
              <a:t>可得</a:t>
            </a:r>
            <a:r>
              <a:rPr lang="zh-CN" altLang="en-US" sz="2400" i="0" dirty="0">
                <a:solidFill>
                  <a:srgbClr val="FF00FF"/>
                </a:solidFill>
                <a:latin typeface="Arial" panose="020B0604020202020204" pitchFamily="34" charset="0"/>
              </a:rPr>
              <a:t>极限波长对应的波数</a:t>
            </a:r>
            <a:r>
              <a:rPr lang="en-US" altLang="zh-CN" sz="2000" i="0" u="sng" dirty="0">
                <a:solidFill>
                  <a:srgbClr val="FF00FF"/>
                </a:solidFill>
                <a:latin typeface="Arial" panose="020B0604020202020204" pitchFamily="34" charset="0"/>
              </a:rPr>
              <a:t>(</a:t>
            </a:r>
            <a:r>
              <a:rPr lang="zh-CN" altLang="en-US" sz="2000" i="0" u="sng" dirty="0">
                <a:solidFill>
                  <a:srgbClr val="FF00FF"/>
                </a:solidFill>
                <a:latin typeface="Arial" panose="020B0604020202020204" pitchFamily="34" charset="0"/>
              </a:rPr>
              <a:t>即可求得该线系的终态</a:t>
            </a:r>
            <a:r>
              <a:rPr lang="en-US" altLang="zh-CN" sz="2000" i="0" u="sng" dirty="0">
                <a:solidFill>
                  <a:srgbClr val="FF00FF"/>
                </a:solidFill>
                <a:latin typeface="Arial" panose="020B0604020202020204" pitchFamily="34" charset="0"/>
              </a:rPr>
              <a:t>)</a:t>
            </a:r>
          </a:p>
        </p:txBody>
      </p:sp>
      <p:graphicFrame>
        <p:nvGraphicFramePr>
          <p:cNvPr id="5" name="Object 5"/>
          <p:cNvGraphicFramePr>
            <a:graphicFrameLocks noChangeAspect="1"/>
          </p:cNvGraphicFramePr>
          <p:nvPr>
            <p:extLst>
              <p:ext uri="{D42A27DB-BD31-4B8C-83A1-F6EECF244321}">
                <p14:modId xmlns:p14="http://schemas.microsoft.com/office/powerpoint/2010/main" val="1295182568"/>
              </p:ext>
            </p:extLst>
          </p:nvPr>
        </p:nvGraphicFramePr>
        <p:xfrm>
          <a:off x="2547939" y="3400425"/>
          <a:ext cx="3292475" cy="533400"/>
        </p:xfrm>
        <a:graphic>
          <a:graphicData uri="http://schemas.openxmlformats.org/presentationml/2006/ole">
            <mc:AlternateContent xmlns:mc="http://schemas.openxmlformats.org/markup-compatibility/2006">
              <mc:Choice xmlns:v="urn:schemas-microsoft-com:vml" Requires="v">
                <p:oleObj spid="_x0000_s239286" name="公式" r:id="rId3" imgW="1409400" imgH="228600" progId="Equation.3">
                  <p:embed/>
                </p:oleObj>
              </mc:Choice>
              <mc:Fallback>
                <p:oleObj name="公式" r:id="rId3" imgW="14094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7939" y="3400425"/>
                        <a:ext cx="32924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3140658031"/>
              </p:ext>
            </p:extLst>
          </p:nvPr>
        </p:nvGraphicFramePr>
        <p:xfrm>
          <a:off x="5946775" y="3357564"/>
          <a:ext cx="2165350" cy="593725"/>
        </p:xfrm>
        <a:graphic>
          <a:graphicData uri="http://schemas.openxmlformats.org/presentationml/2006/ole">
            <mc:AlternateContent xmlns:mc="http://schemas.openxmlformats.org/markup-compatibility/2006">
              <mc:Choice xmlns:v="urn:schemas-microsoft-com:vml" Requires="v">
                <p:oleObj spid="_x0000_s239287" name="公式" r:id="rId5" imgW="927000" imgH="253800" progId="Equation.3">
                  <p:embed/>
                </p:oleObj>
              </mc:Choice>
              <mc:Fallback>
                <p:oleObj name="公式" r:id="rId5" imgW="92700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6775" y="3357564"/>
                        <a:ext cx="2165350"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7"/>
          <p:cNvSpPr>
            <a:spLocks noChangeArrowheads="1"/>
          </p:cNvSpPr>
          <p:nvPr/>
        </p:nvSpPr>
        <p:spPr bwMode="auto">
          <a:xfrm>
            <a:off x="8401050" y="3494088"/>
            <a:ext cx="21980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r>
              <a:rPr lang="en-US" altLang="zh-CN" sz="1800" i="0" u="sng">
                <a:solidFill>
                  <a:schemeClr val="tx2"/>
                </a:solidFill>
                <a:latin typeface="Arial" panose="020B0604020202020204" pitchFamily="34" charset="0"/>
              </a:rPr>
              <a:t>(</a:t>
            </a:r>
            <a:r>
              <a:rPr lang="zh-CN" altLang="en-US" sz="1800" i="0" u="sng">
                <a:solidFill>
                  <a:schemeClr val="tx2"/>
                </a:solidFill>
                <a:latin typeface="Arial" panose="020B0604020202020204" pitchFamily="34" charset="0"/>
              </a:rPr>
              <a:t>该线系为巴尔末系</a:t>
            </a:r>
            <a:r>
              <a:rPr lang="en-US" altLang="zh-CN" sz="1800" i="0" u="sng">
                <a:solidFill>
                  <a:schemeClr val="tx2"/>
                </a:solidFill>
                <a:latin typeface="Arial" panose="020B0604020202020204" pitchFamily="34" charset="0"/>
              </a:rPr>
              <a:t>)</a:t>
            </a:r>
          </a:p>
        </p:txBody>
      </p:sp>
      <p:sp>
        <p:nvSpPr>
          <p:cNvPr id="8" name="Text Box 8"/>
          <p:cNvSpPr txBox="1">
            <a:spLocks noChangeArrowheads="1"/>
          </p:cNvSpPr>
          <p:nvPr/>
        </p:nvSpPr>
        <p:spPr bwMode="auto">
          <a:xfrm>
            <a:off x="2011364" y="4437064"/>
            <a:ext cx="1215397"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lnSpc>
                <a:spcPct val="120000"/>
              </a:lnSpc>
            </a:pPr>
            <a:r>
              <a:rPr lang="zh-CN" altLang="en-US" sz="2400" i="0" dirty="0">
                <a:solidFill>
                  <a:srgbClr val="C00000"/>
                </a:solidFill>
                <a:latin typeface="Arial" panose="020B0604020202020204" pitchFamily="34" charset="0"/>
                <a:sym typeface="Wingdings" panose="05000000000000000000" pitchFamily="2" charset="2"/>
              </a:rPr>
              <a:t>同理有</a:t>
            </a:r>
            <a:r>
              <a:rPr lang="en-US" altLang="zh-CN" sz="2400" i="0" dirty="0">
                <a:solidFill>
                  <a:srgbClr val="C00000"/>
                </a:solidFill>
                <a:latin typeface="Arial" panose="020B0604020202020204" pitchFamily="34" charset="0"/>
                <a:sym typeface="Wingdings" panose="05000000000000000000" pitchFamily="2" charset="2"/>
              </a:rPr>
              <a:t>:</a:t>
            </a:r>
            <a:endParaRPr lang="en-US" altLang="zh-CN" sz="2000" i="0" u="sng" dirty="0">
              <a:solidFill>
                <a:srgbClr val="C00000"/>
              </a:solidFill>
              <a:latin typeface="Arial" panose="020B0604020202020204" pitchFamily="34" charset="0"/>
            </a:endParaRPr>
          </a:p>
        </p:txBody>
      </p:sp>
      <p:graphicFrame>
        <p:nvGraphicFramePr>
          <p:cNvPr id="9" name="Object 9"/>
          <p:cNvGraphicFramePr>
            <a:graphicFrameLocks noChangeAspect="1"/>
          </p:cNvGraphicFramePr>
          <p:nvPr>
            <p:extLst>
              <p:ext uri="{D42A27DB-BD31-4B8C-83A1-F6EECF244321}">
                <p14:modId xmlns:p14="http://schemas.microsoft.com/office/powerpoint/2010/main" val="2391120676"/>
              </p:ext>
            </p:extLst>
          </p:nvPr>
        </p:nvGraphicFramePr>
        <p:xfrm>
          <a:off x="3575051" y="4221164"/>
          <a:ext cx="6194425" cy="949325"/>
        </p:xfrm>
        <a:graphic>
          <a:graphicData uri="http://schemas.openxmlformats.org/presentationml/2006/ole">
            <mc:AlternateContent xmlns:mc="http://schemas.openxmlformats.org/markup-compatibility/2006">
              <mc:Choice xmlns:v="urn:schemas-microsoft-com:vml" Requires="v">
                <p:oleObj spid="_x0000_s239288" name="公式" r:id="rId7" imgW="2654280" imgH="406080" progId="Equation.3">
                  <p:embed/>
                </p:oleObj>
              </mc:Choice>
              <mc:Fallback>
                <p:oleObj name="公式" r:id="rId7" imgW="2654280" imgH="4060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5051" y="4221164"/>
                        <a:ext cx="6194425"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0"/>
          <p:cNvGraphicFramePr>
            <a:graphicFrameLocks noChangeAspect="1"/>
          </p:cNvGraphicFramePr>
          <p:nvPr>
            <p:extLst>
              <p:ext uri="{D42A27DB-BD31-4B8C-83A1-F6EECF244321}">
                <p14:modId xmlns:p14="http://schemas.microsoft.com/office/powerpoint/2010/main" val="2955345917"/>
              </p:ext>
            </p:extLst>
          </p:nvPr>
        </p:nvGraphicFramePr>
        <p:xfrm>
          <a:off x="3935413" y="5445126"/>
          <a:ext cx="4684712" cy="1128713"/>
        </p:xfrm>
        <a:graphic>
          <a:graphicData uri="http://schemas.openxmlformats.org/presentationml/2006/ole">
            <mc:AlternateContent xmlns:mc="http://schemas.openxmlformats.org/markup-compatibility/2006">
              <mc:Choice xmlns:v="urn:schemas-microsoft-com:vml" Requires="v">
                <p:oleObj spid="_x0000_s239289" name="公式" r:id="rId9" imgW="2006280" imgH="482400" progId="Equation.3">
                  <p:embed/>
                </p:oleObj>
              </mc:Choice>
              <mc:Fallback>
                <p:oleObj name="公式" r:id="rId9" imgW="2006280" imgH="4824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5413" y="5445126"/>
                        <a:ext cx="4684712" cy="1128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4112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7" grpId="0"/>
      <p:bldP spid="8" grpId="0" autoUpdateAnimBg="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992313" y="404813"/>
            <a:ext cx="1808508"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lnSpc>
                <a:spcPct val="120000"/>
              </a:lnSpc>
            </a:pPr>
            <a:r>
              <a:rPr lang="zh-CN" altLang="en-US" sz="2800" i="0" dirty="0">
                <a:solidFill>
                  <a:srgbClr val="C00000"/>
                </a:solidFill>
                <a:latin typeface="宋体" panose="02010600030101010101" pitchFamily="2" charset="-122"/>
              </a:rPr>
              <a:t>于是便</a:t>
            </a:r>
            <a:r>
              <a:rPr lang="zh-CN" altLang="en-US" sz="2800" i="0" dirty="0">
                <a:solidFill>
                  <a:srgbClr val="C00000"/>
                </a:solidFill>
                <a:latin typeface="宋体" panose="02010600030101010101" pitchFamily="2" charset="-122"/>
                <a:sym typeface="Wingdings" panose="05000000000000000000" pitchFamily="2" charset="2"/>
              </a:rPr>
              <a:t>得</a:t>
            </a:r>
            <a:r>
              <a:rPr lang="en-US" altLang="zh-CN" sz="2800" i="0" dirty="0">
                <a:solidFill>
                  <a:srgbClr val="C00000"/>
                </a:solidFill>
                <a:latin typeface="宋体" panose="02010600030101010101" pitchFamily="2" charset="-122"/>
                <a:sym typeface="Wingdings" panose="05000000000000000000" pitchFamily="2" charset="2"/>
              </a:rPr>
              <a:t>:</a:t>
            </a:r>
          </a:p>
        </p:txBody>
      </p:sp>
      <p:sp>
        <p:nvSpPr>
          <p:cNvPr id="3" name="Text Box 3"/>
          <p:cNvSpPr txBox="1">
            <a:spLocks noChangeArrowheads="1"/>
          </p:cNvSpPr>
          <p:nvPr/>
        </p:nvSpPr>
        <p:spPr bwMode="auto">
          <a:xfrm>
            <a:off x="1446212" y="2968625"/>
            <a:ext cx="5960286"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lnSpc>
                <a:spcPct val="120000"/>
              </a:lnSpc>
            </a:pPr>
            <a:r>
              <a:rPr lang="en-US" altLang="zh-CN" sz="2800" i="0" dirty="0">
                <a:solidFill>
                  <a:srgbClr val="FF00FF"/>
                </a:solidFill>
                <a:latin typeface="宋体" panose="02010600030101010101" pitchFamily="2" charset="-122"/>
              </a:rPr>
              <a:t> (2) </a:t>
            </a:r>
            <a:r>
              <a:rPr lang="zh-CN" altLang="en-US" sz="2800" i="0" dirty="0">
                <a:solidFill>
                  <a:srgbClr val="FF00FF"/>
                </a:solidFill>
                <a:latin typeface="宋体" panose="02010600030101010101" pitchFamily="2" charset="-122"/>
              </a:rPr>
              <a:t>电子在其轨道上运动时周期为</a:t>
            </a:r>
            <a:r>
              <a:rPr lang="en-US" altLang="zh-CN" sz="2800" i="0" dirty="0">
                <a:solidFill>
                  <a:srgbClr val="FF00FF"/>
                </a:solidFill>
                <a:latin typeface="宋体" panose="02010600030101010101" pitchFamily="2" charset="-122"/>
              </a:rPr>
              <a:t>:</a:t>
            </a:r>
          </a:p>
        </p:txBody>
      </p:sp>
      <p:graphicFrame>
        <p:nvGraphicFramePr>
          <p:cNvPr id="4" name="Object 4"/>
          <p:cNvGraphicFramePr>
            <a:graphicFrameLocks noChangeAspect="1"/>
          </p:cNvGraphicFramePr>
          <p:nvPr>
            <p:extLst>
              <p:ext uri="{D42A27DB-BD31-4B8C-83A1-F6EECF244321}">
                <p14:modId xmlns:p14="http://schemas.microsoft.com/office/powerpoint/2010/main" val="1050355107"/>
              </p:ext>
            </p:extLst>
          </p:nvPr>
        </p:nvGraphicFramePr>
        <p:xfrm>
          <a:off x="4079876" y="260350"/>
          <a:ext cx="2881313" cy="877888"/>
        </p:xfrm>
        <a:graphic>
          <a:graphicData uri="http://schemas.openxmlformats.org/presentationml/2006/ole">
            <mc:AlternateContent xmlns:mc="http://schemas.openxmlformats.org/markup-compatibility/2006">
              <mc:Choice xmlns:v="urn:schemas-microsoft-com:vml" Requires="v">
                <p:oleObj spid="_x0000_s405520" name="公式" r:id="rId3" imgW="1333440" imgH="406080" progId="Equation.3">
                  <p:embed/>
                </p:oleObj>
              </mc:Choice>
              <mc:Fallback>
                <p:oleObj name="公式" r:id="rId3" imgW="1333440" imgH="4060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876" y="260350"/>
                        <a:ext cx="2881313" cy="877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1939724982"/>
              </p:ext>
            </p:extLst>
          </p:nvPr>
        </p:nvGraphicFramePr>
        <p:xfrm>
          <a:off x="7319963" y="2852739"/>
          <a:ext cx="1289050" cy="960437"/>
        </p:xfrm>
        <a:graphic>
          <a:graphicData uri="http://schemas.openxmlformats.org/presentationml/2006/ole">
            <mc:AlternateContent xmlns:mc="http://schemas.openxmlformats.org/markup-compatibility/2006">
              <mc:Choice xmlns:v="urn:schemas-microsoft-com:vml" Requires="v">
                <p:oleObj spid="_x0000_s405521" name="公式" r:id="rId5" imgW="596880" imgH="444240" progId="Equation.3">
                  <p:embed/>
                </p:oleObj>
              </mc:Choice>
              <mc:Fallback>
                <p:oleObj name="公式" r:id="rId5" imgW="59688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9963" y="2852739"/>
                        <a:ext cx="1289050" cy="960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264668801"/>
              </p:ext>
            </p:extLst>
          </p:nvPr>
        </p:nvGraphicFramePr>
        <p:xfrm>
          <a:off x="3000376" y="1196976"/>
          <a:ext cx="4748213" cy="1755775"/>
        </p:xfrm>
        <a:graphic>
          <a:graphicData uri="http://schemas.openxmlformats.org/presentationml/2006/ole">
            <mc:AlternateContent xmlns:mc="http://schemas.openxmlformats.org/markup-compatibility/2006">
              <mc:Choice xmlns:v="urn:schemas-microsoft-com:vml" Requires="v">
                <p:oleObj spid="_x0000_s405522" name="公式" r:id="rId7" imgW="2197080" imgH="812520" progId="Equation.3">
                  <p:embed/>
                </p:oleObj>
              </mc:Choice>
              <mc:Fallback>
                <p:oleObj name="公式" r:id="rId7" imgW="2197080" imgH="8125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0376" y="1196976"/>
                        <a:ext cx="4748213" cy="175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7"/>
          <p:cNvGraphicFramePr>
            <a:graphicFrameLocks noChangeAspect="1"/>
          </p:cNvGraphicFramePr>
          <p:nvPr>
            <p:extLst>
              <p:ext uri="{D42A27DB-BD31-4B8C-83A1-F6EECF244321}">
                <p14:modId xmlns:p14="http://schemas.microsoft.com/office/powerpoint/2010/main" val="3483383272"/>
              </p:ext>
            </p:extLst>
          </p:nvPr>
        </p:nvGraphicFramePr>
        <p:xfrm>
          <a:off x="2424113" y="4652963"/>
          <a:ext cx="6938962" cy="1041400"/>
        </p:xfrm>
        <a:graphic>
          <a:graphicData uri="http://schemas.openxmlformats.org/presentationml/2006/ole">
            <mc:AlternateContent xmlns:mc="http://schemas.openxmlformats.org/markup-compatibility/2006">
              <mc:Choice xmlns:v="urn:schemas-microsoft-com:vml" Requires="v">
                <p:oleObj spid="_x0000_s405523" name="公式" r:id="rId9" imgW="3213000" imgH="482400" progId="Equation.3">
                  <p:embed/>
                </p:oleObj>
              </mc:Choice>
              <mc:Fallback>
                <p:oleObj name="公式" r:id="rId9" imgW="3213000" imgH="4824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24113" y="4652963"/>
                        <a:ext cx="6938962"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3568229777"/>
              </p:ext>
            </p:extLst>
          </p:nvPr>
        </p:nvGraphicFramePr>
        <p:xfrm>
          <a:off x="4511676" y="6021388"/>
          <a:ext cx="2468563" cy="603250"/>
        </p:xfrm>
        <a:graphic>
          <a:graphicData uri="http://schemas.openxmlformats.org/presentationml/2006/ole">
            <mc:AlternateContent xmlns:mc="http://schemas.openxmlformats.org/markup-compatibility/2006">
              <mc:Choice xmlns:v="urn:schemas-microsoft-com:vml" Requires="v">
                <p:oleObj spid="_x0000_s405524" name="公式" r:id="rId11" imgW="1143000" imgH="279360" progId="Equation.3">
                  <p:embed/>
                </p:oleObj>
              </mc:Choice>
              <mc:Fallback>
                <p:oleObj name="公式" r:id="rId11" imgW="1143000" imgH="2793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11676" y="6021388"/>
                        <a:ext cx="2468563"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9"/>
          <p:cNvGraphicFramePr>
            <a:graphicFrameLocks noChangeAspect="1"/>
          </p:cNvGraphicFramePr>
          <p:nvPr>
            <p:extLst>
              <p:ext uri="{D42A27DB-BD31-4B8C-83A1-F6EECF244321}">
                <p14:modId xmlns:p14="http://schemas.microsoft.com/office/powerpoint/2010/main" val="1998748065"/>
              </p:ext>
            </p:extLst>
          </p:nvPr>
        </p:nvGraphicFramePr>
        <p:xfrm>
          <a:off x="4295775" y="3716338"/>
          <a:ext cx="2292350" cy="615950"/>
        </p:xfrm>
        <a:graphic>
          <a:graphicData uri="http://schemas.openxmlformats.org/presentationml/2006/ole">
            <mc:AlternateContent xmlns:mc="http://schemas.openxmlformats.org/markup-compatibility/2006">
              <mc:Choice xmlns:v="urn:schemas-microsoft-com:vml" Requires="v">
                <p:oleObj spid="_x0000_s405525" name="公式" r:id="rId13" imgW="901440" imgH="241200" progId="Equation.3">
                  <p:embed/>
                </p:oleObj>
              </mc:Choice>
              <mc:Fallback>
                <p:oleObj name="公式" r:id="rId13" imgW="901440" imgH="241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95775" y="3716338"/>
                        <a:ext cx="2292350"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5704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Lst>
  </p:timing>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0290" name="组合 35"/>
          <p:cNvGrpSpPr>
            <a:grpSpLocks/>
          </p:cNvGrpSpPr>
          <p:nvPr/>
        </p:nvGrpSpPr>
        <p:grpSpPr bwMode="auto">
          <a:xfrm>
            <a:off x="1905000" y="1"/>
            <a:ext cx="8382000" cy="1577975"/>
            <a:chOff x="288" y="111"/>
            <a:chExt cx="5280" cy="994"/>
          </a:xfrm>
        </p:grpSpPr>
        <p:sp>
          <p:nvSpPr>
            <p:cNvPr id="140303" name="文本框 34"/>
            <p:cNvSpPr txBox="1">
              <a:spLocks noChangeArrowheads="1"/>
            </p:cNvSpPr>
            <p:nvPr/>
          </p:nvSpPr>
          <p:spPr bwMode="auto">
            <a:xfrm>
              <a:off x="288" y="240"/>
              <a:ext cx="5280"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i="0" dirty="0">
                  <a:solidFill>
                    <a:srgbClr val="FF0000"/>
                  </a:solidFill>
                </a:rPr>
                <a:t>【</a:t>
              </a:r>
              <a:r>
                <a:rPr lang="zh-CN" altLang="en-US" sz="2800" b="1" i="0" dirty="0">
                  <a:solidFill>
                    <a:srgbClr val="FF0000"/>
                  </a:solidFill>
                </a:rPr>
                <a:t>补充例</a:t>
              </a:r>
              <a:r>
                <a:rPr lang="en-US" altLang="zh-CN" sz="2800" b="1" i="0" dirty="0">
                  <a:solidFill>
                    <a:srgbClr val="FF0000"/>
                  </a:solidFill>
                </a:rPr>
                <a:t>】   </a:t>
              </a:r>
              <a:r>
                <a:rPr lang="zh-CN" altLang="en-US" sz="2800" b="1" i="0" dirty="0">
                  <a:solidFill>
                    <a:srgbClr val="009900"/>
                  </a:solidFill>
                </a:rPr>
                <a:t>波长</a:t>
              </a:r>
              <a:r>
                <a:rPr lang="en-US" altLang="zh-CN" sz="2800" b="1" i="0" dirty="0">
                  <a:solidFill>
                    <a:srgbClr val="009900"/>
                  </a:solidFill>
                </a:rPr>
                <a:t>636     </a:t>
              </a:r>
              <a:r>
                <a:rPr lang="zh-CN" altLang="en-US" sz="2800" b="1" i="0" dirty="0">
                  <a:solidFill>
                    <a:srgbClr val="009900"/>
                  </a:solidFill>
                </a:rPr>
                <a:t>的紫外光照射到基态氢原子上，可否使之电离？激发出的光电子动能      </a:t>
              </a:r>
              <a:r>
                <a:rPr lang="en-US" altLang="zh-CN" sz="2800" b="1" i="0" dirty="0">
                  <a:solidFill>
                    <a:srgbClr val="009900"/>
                  </a:solidFill>
                </a:rPr>
                <a:t>=</a:t>
              </a:r>
              <a:r>
                <a:rPr lang="zh-CN" altLang="en-US" sz="2800" b="1" i="0" dirty="0">
                  <a:solidFill>
                    <a:srgbClr val="009900"/>
                  </a:solidFill>
                </a:rPr>
                <a:t>？光电子远离原子核以后运动速度</a:t>
              </a:r>
              <a:r>
                <a:rPr lang="en-US" altLang="zh-CN" sz="2800" b="1" i="0" dirty="0">
                  <a:solidFill>
                    <a:srgbClr val="FF0000"/>
                  </a:solidFill>
                </a:rPr>
                <a:t>v</a:t>
              </a:r>
              <a:r>
                <a:rPr lang="en-US" altLang="zh-CN" sz="2800" b="1" i="0" dirty="0">
                  <a:solidFill>
                    <a:srgbClr val="009900"/>
                  </a:solidFill>
                </a:rPr>
                <a:t>=?</a:t>
              </a:r>
            </a:p>
          </p:txBody>
        </p:sp>
        <p:graphicFrame>
          <p:nvGraphicFramePr>
            <p:cNvPr id="140304" name="对象 4"/>
            <p:cNvGraphicFramePr>
              <a:graphicFrameLocks noChangeAspect="1"/>
            </p:cNvGraphicFramePr>
            <p:nvPr/>
          </p:nvGraphicFramePr>
          <p:xfrm>
            <a:off x="2433" y="111"/>
            <a:ext cx="288" cy="384"/>
          </p:xfrm>
          <a:graphic>
            <a:graphicData uri="http://schemas.openxmlformats.org/presentationml/2006/ole">
              <mc:AlternateContent xmlns:mc="http://schemas.openxmlformats.org/markup-compatibility/2006">
                <mc:Choice xmlns:v="urn:schemas-microsoft-com:vml" Requires="v">
                  <p:oleObj spid="_x0000_s222113" name="公式" r:id="rId3" imgW="164885" imgH="266353" progId="Equation.3">
                    <p:embed/>
                  </p:oleObj>
                </mc:Choice>
                <mc:Fallback>
                  <p:oleObj name="公式" r:id="rId3" imgW="164885" imgH="266353" progId="Equation.3">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3" y="111"/>
                          <a:ext cx="28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0305" name="对象 6"/>
            <p:cNvGraphicFramePr>
              <a:graphicFrameLocks noChangeAspect="1"/>
            </p:cNvGraphicFramePr>
            <p:nvPr/>
          </p:nvGraphicFramePr>
          <p:xfrm>
            <a:off x="4458" y="561"/>
            <a:ext cx="290" cy="312"/>
          </p:xfrm>
          <a:graphic>
            <a:graphicData uri="http://schemas.openxmlformats.org/presentationml/2006/ole">
              <mc:AlternateContent xmlns:mc="http://schemas.openxmlformats.org/markup-compatibility/2006">
                <mc:Choice xmlns:v="urn:schemas-microsoft-com:vml" Requires="v">
                  <p:oleObj spid="_x0000_s222114" name="公式" r:id="rId5" imgW="215806" imgH="228501" progId="Equation.3">
                    <p:embed/>
                  </p:oleObj>
                </mc:Choice>
                <mc:Fallback>
                  <p:oleObj name="公式" r:id="rId5" imgW="215806" imgH="228501" progId="Equation.3">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8" y="561"/>
                          <a:ext cx="29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 name="组合 37"/>
          <p:cNvGrpSpPr>
            <a:grpSpLocks/>
          </p:cNvGrpSpPr>
          <p:nvPr/>
        </p:nvGrpSpPr>
        <p:grpSpPr bwMode="auto">
          <a:xfrm>
            <a:off x="2095500" y="4071938"/>
            <a:ext cx="7848600" cy="1770062"/>
            <a:chOff x="336" y="2544"/>
            <a:chExt cx="4944" cy="1115"/>
          </a:xfrm>
        </p:grpSpPr>
        <p:sp>
          <p:nvSpPr>
            <p:cNvPr id="140300" name="文本框 22"/>
            <p:cNvSpPr txBox="1">
              <a:spLocks noChangeArrowheads="1"/>
            </p:cNvSpPr>
            <p:nvPr/>
          </p:nvSpPr>
          <p:spPr bwMode="auto">
            <a:xfrm>
              <a:off x="336" y="2544"/>
              <a:ext cx="1104"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i="0">
                  <a:solidFill>
                    <a:srgbClr val="CC3300"/>
                  </a:solidFill>
                </a:rPr>
                <a:t>速度为：</a:t>
              </a:r>
              <a:r>
                <a:rPr lang="zh-CN" altLang="en-US" b="1" i="0">
                  <a:solidFill>
                    <a:srgbClr val="CC0000"/>
                  </a:solidFill>
                </a:rPr>
                <a:t> </a:t>
              </a:r>
            </a:p>
          </p:txBody>
        </p:sp>
        <p:graphicFrame>
          <p:nvGraphicFramePr>
            <p:cNvPr id="140301" name="对象 23"/>
            <p:cNvGraphicFramePr>
              <a:graphicFrameLocks noChangeAspect="1"/>
            </p:cNvGraphicFramePr>
            <p:nvPr/>
          </p:nvGraphicFramePr>
          <p:xfrm>
            <a:off x="384" y="2870"/>
            <a:ext cx="4368" cy="789"/>
          </p:xfrm>
          <a:graphic>
            <a:graphicData uri="http://schemas.openxmlformats.org/presentationml/2006/ole">
              <mc:AlternateContent xmlns:mc="http://schemas.openxmlformats.org/markup-compatibility/2006">
                <mc:Choice xmlns:v="urn:schemas-microsoft-com:vml" Requires="v">
                  <p:oleObj spid="_x0000_s222115" name="公式" r:id="rId7" imgW="2844800" imgH="469900" progId="Equation.3">
                    <p:embed/>
                  </p:oleObj>
                </mc:Choice>
                <mc:Fallback>
                  <p:oleObj name="公式" r:id="rId7" imgW="2844800" imgH="469900" progId="Equation.3">
                    <p:embed/>
                    <p:pic>
                      <p:nvPicPr>
                        <p:cNvPr id="0" name="对象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 y="2870"/>
                          <a:ext cx="4368" cy="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0302" name="文本框 26"/>
            <p:cNvSpPr txBox="1">
              <a:spLocks noChangeArrowheads="1"/>
            </p:cNvSpPr>
            <p:nvPr/>
          </p:nvSpPr>
          <p:spPr bwMode="auto">
            <a:xfrm>
              <a:off x="4656" y="3098"/>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i="0"/>
                <a:t>(m/s) </a:t>
              </a:r>
            </a:p>
          </p:txBody>
        </p:sp>
      </p:grpSp>
      <p:grpSp>
        <p:nvGrpSpPr>
          <p:cNvPr id="4" name="组合 36"/>
          <p:cNvGrpSpPr>
            <a:grpSpLocks/>
          </p:cNvGrpSpPr>
          <p:nvPr/>
        </p:nvGrpSpPr>
        <p:grpSpPr bwMode="auto">
          <a:xfrm>
            <a:off x="1738313" y="1500189"/>
            <a:ext cx="8458200" cy="2466975"/>
            <a:chOff x="96" y="960"/>
            <a:chExt cx="5328" cy="1554"/>
          </a:xfrm>
        </p:grpSpPr>
        <p:sp>
          <p:nvSpPr>
            <p:cNvPr id="140293" name="文本框 10"/>
            <p:cNvSpPr txBox="1">
              <a:spLocks noChangeArrowheads="1"/>
            </p:cNvSpPr>
            <p:nvPr/>
          </p:nvSpPr>
          <p:spPr bwMode="auto">
            <a:xfrm>
              <a:off x="96" y="960"/>
              <a:ext cx="48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i="0">
                  <a:solidFill>
                    <a:srgbClr val="CC0000"/>
                  </a:solidFill>
                </a:rPr>
                <a:t>解：</a:t>
              </a:r>
            </a:p>
          </p:txBody>
        </p:sp>
        <p:graphicFrame>
          <p:nvGraphicFramePr>
            <p:cNvPr id="140294" name="对象 11"/>
            <p:cNvGraphicFramePr>
              <a:graphicFrameLocks noChangeAspect="1"/>
            </p:cNvGraphicFramePr>
            <p:nvPr/>
          </p:nvGraphicFramePr>
          <p:xfrm>
            <a:off x="336" y="1344"/>
            <a:ext cx="4722" cy="624"/>
          </p:xfrm>
          <a:graphic>
            <a:graphicData uri="http://schemas.openxmlformats.org/presentationml/2006/ole">
              <mc:AlternateContent xmlns:mc="http://schemas.openxmlformats.org/markup-compatibility/2006">
                <mc:Choice xmlns:v="urn:schemas-microsoft-com:vml" Requires="v">
                  <p:oleObj spid="_x0000_s222116" name="公式" r:id="rId9" imgW="3340100" imgH="419100" progId="Equation.3">
                    <p:embed/>
                  </p:oleObj>
                </mc:Choice>
                <mc:Fallback>
                  <p:oleObj name="公式" r:id="rId9" imgW="3340100" imgH="419100" progId="Equation.3">
                    <p:embed/>
                    <p:pic>
                      <p:nvPicPr>
                        <p:cNvPr id="0" name="对象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6" y="1344"/>
                          <a:ext cx="472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0295" name="文本框 15"/>
            <p:cNvSpPr txBox="1">
              <a:spLocks noChangeArrowheads="1"/>
            </p:cNvSpPr>
            <p:nvPr/>
          </p:nvSpPr>
          <p:spPr bwMode="auto">
            <a:xfrm>
              <a:off x="4992" y="1459"/>
              <a:ext cx="4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i="0"/>
                <a:t>ev </a:t>
              </a:r>
            </a:p>
          </p:txBody>
        </p:sp>
        <p:sp>
          <p:nvSpPr>
            <p:cNvPr id="140296" name="矩形 16"/>
            <p:cNvSpPr>
              <a:spLocks noChangeArrowheads="1"/>
            </p:cNvSpPr>
            <p:nvPr/>
          </p:nvSpPr>
          <p:spPr bwMode="auto">
            <a:xfrm>
              <a:off x="480" y="1008"/>
              <a:ext cx="1584"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i="0">
                  <a:solidFill>
                    <a:srgbClr val="0033CC"/>
                  </a:solidFill>
                </a:rPr>
                <a:t>入射光子的能量</a:t>
              </a:r>
            </a:p>
          </p:txBody>
        </p:sp>
        <p:sp>
          <p:nvSpPr>
            <p:cNvPr id="140297" name="文本框 17"/>
            <p:cNvSpPr txBox="1">
              <a:spLocks noChangeArrowheads="1"/>
            </p:cNvSpPr>
            <p:nvPr/>
          </p:nvSpPr>
          <p:spPr bwMode="auto">
            <a:xfrm>
              <a:off x="432" y="2160"/>
              <a:ext cx="1824"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i="0">
                  <a:solidFill>
                    <a:srgbClr val="9900CC"/>
                  </a:solidFill>
                </a:rPr>
                <a:t>能电离，动能为： </a:t>
              </a:r>
            </a:p>
          </p:txBody>
        </p:sp>
        <p:graphicFrame>
          <p:nvGraphicFramePr>
            <p:cNvPr id="140298" name="对象 18"/>
            <p:cNvGraphicFramePr>
              <a:graphicFrameLocks noChangeAspect="1"/>
            </p:cNvGraphicFramePr>
            <p:nvPr/>
          </p:nvGraphicFramePr>
          <p:xfrm>
            <a:off x="2301" y="2130"/>
            <a:ext cx="1968" cy="384"/>
          </p:xfrm>
          <a:graphic>
            <a:graphicData uri="http://schemas.openxmlformats.org/presentationml/2006/ole">
              <mc:AlternateContent xmlns:mc="http://schemas.openxmlformats.org/markup-compatibility/2006">
                <mc:Choice xmlns:v="urn:schemas-microsoft-com:vml" Requires="v">
                  <p:oleObj spid="_x0000_s222117" name="公式" r:id="rId11" imgW="1320800" imgH="228600" progId="Equation.3">
                    <p:embed/>
                  </p:oleObj>
                </mc:Choice>
                <mc:Fallback>
                  <p:oleObj name="公式" r:id="rId11" imgW="1320800" imgH="228600" progId="Equation.3">
                    <p:embed/>
                    <p:pic>
                      <p:nvPicPr>
                        <p:cNvPr id="0" name="对象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01" y="2130"/>
                          <a:ext cx="196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0299" name="文本框 28"/>
            <p:cNvSpPr txBox="1">
              <a:spLocks noChangeArrowheads="1"/>
            </p:cNvSpPr>
            <p:nvPr/>
          </p:nvSpPr>
          <p:spPr bwMode="auto">
            <a:xfrm>
              <a:off x="4281" y="2130"/>
              <a:ext cx="4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i="0"/>
                <a:t>ev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1314" name="组合 38"/>
          <p:cNvGrpSpPr>
            <a:grpSpLocks/>
          </p:cNvGrpSpPr>
          <p:nvPr/>
        </p:nvGrpSpPr>
        <p:grpSpPr bwMode="auto">
          <a:xfrm>
            <a:off x="1828800" y="115888"/>
            <a:ext cx="8610600" cy="1562100"/>
            <a:chOff x="192" y="73"/>
            <a:chExt cx="5424" cy="984"/>
          </a:xfrm>
        </p:grpSpPr>
        <p:sp>
          <p:nvSpPr>
            <p:cNvPr id="141327" name="文本框 28"/>
            <p:cNvSpPr txBox="1">
              <a:spLocks noChangeArrowheads="1"/>
            </p:cNvSpPr>
            <p:nvPr/>
          </p:nvSpPr>
          <p:spPr bwMode="auto">
            <a:xfrm>
              <a:off x="192" y="192"/>
              <a:ext cx="5424"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i="0">
                  <a:solidFill>
                    <a:srgbClr val="FF0000"/>
                  </a:solidFill>
                </a:rPr>
                <a:t>【</a:t>
              </a:r>
              <a:r>
                <a:rPr lang="zh-CN" altLang="en-US" sz="2800" b="1" i="0">
                  <a:solidFill>
                    <a:srgbClr val="FF0000"/>
                  </a:solidFill>
                </a:rPr>
                <a:t>补充例</a:t>
              </a:r>
              <a:r>
                <a:rPr lang="en-US" altLang="zh-CN" sz="2800" b="1" i="0">
                  <a:solidFill>
                    <a:srgbClr val="FF0000"/>
                  </a:solidFill>
                </a:rPr>
                <a:t>】</a:t>
              </a:r>
              <a:r>
                <a:rPr lang="en-US" altLang="zh-CN" sz="2800" b="1" i="0">
                  <a:solidFill>
                    <a:schemeClr val="tx2"/>
                  </a:solidFill>
                </a:rPr>
                <a:t>   </a:t>
              </a:r>
              <a:r>
                <a:rPr lang="zh-CN" altLang="en-US" sz="2800" b="1" i="0">
                  <a:solidFill>
                    <a:srgbClr val="008000"/>
                  </a:solidFill>
                </a:rPr>
                <a:t>用波长                     的单色光照射大量处于基态的氢原子，其透射光强是否会比入射光弱？可以观察到几种波长的散射光？</a:t>
              </a:r>
            </a:p>
          </p:txBody>
        </p:sp>
        <p:graphicFrame>
          <p:nvGraphicFramePr>
            <p:cNvPr id="141328" name="对象 4"/>
            <p:cNvGraphicFramePr>
              <a:graphicFrameLocks noChangeAspect="1"/>
            </p:cNvGraphicFramePr>
            <p:nvPr/>
          </p:nvGraphicFramePr>
          <p:xfrm>
            <a:off x="2293" y="73"/>
            <a:ext cx="1066" cy="399"/>
          </p:xfrm>
          <a:graphic>
            <a:graphicData uri="http://schemas.openxmlformats.org/presentationml/2006/ole">
              <mc:AlternateContent xmlns:mc="http://schemas.openxmlformats.org/markup-compatibility/2006">
                <mc:Choice xmlns:v="urn:schemas-microsoft-com:vml" Requires="v">
                  <p:oleObj spid="_x0000_s362787" name="公式" r:id="rId3" imgW="736600" imgH="279400" progId="Equation.3">
                    <p:embed/>
                  </p:oleObj>
                </mc:Choice>
                <mc:Fallback>
                  <p:oleObj name="公式" r:id="rId3" imgW="736600" imgH="279400" progId="Equation.3">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3" y="73"/>
                          <a:ext cx="1066"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 name="文本框 6"/>
          <p:cNvSpPr txBox="1">
            <a:spLocks noChangeArrowheads="1"/>
          </p:cNvSpPr>
          <p:nvPr/>
        </p:nvSpPr>
        <p:spPr bwMode="auto">
          <a:xfrm>
            <a:off x="1828800" y="1752601"/>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i="0">
                <a:solidFill>
                  <a:srgbClr val="CC0000"/>
                </a:solidFill>
              </a:rPr>
              <a:t>解：</a:t>
            </a:r>
            <a:r>
              <a:rPr lang="zh-CN" altLang="en-US" b="1" i="0">
                <a:solidFill>
                  <a:srgbClr val="0000CC"/>
                </a:solidFill>
              </a:rPr>
              <a:t>入射光子的能量</a:t>
            </a:r>
          </a:p>
        </p:txBody>
      </p:sp>
      <p:grpSp>
        <p:nvGrpSpPr>
          <p:cNvPr id="3" name="组合 37"/>
          <p:cNvGrpSpPr>
            <a:grpSpLocks/>
          </p:cNvGrpSpPr>
          <p:nvPr/>
        </p:nvGrpSpPr>
        <p:grpSpPr bwMode="auto">
          <a:xfrm>
            <a:off x="1741488" y="2133600"/>
            <a:ext cx="8850312" cy="960438"/>
            <a:chOff x="137" y="1344"/>
            <a:chExt cx="5575" cy="605"/>
          </a:xfrm>
        </p:grpSpPr>
        <p:graphicFrame>
          <p:nvGraphicFramePr>
            <p:cNvPr id="141325" name="对象 7"/>
            <p:cNvGraphicFramePr>
              <a:graphicFrameLocks noChangeAspect="1"/>
            </p:cNvGraphicFramePr>
            <p:nvPr/>
          </p:nvGraphicFramePr>
          <p:xfrm>
            <a:off x="137" y="1344"/>
            <a:ext cx="5149" cy="605"/>
          </p:xfrm>
          <a:graphic>
            <a:graphicData uri="http://schemas.openxmlformats.org/presentationml/2006/ole">
              <mc:AlternateContent xmlns:mc="http://schemas.openxmlformats.org/markup-compatibility/2006">
                <mc:Choice xmlns:v="urn:schemas-microsoft-com:vml" Requires="v">
                  <p:oleObj spid="_x0000_s362788" name="公式" r:id="rId5" imgW="3568700" imgH="419100" progId="Equation.3">
                    <p:embed/>
                  </p:oleObj>
                </mc:Choice>
                <mc:Fallback>
                  <p:oleObj name="公式" r:id="rId5" imgW="3568700" imgH="419100" progId="Equation.3">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 y="1344"/>
                          <a:ext cx="5149"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1326" name="文本框 9"/>
            <p:cNvSpPr txBox="1">
              <a:spLocks noChangeArrowheads="1"/>
            </p:cNvSpPr>
            <p:nvPr/>
          </p:nvSpPr>
          <p:spPr bwMode="auto">
            <a:xfrm>
              <a:off x="5184" y="1440"/>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i="0"/>
                <a:t>ev </a:t>
              </a:r>
            </a:p>
          </p:txBody>
        </p:sp>
      </p:grpSp>
      <p:sp>
        <p:nvSpPr>
          <p:cNvPr id="9" name="文本框 10"/>
          <p:cNvSpPr txBox="1">
            <a:spLocks noChangeArrowheads="1"/>
          </p:cNvSpPr>
          <p:nvPr/>
        </p:nvSpPr>
        <p:spPr bwMode="auto">
          <a:xfrm>
            <a:off x="2209800" y="3276601"/>
            <a:ext cx="6248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i="0">
                <a:solidFill>
                  <a:srgbClr val="008000"/>
                </a:solidFill>
              </a:rPr>
              <a:t>设基态氢原子吸收光后跃迁到</a:t>
            </a:r>
            <a:r>
              <a:rPr lang="en-US" altLang="zh-CN" b="1" i="0">
                <a:solidFill>
                  <a:srgbClr val="008000"/>
                </a:solidFill>
              </a:rPr>
              <a:t>m</a:t>
            </a:r>
            <a:r>
              <a:rPr lang="zh-CN" altLang="en-US" b="1" i="0">
                <a:solidFill>
                  <a:srgbClr val="008000"/>
                </a:solidFill>
              </a:rPr>
              <a:t>级，则 </a:t>
            </a:r>
          </a:p>
        </p:txBody>
      </p:sp>
      <p:grpSp>
        <p:nvGrpSpPr>
          <p:cNvPr id="4" name="组合 39"/>
          <p:cNvGrpSpPr>
            <a:grpSpLocks/>
          </p:cNvGrpSpPr>
          <p:nvPr/>
        </p:nvGrpSpPr>
        <p:grpSpPr bwMode="auto">
          <a:xfrm>
            <a:off x="2378075" y="3887788"/>
            <a:ext cx="6523038" cy="1522412"/>
            <a:chOff x="538" y="2449"/>
            <a:chExt cx="4109" cy="959"/>
          </a:xfrm>
        </p:grpSpPr>
        <p:graphicFrame>
          <p:nvGraphicFramePr>
            <p:cNvPr id="141320" name="对象 11"/>
            <p:cNvGraphicFramePr>
              <a:graphicFrameLocks noChangeAspect="1"/>
            </p:cNvGraphicFramePr>
            <p:nvPr/>
          </p:nvGraphicFramePr>
          <p:xfrm>
            <a:off x="538" y="2544"/>
            <a:ext cx="1516" cy="365"/>
          </p:xfrm>
          <a:graphic>
            <a:graphicData uri="http://schemas.openxmlformats.org/presentationml/2006/ole">
              <mc:AlternateContent xmlns:mc="http://schemas.openxmlformats.org/markup-compatibility/2006">
                <mc:Choice xmlns:v="urn:schemas-microsoft-com:vml" Requires="v">
                  <p:oleObj spid="_x0000_s362789" name="公式" r:id="rId7" imgW="952087" imgH="228501" progId="Equation.3">
                    <p:embed/>
                  </p:oleObj>
                </mc:Choice>
                <mc:Fallback>
                  <p:oleObj name="公式" r:id="rId7" imgW="952087" imgH="228501" progId="Equation.3">
                    <p:embed/>
                    <p:pic>
                      <p:nvPicPr>
                        <p:cNvPr id="0" name="对象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8" y="2544"/>
                          <a:ext cx="15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1321" name="文本框 13"/>
            <p:cNvSpPr txBox="1">
              <a:spLocks noChangeArrowheads="1"/>
            </p:cNvSpPr>
            <p:nvPr/>
          </p:nvSpPr>
          <p:spPr bwMode="auto">
            <a:xfrm>
              <a:off x="2112" y="2592"/>
              <a:ext cx="384"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0">
                  <a:solidFill>
                    <a:srgbClr val="CC0000"/>
                  </a:solidFill>
                </a:rPr>
                <a:t> </a:t>
              </a:r>
              <a:r>
                <a:rPr lang="zh-CN" altLang="en-US" b="1" i="0">
                  <a:solidFill>
                    <a:srgbClr val="CC0000"/>
                  </a:solidFill>
                </a:rPr>
                <a:t>即 </a:t>
              </a:r>
            </a:p>
          </p:txBody>
        </p:sp>
        <p:graphicFrame>
          <p:nvGraphicFramePr>
            <p:cNvPr id="141322" name="对象 14"/>
            <p:cNvGraphicFramePr>
              <a:graphicFrameLocks noChangeAspect="1"/>
            </p:cNvGraphicFramePr>
            <p:nvPr/>
          </p:nvGraphicFramePr>
          <p:xfrm>
            <a:off x="2506" y="2449"/>
            <a:ext cx="2141" cy="598"/>
          </p:xfrm>
          <a:graphic>
            <a:graphicData uri="http://schemas.openxmlformats.org/presentationml/2006/ole">
              <mc:AlternateContent xmlns:mc="http://schemas.openxmlformats.org/markup-compatibility/2006">
                <mc:Choice xmlns:v="urn:schemas-microsoft-com:vml" Requires="v">
                  <p:oleObj spid="_x0000_s362790" name="公式" r:id="rId9" imgW="1396394" imgH="393529" progId="Equation.3">
                    <p:embed/>
                  </p:oleObj>
                </mc:Choice>
                <mc:Fallback>
                  <p:oleObj name="公式" r:id="rId9" imgW="1396394" imgH="393529" progId="Equation.3">
                    <p:embed/>
                    <p:pic>
                      <p:nvPicPr>
                        <p:cNvPr id="0" name="对象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6" y="2449"/>
                          <a:ext cx="2141" cy="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1323" name="对象 16"/>
            <p:cNvGraphicFramePr>
              <a:graphicFrameLocks noChangeAspect="1"/>
            </p:cNvGraphicFramePr>
            <p:nvPr/>
          </p:nvGraphicFramePr>
          <p:xfrm>
            <a:off x="746" y="3072"/>
            <a:ext cx="1387" cy="336"/>
          </p:xfrm>
          <a:graphic>
            <a:graphicData uri="http://schemas.openxmlformats.org/presentationml/2006/ole">
              <mc:AlternateContent xmlns:mc="http://schemas.openxmlformats.org/markup-compatibility/2006">
                <mc:Choice xmlns:v="urn:schemas-microsoft-com:vml" Requires="v">
                  <p:oleObj spid="_x0000_s362791" name="公式" r:id="rId11" imgW="825500" imgH="203200" progId="Equation.3">
                    <p:embed/>
                  </p:oleObj>
                </mc:Choice>
                <mc:Fallback>
                  <p:oleObj name="公式" r:id="rId11" imgW="825500" imgH="203200" progId="Equation.3">
                    <p:embed/>
                    <p:pic>
                      <p:nvPicPr>
                        <p:cNvPr id="0" name="对象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6" y="3072"/>
                          <a:ext cx="1387"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1324" name="对象 19"/>
            <p:cNvGraphicFramePr>
              <a:graphicFrameLocks noChangeAspect="1"/>
            </p:cNvGraphicFramePr>
            <p:nvPr/>
          </p:nvGraphicFramePr>
          <p:xfrm>
            <a:off x="2101" y="3072"/>
            <a:ext cx="933" cy="336"/>
          </p:xfrm>
          <a:graphic>
            <a:graphicData uri="http://schemas.openxmlformats.org/presentationml/2006/ole">
              <mc:AlternateContent xmlns:mc="http://schemas.openxmlformats.org/markup-compatibility/2006">
                <mc:Choice xmlns:v="urn:schemas-microsoft-com:vml" Requires="v">
                  <p:oleObj spid="_x0000_s362792" name="公式" r:id="rId13" imgW="558558" imgH="177723" progId="Equation.3">
                    <p:embed/>
                  </p:oleObj>
                </mc:Choice>
                <mc:Fallback>
                  <p:oleObj name="公式" r:id="rId13" imgW="558558" imgH="177723" progId="Equation.3">
                    <p:embed/>
                    <p:pic>
                      <p:nvPicPr>
                        <p:cNvPr id="0" name="对象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01" y="3072"/>
                          <a:ext cx="933"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6" name="文本框 30"/>
          <p:cNvSpPr txBox="1">
            <a:spLocks noChangeArrowheads="1"/>
          </p:cNvSpPr>
          <p:nvPr/>
        </p:nvSpPr>
        <p:spPr bwMode="auto">
          <a:xfrm>
            <a:off x="2133600" y="5562601"/>
            <a:ext cx="78486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0">
                <a:solidFill>
                  <a:srgbClr val="9900CC"/>
                </a:solidFill>
              </a:rPr>
              <a:t>∵ </a:t>
            </a:r>
            <a:r>
              <a:rPr lang="zh-CN" altLang="en-US" b="1" i="0">
                <a:solidFill>
                  <a:srgbClr val="9900CC"/>
                </a:solidFill>
              </a:rPr>
              <a:t>有吸收，∴ 透射光强会比入射光弱。可以观察到</a:t>
            </a:r>
            <a:r>
              <a:rPr lang="en-US" altLang="zh-CN" b="1" i="0">
                <a:solidFill>
                  <a:srgbClr val="9900CC"/>
                </a:solidFill>
              </a:rPr>
              <a:t>3</a:t>
            </a:r>
            <a:r>
              <a:rPr lang="zh-CN" altLang="en-US" b="1" i="0">
                <a:solidFill>
                  <a:srgbClr val="9900CC"/>
                </a:solidFill>
              </a:rPr>
              <a:t>种波长的散射光：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0-#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9" grpId="0" autoUpdateAnimBg="0"/>
      <p:bldP spid="16" grpId="0" autoUpdateAnimBg="0"/>
    </p:bldLst>
  </p:timing>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57"/>
          <p:cNvGrpSpPr>
            <a:grpSpLocks/>
          </p:cNvGrpSpPr>
          <p:nvPr/>
        </p:nvGrpSpPr>
        <p:grpSpPr bwMode="auto">
          <a:xfrm>
            <a:off x="5334001" y="49213"/>
            <a:ext cx="5091113" cy="3186112"/>
            <a:chOff x="2400" y="31"/>
            <a:chExt cx="3207" cy="2007"/>
          </a:xfrm>
        </p:grpSpPr>
        <p:graphicFrame>
          <p:nvGraphicFramePr>
            <p:cNvPr id="142358" name="对象 10"/>
            <p:cNvGraphicFramePr>
              <a:graphicFrameLocks noChangeAspect="1"/>
            </p:cNvGraphicFramePr>
            <p:nvPr/>
          </p:nvGraphicFramePr>
          <p:xfrm>
            <a:off x="2400" y="31"/>
            <a:ext cx="3207" cy="1985"/>
          </p:xfrm>
          <a:graphic>
            <a:graphicData uri="http://schemas.openxmlformats.org/presentationml/2006/ole">
              <mc:AlternateContent xmlns:mc="http://schemas.openxmlformats.org/markup-compatibility/2006">
                <mc:Choice xmlns:v="urn:schemas-microsoft-com:vml" Requires="v">
                  <p:oleObj spid="_x0000_s363955" name="公式" r:id="rId4" imgW="1816100" imgH="1270000" progId="Equation.3">
                    <p:embed/>
                  </p:oleObj>
                </mc:Choice>
                <mc:Fallback>
                  <p:oleObj name="公式" r:id="rId4" imgW="1816100" imgH="1270000" progId="Equation.3">
                    <p:embed/>
                    <p:pic>
                      <p:nvPicPr>
                        <p:cNvPr id="0" name="对象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0" y="31"/>
                          <a:ext cx="3207" cy="1985"/>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2359" name="文本框 37"/>
            <p:cNvSpPr txBox="1">
              <a:spLocks noChangeArrowheads="1"/>
            </p:cNvSpPr>
            <p:nvPr/>
          </p:nvSpPr>
          <p:spPr bwMode="auto">
            <a:xfrm>
              <a:off x="4224" y="1728"/>
              <a:ext cx="10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i="0">
                  <a:solidFill>
                    <a:schemeClr val="accent2"/>
                  </a:solidFill>
                </a:rPr>
                <a:t>（紫外）</a:t>
              </a:r>
            </a:p>
          </p:txBody>
        </p:sp>
      </p:grpSp>
      <p:grpSp>
        <p:nvGrpSpPr>
          <p:cNvPr id="3" name="组合 52"/>
          <p:cNvGrpSpPr>
            <a:grpSpLocks/>
          </p:cNvGrpSpPr>
          <p:nvPr/>
        </p:nvGrpSpPr>
        <p:grpSpPr bwMode="auto">
          <a:xfrm>
            <a:off x="1752601" y="365126"/>
            <a:ext cx="3305175" cy="2378075"/>
            <a:chOff x="144" y="230"/>
            <a:chExt cx="2082" cy="1498"/>
          </a:xfrm>
        </p:grpSpPr>
        <p:graphicFrame>
          <p:nvGraphicFramePr>
            <p:cNvPr id="142346" name="对象 16"/>
            <p:cNvGraphicFramePr>
              <a:graphicFrameLocks noChangeAspect="1"/>
            </p:cNvGraphicFramePr>
            <p:nvPr/>
          </p:nvGraphicFramePr>
          <p:xfrm>
            <a:off x="144" y="1056"/>
            <a:ext cx="411" cy="339"/>
          </p:xfrm>
          <a:graphic>
            <a:graphicData uri="http://schemas.openxmlformats.org/presentationml/2006/ole">
              <mc:AlternateContent xmlns:mc="http://schemas.openxmlformats.org/markup-compatibility/2006">
                <mc:Choice xmlns:v="urn:schemas-microsoft-com:vml" Requires="v">
                  <p:oleObj spid="_x0000_s363956" name="公式" r:id="rId6" imgW="266353" imgH="215619" progId="Equation.3">
                    <p:embed/>
                  </p:oleObj>
                </mc:Choice>
                <mc:Fallback>
                  <p:oleObj name="公式" r:id="rId6" imgW="266353" imgH="215619" progId="Equation.3">
                    <p:embed/>
                    <p:pic>
                      <p:nvPicPr>
                        <p:cNvPr id="0" name="对象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 y="1056"/>
                          <a:ext cx="41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2347" name="直线 41"/>
            <p:cNvSpPr>
              <a:spLocks noChangeShapeType="1"/>
            </p:cNvSpPr>
            <p:nvPr/>
          </p:nvSpPr>
          <p:spPr bwMode="auto">
            <a:xfrm>
              <a:off x="384" y="1536"/>
              <a:ext cx="14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48" name="直线 42"/>
            <p:cNvSpPr>
              <a:spLocks noChangeShapeType="1"/>
            </p:cNvSpPr>
            <p:nvPr/>
          </p:nvSpPr>
          <p:spPr bwMode="auto">
            <a:xfrm>
              <a:off x="384" y="864"/>
              <a:ext cx="14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49" name="直线 43"/>
            <p:cNvSpPr>
              <a:spLocks noChangeShapeType="1"/>
            </p:cNvSpPr>
            <p:nvPr/>
          </p:nvSpPr>
          <p:spPr bwMode="auto">
            <a:xfrm>
              <a:off x="384" y="432"/>
              <a:ext cx="14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42350" name="对象 44"/>
            <p:cNvGraphicFramePr>
              <a:graphicFrameLocks noChangeAspect="1"/>
            </p:cNvGraphicFramePr>
            <p:nvPr/>
          </p:nvGraphicFramePr>
          <p:xfrm>
            <a:off x="1872" y="672"/>
            <a:ext cx="354" cy="361"/>
          </p:xfrm>
          <a:graphic>
            <a:graphicData uri="http://schemas.openxmlformats.org/presentationml/2006/ole">
              <mc:AlternateContent xmlns:mc="http://schemas.openxmlformats.org/markup-compatibility/2006">
                <mc:Choice xmlns:v="urn:schemas-microsoft-com:vml" Requires="v">
                  <p:oleObj spid="_x0000_s363957" name="公式" r:id="rId8" imgW="215619" imgH="215619" progId="Equation.3">
                    <p:embed/>
                  </p:oleObj>
                </mc:Choice>
                <mc:Fallback>
                  <p:oleObj name="公式" r:id="rId8" imgW="215619" imgH="215619" progId="Equation.3">
                    <p:embed/>
                    <p:pic>
                      <p:nvPicPr>
                        <p:cNvPr id="0" name="对象 4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72" y="672"/>
                          <a:ext cx="354"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2351" name="对象 45"/>
            <p:cNvGraphicFramePr>
              <a:graphicFrameLocks noChangeAspect="1"/>
            </p:cNvGraphicFramePr>
            <p:nvPr/>
          </p:nvGraphicFramePr>
          <p:xfrm>
            <a:off x="1872" y="1367"/>
            <a:ext cx="333" cy="361"/>
          </p:xfrm>
          <a:graphic>
            <a:graphicData uri="http://schemas.openxmlformats.org/presentationml/2006/ole">
              <mc:AlternateContent xmlns:mc="http://schemas.openxmlformats.org/markup-compatibility/2006">
                <mc:Choice xmlns:v="urn:schemas-microsoft-com:vml" Requires="v">
                  <p:oleObj spid="_x0000_s363958" name="公式" r:id="rId10" imgW="203024" imgH="215713" progId="Equation.3">
                    <p:embed/>
                  </p:oleObj>
                </mc:Choice>
                <mc:Fallback>
                  <p:oleObj name="公式" r:id="rId10" imgW="203024" imgH="215713" progId="Equation.3">
                    <p:embed/>
                    <p:pic>
                      <p:nvPicPr>
                        <p:cNvPr id="0" name="对象 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72" y="1367"/>
                          <a:ext cx="333"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2352" name="对象 46"/>
            <p:cNvGraphicFramePr>
              <a:graphicFrameLocks noChangeAspect="1"/>
            </p:cNvGraphicFramePr>
            <p:nvPr/>
          </p:nvGraphicFramePr>
          <p:xfrm>
            <a:off x="1872" y="230"/>
            <a:ext cx="354" cy="382"/>
          </p:xfrm>
          <a:graphic>
            <a:graphicData uri="http://schemas.openxmlformats.org/presentationml/2006/ole">
              <mc:AlternateContent xmlns:mc="http://schemas.openxmlformats.org/markup-compatibility/2006">
                <mc:Choice xmlns:v="urn:schemas-microsoft-com:vml" Requires="v">
                  <p:oleObj spid="_x0000_s363959" name="公式" r:id="rId12" imgW="215806" imgH="228501" progId="Equation.3">
                    <p:embed/>
                  </p:oleObj>
                </mc:Choice>
                <mc:Fallback>
                  <p:oleObj name="公式" r:id="rId12" imgW="215806" imgH="228501" progId="Equation.3">
                    <p:embed/>
                    <p:pic>
                      <p:nvPicPr>
                        <p:cNvPr id="0" name="对象 4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72" y="230"/>
                          <a:ext cx="354"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2353" name="直线 47"/>
            <p:cNvSpPr>
              <a:spLocks noChangeShapeType="1"/>
            </p:cNvSpPr>
            <p:nvPr/>
          </p:nvSpPr>
          <p:spPr bwMode="auto">
            <a:xfrm>
              <a:off x="624" y="864"/>
              <a:ext cx="0" cy="672"/>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2354" name="直线 48"/>
            <p:cNvSpPr>
              <a:spLocks noChangeShapeType="1"/>
            </p:cNvSpPr>
            <p:nvPr/>
          </p:nvSpPr>
          <p:spPr bwMode="auto">
            <a:xfrm>
              <a:off x="960" y="432"/>
              <a:ext cx="0" cy="1104"/>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2355" name="直线 49"/>
            <p:cNvSpPr>
              <a:spLocks noChangeShapeType="1"/>
            </p:cNvSpPr>
            <p:nvPr/>
          </p:nvSpPr>
          <p:spPr bwMode="auto">
            <a:xfrm>
              <a:off x="1296" y="432"/>
              <a:ext cx="0" cy="432"/>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42356" name="对象 50"/>
            <p:cNvGraphicFramePr>
              <a:graphicFrameLocks noChangeAspect="1"/>
            </p:cNvGraphicFramePr>
            <p:nvPr/>
          </p:nvGraphicFramePr>
          <p:xfrm>
            <a:off x="1046" y="1056"/>
            <a:ext cx="431" cy="339"/>
          </p:xfrm>
          <a:graphic>
            <a:graphicData uri="http://schemas.openxmlformats.org/presentationml/2006/ole">
              <mc:AlternateContent xmlns:mc="http://schemas.openxmlformats.org/markup-compatibility/2006">
                <mc:Choice xmlns:v="urn:schemas-microsoft-com:vml" Requires="v">
                  <p:oleObj spid="_x0000_s363960" name="公式" r:id="rId14" imgW="279279" imgH="215806" progId="Equation.3">
                    <p:embed/>
                  </p:oleObj>
                </mc:Choice>
                <mc:Fallback>
                  <p:oleObj name="公式" r:id="rId14" imgW="279279" imgH="215806" progId="Equation.3">
                    <p:embed/>
                    <p:pic>
                      <p:nvPicPr>
                        <p:cNvPr id="0" name="对象 5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6" y="1056"/>
                          <a:ext cx="43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2357" name="对象 51"/>
            <p:cNvGraphicFramePr>
              <a:graphicFrameLocks noChangeAspect="1"/>
            </p:cNvGraphicFramePr>
            <p:nvPr/>
          </p:nvGraphicFramePr>
          <p:xfrm>
            <a:off x="1334" y="470"/>
            <a:ext cx="431" cy="359"/>
          </p:xfrm>
          <a:graphic>
            <a:graphicData uri="http://schemas.openxmlformats.org/presentationml/2006/ole">
              <mc:AlternateContent xmlns:mc="http://schemas.openxmlformats.org/markup-compatibility/2006">
                <mc:Choice xmlns:v="urn:schemas-microsoft-com:vml" Requires="v">
                  <p:oleObj spid="_x0000_s363961" name="公式" r:id="rId16" imgW="279400" imgH="228600" progId="Equation.3">
                    <p:embed/>
                  </p:oleObj>
                </mc:Choice>
                <mc:Fallback>
                  <p:oleObj name="公式" r:id="rId16" imgW="279400" imgH="228600" progId="Equation.3">
                    <p:embed/>
                    <p:pic>
                      <p:nvPicPr>
                        <p:cNvPr id="0" name="对象 5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34" y="470"/>
                          <a:ext cx="43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 name="组合 58"/>
          <p:cNvGrpSpPr>
            <a:grpSpLocks/>
          </p:cNvGrpSpPr>
          <p:nvPr/>
        </p:nvGrpSpPr>
        <p:grpSpPr bwMode="auto">
          <a:xfrm>
            <a:off x="1600200" y="3325813"/>
            <a:ext cx="4419600" cy="3186112"/>
            <a:chOff x="48" y="2095"/>
            <a:chExt cx="2784" cy="2007"/>
          </a:xfrm>
        </p:grpSpPr>
        <p:graphicFrame>
          <p:nvGraphicFramePr>
            <p:cNvPr id="142344" name="对象 53"/>
            <p:cNvGraphicFramePr>
              <a:graphicFrameLocks noChangeAspect="1"/>
            </p:cNvGraphicFramePr>
            <p:nvPr/>
          </p:nvGraphicFramePr>
          <p:xfrm>
            <a:off x="48" y="2095"/>
            <a:ext cx="2784" cy="1985"/>
          </p:xfrm>
          <a:graphic>
            <a:graphicData uri="http://schemas.openxmlformats.org/presentationml/2006/ole">
              <mc:AlternateContent xmlns:mc="http://schemas.openxmlformats.org/markup-compatibility/2006">
                <mc:Choice xmlns:v="urn:schemas-microsoft-com:vml" Requires="v">
                  <p:oleObj spid="_x0000_s363962" name="公式" r:id="rId18" imgW="1816100" imgH="1270000" progId="Equation.3">
                    <p:embed/>
                  </p:oleObj>
                </mc:Choice>
                <mc:Fallback>
                  <p:oleObj name="公式" r:id="rId18" imgW="1816100" imgH="1270000" progId="Equation.3">
                    <p:embed/>
                    <p:pic>
                      <p:nvPicPr>
                        <p:cNvPr id="0" name="对象 5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 y="2095"/>
                          <a:ext cx="2784" cy="1985"/>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2345" name="文本框 55"/>
            <p:cNvSpPr txBox="1">
              <a:spLocks noChangeArrowheads="1"/>
            </p:cNvSpPr>
            <p:nvPr/>
          </p:nvSpPr>
          <p:spPr bwMode="auto">
            <a:xfrm>
              <a:off x="1632" y="3792"/>
              <a:ext cx="10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i="0">
                  <a:solidFill>
                    <a:schemeClr val="accent2"/>
                  </a:solidFill>
                </a:rPr>
                <a:t>（紫外）</a:t>
              </a:r>
            </a:p>
          </p:txBody>
        </p:sp>
      </p:grpSp>
      <p:grpSp>
        <p:nvGrpSpPr>
          <p:cNvPr id="5" name="组合 61"/>
          <p:cNvGrpSpPr>
            <a:grpSpLocks/>
          </p:cNvGrpSpPr>
          <p:nvPr/>
        </p:nvGrpSpPr>
        <p:grpSpPr bwMode="auto">
          <a:xfrm>
            <a:off x="6246814" y="3330576"/>
            <a:ext cx="4421187" cy="3235325"/>
            <a:chOff x="2975" y="2098"/>
            <a:chExt cx="2785" cy="2038"/>
          </a:xfrm>
        </p:grpSpPr>
        <p:graphicFrame>
          <p:nvGraphicFramePr>
            <p:cNvPr id="142342" name="对象 54"/>
            <p:cNvGraphicFramePr>
              <a:graphicFrameLocks noChangeAspect="1"/>
            </p:cNvGraphicFramePr>
            <p:nvPr/>
          </p:nvGraphicFramePr>
          <p:xfrm>
            <a:off x="2975" y="2098"/>
            <a:ext cx="2785" cy="1985"/>
          </p:xfrm>
          <a:graphic>
            <a:graphicData uri="http://schemas.openxmlformats.org/presentationml/2006/ole">
              <mc:AlternateContent xmlns:mc="http://schemas.openxmlformats.org/markup-compatibility/2006">
                <mc:Choice xmlns:v="urn:schemas-microsoft-com:vml" Requires="v">
                  <p:oleObj spid="_x0000_s363963" name="公式" r:id="rId20" imgW="1854200" imgH="1270000" progId="Equation.3">
                    <p:embed/>
                  </p:oleObj>
                </mc:Choice>
                <mc:Fallback>
                  <p:oleObj name="公式" r:id="rId20" imgW="1854200" imgH="1270000" progId="Equation.3">
                    <p:embed/>
                    <p:pic>
                      <p:nvPicPr>
                        <p:cNvPr id="0" name="对象 5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75" y="2098"/>
                          <a:ext cx="2785" cy="1985"/>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2343" name="文本框 56"/>
            <p:cNvSpPr txBox="1">
              <a:spLocks noChangeArrowheads="1"/>
            </p:cNvSpPr>
            <p:nvPr/>
          </p:nvSpPr>
          <p:spPr bwMode="auto">
            <a:xfrm>
              <a:off x="4560" y="3826"/>
              <a:ext cx="10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i="0">
                  <a:solidFill>
                    <a:schemeClr val="accent2"/>
                  </a:solidFill>
                </a:rPr>
                <a:t>（可见）</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62" name="文本框 23"/>
          <p:cNvSpPr txBox="1">
            <a:spLocks noChangeArrowheads="1"/>
          </p:cNvSpPr>
          <p:nvPr/>
        </p:nvSpPr>
        <p:spPr bwMode="auto">
          <a:xfrm>
            <a:off x="1828800" y="104776"/>
            <a:ext cx="84582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i="0" dirty="0">
                <a:solidFill>
                  <a:schemeClr val="tx2"/>
                </a:solidFill>
              </a:rPr>
              <a:t> </a:t>
            </a:r>
            <a:r>
              <a:rPr lang="en-US" altLang="zh-CN" sz="2800" b="1" i="0" dirty="0">
                <a:solidFill>
                  <a:srgbClr val="FF0000"/>
                </a:solidFill>
              </a:rPr>
              <a:t>【</a:t>
            </a:r>
            <a:r>
              <a:rPr lang="zh-CN" altLang="en-US" sz="2800" b="1" i="0" dirty="0">
                <a:solidFill>
                  <a:srgbClr val="FF0000"/>
                </a:solidFill>
              </a:rPr>
              <a:t>补充例</a:t>
            </a:r>
            <a:r>
              <a:rPr lang="en-US" altLang="zh-CN" sz="2800" b="1" i="0" dirty="0">
                <a:solidFill>
                  <a:srgbClr val="FF0000"/>
                </a:solidFill>
              </a:rPr>
              <a:t>】</a:t>
            </a:r>
            <a:r>
              <a:rPr lang="zh-CN" altLang="en-US" sz="2800" b="1" i="0" dirty="0">
                <a:solidFill>
                  <a:srgbClr val="0000CC"/>
                </a:solidFill>
              </a:rPr>
              <a:t>氢原子由定态</a:t>
            </a:r>
            <a:r>
              <a:rPr lang="en-US" altLang="zh-CN" sz="2800" b="1" i="0" dirty="0">
                <a:solidFill>
                  <a:srgbClr val="FF0000"/>
                </a:solidFill>
              </a:rPr>
              <a:t>n</a:t>
            </a:r>
            <a:r>
              <a:rPr lang="zh-CN" altLang="en-US" sz="2800" b="1" i="0" dirty="0">
                <a:solidFill>
                  <a:srgbClr val="0000CC"/>
                </a:solidFill>
              </a:rPr>
              <a:t>跃迁到定态</a:t>
            </a:r>
            <a:r>
              <a:rPr lang="en-US" altLang="zh-CN" sz="2800" b="1" i="0" dirty="0">
                <a:solidFill>
                  <a:srgbClr val="FF0000"/>
                </a:solidFill>
              </a:rPr>
              <a:t>m</a:t>
            </a:r>
            <a:r>
              <a:rPr lang="zh-CN" altLang="en-US" sz="2800" b="1" i="0" dirty="0">
                <a:solidFill>
                  <a:srgbClr val="0000CC"/>
                </a:solidFill>
              </a:rPr>
              <a:t>可发射一个光子，已知定态</a:t>
            </a:r>
            <a:r>
              <a:rPr lang="en-US" altLang="zh-CN" sz="2800" b="1" i="0" dirty="0">
                <a:solidFill>
                  <a:srgbClr val="FF0000"/>
                </a:solidFill>
              </a:rPr>
              <a:t>n</a:t>
            </a:r>
            <a:r>
              <a:rPr lang="zh-CN" altLang="en-US" sz="2800" b="1" i="0" dirty="0">
                <a:solidFill>
                  <a:srgbClr val="0000CC"/>
                </a:solidFill>
              </a:rPr>
              <a:t>的电离能为</a:t>
            </a:r>
            <a:r>
              <a:rPr lang="en-US" altLang="zh-CN" sz="2800" b="1" i="0" dirty="0">
                <a:solidFill>
                  <a:srgbClr val="FF0000"/>
                </a:solidFill>
              </a:rPr>
              <a:t>0.85ev</a:t>
            </a:r>
            <a:r>
              <a:rPr lang="zh-CN" altLang="en-US" sz="2800" b="1" i="0" dirty="0">
                <a:solidFill>
                  <a:srgbClr val="0000CC"/>
                </a:solidFill>
              </a:rPr>
              <a:t>，又知从基态使氢原子激发到定态</a:t>
            </a:r>
            <a:r>
              <a:rPr lang="en-US" altLang="zh-CN" sz="2800" b="1" i="0" dirty="0">
                <a:solidFill>
                  <a:srgbClr val="FF0000"/>
                </a:solidFill>
              </a:rPr>
              <a:t>m</a:t>
            </a:r>
            <a:r>
              <a:rPr lang="zh-CN" altLang="en-US" sz="2800" b="1" i="0" dirty="0">
                <a:solidFill>
                  <a:srgbClr val="0000CC"/>
                </a:solidFill>
              </a:rPr>
              <a:t>所需能量为</a:t>
            </a:r>
            <a:r>
              <a:rPr lang="en-US" altLang="zh-CN" sz="2800" b="1" i="0" dirty="0">
                <a:solidFill>
                  <a:srgbClr val="FF0000"/>
                </a:solidFill>
              </a:rPr>
              <a:t>10.2ev</a:t>
            </a:r>
            <a:r>
              <a:rPr lang="zh-CN" altLang="en-US" sz="2800" b="1" i="0" dirty="0">
                <a:solidFill>
                  <a:srgbClr val="0000CC"/>
                </a:solidFill>
              </a:rPr>
              <a:t>，则在上述跃迁中氢原子所发射的光子的能量为多少</a:t>
            </a:r>
            <a:r>
              <a:rPr lang="en-US" altLang="zh-CN" sz="2800" b="1" i="0" dirty="0" err="1">
                <a:solidFill>
                  <a:srgbClr val="0000CC"/>
                </a:solidFill>
              </a:rPr>
              <a:t>ev</a:t>
            </a:r>
            <a:r>
              <a:rPr lang="en-US" altLang="zh-CN" sz="2800" b="1" i="0" dirty="0">
                <a:solidFill>
                  <a:srgbClr val="0000CC"/>
                </a:solidFill>
              </a:rPr>
              <a:t> </a:t>
            </a:r>
            <a:r>
              <a:rPr lang="zh-CN" altLang="en-US" sz="2800" b="1" i="0" dirty="0">
                <a:solidFill>
                  <a:srgbClr val="0000CC"/>
                </a:solidFill>
              </a:rPr>
              <a:t>？</a:t>
            </a:r>
          </a:p>
        </p:txBody>
      </p:sp>
      <p:grpSp>
        <p:nvGrpSpPr>
          <p:cNvPr id="2" name="组合 27"/>
          <p:cNvGrpSpPr>
            <a:grpSpLocks/>
          </p:cNvGrpSpPr>
          <p:nvPr/>
        </p:nvGrpSpPr>
        <p:grpSpPr bwMode="auto">
          <a:xfrm>
            <a:off x="1905000" y="2117726"/>
            <a:ext cx="8610600" cy="2530475"/>
            <a:chOff x="240" y="1334"/>
            <a:chExt cx="5424" cy="1594"/>
          </a:xfrm>
        </p:grpSpPr>
        <p:sp>
          <p:nvSpPr>
            <p:cNvPr id="143364" name="文本框 4"/>
            <p:cNvSpPr txBox="1">
              <a:spLocks noChangeArrowheads="1"/>
            </p:cNvSpPr>
            <p:nvPr/>
          </p:nvSpPr>
          <p:spPr bwMode="auto">
            <a:xfrm>
              <a:off x="240" y="1344"/>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a:solidFill>
                    <a:srgbClr val="CC0000"/>
                  </a:solidFill>
                </a:rPr>
                <a:t>解：</a:t>
              </a:r>
            </a:p>
          </p:txBody>
        </p:sp>
        <p:graphicFrame>
          <p:nvGraphicFramePr>
            <p:cNvPr id="143365" name="对象 5"/>
            <p:cNvGraphicFramePr>
              <a:graphicFrameLocks noChangeAspect="1"/>
            </p:cNvGraphicFramePr>
            <p:nvPr/>
          </p:nvGraphicFramePr>
          <p:xfrm>
            <a:off x="706" y="1344"/>
            <a:ext cx="2595" cy="384"/>
          </p:xfrm>
          <a:graphic>
            <a:graphicData uri="http://schemas.openxmlformats.org/presentationml/2006/ole">
              <mc:AlternateContent xmlns:mc="http://schemas.openxmlformats.org/markup-compatibility/2006">
                <mc:Choice xmlns:v="urn:schemas-microsoft-com:vml" Requires="v">
                  <p:oleObj spid="_x0000_s227228" name="公式" r:id="rId4" imgW="1460500" imgH="228600" progId="Equation.3">
                    <p:embed/>
                  </p:oleObj>
                </mc:Choice>
                <mc:Fallback>
                  <p:oleObj name="公式" r:id="rId4" imgW="1460500" imgH="228600" progId="Equation.3">
                    <p:embed/>
                    <p:pic>
                      <p:nvPicPr>
                        <p:cNvPr id="0"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 y="1344"/>
                          <a:ext cx="259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366" name="对象 9"/>
            <p:cNvGraphicFramePr>
              <a:graphicFrameLocks noChangeAspect="1"/>
            </p:cNvGraphicFramePr>
            <p:nvPr/>
          </p:nvGraphicFramePr>
          <p:xfrm>
            <a:off x="675" y="1776"/>
            <a:ext cx="2627" cy="384"/>
          </p:xfrm>
          <a:graphic>
            <a:graphicData uri="http://schemas.openxmlformats.org/presentationml/2006/ole">
              <mc:AlternateContent xmlns:mc="http://schemas.openxmlformats.org/markup-compatibility/2006">
                <mc:Choice xmlns:v="urn:schemas-microsoft-com:vml" Requires="v">
                  <p:oleObj spid="_x0000_s227229" name="公式" r:id="rId6" imgW="1625600" imgH="228600" progId="Equation.3">
                    <p:embed/>
                  </p:oleObj>
                </mc:Choice>
                <mc:Fallback>
                  <p:oleObj name="公式" r:id="rId6" imgW="1625600" imgH="228600" progId="Equation.3">
                    <p:embed/>
                    <p:pic>
                      <p:nvPicPr>
                        <p:cNvPr id="0" name="对象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 y="1776"/>
                          <a:ext cx="262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367" name="对象 12"/>
            <p:cNvGraphicFramePr>
              <a:graphicFrameLocks noChangeAspect="1"/>
            </p:cNvGraphicFramePr>
            <p:nvPr/>
          </p:nvGraphicFramePr>
          <p:xfrm>
            <a:off x="3468" y="1344"/>
            <a:ext cx="1680" cy="384"/>
          </p:xfrm>
          <a:graphic>
            <a:graphicData uri="http://schemas.openxmlformats.org/presentationml/2006/ole">
              <mc:AlternateContent xmlns:mc="http://schemas.openxmlformats.org/markup-compatibility/2006">
                <mc:Choice xmlns:v="urn:schemas-microsoft-com:vml" Requires="v">
                  <p:oleObj spid="_x0000_s227230" name="公式" r:id="rId8" imgW="889000" imgH="228600" progId="Equation.3">
                    <p:embed/>
                  </p:oleObj>
                </mc:Choice>
                <mc:Fallback>
                  <p:oleObj name="公式" r:id="rId8" imgW="889000" imgH="228600" progId="Equation.3">
                    <p:embed/>
                    <p:pic>
                      <p:nvPicPr>
                        <p:cNvPr id="0" name="对象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68" y="1344"/>
                          <a:ext cx="168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368" name="对象 14"/>
            <p:cNvGraphicFramePr>
              <a:graphicFrameLocks noChangeAspect="1"/>
            </p:cNvGraphicFramePr>
            <p:nvPr/>
          </p:nvGraphicFramePr>
          <p:xfrm>
            <a:off x="3492" y="1776"/>
            <a:ext cx="1584" cy="384"/>
          </p:xfrm>
          <a:graphic>
            <a:graphicData uri="http://schemas.openxmlformats.org/presentationml/2006/ole">
              <mc:AlternateContent xmlns:mc="http://schemas.openxmlformats.org/markup-compatibility/2006">
                <mc:Choice xmlns:v="urn:schemas-microsoft-com:vml" Requires="v">
                  <p:oleObj spid="_x0000_s227231" name="公式" r:id="rId10" imgW="838200" imgH="228600" progId="Equation.3">
                    <p:embed/>
                  </p:oleObj>
                </mc:Choice>
                <mc:Fallback>
                  <p:oleObj name="公式" r:id="rId10" imgW="838200" imgH="228600" progId="Equation.3">
                    <p:embed/>
                    <p:pic>
                      <p:nvPicPr>
                        <p:cNvPr id="0" name="对象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92" y="1776"/>
                          <a:ext cx="158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369" name="对象 17"/>
            <p:cNvGraphicFramePr>
              <a:graphicFrameLocks noChangeAspect="1"/>
            </p:cNvGraphicFramePr>
            <p:nvPr/>
          </p:nvGraphicFramePr>
          <p:xfrm>
            <a:off x="661" y="2496"/>
            <a:ext cx="2929" cy="432"/>
          </p:xfrm>
          <a:graphic>
            <a:graphicData uri="http://schemas.openxmlformats.org/presentationml/2006/ole">
              <mc:AlternateContent xmlns:mc="http://schemas.openxmlformats.org/markup-compatibility/2006">
                <mc:Choice xmlns:v="urn:schemas-microsoft-com:vml" Requires="v">
                  <p:oleObj spid="_x0000_s227232" name="公式" r:id="rId12" imgW="1511300" imgH="228600" progId="Equation.3">
                    <p:embed/>
                  </p:oleObj>
                </mc:Choice>
                <mc:Fallback>
                  <p:oleObj name="公式" r:id="rId12" imgW="1511300" imgH="228600" progId="Equation.3">
                    <p:embed/>
                    <p:pic>
                      <p:nvPicPr>
                        <p:cNvPr id="0" name="对象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1" y="2496"/>
                          <a:ext cx="2929"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370" name="文本框 24"/>
            <p:cNvSpPr txBox="1">
              <a:spLocks noChangeArrowheads="1"/>
            </p:cNvSpPr>
            <p:nvPr/>
          </p:nvSpPr>
          <p:spPr bwMode="auto">
            <a:xfrm>
              <a:off x="5040" y="1334"/>
              <a:ext cx="62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i="0"/>
                <a:t>(ev)</a:t>
              </a:r>
            </a:p>
          </p:txBody>
        </p:sp>
        <p:sp>
          <p:nvSpPr>
            <p:cNvPr id="143371" name="文本框 25"/>
            <p:cNvSpPr txBox="1">
              <a:spLocks noChangeArrowheads="1"/>
            </p:cNvSpPr>
            <p:nvPr/>
          </p:nvSpPr>
          <p:spPr bwMode="auto">
            <a:xfrm>
              <a:off x="4992" y="1766"/>
              <a:ext cx="62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i="0"/>
                <a:t>(ev)</a:t>
              </a:r>
            </a:p>
          </p:txBody>
        </p:sp>
        <p:sp>
          <p:nvSpPr>
            <p:cNvPr id="143372" name="文本框 26"/>
            <p:cNvSpPr txBox="1">
              <a:spLocks noChangeArrowheads="1"/>
            </p:cNvSpPr>
            <p:nvPr/>
          </p:nvSpPr>
          <p:spPr bwMode="auto">
            <a:xfrm>
              <a:off x="3600" y="2496"/>
              <a:ext cx="62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i="0"/>
                <a:t>(ev)</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4386" name="组合 37"/>
          <p:cNvGrpSpPr>
            <a:grpSpLocks/>
          </p:cNvGrpSpPr>
          <p:nvPr/>
        </p:nvGrpSpPr>
        <p:grpSpPr bwMode="auto">
          <a:xfrm>
            <a:off x="1809750" y="357189"/>
            <a:ext cx="8305800" cy="998537"/>
            <a:chOff x="240" y="240"/>
            <a:chExt cx="5232" cy="629"/>
          </a:xfrm>
        </p:grpSpPr>
        <p:sp>
          <p:nvSpPr>
            <p:cNvPr id="144393" name="文本框 36"/>
            <p:cNvSpPr txBox="1">
              <a:spLocks noChangeArrowheads="1"/>
            </p:cNvSpPr>
            <p:nvPr/>
          </p:nvSpPr>
          <p:spPr bwMode="auto">
            <a:xfrm>
              <a:off x="240" y="240"/>
              <a:ext cx="5232"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i="0">
                  <a:solidFill>
                    <a:srgbClr val="FF0000"/>
                  </a:solidFill>
                </a:rPr>
                <a:t>【</a:t>
              </a:r>
              <a:r>
                <a:rPr lang="zh-CN" altLang="en-US" sz="2800" b="1" i="0">
                  <a:solidFill>
                    <a:srgbClr val="FF0000"/>
                  </a:solidFill>
                </a:rPr>
                <a:t>补充例</a:t>
              </a:r>
              <a:r>
                <a:rPr lang="en-US" altLang="zh-CN" sz="2800" b="1" i="0">
                  <a:solidFill>
                    <a:srgbClr val="FF0000"/>
                  </a:solidFill>
                </a:rPr>
                <a:t>】</a:t>
              </a:r>
              <a:r>
                <a:rPr lang="en-US" altLang="zh-CN" sz="2800" b="1" i="0">
                  <a:solidFill>
                    <a:schemeClr val="tx2"/>
                  </a:solidFill>
                </a:rPr>
                <a:t>  </a:t>
              </a:r>
              <a:r>
                <a:rPr lang="zh-CN" altLang="en-US" sz="2800" b="1" i="0">
                  <a:solidFill>
                    <a:srgbClr val="0000CC"/>
                  </a:solidFill>
                </a:rPr>
                <a:t>氢原子光谱的巴尔末系中波长最大的谱线用    表示，其次波长用     表示，求比值                 。</a:t>
              </a:r>
            </a:p>
          </p:txBody>
        </p:sp>
        <p:graphicFrame>
          <p:nvGraphicFramePr>
            <p:cNvPr id="144394" name="对象 4"/>
            <p:cNvGraphicFramePr>
              <a:graphicFrameLocks noChangeAspect="1"/>
            </p:cNvGraphicFramePr>
            <p:nvPr/>
          </p:nvGraphicFramePr>
          <p:xfrm>
            <a:off x="2760" y="510"/>
            <a:ext cx="295" cy="357"/>
          </p:xfrm>
          <a:graphic>
            <a:graphicData uri="http://schemas.openxmlformats.org/presentationml/2006/ole">
              <mc:AlternateContent xmlns:mc="http://schemas.openxmlformats.org/markup-compatibility/2006">
                <mc:Choice xmlns:v="urn:schemas-microsoft-com:vml" Requires="v">
                  <p:oleObj spid="_x0000_s326306" name="公式" r:id="rId3" imgW="177569" imgH="215619" progId="Equation.3">
                    <p:embed/>
                  </p:oleObj>
                </mc:Choice>
                <mc:Fallback>
                  <p:oleObj name="公式" r:id="rId3" imgW="177569" imgH="215619" progId="Equation.3">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0" y="510"/>
                          <a:ext cx="295"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395" name="对象 6"/>
            <p:cNvGraphicFramePr>
              <a:graphicFrameLocks noChangeAspect="1"/>
            </p:cNvGraphicFramePr>
            <p:nvPr/>
          </p:nvGraphicFramePr>
          <p:xfrm>
            <a:off x="735" y="465"/>
            <a:ext cx="268" cy="336"/>
          </p:xfrm>
          <a:graphic>
            <a:graphicData uri="http://schemas.openxmlformats.org/presentationml/2006/ole">
              <mc:AlternateContent xmlns:mc="http://schemas.openxmlformats.org/markup-compatibility/2006">
                <mc:Choice xmlns:v="urn:schemas-microsoft-com:vml" Requires="v">
                  <p:oleObj spid="_x0000_s326307" name="公式" r:id="rId5" imgW="177569" imgH="215619" progId="Equation.3">
                    <p:embed/>
                  </p:oleObj>
                </mc:Choice>
                <mc:Fallback>
                  <p:oleObj name="公式" r:id="rId5" imgW="177569" imgH="215619" progId="Equation.3">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 y="465"/>
                          <a:ext cx="268"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396" name="对象 8"/>
            <p:cNvGraphicFramePr>
              <a:graphicFrameLocks noChangeAspect="1"/>
            </p:cNvGraphicFramePr>
            <p:nvPr/>
          </p:nvGraphicFramePr>
          <p:xfrm>
            <a:off x="4515" y="510"/>
            <a:ext cx="672" cy="359"/>
          </p:xfrm>
          <a:graphic>
            <a:graphicData uri="http://schemas.openxmlformats.org/presentationml/2006/ole">
              <mc:AlternateContent xmlns:mc="http://schemas.openxmlformats.org/markup-compatibility/2006">
                <mc:Choice xmlns:v="urn:schemas-microsoft-com:vml" Requires="v">
                  <p:oleObj spid="_x0000_s326308" name="公式" r:id="rId7" imgW="406048" imgH="215713" progId="Equation.3">
                    <p:embed/>
                  </p:oleObj>
                </mc:Choice>
                <mc:Fallback>
                  <p:oleObj name="公式" r:id="rId7" imgW="406048" imgH="215713" progId="Equation.3">
                    <p:embed/>
                    <p:pic>
                      <p:nvPicPr>
                        <p:cNvPr id="0" name="对象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5" y="510"/>
                          <a:ext cx="672"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7" name="对象 30"/>
          <p:cNvGraphicFramePr>
            <a:graphicFrameLocks noChangeAspect="1"/>
          </p:cNvGraphicFramePr>
          <p:nvPr/>
        </p:nvGraphicFramePr>
        <p:xfrm>
          <a:off x="3124200" y="5410200"/>
          <a:ext cx="3290888" cy="1074738"/>
        </p:xfrm>
        <a:graphic>
          <a:graphicData uri="http://schemas.openxmlformats.org/presentationml/2006/ole">
            <mc:AlternateContent xmlns:mc="http://schemas.openxmlformats.org/markup-compatibility/2006">
              <mc:Choice xmlns:v="urn:schemas-microsoft-com:vml" Requires="v">
                <p:oleObj spid="_x0000_s326309" name="公式" r:id="rId9" imgW="1371600" imgH="444500" progId="Equation.3">
                  <p:embed/>
                </p:oleObj>
              </mc:Choice>
              <mc:Fallback>
                <p:oleObj name="公式" r:id="rId9" imgW="1371600" imgH="444500" progId="Equation.3">
                  <p:embed/>
                  <p:pic>
                    <p:nvPicPr>
                      <p:cNvPr id="0" name="对象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4200" y="5410200"/>
                        <a:ext cx="3290888"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文本框 38"/>
          <p:cNvSpPr txBox="1">
            <a:spLocks noChangeArrowheads="1"/>
          </p:cNvSpPr>
          <p:nvPr/>
        </p:nvSpPr>
        <p:spPr bwMode="auto">
          <a:xfrm>
            <a:off x="1981200" y="1447801"/>
            <a:ext cx="6858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i="0">
                <a:solidFill>
                  <a:srgbClr val="CC0000"/>
                </a:solidFill>
              </a:rPr>
              <a:t>解： </a:t>
            </a:r>
          </a:p>
        </p:txBody>
      </p:sp>
      <p:sp>
        <p:nvSpPr>
          <p:cNvPr id="9" name="文本框 39"/>
          <p:cNvSpPr txBox="1">
            <a:spLocks noChangeArrowheads="1"/>
          </p:cNvSpPr>
          <p:nvPr/>
        </p:nvSpPr>
        <p:spPr bwMode="auto">
          <a:xfrm>
            <a:off x="2438400" y="1447801"/>
            <a:ext cx="4419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i="0">
                <a:solidFill>
                  <a:srgbClr val="9900CC"/>
                </a:solidFill>
              </a:rPr>
              <a:t>巴尔末系的谱线公式为： </a:t>
            </a:r>
          </a:p>
        </p:txBody>
      </p:sp>
      <p:graphicFrame>
        <p:nvGraphicFramePr>
          <p:cNvPr id="10" name="对象 40"/>
          <p:cNvGraphicFramePr>
            <a:graphicFrameLocks noChangeAspect="1"/>
          </p:cNvGraphicFramePr>
          <p:nvPr/>
        </p:nvGraphicFramePr>
        <p:xfrm>
          <a:off x="6172200" y="1428750"/>
          <a:ext cx="3073400" cy="603250"/>
        </p:xfrm>
        <a:graphic>
          <a:graphicData uri="http://schemas.openxmlformats.org/presentationml/2006/ole">
            <mc:AlternateContent xmlns:mc="http://schemas.openxmlformats.org/markup-compatibility/2006">
              <mc:Choice xmlns:v="urn:schemas-microsoft-com:vml" Requires="v">
                <p:oleObj spid="_x0000_s326310" name="公式" r:id="rId11" imgW="1206500" imgH="228600" progId="Equation.3">
                  <p:embed/>
                </p:oleObj>
              </mc:Choice>
              <mc:Fallback>
                <p:oleObj name="公式" r:id="rId11" imgW="1206500" imgH="228600" progId="Equation.3">
                  <p:embed/>
                  <p:pic>
                    <p:nvPicPr>
                      <p:cNvPr id="0" name="对象 4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72200" y="1428750"/>
                        <a:ext cx="3073400"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对象 41"/>
          <p:cNvGraphicFramePr>
            <a:graphicFrameLocks noChangeAspect="1"/>
          </p:cNvGraphicFramePr>
          <p:nvPr/>
        </p:nvGraphicFramePr>
        <p:xfrm>
          <a:off x="1824038" y="1981200"/>
          <a:ext cx="7110412" cy="1587500"/>
        </p:xfrm>
        <a:graphic>
          <a:graphicData uri="http://schemas.openxmlformats.org/presentationml/2006/ole">
            <mc:AlternateContent xmlns:mc="http://schemas.openxmlformats.org/markup-compatibility/2006">
              <mc:Choice xmlns:v="urn:schemas-microsoft-com:vml" Requires="v">
                <p:oleObj spid="_x0000_s326311" name="公式" r:id="rId13" imgW="3073400" imgH="635000" progId="Equation.3">
                  <p:embed/>
                </p:oleObj>
              </mc:Choice>
              <mc:Fallback>
                <p:oleObj name="公式" r:id="rId13" imgW="3073400" imgH="635000" progId="Equation.3">
                  <p:embed/>
                  <p:pic>
                    <p:nvPicPr>
                      <p:cNvPr id="0" name="对象 4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24038" y="1981200"/>
                        <a:ext cx="7110412"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42"/>
          <p:cNvGraphicFramePr>
            <a:graphicFrameLocks noChangeAspect="1"/>
          </p:cNvGraphicFramePr>
          <p:nvPr/>
        </p:nvGraphicFramePr>
        <p:xfrm>
          <a:off x="2590801" y="3657600"/>
          <a:ext cx="5554663" cy="1587500"/>
        </p:xfrm>
        <a:graphic>
          <a:graphicData uri="http://schemas.openxmlformats.org/presentationml/2006/ole">
            <mc:AlternateContent xmlns:mc="http://schemas.openxmlformats.org/markup-compatibility/2006">
              <mc:Choice xmlns:v="urn:schemas-microsoft-com:vml" Requires="v">
                <p:oleObj spid="_x0000_s326312" name="公式" r:id="rId15" imgW="2400300" imgH="635000" progId="Equation.3">
                  <p:embed/>
                </p:oleObj>
              </mc:Choice>
              <mc:Fallback>
                <p:oleObj name="公式" r:id="rId15" imgW="2400300" imgH="635000" progId="Equation.3">
                  <p:embed/>
                  <p:pic>
                    <p:nvPicPr>
                      <p:cNvPr id="0" name="对象 4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90801" y="3657600"/>
                        <a:ext cx="5554663"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p:tgtEl>
                                          <p:spTgt spid="11"/>
                                        </p:tgtEl>
                                        <p:attrNameLst>
                                          <p:attrName>ppt_y</p:attrName>
                                        </p:attrNameLst>
                                      </p:cBhvr>
                                      <p:tavLst>
                                        <p:tav tm="0">
                                          <p:val>
                                            <p:strVal val="#ppt_y+#ppt_h"/>
                                          </p:val>
                                        </p:tav>
                                        <p:tav tm="100000">
                                          <p:val>
                                            <p:strVal val="#ppt_y"/>
                                          </p:val>
                                        </p:tav>
                                      </p:tavLst>
                                    </p:anim>
                                    <p:animEffect transition="in" filter="wipe(up)">
                                      <p:cBhvr>
                                        <p:cTn id="23" dur="500"/>
                                        <p:tgtEl>
                                          <p:spTgt spid="1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p:tgtEl>
                                          <p:spTgt spid="12"/>
                                        </p:tgtEl>
                                        <p:attrNameLst>
                                          <p:attrName>ppt_y</p:attrName>
                                        </p:attrNameLst>
                                      </p:cBhvr>
                                      <p:tavLst>
                                        <p:tav tm="0">
                                          <p:val>
                                            <p:strVal val="#ppt_y+#ppt_h"/>
                                          </p:val>
                                        </p:tav>
                                        <p:tav tm="100000">
                                          <p:val>
                                            <p:strVal val="#ppt_y"/>
                                          </p:val>
                                        </p:tav>
                                      </p:tavLst>
                                    </p:anim>
                                    <p:animEffect transition="in" filter="wipe(up)">
                                      <p:cBhvr>
                                        <p:cTn id="29" dur="500"/>
                                        <p:tgtEl>
                                          <p:spTgt spid="1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linds(horizontal)">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64929" y="5229671"/>
            <a:ext cx="7272808" cy="1200329"/>
          </a:xfrm>
          <a:prstGeom prst="rect">
            <a:avLst/>
          </a:prstGeom>
        </p:spPr>
        <p:txBody>
          <a:bodyPr wrap="square">
            <a:spAutoFit/>
          </a:bodyPr>
          <a:lstStyle/>
          <a:p>
            <a:pPr fontAlgn="auto">
              <a:spcBef>
                <a:spcPts val="0"/>
              </a:spcBef>
              <a:spcAft>
                <a:spcPts val="0"/>
              </a:spcAft>
              <a:defRPr/>
            </a:pPr>
            <a:r>
              <a:rPr kumimoji="0" lang="zh-CN" altLang="en-US" sz="3600" b="1" i="0" kern="0" dirty="0">
                <a:solidFill>
                  <a:srgbClr val="C00000"/>
                </a:solidFill>
                <a:latin typeface="宋体" pitchFamily="2" charset="-122"/>
              </a:rPr>
              <a:t>第</a:t>
            </a:r>
            <a:r>
              <a:rPr kumimoji="0" lang="zh-CN" altLang="en-US" sz="3600" b="1" i="0" kern="0" dirty="0">
                <a:solidFill>
                  <a:srgbClr val="C00000"/>
                </a:solidFill>
                <a:effectLst>
                  <a:outerShdw blurRad="38100" dist="38100" dir="2700000" algn="tl">
                    <a:srgbClr val="C0C0C0"/>
                  </a:outerShdw>
                </a:effectLst>
                <a:latin typeface="宋体" pitchFamily="2" charset="-122"/>
              </a:rPr>
              <a:t>二十</a:t>
            </a:r>
            <a:r>
              <a:rPr kumimoji="0" lang="zh-CN" altLang="en-US" sz="3600" b="1" i="0" kern="0" dirty="0">
                <a:solidFill>
                  <a:srgbClr val="C00000"/>
                </a:solidFill>
                <a:latin typeface="宋体" pitchFamily="2" charset="-122"/>
              </a:rPr>
              <a:t>一</a:t>
            </a:r>
            <a:r>
              <a:rPr kumimoji="0" lang="zh-CN" altLang="en-US" sz="3600" b="1" i="0" kern="0" dirty="0">
                <a:solidFill>
                  <a:srgbClr val="C00000"/>
                </a:solidFill>
                <a:effectLst>
                  <a:outerShdw blurRad="38100" dist="38100" dir="2700000" algn="tl">
                    <a:srgbClr val="C0C0C0"/>
                  </a:outerShdw>
                </a:effectLst>
                <a:latin typeface="宋体" pitchFamily="2" charset="-122"/>
              </a:rPr>
              <a:t>章，</a:t>
            </a:r>
            <a:r>
              <a:rPr kumimoji="0" lang="zh-CN" altLang="en-US" sz="3600" b="1" i="0" kern="0" dirty="0">
                <a:solidFill>
                  <a:srgbClr val="0000CC"/>
                </a:solidFill>
                <a:latin typeface="宋体" pitchFamily="2" charset="-122"/>
              </a:rPr>
              <a:t>第</a:t>
            </a:r>
            <a:r>
              <a:rPr kumimoji="0" lang="zh-CN" altLang="en-US" sz="3600" b="1" i="0" kern="0" dirty="0">
                <a:solidFill>
                  <a:srgbClr val="0000CC"/>
                </a:solidFill>
                <a:effectLst>
                  <a:outerShdw blurRad="38100" dist="38100" dir="2700000" algn="tl">
                    <a:srgbClr val="C0C0C0"/>
                  </a:outerShdw>
                </a:effectLst>
                <a:latin typeface="宋体" pitchFamily="2" charset="-122"/>
              </a:rPr>
              <a:t>二十二章</a:t>
            </a:r>
            <a:r>
              <a:rPr kumimoji="0" lang="zh-CN" altLang="en-US" sz="3600" b="1" i="0" kern="0" dirty="0">
                <a:solidFill>
                  <a:srgbClr val="00B050"/>
                </a:solidFill>
                <a:effectLst>
                  <a:outerShdw blurRad="38100" dist="38100" dir="2700000" algn="tl">
                    <a:srgbClr val="C0C0C0"/>
                  </a:outerShdw>
                </a:effectLst>
                <a:latin typeface="宋体" pitchFamily="2" charset="-122"/>
              </a:rPr>
              <a:t>作业</a:t>
            </a:r>
            <a:r>
              <a:rPr kumimoji="0" lang="en-US" altLang="zh-CN" sz="3600" b="1" i="0" kern="0" dirty="0">
                <a:solidFill>
                  <a:srgbClr val="000000"/>
                </a:solidFill>
                <a:latin typeface="宋体" pitchFamily="2" charset="-122"/>
              </a:rPr>
              <a:t>12</a:t>
            </a:r>
            <a:r>
              <a:rPr kumimoji="0" lang="zh-CN" altLang="en-US" sz="3600" b="1" i="0" kern="0" dirty="0">
                <a:solidFill>
                  <a:srgbClr val="000000"/>
                </a:solidFill>
                <a:latin typeface="宋体" pitchFamily="2" charset="-122"/>
              </a:rPr>
              <a:t>月</a:t>
            </a:r>
            <a:r>
              <a:rPr kumimoji="0" lang="en-US" altLang="zh-CN" sz="3600" b="1" i="0" kern="0" dirty="0" smtClean="0">
                <a:solidFill>
                  <a:srgbClr val="000000"/>
                </a:solidFill>
                <a:latin typeface="宋体" pitchFamily="2" charset="-122"/>
              </a:rPr>
              <a:t>24</a:t>
            </a:r>
            <a:r>
              <a:rPr kumimoji="0" lang="zh-CN" altLang="en-US" sz="3600" b="1" i="0" kern="0" dirty="0" smtClean="0">
                <a:solidFill>
                  <a:srgbClr val="000000"/>
                </a:solidFill>
                <a:latin typeface="宋体" pitchFamily="2" charset="-122"/>
              </a:rPr>
              <a:t>日</a:t>
            </a:r>
            <a:r>
              <a:rPr kumimoji="0" lang="zh-CN" altLang="en-US" sz="3600" b="1" i="0" kern="0" dirty="0">
                <a:solidFill>
                  <a:srgbClr val="000000"/>
                </a:solidFill>
                <a:latin typeface="宋体" pitchFamily="2" charset="-122"/>
              </a:rPr>
              <a:t>第十六周星期二在课堂交</a:t>
            </a:r>
            <a:endParaRPr kumimoji="0" lang="zh-CN" altLang="en-US" sz="3600" b="1" i="0" kern="0" dirty="0">
              <a:solidFill>
                <a:srgbClr val="3333CC"/>
              </a:solidFill>
            </a:endParaRPr>
          </a:p>
        </p:txBody>
      </p:sp>
      <p:sp>
        <p:nvSpPr>
          <p:cNvPr id="3" name="Text Box 49"/>
          <p:cNvSpPr txBox="1">
            <a:spLocks noChangeArrowheads="1"/>
          </p:cNvSpPr>
          <p:nvPr/>
        </p:nvSpPr>
        <p:spPr bwMode="auto">
          <a:xfrm>
            <a:off x="2280246" y="1973734"/>
            <a:ext cx="7242175" cy="295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dirty="0"/>
          </a:p>
          <a:p>
            <a:pPr eaLnBrk="1" hangingPunct="1"/>
            <a:r>
              <a:rPr lang="zh-CN" altLang="en-US" sz="4000" b="1" i="0" dirty="0"/>
              <a:t>黑体辐射  </a:t>
            </a:r>
            <a:r>
              <a:rPr lang="en-US" altLang="zh-CN" sz="4000" b="1" i="0" dirty="0">
                <a:solidFill>
                  <a:srgbClr val="FF0000"/>
                </a:solidFill>
              </a:rPr>
              <a:t>21-1,21-4</a:t>
            </a:r>
          </a:p>
          <a:p>
            <a:pPr eaLnBrk="1" hangingPunct="1"/>
            <a:r>
              <a:rPr lang="zh-CN" altLang="en-US" sz="4000" b="1" i="0" dirty="0">
                <a:solidFill>
                  <a:srgbClr val="008000"/>
                </a:solidFill>
              </a:rPr>
              <a:t>光电效应</a:t>
            </a:r>
            <a:r>
              <a:rPr lang="zh-CN" altLang="en-US" sz="4000" b="1" i="0" dirty="0"/>
              <a:t>  </a:t>
            </a:r>
            <a:r>
              <a:rPr lang="en-US" altLang="zh-CN" sz="4000" b="1" i="0" dirty="0">
                <a:solidFill>
                  <a:srgbClr val="FF0000"/>
                </a:solidFill>
              </a:rPr>
              <a:t>21-11</a:t>
            </a:r>
          </a:p>
          <a:p>
            <a:pPr eaLnBrk="1" hangingPunct="1"/>
            <a:r>
              <a:rPr lang="zh-CN" altLang="en-US" sz="4000" b="1" i="0" dirty="0">
                <a:solidFill>
                  <a:srgbClr val="0070C0"/>
                </a:solidFill>
              </a:rPr>
              <a:t>康普顿效应</a:t>
            </a:r>
            <a:r>
              <a:rPr lang="zh-CN" altLang="en-US" sz="4000" b="1" i="0" dirty="0"/>
              <a:t>  </a:t>
            </a:r>
            <a:r>
              <a:rPr lang="en-US" altLang="zh-CN" sz="4000" b="1" i="0" dirty="0">
                <a:solidFill>
                  <a:srgbClr val="FF0000"/>
                </a:solidFill>
              </a:rPr>
              <a:t>21-14</a:t>
            </a:r>
            <a:r>
              <a:rPr lang="zh-CN" altLang="en-US" sz="4000" b="1" i="0" dirty="0">
                <a:solidFill>
                  <a:srgbClr val="FF0000"/>
                </a:solidFill>
              </a:rPr>
              <a:t>，</a:t>
            </a:r>
            <a:r>
              <a:rPr lang="en-US" altLang="zh-CN" sz="4000" b="1" i="0" dirty="0">
                <a:solidFill>
                  <a:srgbClr val="FF0000"/>
                </a:solidFill>
              </a:rPr>
              <a:t>21-15</a:t>
            </a:r>
          </a:p>
          <a:p>
            <a:pPr eaLnBrk="1" hangingPunct="1"/>
            <a:r>
              <a:rPr lang="zh-CN" altLang="en-US" sz="4000" b="1" i="0" dirty="0">
                <a:solidFill>
                  <a:srgbClr val="6600CC"/>
                </a:solidFill>
              </a:rPr>
              <a:t>玻尔理论</a:t>
            </a:r>
            <a:r>
              <a:rPr lang="zh-CN" altLang="en-US" sz="4000" b="1" i="0" dirty="0"/>
              <a:t>  </a:t>
            </a:r>
            <a:r>
              <a:rPr lang="en-US" altLang="zh-CN" sz="4000" b="1" i="0" dirty="0">
                <a:solidFill>
                  <a:srgbClr val="FF0000"/>
                </a:solidFill>
              </a:rPr>
              <a:t>21-16</a:t>
            </a:r>
            <a:r>
              <a:rPr lang="zh-CN" altLang="en-US" sz="4000" b="1" i="0" dirty="0">
                <a:solidFill>
                  <a:srgbClr val="FF0000"/>
                </a:solidFill>
              </a:rPr>
              <a:t>，</a:t>
            </a:r>
            <a:r>
              <a:rPr lang="en-US" altLang="zh-CN" sz="4000" b="1" i="0" dirty="0">
                <a:solidFill>
                  <a:srgbClr val="FF0000"/>
                </a:solidFill>
              </a:rPr>
              <a:t>21-17</a:t>
            </a:r>
          </a:p>
        </p:txBody>
      </p:sp>
      <p:sp>
        <p:nvSpPr>
          <p:cNvPr id="4" name="矩形 11"/>
          <p:cNvSpPr>
            <a:spLocks noChangeArrowheads="1"/>
          </p:cNvSpPr>
          <p:nvPr/>
        </p:nvSpPr>
        <p:spPr bwMode="auto">
          <a:xfrm>
            <a:off x="2869481" y="386234"/>
            <a:ext cx="45164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kumimoji="0" lang="zh-CN" altLang="en-US" sz="4800" b="1" i="0" kern="0" dirty="0">
                <a:solidFill>
                  <a:srgbClr val="0000CC"/>
                </a:solidFill>
                <a:latin typeface="宋体" pitchFamily="2" charset="-122"/>
              </a:rPr>
              <a:t>第</a:t>
            </a:r>
            <a:r>
              <a:rPr kumimoji="0" lang="zh-CN" altLang="en-US" sz="4800" b="1" i="0" kern="0" dirty="0">
                <a:solidFill>
                  <a:srgbClr val="0000CC"/>
                </a:solidFill>
                <a:effectLst>
                  <a:outerShdw blurRad="38100" dist="38100" dir="2700000" algn="tl">
                    <a:srgbClr val="C0C0C0"/>
                  </a:outerShdw>
                </a:effectLst>
                <a:latin typeface="宋体" pitchFamily="2" charset="-122"/>
              </a:rPr>
              <a:t>二十</a:t>
            </a:r>
            <a:r>
              <a:rPr kumimoji="0" lang="zh-CN" altLang="en-US" sz="4800" b="1" i="0" kern="0" dirty="0">
                <a:solidFill>
                  <a:srgbClr val="0000CC"/>
                </a:solidFill>
                <a:latin typeface="宋体" pitchFamily="2" charset="-122"/>
              </a:rPr>
              <a:t>一</a:t>
            </a:r>
            <a:r>
              <a:rPr kumimoji="0" lang="zh-CN" altLang="en-US" sz="4800" b="1" i="0" kern="0" dirty="0">
                <a:solidFill>
                  <a:srgbClr val="0000CC"/>
                </a:solidFill>
                <a:effectLst>
                  <a:outerShdw blurRad="38100" dist="38100" dir="2700000" algn="tl">
                    <a:srgbClr val="C0C0C0"/>
                  </a:outerShdw>
                </a:effectLst>
                <a:latin typeface="宋体" pitchFamily="2" charset="-122"/>
              </a:rPr>
              <a:t>章</a:t>
            </a:r>
            <a:r>
              <a:rPr lang="zh-CN" altLang="en-US" sz="4800" b="1" i="0" dirty="0">
                <a:solidFill>
                  <a:srgbClr val="FF0000"/>
                </a:solidFill>
              </a:rPr>
              <a:t>作业</a:t>
            </a:r>
            <a:endParaRPr lang="zh-CN" altLang="en-US" sz="4800" b="1" i="0" dirty="0">
              <a:solidFill>
                <a:srgbClr val="000000"/>
              </a:solidFill>
            </a:endParaRPr>
          </a:p>
        </p:txBody>
      </p:sp>
      <p:sp>
        <p:nvSpPr>
          <p:cNvPr id="5" name="矩形 8"/>
          <p:cNvSpPr>
            <a:spLocks noChangeArrowheads="1"/>
          </p:cNvSpPr>
          <p:nvPr/>
        </p:nvSpPr>
        <p:spPr bwMode="auto">
          <a:xfrm>
            <a:off x="2999656" y="1484784"/>
            <a:ext cx="48141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i="0" dirty="0">
                <a:solidFill>
                  <a:srgbClr val="00B050"/>
                </a:solidFill>
              </a:rPr>
              <a:t>作业以</a:t>
            </a:r>
            <a:r>
              <a:rPr lang="en-US" altLang="zh-CN" sz="3600" b="1" i="0" dirty="0">
                <a:solidFill>
                  <a:srgbClr val="9A001D"/>
                </a:solidFill>
              </a:rPr>
              <a:t>2019</a:t>
            </a:r>
            <a:r>
              <a:rPr lang="zh-CN" altLang="en-US" sz="3600" b="1" i="0" dirty="0">
                <a:solidFill>
                  <a:srgbClr val="9A001D"/>
                </a:solidFill>
              </a:rPr>
              <a:t>版教材</a:t>
            </a:r>
            <a:r>
              <a:rPr lang="zh-CN" altLang="en-US" sz="3600" b="1" i="0" dirty="0">
                <a:solidFill>
                  <a:srgbClr val="00B050"/>
                </a:solidFill>
              </a:rPr>
              <a:t>为准</a:t>
            </a:r>
          </a:p>
        </p:txBody>
      </p:sp>
    </p:spTree>
    <p:extLst>
      <p:ext uri="{BB962C8B-B14F-4D97-AF65-F5344CB8AC3E}">
        <p14:creationId xmlns:p14="http://schemas.microsoft.com/office/powerpoint/2010/main" val="27662916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1724026" y="879475"/>
            <a:ext cx="50149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0" dirty="0">
                <a:solidFill>
                  <a:srgbClr val="008000"/>
                </a:solidFill>
                <a:latin typeface="+mn-ea"/>
                <a:ea typeface="+mn-ea"/>
              </a:rPr>
              <a:t>21.1.1 </a:t>
            </a:r>
            <a:r>
              <a:rPr lang="zh-CN" altLang="en-US" sz="2800" b="1" i="0" dirty="0">
                <a:solidFill>
                  <a:srgbClr val="008000"/>
                </a:solidFill>
                <a:latin typeface="+mn-ea"/>
                <a:ea typeface="+mn-ea"/>
              </a:rPr>
              <a:t>  热辐射</a:t>
            </a:r>
            <a:endParaRPr lang="zh-CN" altLang="en-US" sz="2800" i="0" dirty="0">
              <a:solidFill>
                <a:srgbClr val="008000"/>
              </a:solidFill>
              <a:latin typeface="+mn-ea"/>
              <a:ea typeface="+mn-ea"/>
            </a:endParaRPr>
          </a:p>
        </p:txBody>
      </p:sp>
      <p:sp>
        <p:nvSpPr>
          <p:cNvPr id="5" name="Text Box 6"/>
          <p:cNvSpPr txBox="1">
            <a:spLocks noChangeArrowheads="1"/>
          </p:cNvSpPr>
          <p:nvPr/>
        </p:nvSpPr>
        <p:spPr bwMode="auto">
          <a:xfrm>
            <a:off x="1919623" y="1453273"/>
            <a:ext cx="3057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a:latin typeface="+mn-ea"/>
                <a:ea typeface="+mn-ea"/>
              </a:rPr>
              <a:t> </a:t>
            </a:r>
            <a:r>
              <a:rPr lang="en-US" altLang="zh-CN" sz="2800" b="1" i="0">
                <a:solidFill>
                  <a:srgbClr val="0000FF"/>
                </a:solidFill>
                <a:latin typeface="+mn-ea"/>
                <a:ea typeface="+mn-ea"/>
              </a:rPr>
              <a:t>1</a:t>
            </a:r>
            <a:r>
              <a:rPr lang="zh-CN" altLang="en-US" sz="2800" b="1" i="0">
                <a:solidFill>
                  <a:srgbClr val="0000FF"/>
                </a:solidFill>
                <a:latin typeface="+mn-ea"/>
                <a:ea typeface="+mn-ea"/>
              </a:rPr>
              <a:t>、热辐射</a:t>
            </a:r>
            <a:endParaRPr lang="zh-CN" altLang="en-US" sz="2800" b="1" i="0">
              <a:solidFill>
                <a:srgbClr val="FF0000"/>
              </a:solidFill>
              <a:latin typeface="+mn-ea"/>
              <a:ea typeface="+mn-ea"/>
            </a:endParaRPr>
          </a:p>
        </p:txBody>
      </p:sp>
      <p:sp>
        <p:nvSpPr>
          <p:cNvPr id="21515" name="矩形 11"/>
          <p:cNvSpPr>
            <a:spLocks noChangeArrowheads="1"/>
          </p:cNvSpPr>
          <p:nvPr/>
        </p:nvSpPr>
        <p:spPr bwMode="auto">
          <a:xfrm>
            <a:off x="1809750" y="285750"/>
            <a:ext cx="83581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i="0" dirty="0">
                <a:solidFill>
                  <a:srgbClr val="FF0000"/>
                </a:solidFill>
              </a:rPr>
              <a:t>21.1</a:t>
            </a:r>
            <a:r>
              <a:rPr lang="zh-CN" altLang="en-US" sz="3200" b="1" i="0" dirty="0">
                <a:solidFill>
                  <a:srgbClr val="FF0000"/>
                </a:solidFill>
              </a:rPr>
              <a:t>热辐射、黑体辐射和普朗克的量子假说</a:t>
            </a:r>
          </a:p>
        </p:txBody>
      </p:sp>
      <p:sp>
        <p:nvSpPr>
          <p:cNvPr id="12" name="Rectangle 8"/>
          <p:cNvSpPr>
            <a:spLocks noChangeArrowheads="1"/>
          </p:cNvSpPr>
          <p:nvPr/>
        </p:nvSpPr>
        <p:spPr bwMode="auto">
          <a:xfrm>
            <a:off x="2124815" y="2183649"/>
            <a:ext cx="7742936" cy="610040"/>
          </a:xfrm>
          <a:prstGeom prst="rect">
            <a:avLst/>
          </a:prstGeom>
          <a:noFill/>
          <a:ln w="9525">
            <a:noFill/>
            <a:miter lim="800000"/>
            <a:headEnd/>
            <a:tailEnd/>
          </a:ln>
          <a:effectLst/>
        </p:spPr>
        <p:txBody>
          <a:bodyPr wrap="square" lIns="92075" tIns="46038" rIns="92075" bIns="46038">
            <a:spAutoFit/>
          </a:bodyPr>
          <a:lstStyle/>
          <a:p>
            <a:pPr>
              <a:lnSpc>
                <a:spcPct val="120000"/>
              </a:lnSpc>
              <a:defRPr/>
            </a:pPr>
            <a:r>
              <a:rPr lang="zh-CN" altLang="en-US" sz="2800" b="1" i="0" dirty="0">
                <a:solidFill>
                  <a:srgbClr val="0000FF"/>
                </a:solidFill>
              </a:rPr>
              <a:t>热辐射原理：表面分子受热振动辐射电磁波</a:t>
            </a:r>
          </a:p>
        </p:txBody>
      </p:sp>
      <p:sp>
        <p:nvSpPr>
          <p:cNvPr id="13" name="Oval 9"/>
          <p:cNvSpPr>
            <a:spLocks noChangeArrowheads="1"/>
          </p:cNvSpPr>
          <p:nvPr/>
        </p:nvSpPr>
        <p:spPr bwMode="auto">
          <a:xfrm>
            <a:off x="7202340" y="1351723"/>
            <a:ext cx="301625" cy="301625"/>
          </a:xfrm>
          <a:prstGeom prst="ellipse">
            <a:avLst/>
          </a:prstGeom>
          <a:gradFill rotWithShape="0">
            <a:gsLst>
              <a:gs pos="0">
                <a:schemeClr val="accent1"/>
              </a:gs>
              <a:gs pos="100000">
                <a:schemeClr val="accent1">
                  <a:gamma/>
                  <a:shade val="49804"/>
                  <a:invGamma/>
                </a:schemeClr>
              </a:gs>
            </a:gsLst>
            <a:path path="shape">
              <a:fillToRect l="50000" t="50000" r="50000" b="50000"/>
            </a:path>
          </a:gradFill>
          <a:ln w="12700">
            <a:solidFill>
              <a:schemeClr val="tx1"/>
            </a:solidFill>
            <a:round/>
            <a:headEnd/>
            <a:tailEnd/>
          </a:ln>
          <a:effectLst/>
        </p:spPr>
        <p:txBody>
          <a:bodyPr wrap="none" anchor="ctr"/>
          <a:lstStyle/>
          <a:p>
            <a:pPr>
              <a:defRPr/>
            </a:pPr>
            <a:endParaRPr lang="zh-CN" altLang="en-US" i="0">
              <a:solidFill>
                <a:srgbClr val="FF00FF"/>
              </a:solidFill>
            </a:endParaRPr>
          </a:p>
        </p:txBody>
      </p:sp>
      <p:sp>
        <p:nvSpPr>
          <p:cNvPr id="14" name="Line 10"/>
          <p:cNvSpPr>
            <a:spLocks noChangeShapeType="1"/>
          </p:cNvSpPr>
          <p:nvPr/>
        </p:nvSpPr>
        <p:spPr bwMode="auto">
          <a:xfrm flipV="1">
            <a:off x="7353151" y="1045334"/>
            <a:ext cx="0" cy="914400"/>
          </a:xfrm>
          <a:prstGeom prst="line">
            <a:avLst/>
          </a:prstGeom>
          <a:noFill/>
          <a:ln w="12700">
            <a:solidFill>
              <a:srgbClr val="FF000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zh-CN" altLang="en-US" i="0">
              <a:solidFill>
                <a:srgbClr val="FF00FF"/>
              </a:solidFill>
            </a:endParaRPr>
          </a:p>
        </p:txBody>
      </p:sp>
      <p:sp>
        <p:nvSpPr>
          <p:cNvPr id="15" name="AutoShape 11"/>
          <p:cNvSpPr>
            <a:spLocks noChangeArrowheads="1"/>
          </p:cNvSpPr>
          <p:nvPr/>
        </p:nvSpPr>
        <p:spPr bwMode="auto">
          <a:xfrm>
            <a:off x="7735740" y="1427923"/>
            <a:ext cx="530225" cy="149225"/>
          </a:xfrm>
          <a:prstGeom prst="rightArrow">
            <a:avLst>
              <a:gd name="adj1" fmla="val 50000"/>
              <a:gd name="adj2" fmla="val 88863"/>
            </a:avLst>
          </a:prstGeom>
          <a:gradFill rotWithShape="0">
            <a:gsLst>
              <a:gs pos="0">
                <a:schemeClr val="accent1"/>
              </a:gs>
              <a:gs pos="100000">
                <a:schemeClr val="accent1">
                  <a:gamma/>
                  <a:shade val="49804"/>
                  <a:invGamma/>
                </a:schemeClr>
              </a:gs>
            </a:gsLst>
            <a:lin ang="5400000" scaled="1"/>
          </a:gradFill>
          <a:ln w="12700">
            <a:solidFill>
              <a:schemeClr val="tx1"/>
            </a:solidFill>
            <a:miter lim="800000"/>
            <a:headEnd/>
            <a:tailEnd/>
          </a:ln>
          <a:effectLst/>
        </p:spPr>
        <p:txBody>
          <a:bodyPr wrap="none" anchor="ctr"/>
          <a:lstStyle/>
          <a:p>
            <a:pPr>
              <a:defRPr/>
            </a:pPr>
            <a:endParaRPr lang="zh-CN" altLang="en-US" i="0">
              <a:solidFill>
                <a:srgbClr val="FF00FF"/>
              </a:solidFill>
            </a:endParaRPr>
          </a:p>
        </p:txBody>
      </p:sp>
      <p:sp>
        <p:nvSpPr>
          <p:cNvPr id="16" name="Rectangle 12"/>
          <p:cNvSpPr>
            <a:spLocks noChangeArrowheads="1"/>
          </p:cNvSpPr>
          <p:nvPr/>
        </p:nvSpPr>
        <p:spPr bwMode="auto">
          <a:xfrm>
            <a:off x="5159897" y="1127852"/>
            <a:ext cx="2193255" cy="954750"/>
          </a:xfrm>
          <a:prstGeom prst="rect">
            <a:avLst/>
          </a:prstGeom>
          <a:noFill/>
          <a:ln w="9525">
            <a:noFill/>
            <a:miter lim="800000"/>
            <a:headEnd/>
            <a:tailEnd/>
          </a:ln>
          <a:effectLst/>
        </p:spPr>
        <p:txBody>
          <a:bodyPr wrap="square" lIns="92075" tIns="46038" rIns="92075" bIns="46038">
            <a:spAutoFit/>
          </a:bodyPr>
          <a:lstStyle/>
          <a:p>
            <a:pPr>
              <a:defRPr/>
            </a:pPr>
            <a:r>
              <a:rPr lang="zh-CN" altLang="en-US" sz="2800" b="1" i="0" dirty="0">
                <a:solidFill>
                  <a:srgbClr val="FF00FF"/>
                </a:solidFill>
              </a:rPr>
              <a:t>做加速运动的带电系统</a:t>
            </a:r>
          </a:p>
        </p:txBody>
      </p:sp>
      <p:sp>
        <p:nvSpPr>
          <p:cNvPr id="17" name="Rectangle 13"/>
          <p:cNvSpPr>
            <a:spLocks noChangeArrowheads="1"/>
          </p:cNvSpPr>
          <p:nvPr/>
        </p:nvSpPr>
        <p:spPr bwMode="auto">
          <a:xfrm>
            <a:off x="8419951" y="1326322"/>
            <a:ext cx="1447800" cy="523862"/>
          </a:xfrm>
          <a:prstGeom prst="rect">
            <a:avLst/>
          </a:prstGeom>
          <a:noFill/>
          <a:ln w="9525">
            <a:noFill/>
            <a:miter lim="800000"/>
            <a:headEnd/>
            <a:tailEnd/>
          </a:ln>
          <a:effectLst/>
        </p:spPr>
        <p:txBody>
          <a:bodyPr lIns="92075" tIns="46038" rIns="92075" bIns="46038">
            <a:spAutoFit/>
          </a:bodyPr>
          <a:lstStyle/>
          <a:p>
            <a:pPr>
              <a:defRPr/>
            </a:pPr>
            <a:r>
              <a:rPr lang="zh-CN" altLang="en-US" sz="2800" b="1" i="0" dirty="0">
                <a:solidFill>
                  <a:srgbClr val="FF00FF"/>
                </a:solidFill>
              </a:rPr>
              <a:t>电磁波</a:t>
            </a:r>
          </a:p>
        </p:txBody>
      </p:sp>
      <p:sp>
        <p:nvSpPr>
          <p:cNvPr id="18" name="Text Box 3"/>
          <p:cNvSpPr txBox="1">
            <a:spLocks noChangeArrowheads="1"/>
          </p:cNvSpPr>
          <p:nvPr/>
        </p:nvSpPr>
        <p:spPr bwMode="auto">
          <a:xfrm>
            <a:off x="1724026" y="2818169"/>
            <a:ext cx="88907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b="1" i="0" dirty="0">
                <a:latin typeface="+mn-ea"/>
                <a:ea typeface="+mn-ea"/>
              </a:rPr>
              <a:t>    物体由大量原子组成，</a:t>
            </a:r>
            <a:r>
              <a:rPr lang="zh-CN" altLang="en-US" sz="2800" b="1" i="0" dirty="0">
                <a:solidFill>
                  <a:srgbClr val="FF3300"/>
                </a:solidFill>
                <a:latin typeface="+mn-ea"/>
                <a:ea typeface="+mn-ea"/>
              </a:rPr>
              <a:t>热运动引起</a:t>
            </a:r>
            <a:r>
              <a:rPr lang="zh-CN" altLang="en-US" sz="2800" b="1" i="0" dirty="0">
                <a:latin typeface="+mn-ea"/>
                <a:ea typeface="+mn-ea"/>
              </a:rPr>
              <a:t>原子碰撞使原子激发而</a:t>
            </a:r>
            <a:r>
              <a:rPr lang="zh-CN" altLang="en-US" sz="2800" b="1" i="0" dirty="0">
                <a:solidFill>
                  <a:srgbClr val="FF3300"/>
                </a:solidFill>
                <a:latin typeface="+mn-ea"/>
                <a:ea typeface="+mn-ea"/>
              </a:rPr>
              <a:t>辐射电磁波</a:t>
            </a:r>
            <a:r>
              <a:rPr lang="zh-CN" altLang="en-US" sz="2800" b="1" i="0" dirty="0">
                <a:latin typeface="+mn-ea"/>
                <a:ea typeface="+mn-ea"/>
              </a:rPr>
              <a:t>。原子的动能越大，通过碰撞引起原子激发的能量就越高，从而辐射电磁波的波长就越短。</a:t>
            </a:r>
          </a:p>
        </p:txBody>
      </p:sp>
      <p:sp>
        <p:nvSpPr>
          <p:cNvPr id="19" name="Text Box 4"/>
          <p:cNvSpPr txBox="1">
            <a:spLocks noChangeArrowheads="1"/>
          </p:cNvSpPr>
          <p:nvPr/>
        </p:nvSpPr>
        <p:spPr bwMode="auto">
          <a:xfrm>
            <a:off x="2173313" y="4358373"/>
            <a:ext cx="83200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b="1" i="0" dirty="0">
                <a:solidFill>
                  <a:srgbClr val="0000FF"/>
                </a:solidFill>
                <a:latin typeface="+mn-ea"/>
                <a:ea typeface="+mn-ea"/>
              </a:rPr>
              <a:t>    热运动是混乱的，原子的动能与温度有关，因而辐射电磁波的能量也与温度有关。</a:t>
            </a:r>
            <a:endParaRPr lang="zh-CN" altLang="en-US" sz="2800" b="1" i="0" dirty="0">
              <a:solidFill>
                <a:srgbClr val="FF0000"/>
              </a:solidFill>
              <a:latin typeface="+mn-ea"/>
              <a:ea typeface="+mn-ea"/>
            </a:endParaRPr>
          </a:p>
        </p:txBody>
      </p:sp>
      <p:sp>
        <p:nvSpPr>
          <p:cNvPr id="20" name="Text Box 7"/>
          <p:cNvSpPr txBox="1">
            <a:spLocks noChangeArrowheads="1"/>
          </p:cNvSpPr>
          <p:nvPr/>
        </p:nvSpPr>
        <p:spPr bwMode="auto">
          <a:xfrm>
            <a:off x="1505084" y="5422134"/>
            <a:ext cx="85153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i="0" dirty="0">
                <a:solidFill>
                  <a:schemeClr val="accent2"/>
                </a:solidFill>
                <a:latin typeface="+mn-ea"/>
                <a:ea typeface="+mn-ea"/>
              </a:rPr>
              <a:t>      例如：</a:t>
            </a:r>
            <a:r>
              <a:rPr lang="zh-CN" altLang="en-US" sz="2800" b="1" i="0" dirty="0">
                <a:solidFill>
                  <a:srgbClr val="FF00FF"/>
                </a:solidFill>
                <a:latin typeface="+mn-ea"/>
                <a:ea typeface="+mn-ea"/>
              </a:rPr>
              <a:t>加热铁块， 温度</a:t>
            </a:r>
            <a:r>
              <a:rPr lang="zh-CN" altLang="en-US" sz="2800" b="1" i="0" dirty="0">
                <a:solidFill>
                  <a:srgbClr val="FF00FF"/>
                </a:solidFill>
                <a:latin typeface="+mn-ea"/>
                <a:ea typeface="+mn-ea"/>
                <a:sym typeface="Symbol" panose="05050102010706020507" pitchFamily="18" charset="2"/>
              </a:rPr>
              <a:t>，</a:t>
            </a:r>
            <a:r>
              <a:rPr lang="zh-CN" altLang="en-US" sz="2800" b="1" i="0" dirty="0">
                <a:solidFill>
                  <a:srgbClr val="FF00FF"/>
                </a:solidFill>
                <a:latin typeface="+mn-ea"/>
                <a:ea typeface="+mn-ea"/>
              </a:rPr>
              <a:t>铁块颜色由看 </a:t>
            </a:r>
          </a:p>
        </p:txBody>
      </p:sp>
      <p:sp>
        <p:nvSpPr>
          <p:cNvPr id="21" name="Rectangle 8"/>
          <p:cNvSpPr>
            <a:spLocks noChangeArrowheads="1"/>
          </p:cNvSpPr>
          <p:nvPr/>
        </p:nvSpPr>
        <p:spPr bwMode="auto">
          <a:xfrm>
            <a:off x="8177896" y="6135726"/>
            <a:ext cx="24574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i="0">
                <a:latin typeface="+mn-ea"/>
                <a:ea typeface="+mn-ea"/>
                <a:sym typeface="Symbol" panose="05050102010706020507" pitchFamily="18" charset="2"/>
              </a:rPr>
              <a:t> </a:t>
            </a:r>
            <a:r>
              <a:rPr lang="zh-CN" altLang="en-US" sz="2800" b="1" i="0">
                <a:solidFill>
                  <a:srgbClr val="00B0F0"/>
                </a:solidFill>
                <a:latin typeface="+mn-ea"/>
                <a:ea typeface="+mn-ea"/>
                <a:sym typeface="Monotype Sorts"/>
              </a:rPr>
              <a:t>蓝白</a:t>
            </a:r>
            <a:r>
              <a:rPr lang="zh-CN" altLang="en-US" sz="2800" b="1" i="0">
                <a:solidFill>
                  <a:srgbClr val="00B0F0"/>
                </a:solidFill>
                <a:latin typeface="+mn-ea"/>
                <a:ea typeface="+mn-ea"/>
              </a:rPr>
              <a:t>色</a:t>
            </a:r>
          </a:p>
        </p:txBody>
      </p:sp>
      <p:sp>
        <p:nvSpPr>
          <p:cNvPr id="22" name="Rectangle 9"/>
          <p:cNvSpPr>
            <a:spLocks noChangeArrowheads="1"/>
          </p:cNvSpPr>
          <p:nvPr/>
        </p:nvSpPr>
        <p:spPr bwMode="auto">
          <a:xfrm>
            <a:off x="2008872" y="6150013"/>
            <a:ext cx="3636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i="0">
                <a:latin typeface="+mn-ea"/>
                <a:ea typeface="+mn-ea"/>
              </a:rPr>
              <a:t>不出发光 </a:t>
            </a:r>
            <a:r>
              <a:rPr lang="zh-CN" altLang="en-US" sz="2800" b="1" i="0">
                <a:latin typeface="+mn-ea"/>
                <a:ea typeface="+mn-ea"/>
                <a:sym typeface="Symbol" panose="05050102010706020507" pitchFamily="18" charset="2"/>
              </a:rPr>
              <a:t></a:t>
            </a:r>
            <a:r>
              <a:rPr lang="zh-CN" altLang="en-US" sz="2800" b="1" i="0">
                <a:solidFill>
                  <a:srgbClr val="0000FF"/>
                </a:solidFill>
                <a:latin typeface="+mn-ea"/>
                <a:ea typeface="+mn-ea"/>
                <a:sym typeface="Monotype Sorts"/>
              </a:rPr>
              <a:t> </a:t>
            </a:r>
            <a:r>
              <a:rPr lang="zh-CN" altLang="en-US" sz="2800" b="1" i="0">
                <a:solidFill>
                  <a:srgbClr val="3E0000"/>
                </a:solidFill>
                <a:latin typeface="+mn-ea"/>
                <a:ea typeface="+mn-ea"/>
              </a:rPr>
              <a:t>暗红</a:t>
            </a:r>
            <a:r>
              <a:rPr lang="zh-CN" altLang="en-US" sz="2800" b="1" i="0">
                <a:latin typeface="+mn-ea"/>
                <a:ea typeface="+mn-ea"/>
              </a:rPr>
              <a:t> </a:t>
            </a:r>
          </a:p>
        </p:txBody>
      </p:sp>
      <p:sp>
        <p:nvSpPr>
          <p:cNvPr id="23" name="Rectangle 10"/>
          <p:cNvSpPr>
            <a:spLocks noChangeArrowheads="1"/>
          </p:cNvSpPr>
          <p:nvPr/>
        </p:nvSpPr>
        <p:spPr bwMode="auto">
          <a:xfrm>
            <a:off x="5037822" y="6154776"/>
            <a:ext cx="18716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i="0">
                <a:latin typeface="+mn-ea"/>
                <a:ea typeface="+mn-ea"/>
                <a:sym typeface="Symbol" panose="05050102010706020507" pitchFamily="18" charset="2"/>
              </a:rPr>
              <a:t> </a:t>
            </a:r>
            <a:r>
              <a:rPr lang="zh-CN" altLang="en-US" sz="2800" b="1" i="0">
                <a:solidFill>
                  <a:srgbClr val="CC3300"/>
                </a:solidFill>
                <a:latin typeface="+mn-ea"/>
                <a:ea typeface="+mn-ea"/>
              </a:rPr>
              <a:t>橙色</a:t>
            </a:r>
          </a:p>
        </p:txBody>
      </p:sp>
      <p:sp>
        <p:nvSpPr>
          <p:cNvPr id="24" name="Rectangle 11"/>
          <p:cNvSpPr>
            <a:spLocks noChangeArrowheads="1"/>
          </p:cNvSpPr>
          <p:nvPr/>
        </p:nvSpPr>
        <p:spPr bwMode="auto">
          <a:xfrm>
            <a:off x="6390371" y="6135726"/>
            <a:ext cx="24717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i="0" dirty="0">
                <a:latin typeface="+mn-ea"/>
                <a:ea typeface="+mn-ea"/>
                <a:sym typeface="Symbol" panose="05050102010706020507" pitchFamily="18" charset="2"/>
              </a:rPr>
              <a:t> </a:t>
            </a:r>
            <a:r>
              <a:rPr lang="zh-CN" altLang="en-US" sz="2800" b="1" i="0" dirty="0">
                <a:solidFill>
                  <a:srgbClr val="FF9900"/>
                </a:solidFill>
                <a:latin typeface="+mn-ea"/>
                <a:ea typeface="+mn-ea"/>
              </a:rPr>
              <a:t>黄白色</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p:cTn id="45" dur="500" fill="hold"/>
                                        <p:tgtEl>
                                          <p:spTgt spid="18"/>
                                        </p:tgtEl>
                                        <p:attrNameLst>
                                          <p:attrName>ppt_w</p:attrName>
                                        </p:attrNameLst>
                                      </p:cBhvr>
                                      <p:tavLst>
                                        <p:tav tm="0">
                                          <p:val>
                                            <p:fltVal val="0"/>
                                          </p:val>
                                        </p:tav>
                                        <p:tav tm="100000">
                                          <p:val>
                                            <p:strVal val="#ppt_w"/>
                                          </p:val>
                                        </p:tav>
                                      </p:tavLst>
                                    </p:anim>
                                    <p:anim calcmode="lin" valueType="num">
                                      <p:cBhvr>
                                        <p:cTn id="46" dur="500" fill="hold"/>
                                        <p:tgtEl>
                                          <p:spTgt spid="18"/>
                                        </p:tgtEl>
                                        <p:attrNameLst>
                                          <p:attrName>ppt_h</p:attrName>
                                        </p:attrNameLst>
                                      </p:cBhvr>
                                      <p:tavLst>
                                        <p:tav tm="0">
                                          <p:val>
                                            <p:fltVal val="0"/>
                                          </p:val>
                                        </p:tav>
                                        <p:tav tm="100000">
                                          <p:val>
                                            <p:strVal val="#ppt_h"/>
                                          </p:val>
                                        </p:tav>
                                      </p:tavLst>
                                    </p:anim>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heel(1)">
                                      <p:cBhvr>
                                        <p:cTn id="52" dur="20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p:cTn id="57" dur="500" fill="hold"/>
                                        <p:tgtEl>
                                          <p:spTgt spid="20"/>
                                        </p:tgtEl>
                                        <p:attrNameLst>
                                          <p:attrName>ppt_w</p:attrName>
                                        </p:attrNameLst>
                                      </p:cBhvr>
                                      <p:tavLst>
                                        <p:tav tm="0">
                                          <p:val>
                                            <p:fltVal val="0"/>
                                          </p:val>
                                        </p:tav>
                                        <p:tav tm="100000">
                                          <p:val>
                                            <p:strVal val="#ppt_w"/>
                                          </p:val>
                                        </p:tav>
                                      </p:tavLst>
                                    </p:anim>
                                    <p:anim calcmode="lin" valueType="num">
                                      <p:cBhvr>
                                        <p:cTn id="58" dur="500" fill="hold"/>
                                        <p:tgtEl>
                                          <p:spTgt spid="20"/>
                                        </p:tgtEl>
                                        <p:attrNameLst>
                                          <p:attrName>ppt_h</p:attrName>
                                        </p:attrNameLst>
                                      </p:cBhvr>
                                      <p:tavLst>
                                        <p:tav tm="0">
                                          <p:val>
                                            <p:fltVal val="0"/>
                                          </p:val>
                                        </p:tav>
                                        <p:tav tm="100000">
                                          <p:val>
                                            <p:strVal val="#ppt_h"/>
                                          </p:val>
                                        </p:tav>
                                      </p:tavLst>
                                    </p:anim>
                                    <p:animEffect transition="in" filter="fade">
                                      <p:cBhvr>
                                        <p:cTn id="59" dur="500"/>
                                        <p:tgtEl>
                                          <p:spTgt spid="20"/>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left)">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left)">
                                      <p:cBhvr>
                                        <p:cTn id="68" dur="5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wipe(left)">
                                      <p:cBhvr>
                                        <p:cTn id="73" dur="500"/>
                                        <p:tgtEl>
                                          <p:spTgt spid="2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wipe(left)">
                                      <p:cBhvr>
                                        <p:cTn id="7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utoUpdateAnimBg="0"/>
      <p:bldP spid="12" grpId="0"/>
      <p:bldP spid="13" grpId="0" animBg="1"/>
      <p:bldP spid="14" grpId="0" animBg="1"/>
      <p:bldP spid="15" grpId="0" animBg="1"/>
      <p:bldP spid="16" grpId="0"/>
      <p:bldP spid="17" grpId="0"/>
      <p:bldP spid="18" grpId="0"/>
      <p:bldP spid="19" grpId="0"/>
      <p:bldP spid="20" grpId="0"/>
      <p:bldP spid="21" grpId="0" autoUpdateAnimBg="0"/>
      <p:bldP spid="22" grpId="0" autoUpdateAnimBg="0"/>
      <p:bldP spid="23" grpId="0" autoUpdateAnimBg="0"/>
      <p:bldP spid="24" grpId="0" autoUpdateAnimBg="0"/>
    </p:bld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33"/>
          <p:cNvGrpSpPr>
            <a:grpSpLocks/>
          </p:cNvGrpSpPr>
          <p:nvPr/>
        </p:nvGrpSpPr>
        <p:grpSpPr bwMode="auto">
          <a:xfrm>
            <a:off x="1809751" y="1643064"/>
            <a:ext cx="7135813" cy="2003425"/>
            <a:chOff x="240" y="1305"/>
            <a:chExt cx="4495" cy="1262"/>
          </a:xfrm>
        </p:grpSpPr>
        <p:sp>
          <p:nvSpPr>
            <p:cNvPr id="145417" name="文本框 11"/>
            <p:cNvSpPr txBox="1">
              <a:spLocks noChangeArrowheads="1"/>
            </p:cNvSpPr>
            <p:nvPr/>
          </p:nvSpPr>
          <p:spPr bwMode="auto">
            <a:xfrm>
              <a:off x="240" y="1392"/>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a:solidFill>
                    <a:srgbClr val="CC0000"/>
                  </a:solidFill>
                </a:rPr>
                <a:t>解：</a:t>
              </a:r>
              <a:endParaRPr lang="zh-CN" altLang="en-US" b="1" i="0">
                <a:solidFill>
                  <a:srgbClr val="CC0000"/>
                </a:solidFill>
              </a:endParaRPr>
            </a:p>
          </p:txBody>
        </p:sp>
        <p:graphicFrame>
          <p:nvGraphicFramePr>
            <p:cNvPr id="145418" name="对象 13"/>
            <p:cNvGraphicFramePr>
              <a:graphicFrameLocks noChangeAspect="1"/>
            </p:cNvGraphicFramePr>
            <p:nvPr/>
          </p:nvGraphicFramePr>
          <p:xfrm>
            <a:off x="675" y="1305"/>
            <a:ext cx="2092" cy="679"/>
          </p:xfrm>
          <a:graphic>
            <a:graphicData uri="http://schemas.openxmlformats.org/presentationml/2006/ole">
              <mc:AlternateContent xmlns:mc="http://schemas.openxmlformats.org/markup-compatibility/2006">
                <mc:Choice xmlns:v="urn:schemas-microsoft-com:vml" Requires="v">
                  <p:oleObj spid="_x0000_s327330" name="公式" r:id="rId3" imgW="1320227" imgH="431613" progId="Equation.3">
                    <p:embed/>
                  </p:oleObj>
                </mc:Choice>
                <mc:Fallback>
                  <p:oleObj name="公式" r:id="rId3" imgW="1320227" imgH="431613" progId="Equation.3">
                    <p:embed/>
                    <p:pic>
                      <p:nvPicPr>
                        <p:cNvPr id="0" name="对象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 y="1305"/>
                          <a:ext cx="2092"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5419" name="文本框 19"/>
            <p:cNvSpPr txBox="1">
              <a:spLocks noChangeArrowheads="1"/>
            </p:cNvSpPr>
            <p:nvPr/>
          </p:nvSpPr>
          <p:spPr bwMode="auto">
            <a:xfrm>
              <a:off x="450" y="2070"/>
              <a:ext cx="18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a:solidFill>
                    <a:srgbClr val="9900CC"/>
                  </a:solidFill>
                </a:rPr>
                <a:t>极限波长满足： </a:t>
              </a:r>
            </a:p>
          </p:txBody>
        </p:sp>
        <p:graphicFrame>
          <p:nvGraphicFramePr>
            <p:cNvPr id="145420" name="对象 20"/>
            <p:cNvGraphicFramePr>
              <a:graphicFrameLocks noChangeAspect="1"/>
            </p:cNvGraphicFramePr>
            <p:nvPr/>
          </p:nvGraphicFramePr>
          <p:xfrm>
            <a:off x="2835" y="1845"/>
            <a:ext cx="1900" cy="722"/>
          </p:xfrm>
          <a:graphic>
            <a:graphicData uri="http://schemas.openxmlformats.org/presentationml/2006/ole">
              <mc:AlternateContent xmlns:mc="http://schemas.openxmlformats.org/markup-compatibility/2006">
                <mc:Choice xmlns:v="urn:schemas-microsoft-com:vml" Requires="v">
                  <p:oleObj spid="_x0000_s327331" name="公式" r:id="rId5" imgW="1180588" imgH="444307" progId="Equation.3">
                    <p:embed/>
                  </p:oleObj>
                </mc:Choice>
                <mc:Fallback>
                  <p:oleObj name="公式" r:id="rId5" imgW="1180588" imgH="444307" progId="Equation.3">
                    <p:embed/>
                    <p:pic>
                      <p:nvPicPr>
                        <p:cNvPr id="0" name="对象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5" y="1845"/>
                          <a:ext cx="1900" cy="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4" name="对象 27"/>
          <p:cNvGraphicFramePr>
            <a:graphicFrameLocks noChangeAspect="1"/>
          </p:cNvGraphicFramePr>
          <p:nvPr/>
        </p:nvGraphicFramePr>
        <p:xfrm>
          <a:off x="1738313" y="3571876"/>
          <a:ext cx="8374062" cy="785813"/>
        </p:xfrm>
        <a:graphic>
          <a:graphicData uri="http://schemas.openxmlformats.org/presentationml/2006/ole">
            <mc:AlternateContent xmlns:mc="http://schemas.openxmlformats.org/markup-compatibility/2006">
              <mc:Choice xmlns:v="urn:schemas-microsoft-com:vml" Requires="v">
                <p:oleObj spid="_x0000_s327332" name="公式" r:id="rId7" imgW="2946400" imgH="279400" progId="Equation.3">
                  <p:embed/>
                </p:oleObj>
              </mc:Choice>
              <mc:Fallback>
                <p:oleObj name="公式" r:id="rId7" imgW="2946400" imgH="279400" progId="Equation.3">
                  <p:embed/>
                  <p:pic>
                    <p:nvPicPr>
                      <p:cNvPr id="0" name="对象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8313" y="3571876"/>
                        <a:ext cx="8374062"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对象 29"/>
          <p:cNvGraphicFramePr>
            <a:graphicFrameLocks noChangeAspect="1"/>
          </p:cNvGraphicFramePr>
          <p:nvPr/>
        </p:nvGraphicFramePr>
        <p:xfrm>
          <a:off x="2095501" y="4429126"/>
          <a:ext cx="6450013" cy="1114425"/>
        </p:xfrm>
        <a:graphic>
          <a:graphicData uri="http://schemas.openxmlformats.org/presentationml/2006/ole">
            <mc:AlternateContent xmlns:mc="http://schemas.openxmlformats.org/markup-compatibility/2006">
              <mc:Choice xmlns:v="urn:schemas-microsoft-com:vml" Requires="v">
                <p:oleObj spid="_x0000_s327333" name="公式" r:id="rId9" imgW="2527300" imgH="431800" progId="Equation.3">
                  <p:embed/>
                </p:oleObj>
              </mc:Choice>
              <mc:Fallback>
                <p:oleObj name="公式" r:id="rId9" imgW="2527300" imgH="431800" progId="Equation.3">
                  <p:embed/>
                  <p:pic>
                    <p:nvPicPr>
                      <p:cNvPr id="0" name="对象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95501" y="4429126"/>
                        <a:ext cx="6450013"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3" name="对象 28"/>
          <p:cNvGraphicFramePr>
            <a:graphicFrameLocks noChangeAspect="1"/>
          </p:cNvGraphicFramePr>
          <p:nvPr/>
        </p:nvGraphicFramePr>
        <p:xfrm>
          <a:off x="1809750" y="5500689"/>
          <a:ext cx="7970838" cy="1049337"/>
        </p:xfrm>
        <a:graphic>
          <a:graphicData uri="http://schemas.openxmlformats.org/presentationml/2006/ole">
            <mc:AlternateContent xmlns:mc="http://schemas.openxmlformats.org/markup-compatibility/2006">
              <mc:Choice xmlns:v="urn:schemas-microsoft-com:vml" Requires="v">
                <p:oleObj spid="_x0000_s327334" name="公式" r:id="rId11" imgW="2921000" imgH="393700" progId="Equation.3">
                  <p:embed/>
                </p:oleObj>
              </mc:Choice>
              <mc:Fallback>
                <p:oleObj name="公式" r:id="rId11" imgW="2921000" imgH="393700" progId="Equation.3">
                  <p:embed/>
                  <p:pic>
                    <p:nvPicPr>
                      <p:cNvPr id="0" name="对象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9750" y="5500689"/>
                        <a:ext cx="7970838" cy="104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5414" name="矩形 39"/>
          <p:cNvSpPr>
            <a:spLocks noChangeArrowheads="1"/>
          </p:cNvSpPr>
          <p:nvPr/>
        </p:nvSpPr>
        <p:spPr bwMode="auto">
          <a:xfrm>
            <a:off x="1738314" y="214313"/>
            <a:ext cx="892968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i="0">
                <a:solidFill>
                  <a:srgbClr val="FF0000"/>
                </a:solidFill>
              </a:rPr>
              <a:t>【</a:t>
            </a:r>
            <a:r>
              <a:rPr lang="zh-CN" altLang="en-US" sz="2800" b="1" i="0">
                <a:solidFill>
                  <a:srgbClr val="FF0000"/>
                </a:solidFill>
              </a:rPr>
              <a:t>补充例</a:t>
            </a:r>
            <a:r>
              <a:rPr lang="en-US" altLang="zh-CN" sz="2800" b="1" i="0">
                <a:solidFill>
                  <a:srgbClr val="FF0000"/>
                </a:solidFill>
              </a:rPr>
              <a:t>】</a:t>
            </a:r>
            <a:r>
              <a:rPr lang="zh-CN" altLang="en-US" sz="2800" b="1" i="0">
                <a:solidFill>
                  <a:srgbClr val="0000CC"/>
                </a:solidFill>
              </a:rPr>
              <a:t>已知氢光谱的某一线系的极限波长为</a:t>
            </a:r>
            <a:r>
              <a:rPr lang="en-US" altLang="zh-CN" sz="2800" b="1" i="0">
                <a:solidFill>
                  <a:srgbClr val="FF0000"/>
                </a:solidFill>
              </a:rPr>
              <a:t>3647      </a:t>
            </a:r>
            <a:r>
              <a:rPr lang="en-US" altLang="zh-CN" sz="2800" b="1" i="0">
                <a:solidFill>
                  <a:srgbClr val="0000CC"/>
                </a:solidFill>
              </a:rPr>
              <a:t> </a:t>
            </a:r>
            <a:r>
              <a:rPr lang="zh-CN" altLang="en-US" sz="2800" b="1" i="0">
                <a:solidFill>
                  <a:srgbClr val="0000CC"/>
                </a:solidFill>
              </a:rPr>
              <a:t>，其中有一谱线波长为</a:t>
            </a:r>
            <a:r>
              <a:rPr lang="en-US" altLang="zh-CN" sz="2800" b="1" i="0">
                <a:solidFill>
                  <a:srgbClr val="FF0000"/>
                </a:solidFill>
              </a:rPr>
              <a:t>6565 </a:t>
            </a:r>
            <a:r>
              <a:rPr lang="en-US" altLang="zh-CN" sz="2800" b="1" i="0">
                <a:solidFill>
                  <a:srgbClr val="0000CC"/>
                </a:solidFill>
              </a:rPr>
              <a:t>       </a:t>
            </a:r>
            <a:r>
              <a:rPr lang="zh-CN" altLang="en-US" sz="2800" b="1" i="0">
                <a:solidFill>
                  <a:srgbClr val="0000CC"/>
                </a:solidFill>
              </a:rPr>
              <a:t>。试根据玻尔氢原子理论，求与该波长相应的始态与终态能级的能量。</a:t>
            </a:r>
          </a:p>
        </p:txBody>
      </p:sp>
      <p:graphicFrame>
        <p:nvGraphicFramePr>
          <p:cNvPr id="145415" name="对象 8"/>
          <p:cNvGraphicFramePr>
            <a:graphicFrameLocks noChangeAspect="1"/>
          </p:cNvGraphicFramePr>
          <p:nvPr/>
        </p:nvGraphicFramePr>
        <p:xfrm>
          <a:off x="7596189" y="642938"/>
          <a:ext cx="428625" cy="571500"/>
        </p:xfrm>
        <a:graphic>
          <a:graphicData uri="http://schemas.openxmlformats.org/presentationml/2006/ole">
            <mc:AlternateContent xmlns:mc="http://schemas.openxmlformats.org/markup-compatibility/2006">
              <mc:Choice xmlns:v="urn:schemas-microsoft-com:vml" Requires="v">
                <p:oleObj spid="_x0000_s327335" name="公式" r:id="rId13" imgW="164885" imgH="266353" progId="Equation.3">
                  <p:embed/>
                </p:oleObj>
              </mc:Choice>
              <mc:Fallback>
                <p:oleObj name="公式" r:id="rId13" imgW="164885" imgH="266353" progId="Equation.3">
                  <p:embed/>
                  <p:pic>
                    <p:nvPicPr>
                      <p:cNvPr id="0" name="对象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96189" y="642938"/>
                        <a:ext cx="4286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6" name="对象 8"/>
          <p:cNvGraphicFramePr>
            <a:graphicFrameLocks noChangeAspect="1"/>
          </p:cNvGraphicFramePr>
          <p:nvPr/>
        </p:nvGraphicFramePr>
        <p:xfrm>
          <a:off x="2667001" y="571500"/>
          <a:ext cx="428625" cy="571500"/>
        </p:xfrm>
        <a:graphic>
          <a:graphicData uri="http://schemas.openxmlformats.org/presentationml/2006/ole">
            <mc:AlternateContent xmlns:mc="http://schemas.openxmlformats.org/markup-compatibility/2006">
              <mc:Choice xmlns:v="urn:schemas-microsoft-com:vml" Requires="v">
                <p:oleObj spid="_x0000_s327336" name="公式" r:id="rId15" imgW="164885" imgH="266353" progId="Equation.3">
                  <p:embed/>
                </p:oleObj>
              </mc:Choice>
              <mc:Fallback>
                <p:oleObj name="公式" r:id="rId15" imgW="164885" imgH="266353" progId="Equation.3">
                  <p:embed/>
                  <p:pic>
                    <p:nvPicPr>
                      <p:cNvPr id="0" name="对象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1" y="571500"/>
                        <a:ext cx="4286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blinds(horizontal)">
                                      <p:cBhvr>
                                        <p:cTn id="12" dur="500"/>
                                        <p:tgtEl>
                                          <p:spTgt spid="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blinds(horizontal)">
                                      <p:cBhvr>
                                        <p:cTn id="17" dur="500"/>
                                        <p:tgtEl>
                                          <p:spTgt spid="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2" presetClass="entr" presetSubtype="0" fill="hold" nodeType="clickEffect">
                                  <p:stCondLst>
                                    <p:cond delay="0"/>
                                  </p:stCondLst>
                                  <p:childTnLst>
                                    <p:set>
                                      <p:cBhvr>
                                        <p:cTn id="21" dur="1" fill="hold">
                                          <p:stCondLst>
                                            <p:cond delay="0"/>
                                          </p:stCondLst>
                                        </p:cTn>
                                        <p:tgtEl>
                                          <p:spTgt spid="145413"/>
                                        </p:tgtEl>
                                        <p:attrNameLst>
                                          <p:attrName>style.visibility</p:attrName>
                                        </p:attrNameLst>
                                      </p:cBhvr>
                                      <p:to>
                                        <p:strVal val="visible"/>
                                      </p:to>
                                    </p:set>
                                    <p:animEffect transition="in" filter="fade">
                                      <p:cBhvr>
                                        <p:cTn id="22" dur="1000"/>
                                        <p:tgtEl>
                                          <p:spTgt spid="145413"/>
                                        </p:tgtEl>
                                      </p:cBhvr>
                                    </p:animEffect>
                                    <p:anim calcmode="lin" valueType="num">
                                      <p:cBhvr>
                                        <p:cTn id="23" dur="1000" fill="hold"/>
                                        <p:tgtEl>
                                          <p:spTgt spid="145413"/>
                                        </p:tgtEl>
                                        <p:attrNameLst>
                                          <p:attrName>ppt_x</p:attrName>
                                        </p:attrNameLst>
                                      </p:cBhvr>
                                      <p:tavLst>
                                        <p:tav tm="0">
                                          <p:val>
                                            <p:strVal val="#ppt_x"/>
                                          </p:val>
                                        </p:tav>
                                        <p:tav tm="100000">
                                          <p:val>
                                            <p:strVal val="#ppt_x"/>
                                          </p:val>
                                        </p:tav>
                                      </p:tavLst>
                                    </p:anim>
                                    <p:anim calcmode="lin" valueType="num">
                                      <p:cBhvr>
                                        <p:cTn id="24" dur="1000" fill="hold"/>
                                        <p:tgtEl>
                                          <p:spTgt spid="1454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6434" name="组合 30"/>
          <p:cNvGrpSpPr>
            <a:grpSpLocks/>
          </p:cNvGrpSpPr>
          <p:nvPr/>
        </p:nvGrpSpPr>
        <p:grpSpPr bwMode="auto">
          <a:xfrm>
            <a:off x="1964001" y="39766"/>
            <a:ext cx="8610600" cy="3009900"/>
            <a:chOff x="192" y="192"/>
            <a:chExt cx="5328" cy="1896"/>
          </a:xfrm>
        </p:grpSpPr>
        <p:sp>
          <p:nvSpPr>
            <p:cNvPr id="146444" name="文本框 4"/>
            <p:cNvSpPr txBox="1">
              <a:spLocks noChangeArrowheads="1"/>
            </p:cNvSpPr>
            <p:nvPr/>
          </p:nvSpPr>
          <p:spPr bwMode="auto">
            <a:xfrm>
              <a:off x="192" y="192"/>
              <a:ext cx="5328" cy="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b="1" i="0" dirty="0">
                  <a:solidFill>
                    <a:srgbClr val="009900"/>
                  </a:solidFill>
                </a:rPr>
                <a:t> </a:t>
              </a:r>
              <a:r>
                <a:rPr lang="en-US" altLang="zh-CN" sz="2800" b="1" i="0" dirty="0">
                  <a:solidFill>
                    <a:srgbClr val="FF0000"/>
                  </a:solidFill>
                </a:rPr>
                <a:t>【</a:t>
              </a:r>
              <a:r>
                <a:rPr lang="zh-CN" altLang="en-US" sz="2800" b="1" i="0" dirty="0">
                  <a:solidFill>
                    <a:srgbClr val="FF0000"/>
                  </a:solidFill>
                </a:rPr>
                <a:t>补充例</a:t>
              </a:r>
              <a:r>
                <a:rPr lang="en-US" altLang="zh-CN" sz="2800" b="1" i="0" dirty="0">
                  <a:solidFill>
                    <a:srgbClr val="FF0000"/>
                  </a:solidFill>
                </a:rPr>
                <a:t>】</a:t>
              </a:r>
              <a:r>
                <a:rPr lang="zh-CN" altLang="en-US" b="1" i="0" dirty="0">
                  <a:solidFill>
                    <a:srgbClr val="009900"/>
                  </a:solidFill>
                </a:rPr>
                <a:t>氢原子光谱巴耳末线系中，有一光谱线的波长为</a:t>
              </a:r>
              <a:r>
                <a:rPr lang="en-US" altLang="zh-CN" b="1" i="0" dirty="0">
                  <a:solidFill>
                    <a:srgbClr val="FF0000"/>
                  </a:solidFill>
                </a:rPr>
                <a:t>4340</a:t>
              </a:r>
              <a:r>
                <a:rPr lang="en-US" altLang="zh-CN" b="1" i="0" dirty="0">
                  <a:solidFill>
                    <a:srgbClr val="009900"/>
                  </a:solidFill>
                </a:rPr>
                <a:t>      </a:t>
              </a:r>
              <a:r>
                <a:rPr lang="zh-CN" altLang="en-US" b="1" i="0" dirty="0">
                  <a:solidFill>
                    <a:srgbClr val="009900"/>
                  </a:solidFill>
                </a:rPr>
                <a:t>，试求： </a:t>
              </a:r>
              <a:r>
                <a:rPr lang="zh-CN" altLang="en-US" b="1" i="0" dirty="0">
                  <a:solidFill>
                    <a:srgbClr val="0000FF"/>
                  </a:solidFill>
                </a:rPr>
                <a:t>⑴ 与这一谱线相应的光子能量为多少电子伏特？</a:t>
              </a:r>
              <a:r>
                <a:rPr lang="zh-CN" altLang="en-US" b="1" i="0" dirty="0">
                  <a:solidFill>
                    <a:srgbClr val="009900"/>
                  </a:solidFill>
                </a:rPr>
                <a:t> ⑵ 该谱线是氢原子由能级       跃迁到       能级产生的，</a:t>
              </a:r>
              <a:r>
                <a:rPr lang="en-US" altLang="zh-CN" b="1" i="0" dirty="0">
                  <a:solidFill>
                    <a:srgbClr val="FF0000"/>
                  </a:solidFill>
                </a:rPr>
                <a:t>m</a:t>
              </a:r>
              <a:r>
                <a:rPr lang="zh-CN" altLang="en-US" b="1" i="0" dirty="0">
                  <a:solidFill>
                    <a:srgbClr val="009900"/>
                  </a:solidFill>
                </a:rPr>
                <a:t>和</a:t>
              </a:r>
              <a:r>
                <a:rPr lang="en-US" altLang="zh-CN" b="1" i="0" dirty="0">
                  <a:solidFill>
                    <a:srgbClr val="FF0000"/>
                  </a:solidFill>
                </a:rPr>
                <a:t>n</a:t>
              </a:r>
              <a:r>
                <a:rPr lang="zh-CN" altLang="en-US" b="1" i="0" dirty="0">
                  <a:solidFill>
                    <a:srgbClr val="009900"/>
                  </a:solidFill>
                </a:rPr>
                <a:t>各是多少？</a:t>
              </a:r>
              <a:r>
                <a:rPr lang="zh-CN" altLang="en-US" b="1" i="0" dirty="0">
                  <a:solidFill>
                    <a:srgbClr val="9900CC"/>
                  </a:solidFill>
                </a:rPr>
                <a:t>⑶ 最高能级为       的大量氢原子，最多可以发射几个线系，共几条谱线？请在氢原子能级图中表示出来，并标明波长最短的是哪一谱线。 </a:t>
              </a:r>
            </a:p>
          </p:txBody>
        </p:sp>
        <p:graphicFrame>
          <p:nvGraphicFramePr>
            <p:cNvPr id="146445" name="对象 5"/>
            <p:cNvGraphicFramePr>
              <a:graphicFrameLocks noChangeAspect="1"/>
            </p:cNvGraphicFramePr>
            <p:nvPr/>
          </p:nvGraphicFramePr>
          <p:xfrm>
            <a:off x="1076" y="490"/>
            <a:ext cx="252" cy="336"/>
          </p:xfrm>
          <a:graphic>
            <a:graphicData uri="http://schemas.openxmlformats.org/presentationml/2006/ole">
              <mc:AlternateContent xmlns:mc="http://schemas.openxmlformats.org/markup-compatibility/2006">
                <mc:Choice xmlns:v="urn:schemas-microsoft-com:vml" Requires="v">
                  <p:oleObj spid="_x0000_s369068" name="公式" r:id="rId3" imgW="164885" imgH="266353" progId="Equation.3">
                    <p:embed/>
                  </p:oleObj>
                </mc:Choice>
                <mc:Fallback>
                  <p:oleObj name="公式" r:id="rId3" imgW="164885" imgH="266353" progId="Equation.3">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 y="490"/>
                          <a:ext cx="25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6446" name="对象 7"/>
            <p:cNvGraphicFramePr>
              <a:graphicFrameLocks noChangeAspect="1"/>
            </p:cNvGraphicFramePr>
            <p:nvPr/>
          </p:nvGraphicFramePr>
          <p:xfrm>
            <a:off x="4833" y="777"/>
            <a:ext cx="356" cy="384"/>
          </p:xfrm>
          <a:graphic>
            <a:graphicData uri="http://schemas.openxmlformats.org/presentationml/2006/ole">
              <mc:AlternateContent xmlns:mc="http://schemas.openxmlformats.org/markup-compatibility/2006">
                <mc:Choice xmlns:v="urn:schemas-microsoft-com:vml" Requires="v">
                  <p:oleObj spid="_x0000_s369069" name="公式" r:id="rId5" imgW="215806" imgH="228501" progId="Equation.3">
                    <p:embed/>
                  </p:oleObj>
                </mc:Choice>
                <mc:Fallback>
                  <p:oleObj name="公式" r:id="rId5" imgW="215806" imgH="228501" progId="Equation.3">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3" y="777"/>
                          <a:ext cx="3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6447" name="对象 9"/>
            <p:cNvGraphicFramePr>
              <a:graphicFrameLocks noChangeAspect="1"/>
            </p:cNvGraphicFramePr>
            <p:nvPr/>
          </p:nvGraphicFramePr>
          <p:xfrm>
            <a:off x="4100" y="1137"/>
            <a:ext cx="276" cy="384"/>
          </p:xfrm>
          <a:graphic>
            <a:graphicData uri="http://schemas.openxmlformats.org/presentationml/2006/ole">
              <mc:AlternateContent xmlns:mc="http://schemas.openxmlformats.org/markup-compatibility/2006">
                <mc:Choice xmlns:v="urn:schemas-microsoft-com:vml" Requires="v">
                  <p:oleObj spid="_x0000_s369070" name="公式" r:id="rId7" imgW="190500" imgH="228600" progId="Equation.3">
                    <p:embed/>
                  </p:oleObj>
                </mc:Choice>
                <mc:Fallback>
                  <p:oleObj name="公式" r:id="rId7" imgW="190500" imgH="228600" progId="Equation.3">
                    <p:embed/>
                    <p:pic>
                      <p:nvPicPr>
                        <p:cNvPr id="0" name="对象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00" y="1137"/>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6448" name="对象 11"/>
            <p:cNvGraphicFramePr>
              <a:graphicFrameLocks noChangeAspect="1"/>
            </p:cNvGraphicFramePr>
            <p:nvPr/>
          </p:nvGraphicFramePr>
          <p:xfrm>
            <a:off x="3882" y="805"/>
            <a:ext cx="315" cy="384"/>
          </p:xfrm>
          <a:graphic>
            <a:graphicData uri="http://schemas.openxmlformats.org/presentationml/2006/ole">
              <mc:AlternateContent xmlns:mc="http://schemas.openxmlformats.org/markup-compatibility/2006">
                <mc:Choice xmlns:v="urn:schemas-microsoft-com:vml" Requires="v">
                  <p:oleObj spid="_x0000_s369071" name="公式" r:id="rId9" imgW="190500" imgH="228600" progId="Equation.3">
                    <p:embed/>
                  </p:oleObj>
                </mc:Choice>
                <mc:Fallback>
                  <p:oleObj name="公式" r:id="rId9" imgW="190500" imgH="228600" progId="Equation.3">
                    <p:embed/>
                    <p:pic>
                      <p:nvPicPr>
                        <p:cNvPr id="0" name="对象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2" y="805"/>
                          <a:ext cx="31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 name="组合 33"/>
          <p:cNvGrpSpPr>
            <a:grpSpLocks/>
          </p:cNvGrpSpPr>
          <p:nvPr/>
        </p:nvGrpSpPr>
        <p:grpSpPr bwMode="auto">
          <a:xfrm>
            <a:off x="1981200" y="2895601"/>
            <a:ext cx="5240338" cy="1027113"/>
            <a:chOff x="288" y="1824"/>
            <a:chExt cx="3301" cy="647"/>
          </a:xfrm>
        </p:grpSpPr>
        <p:sp>
          <p:nvSpPr>
            <p:cNvPr id="146442" name="文本框 14"/>
            <p:cNvSpPr txBox="1">
              <a:spLocks noChangeArrowheads="1"/>
            </p:cNvSpPr>
            <p:nvPr/>
          </p:nvSpPr>
          <p:spPr bwMode="auto">
            <a:xfrm>
              <a:off x="288" y="1968"/>
              <a:ext cx="10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i="0">
                  <a:solidFill>
                    <a:srgbClr val="CC0000"/>
                  </a:solidFill>
                </a:rPr>
                <a:t>解：</a:t>
              </a:r>
              <a:r>
                <a:rPr lang="zh-CN" altLang="en-US" b="1" i="0">
                  <a:solidFill>
                    <a:srgbClr val="9900CC"/>
                  </a:solidFill>
                </a:rPr>
                <a:t>（</a:t>
              </a:r>
              <a:r>
                <a:rPr lang="en-US" altLang="zh-CN" b="1" i="0">
                  <a:solidFill>
                    <a:srgbClr val="9900CC"/>
                  </a:solidFill>
                </a:rPr>
                <a:t>1</a:t>
              </a:r>
              <a:r>
                <a:rPr lang="zh-CN" altLang="en-US" b="1" i="0">
                  <a:solidFill>
                    <a:srgbClr val="9900CC"/>
                  </a:solidFill>
                </a:rPr>
                <a:t>）</a:t>
              </a:r>
            </a:p>
          </p:txBody>
        </p:sp>
        <p:graphicFrame>
          <p:nvGraphicFramePr>
            <p:cNvPr id="146443" name="对象 15"/>
            <p:cNvGraphicFramePr>
              <a:graphicFrameLocks noChangeAspect="1"/>
            </p:cNvGraphicFramePr>
            <p:nvPr/>
          </p:nvGraphicFramePr>
          <p:xfrm>
            <a:off x="1498" y="1824"/>
            <a:ext cx="2091" cy="647"/>
          </p:xfrm>
          <a:graphic>
            <a:graphicData uri="http://schemas.openxmlformats.org/presentationml/2006/ole">
              <mc:AlternateContent xmlns:mc="http://schemas.openxmlformats.org/markup-compatibility/2006">
                <mc:Choice xmlns:v="urn:schemas-microsoft-com:vml" Requires="v">
                  <p:oleObj spid="_x0000_s369072" name="公式" r:id="rId11" imgW="1256755" imgH="406224" progId="Equation.3">
                    <p:embed/>
                  </p:oleObj>
                </mc:Choice>
                <mc:Fallback>
                  <p:oleObj name="公式" r:id="rId11" imgW="1256755" imgH="406224" progId="Equation.3">
                    <p:embed/>
                    <p:pic>
                      <p:nvPicPr>
                        <p:cNvPr id="0" name="对象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8" y="1824"/>
                          <a:ext cx="2091" cy="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 name="组合 34"/>
          <p:cNvGrpSpPr>
            <a:grpSpLocks/>
          </p:cNvGrpSpPr>
          <p:nvPr/>
        </p:nvGrpSpPr>
        <p:grpSpPr bwMode="auto">
          <a:xfrm>
            <a:off x="2743200" y="3810001"/>
            <a:ext cx="5486400" cy="542925"/>
            <a:chOff x="768" y="2400"/>
            <a:chExt cx="3456" cy="342"/>
          </a:xfrm>
        </p:grpSpPr>
        <p:sp>
          <p:nvSpPr>
            <p:cNvPr id="146440" name="文本框 17"/>
            <p:cNvSpPr txBox="1">
              <a:spLocks noChangeArrowheads="1"/>
            </p:cNvSpPr>
            <p:nvPr/>
          </p:nvSpPr>
          <p:spPr bwMode="auto">
            <a:xfrm>
              <a:off x="768" y="2400"/>
              <a:ext cx="345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i="0">
                  <a:solidFill>
                    <a:srgbClr val="9900CC"/>
                  </a:solidFill>
                </a:rPr>
                <a:t>（</a:t>
              </a:r>
              <a:r>
                <a:rPr lang="en-US" altLang="zh-CN" b="1" i="0">
                  <a:solidFill>
                    <a:srgbClr val="9900CC"/>
                  </a:solidFill>
                </a:rPr>
                <a:t>2</a:t>
              </a:r>
              <a:r>
                <a:rPr lang="zh-CN" altLang="en-US" b="1" i="0">
                  <a:solidFill>
                    <a:srgbClr val="9900CC"/>
                  </a:solidFill>
                </a:rPr>
                <a:t>）由于是</a:t>
              </a:r>
              <a:r>
                <a:rPr lang="en-US" altLang="zh-CN" b="1" i="0">
                  <a:solidFill>
                    <a:srgbClr val="9900CC"/>
                  </a:solidFill>
                </a:rPr>
                <a:t>Balmer</a:t>
              </a:r>
              <a:r>
                <a:rPr lang="zh-CN" altLang="en-US" b="1" i="0">
                  <a:solidFill>
                    <a:srgbClr val="9900CC"/>
                  </a:solidFill>
                </a:rPr>
                <a:t>系</a:t>
              </a:r>
            </a:p>
          </p:txBody>
        </p:sp>
        <p:graphicFrame>
          <p:nvGraphicFramePr>
            <p:cNvPr id="146441" name="对象 21"/>
            <p:cNvGraphicFramePr>
              <a:graphicFrameLocks noChangeAspect="1"/>
            </p:cNvGraphicFramePr>
            <p:nvPr/>
          </p:nvGraphicFramePr>
          <p:xfrm>
            <a:off x="3192" y="2400"/>
            <a:ext cx="744" cy="342"/>
          </p:xfrm>
          <a:graphic>
            <a:graphicData uri="http://schemas.openxmlformats.org/presentationml/2006/ole">
              <mc:AlternateContent xmlns:mc="http://schemas.openxmlformats.org/markup-compatibility/2006">
                <mc:Choice xmlns:v="urn:schemas-microsoft-com:vml" Requires="v">
                  <p:oleObj spid="_x0000_s369073" name="公式" r:id="rId13" imgW="393359" imgH="177646" progId="Equation.3">
                    <p:embed/>
                  </p:oleObj>
                </mc:Choice>
                <mc:Fallback>
                  <p:oleObj name="公式" r:id="rId13" imgW="393359" imgH="177646" progId="Equation.3">
                    <p:embed/>
                    <p:pic>
                      <p:nvPicPr>
                        <p:cNvPr id="0" name="对象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92" y="2400"/>
                          <a:ext cx="744"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4" name="对象 19"/>
          <p:cNvGraphicFramePr>
            <a:graphicFrameLocks noChangeAspect="1"/>
          </p:cNvGraphicFramePr>
          <p:nvPr/>
        </p:nvGraphicFramePr>
        <p:xfrm>
          <a:off x="2286000" y="4419600"/>
          <a:ext cx="3436938" cy="1049338"/>
        </p:xfrm>
        <a:graphic>
          <a:graphicData uri="http://schemas.openxmlformats.org/presentationml/2006/ole">
            <mc:AlternateContent xmlns:mc="http://schemas.openxmlformats.org/markup-compatibility/2006">
              <mc:Choice xmlns:v="urn:schemas-microsoft-com:vml" Requires="v">
                <p:oleObj spid="_x0000_s369074" name="公式" r:id="rId15" imgW="1345616" imgH="406224" progId="Equation.3">
                  <p:embed/>
                </p:oleObj>
              </mc:Choice>
              <mc:Fallback>
                <p:oleObj name="公式" r:id="rId15" imgW="1345616" imgH="406224" progId="Equation.3">
                  <p:embed/>
                  <p:pic>
                    <p:nvPicPr>
                      <p:cNvPr id="0" name="对象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86000" y="4419600"/>
                        <a:ext cx="3436938"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25"/>
          <p:cNvGraphicFramePr>
            <a:graphicFrameLocks noChangeAspect="1"/>
          </p:cNvGraphicFramePr>
          <p:nvPr/>
        </p:nvGraphicFramePr>
        <p:xfrm>
          <a:off x="2373313" y="5502276"/>
          <a:ext cx="3714750" cy="1033463"/>
        </p:xfrm>
        <a:graphic>
          <a:graphicData uri="http://schemas.openxmlformats.org/presentationml/2006/ole">
            <mc:AlternateContent xmlns:mc="http://schemas.openxmlformats.org/markup-compatibility/2006">
              <mc:Choice xmlns:v="urn:schemas-microsoft-com:vml" Requires="v">
                <p:oleObj spid="_x0000_s369075" name="公式" r:id="rId17" imgW="1345616" imgH="393529" progId="Equation.3">
                  <p:embed/>
                </p:oleObj>
              </mc:Choice>
              <mc:Fallback>
                <p:oleObj name="公式" r:id="rId17" imgW="1345616" imgH="393529" progId="Equation.3">
                  <p:embed/>
                  <p:pic>
                    <p:nvPicPr>
                      <p:cNvPr id="0" name="对象 2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73313" y="5502276"/>
                        <a:ext cx="3714750"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31"/>
          <p:cNvGraphicFramePr>
            <a:graphicFrameLocks noChangeAspect="1"/>
          </p:cNvGraphicFramePr>
          <p:nvPr/>
        </p:nvGraphicFramePr>
        <p:xfrm>
          <a:off x="6854826" y="5286376"/>
          <a:ext cx="3032125" cy="1160463"/>
        </p:xfrm>
        <a:graphic>
          <a:graphicData uri="http://schemas.openxmlformats.org/presentationml/2006/ole">
            <mc:AlternateContent xmlns:mc="http://schemas.openxmlformats.org/markup-compatibility/2006">
              <mc:Choice xmlns:v="urn:schemas-microsoft-com:vml" Requires="v">
                <p:oleObj spid="_x0000_s369076" name="公式" r:id="rId19" imgW="1269449" imgH="482391" progId="Equation.3">
                  <p:embed/>
                </p:oleObj>
              </mc:Choice>
              <mc:Fallback>
                <p:oleObj name="公式" r:id="rId19" imgW="1269449" imgH="482391" progId="Equation.3">
                  <p:embed/>
                  <p:pic>
                    <p:nvPicPr>
                      <p:cNvPr id="0" name="对象 3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54826" y="5286376"/>
                        <a:ext cx="3032125"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7458" name="矩形 2"/>
          <p:cNvSpPr txBox="1">
            <a:spLocks noChangeArrowheads="1"/>
          </p:cNvSpPr>
          <p:nvPr/>
        </p:nvSpPr>
        <p:spPr bwMode="auto">
          <a:xfrm>
            <a:off x="2209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i="0">
                <a:solidFill>
                  <a:schemeClr val="tx2"/>
                </a:solidFill>
              </a:rPr>
              <a:t> </a:t>
            </a:r>
          </a:p>
        </p:txBody>
      </p:sp>
      <p:sp>
        <p:nvSpPr>
          <p:cNvPr id="147459" name="矩形 26"/>
          <p:cNvSpPr>
            <a:spLocks noChangeArrowheads="1"/>
          </p:cNvSpPr>
          <p:nvPr/>
        </p:nvSpPr>
        <p:spPr bwMode="auto">
          <a:xfrm>
            <a:off x="9129713" y="4425951"/>
            <a:ext cx="184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endParaRPr kumimoji="0" lang="zh-CN" altLang="zh-CN" sz="1000" i="0"/>
          </a:p>
        </p:txBody>
      </p:sp>
      <p:grpSp>
        <p:nvGrpSpPr>
          <p:cNvPr id="147460" name="组合 30"/>
          <p:cNvGrpSpPr>
            <a:grpSpLocks/>
          </p:cNvGrpSpPr>
          <p:nvPr/>
        </p:nvGrpSpPr>
        <p:grpSpPr bwMode="auto">
          <a:xfrm>
            <a:off x="1905000" y="304801"/>
            <a:ext cx="5621338" cy="5064125"/>
            <a:chOff x="240" y="192"/>
            <a:chExt cx="3541" cy="3190"/>
          </a:xfrm>
        </p:grpSpPr>
        <p:sp>
          <p:nvSpPr>
            <p:cNvPr id="147461" name="直线 6"/>
            <p:cNvSpPr>
              <a:spLocks noChangeShapeType="1"/>
            </p:cNvSpPr>
            <p:nvPr/>
          </p:nvSpPr>
          <p:spPr bwMode="auto">
            <a:xfrm>
              <a:off x="1056" y="1824"/>
              <a:ext cx="23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62" name="直线 7"/>
            <p:cNvSpPr>
              <a:spLocks noChangeShapeType="1"/>
            </p:cNvSpPr>
            <p:nvPr/>
          </p:nvSpPr>
          <p:spPr bwMode="auto">
            <a:xfrm>
              <a:off x="1092" y="2784"/>
              <a:ext cx="23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63" name="直线 8"/>
            <p:cNvSpPr>
              <a:spLocks noChangeShapeType="1"/>
            </p:cNvSpPr>
            <p:nvPr/>
          </p:nvSpPr>
          <p:spPr bwMode="auto">
            <a:xfrm>
              <a:off x="1056" y="1224"/>
              <a:ext cx="23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64" name="直线 9"/>
            <p:cNvSpPr>
              <a:spLocks noChangeShapeType="1"/>
            </p:cNvSpPr>
            <p:nvPr/>
          </p:nvSpPr>
          <p:spPr bwMode="auto">
            <a:xfrm>
              <a:off x="1056" y="744"/>
              <a:ext cx="23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65" name="直线 10"/>
            <p:cNvSpPr>
              <a:spLocks noChangeShapeType="1"/>
            </p:cNvSpPr>
            <p:nvPr/>
          </p:nvSpPr>
          <p:spPr bwMode="auto">
            <a:xfrm>
              <a:off x="1056" y="504"/>
              <a:ext cx="23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66" name="文本框 11"/>
            <p:cNvSpPr txBox="1">
              <a:spLocks noChangeArrowheads="1"/>
            </p:cNvSpPr>
            <p:nvPr/>
          </p:nvSpPr>
          <p:spPr bwMode="auto">
            <a:xfrm>
              <a:off x="3444" y="384"/>
              <a:ext cx="32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a:r>
                <a:rPr kumimoji="0" lang="en-US" altLang="zh-CN" sz="2800" b="1" i="0"/>
                <a:t>5</a:t>
              </a:r>
            </a:p>
          </p:txBody>
        </p:sp>
        <p:sp>
          <p:nvSpPr>
            <p:cNvPr id="147467" name="文本框 12"/>
            <p:cNvSpPr txBox="1">
              <a:spLocks noChangeArrowheads="1"/>
            </p:cNvSpPr>
            <p:nvPr/>
          </p:nvSpPr>
          <p:spPr bwMode="auto">
            <a:xfrm>
              <a:off x="3442" y="624"/>
              <a:ext cx="32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a:r>
                <a:rPr kumimoji="0" lang="en-US" altLang="zh-CN" sz="2800" b="1" i="0"/>
                <a:t>4</a:t>
              </a:r>
            </a:p>
          </p:txBody>
        </p:sp>
        <p:sp>
          <p:nvSpPr>
            <p:cNvPr id="147468" name="文本框 13"/>
            <p:cNvSpPr txBox="1">
              <a:spLocks noChangeArrowheads="1"/>
            </p:cNvSpPr>
            <p:nvPr/>
          </p:nvSpPr>
          <p:spPr bwMode="auto">
            <a:xfrm>
              <a:off x="3442" y="1104"/>
              <a:ext cx="32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a:r>
                <a:rPr kumimoji="0" lang="en-US" altLang="zh-CN" sz="2800" b="1" i="0"/>
                <a:t>3</a:t>
              </a:r>
            </a:p>
          </p:txBody>
        </p:sp>
        <p:sp>
          <p:nvSpPr>
            <p:cNvPr id="147469" name="文本框 14"/>
            <p:cNvSpPr txBox="1">
              <a:spLocks noChangeArrowheads="1"/>
            </p:cNvSpPr>
            <p:nvPr/>
          </p:nvSpPr>
          <p:spPr bwMode="auto">
            <a:xfrm>
              <a:off x="3442" y="1584"/>
              <a:ext cx="32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a:r>
                <a:rPr kumimoji="0" lang="en-US" altLang="zh-CN" sz="2800" b="1" i="0"/>
                <a:t>2</a:t>
              </a:r>
            </a:p>
          </p:txBody>
        </p:sp>
        <p:sp>
          <p:nvSpPr>
            <p:cNvPr id="147470" name="文本框 15"/>
            <p:cNvSpPr txBox="1">
              <a:spLocks noChangeArrowheads="1"/>
            </p:cNvSpPr>
            <p:nvPr/>
          </p:nvSpPr>
          <p:spPr bwMode="auto">
            <a:xfrm>
              <a:off x="3456" y="2544"/>
              <a:ext cx="32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a:r>
                <a:rPr kumimoji="0" lang="en-US" altLang="zh-CN" sz="2800" b="1" i="0"/>
                <a:t>1</a:t>
              </a:r>
            </a:p>
          </p:txBody>
        </p:sp>
        <p:sp>
          <p:nvSpPr>
            <p:cNvPr id="147471" name="直线 16"/>
            <p:cNvSpPr>
              <a:spLocks noChangeShapeType="1"/>
            </p:cNvSpPr>
            <p:nvPr/>
          </p:nvSpPr>
          <p:spPr bwMode="auto">
            <a:xfrm>
              <a:off x="1490" y="1824"/>
              <a:ext cx="0" cy="960"/>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472" name="直线 17"/>
            <p:cNvSpPr>
              <a:spLocks noChangeShapeType="1"/>
            </p:cNvSpPr>
            <p:nvPr/>
          </p:nvSpPr>
          <p:spPr bwMode="auto">
            <a:xfrm>
              <a:off x="1598" y="1224"/>
              <a:ext cx="0" cy="1560"/>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473" name="直线 18"/>
            <p:cNvSpPr>
              <a:spLocks noChangeShapeType="1"/>
            </p:cNvSpPr>
            <p:nvPr/>
          </p:nvSpPr>
          <p:spPr bwMode="auto">
            <a:xfrm>
              <a:off x="1707" y="744"/>
              <a:ext cx="0" cy="2040"/>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474" name="直线 19"/>
            <p:cNvSpPr>
              <a:spLocks noChangeShapeType="1"/>
            </p:cNvSpPr>
            <p:nvPr/>
          </p:nvSpPr>
          <p:spPr bwMode="auto">
            <a:xfrm>
              <a:off x="1815" y="504"/>
              <a:ext cx="0" cy="2280"/>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475" name="直线 20"/>
            <p:cNvSpPr>
              <a:spLocks noChangeShapeType="1"/>
            </p:cNvSpPr>
            <p:nvPr/>
          </p:nvSpPr>
          <p:spPr bwMode="auto">
            <a:xfrm>
              <a:off x="2357" y="504"/>
              <a:ext cx="0" cy="1320"/>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476" name="直线 21"/>
            <p:cNvSpPr>
              <a:spLocks noChangeShapeType="1"/>
            </p:cNvSpPr>
            <p:nvPr/>
          </p:nvSpPr>
          <p:spPr bwMode="auto">
            <a:xfrm>
              <a:off x="2249" y="744"/>
              <a:ext cx="0" cy="1080"/>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477" name="直线 22"/>
            <p:cNvSpPr>
              <a:spLocks noChangeShapeType="1"/>
            </p:cNvSpPr>
            <p:nvPr/>
          </p:nvSpPr>
          <p:spPr bwMode="auto">
            <a:xfrm>
              <a:off x="2140" y="1224"/>
              <a:ext cx="0" cy="600"/>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478" name="直线 23"/>
            <p:cNvSpPr>
              <a:spLocks noChangeShapeType="1"/>
            </p:cNvSpPr>
            <p:nvPr/>
          </p:nvSpPr>
          <p:spPr bwMode="auto">
            <a:xfrm>
              <a:off x="2791" y="504"/>
              <a:ext cx="0" cy="720"/>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479" name="直线 24"/>
            <p:cNvSpPr>
              <a:spLocks noChangeShapeType="1"/>
            </p:cNvSpPr>
            <p:nvPr/>
          </p:nvSpPr>
          <p:spPr bwMode="auto">
            <a:xfrm>
              <a:off x="2683" y="744"/>
              <a:ext cx="0" cy="480"/>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480" name="直线 25"/>
            <p:cNvSpPr>
              <a:spLocks noChangeShapeType="1"/>
            </p:cNvSpPr>
            <p:nvPr/>
          </p:nvSpPr>
          <p:spPr bwMode="auto">
            <a:xfrm>
              <a:off x="3117" y="504"/>
              <a:ext cx="0" cy="240"/>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481" name="文本框 27"/>
            <p:cNvSpPr txBox="1">
              <a:spLocks noChangeArrowheads="1"/>
            </p:cNvSpPr>
            <p:nvPr/>
          </p:nvSpPr>
          <p:spPr bwMode="auto">
            <a:xfrm>
              <a:off x="1008" y="3072"/>
              <a:ext cx="259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b="1" i="0">
                  <a:solidFill>
                    <a:srgbClr val="CC0000"/>
                  </a:solidFill>
                </a:rPr>
                <a:t>  4</a:t>
              </a:r>
              <a:r>
                <a:rPr lang="zh-CN" altLang="en-US" b="1" i="0">
                  <a:solidFill>
                    <a:srgbClr val="CC0000"/>
                  </a:solidFill>
                </a:rPr>
                <a:t>个线系，</a:t>
              </a:r>
              <a:r>
                <a:rPr lang="en-US" altLang="zh-CN" b="1" i="0">
                  <a:solidFill>
                    <a:srgbClr val="CC0000"/>
                  </a:solidFill>
                </a:rPr>
                <a:t>10</a:t>
              </a:r>
              <a:r>
                <a:rPr lang="zh-CN" altLang="en-US" b="1" i="0">
                  <a:solidFill>
                    <a:srgbClr val="CC0000"/>
                  </a:solidFill>
                </a:rPr>
                <a:t>条谱线</a:t>
              </a:r>
            </a:p>
          </p:txBody>
        </p:sp>
        <p:sp>
          <p:nvSpPr>
            <p:cNvPr id="147482" name="文本框 28"/>
            <p:cNvSpPr txBox="1">
              <a:spLocks noChangeArrowheads="1"/>
            </p:cNvSpPr>
            <p:nvPr/>
          </p:nvSpPr>
          <p:spPr bwMode="auto">
            <a:xfrm>
              <a:off x="240" y="192"/>
              <a:ext cx="96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i="0"/>
                <a:t>（</a:t>
              </a:r>
              <a:r>
                <a:rPr lang="en-US" altLang="zh-CN" b="1" i="0"/>
                <a:t>3</a:t>
              </a:r>
              <a:r>
                <a:rPr lang="zh-CN" altLang="en-US" b="1" i="0"/>
                <a:t>）</a:t>
              </a:r>
            </a:p>
          </p:txBody>
        </p:sp>
      </p:gr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 Box 2"/>
          <p:cNvSpPr txBox="1">
            <a:spLocks noChangeArrowheads="1"/>
          </p:cNvSpPr>
          <p:nvPr/>
        </p:nvSpPr>
        <p:spPr bwMode="auto">
          <a:xfrm>
            <a:off x="1809750" y="214314"/>
            <a:ext cx="3733800" cy="579437"/>
          </a:xfrm>
          <a:prstGeom prst="rect">
            <a:avLst/>
          </a:prstGeom>
          <a:gradFill rotWithShape="1">
            <a:gsLst>
              <a:gs pos="0">
                <a:srgbClr val="FF00FF"/>
              </a:gs>
              <a:gs pos="50000">
                <a:srgbClr val="FFFFFF"/>
              </a:gs>
              <a:gs pos="100000">
                <a:srgbClr val="FF00FF"/>
              </a:gs>
            </a:gsLst>
            <a:lin ang="5400000" scaled="1"/>
          </a:gradFill>
          <a:ln>
            <a:noFill/>
          </a:ln>
          <a:effectLst>
            <a:outerShdw dist="162639" dir="18519588" algn="ctr" rotWithShape="0">
              <a:srgbClr val="0000FF"/>
            </a:outerShdw>
          </a:effectLst>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en-US" altLang="zh-CN" b="1" i="0">
                <a:ea typeface="楷体_GB2312" pitchFamily="49" charset="-122"/>
                <a:sym typeface="Symbol" panose="05050102010706020507" pitchFamily="18" charset="2"/>
              </a:rPr>
              <a:t>   </a:t>
            </a:r>
            <a:r>
              <a:rPr lang="zh-CN" altLang="en-US" b="1" i="0">
                <a:ea typeface="楷体_GB2312" pitchFamily="49" charset="-122"/>
                <a:sym typeface="Symbol" panose="05050102010706020507" pitchFamily="18" charset="2"/>
              </a:rPr>
              <a:t>氢</a:t>
            </a:r>
            <a:r>
              <a:rPr lang="zh-CN" altLang="en-US" b="1" i="0">
                <a:ea typeface="楷体_GB2312" pitchFamily="49" charset="-122"/>
              </a:rPr>
              <a:t>原子的玻尔理论</a:t>
            </a:r>
          </a:p>
        </p:txBody>
      </p:sp>
      <p:sp>
        <p:nvSpPr>
          <p:cNvPr id="12" name="Text Box 3"/>
          <p:cNvSpPr txBox="1">
            <a:spLocks noChangeArrowheads="1"/>
          </p:cNvSpPr>
          <p:nvPr/>
        </p:nvSpPr>
        <p:spPr bwMode="auto">
          <a:xfrm>
            <a:off x="2057400" y="1785939"/>
            <a:ext cx="86106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i="0" dirty="0">
                <a:solidFill>
                  <a:srgbClr val="FF3300"/>
                </a:solidFill>
                <a:ea typeface="楷体_GB2312" pitchFamily="49" charset="-122"/>
              </a:rPr>
              <a:t>定态假说：</a:t>
            </a:r>
            <a:r>
              <a:rPr lang="zh-CN" altLang="en-US" b="1" i="0" dirty="0">
                <a:solidFill>
                  <a:srgbClr val="009900"/>
                </a:solidFill>
              </a:rPr>
              <a:t>电子在原子中，可以在一些特定的圆轨道上运动，而不辐射电磁波，这时原子处于稳定状态（定态）并具有一定的能量。</a:t>
            </a:r>
          </a:p>
        </p:txBody>
      </p:sp>
      <p:sp>
        <p:nvSpPr>
          <p:cNvPr id="13" name="Text Box 4"/>
          <p:cNvSpPr txBox="1">
            <a:spLocks noChangeArrowheads="1"/>
          </p:cNvSpPr>
          <p:nvPr/>
        </p:nvSpPr>
        <p:spPr bwMode="auto">
          <a:xfrm>
            <a:off x="7667625" y="3929064"/>
            <a:ext cx="25908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i="0"/>
              <a:t>其中</a:t>
            </a:r>
            <a:r>
              <a:rPr lang="en-US" altLang="zh-CN" b="1" i="0"/>
              <a:t>n=1,2,3,...</a:t>
            </a:r>
            <a:r>
              <a:rPr lang="zh-CN" altLang="en-US" b="1" i="0"/>
              <a:t>称为主量子数</a:t>
            </a:r>
          </a:p>
        </p:txBody>
      </p:sp>
      <p:graphicFrame>
        <p:nvGraphicFramePr>
          <p:cNvPr id="14" name="Object 5"/>
          <p:cNvGraphicFramePr>
            <a:graphicFrameLocks noChangeAspect="1"/>
          </p:cNvGraphicFramePr>
          <p:nvPr/>
        </p:nvGraphicFramePr>
        <p:xfrm>
          <a:off x="3810001" y="3786188"/>
          <a:ext cx="3814763" cy="938212"/>
        </p:xfrm>
        <a:graphic>
          <a:graphicData uri="http://schemas.openxmlformats.org/presentationml/2006/ole">
            <mc:AlternateContent xmlns:mc="http://schemas.openxmlformats.org/markup-compatibility/2006">
              <mc:Choice xmlns:v="urn:schemas-microsoft-com:vml" Requires="v">
                <p:oleObj spid="_x0000_s151313" name="公式" r:id="rId3" imgW="1358310" imgH="406224" progId="Equation.3">
                  <p:embed/>
                </p:oleObj>
              </mc:Choice>
              <mc:Fallback>
                <p:oleObj name="公式" r:id="rId3" imgW="1358310" imgH="406224"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1" y="3786188"/>
                        <a:ext cx="3814763" cy="938212"/>
                      </a:xfrm>
                      <a:prstGeom prst="rect">
                        <a:avLst/>
                      </a:prstGeom>
                      <a:gradFill rotWithShape="0">
                        <a:gsLst>
                          <a:gs pos="0">
                            <a:srgbClr val="FF00FF"/>
                          </a:gs>
                          <a:gs pos="50000">
                            <a:srgbClr val="FFFFFF"/>
                          </a:gs>
                          <a:gs pos="100000">
                            <a:srgbClr val="FF00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 Box 6"/>
          <p:cNvSpPr txBox="1">
            <a:spLocks noChangeArrowheads="1"/>
          </p:cNvSpPr>
          <p:nvPr/>
        </p:nvSpPr>
        <p:spPr bwMode="auto">
          <a:xfrm>
            <a:off x="1952625" y="2928939"/>
            <a:ext cx="83058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i="0" dirty="0">
                <a:solidFill>
                  <a:srgbClr val="FF3300"/>
                </a:solidFill>
                <a:ea typeface="楷体_GB2312" pitchFamily="49" charset="-122"/>
              </a:rPr>
              <a:t>量子化条件：</a:t>
            </a:r>
            <a:r>
              <a:rPr lang="zh-CN" altLang="en-US" b="1" i="0" dirty="0">
                <a:solidFill>
                  <a:srgbClr val="0000FF"/>
                </a:solidFill>
              </a:rPr>
              <a:t>电子以速度</a:t>
            </a:r>
            <a:r>
              <a:rPr lang="en-US" altLang="zh-CN" b="1" i="0" dirty="0">
                <a:solidFill>
                  <a:srgbClr val="0000FF"/>
                </a:solidFill>
              </a:rPr>
              <a:t>v</a:t>
            </a:r>
            <a:r>
              <a:rPr lang="zh-CN" altLang="en-US" b="1" i="0" dirty="0">
                <a:solidFill>
                  <a:srgbClr val="0000FF"/>
                </a:solidFill>
              </a:rPr>
              <a:t>在半径为</a:t>
            </a:r>
            <a:r>
              <a:rPr lang="en-US" altLang="zh-CN" b="1" i="0" dirty="0">
                <a:solidFill>
                  <a:srgbClr val="0000FF"/>
                </a:solidFill>
              </a:rPr>
              <a:t>r</a:t>
            </a:r>
            <a:r>
              <a:rPr lang="zh-CN" altLang="en-US" b="1" i="0" dirty="0">
                <a:solidFill>
                  <a:srgbClr val="0000FF"/>
                </a:solidFill>
              </a:rPr>
              <a:t>的圆周上绕核运动时，只的电子角动量</a:t>
            </a:r>
            <a:r>
              <a:rPr lang="en-US" altLang="zh-CN" b="1" i="0" dirty="0">
                <a:solidFill>
                  <a:srgbClr val="0000FF"/>
                </a:solidFill>
              </a:rPr>
              <a:t>L</a:t>
            </a:r>
            <a:r>
              <a:rPr lang="zh-CN" altLang="en-US" b="1" i="0" dirty="0">
                <a:solidFill>
                  <a:srgbClr val="0000FF"/>
                </a:solidFill>
              </a:rPr>
              <a:t>等于</a:t>
            </a:r>
            <a:r>
              <a:rPr lang="en-US" altLang="zh-CN" b="1" i="0" dirty="0">
                <a:solidFill>
                  <a:srgbClr val="0000FF"/>
                </a:solidFill>
              </a:rPr>
              <a:t>h/(2</a:t>
            </a:r>
            <a:r>
              <a:rPr lang="en-US" altLang="zh-CN" b="1" i="0" dirty="0">
                <a:solidFill>
                  <a:srgbClr val="0000FF"/>
                </a:solidFill>
                <a:latin typeface="Symbol" panose="05050102010706020507" pitchFamily="18" charset="2"/>
              </a:rPr>
              <a:t>p</a:t>
            </a:r>
            <a:r>
              <a:rPr lang="en-US" altLang="zh-CN" b="1" i="0" dirty="0">
                <a:solidFill>
                  <a:srgbClr val="0000FF"/>
                </a:solidFill>
              </a:rPr>
              <a:t> )</a:t>
            </a:r>
            <a:r>
              <a:rPr lang="zh-CN" altLang="en-US" b="1" i="0" dirty="0">
                <a:solidFill>
                  <a:srgbClr val="0000FF"/>
                </a:solidFill>
              </a:rPr>
              <a:t>的整数倍的那些轨道才是稳定的</a:t>
            </a:r>
          </a:p>
        </p:txBody>
      </p:sp>
      <p:sp>
        <p:nvSpPr>
          <p:cNvPr id="16" name="Text Box 7"/>
          <p:cNvSpPr txBox="1">
            <a:spLocks noChangeArrowheads="1"/>
          </p:cNvSpPr>
          <p:nvPr/>
        </p:nvSpPr>
        <p:spPr bwMode="auto">
          <a:xfrm>
            <a:off x="1809751" y="857251"/>
            <a:ext cx="251936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i="0">
                <a:solidFill>
                  <a:srgbClr val="3333FF"/>
                </a:solidFill>
                <a:latin typeface="楷体_GB2312" pitchFamily="49" charset="-122"/>
                <a:ea typeface="楷体_GB2312" pitchFamily="49" charset="-122"/>
                <a:sym typeface="Symbol" panose="05050102010706020507" pitchFamily="18" charset="2"/>
              </a:rPr>
              <a:t>玻尔的基本假设</a:t>
            </a:r>
            <a:endParaRPr lang="zh-CN" altLang="en-US" b="1" i="0">
              <a:sym typeface="Symbol" panose="05050102010706020507" pitchFamily="18" charset="2"/>
            </a:endParaRPr>
          </a:p>
        </p:txBody>
      </p:sp>
      <p:sp>
        <p:nvSpPr>
          <p:cNvPr id="17" name="Text Box 8"/>
          <p:cNvSpPr txBox="1">
            <a:spLocks noChangeArrowheads="1"/>
          </p:cNvSpPr>
          <p:nvPr/>
        </p:nvSpPr>
        <p:spPr bwMode="auto">
          <a:xfrm>
            <a:off x="2024064" y="4857751"/>
            <a:ext cx="801687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zh-CN" altLang="en-US" b="1" i="0">
                <a:solidFill>
                  <a:srgbClr val="FF3300"/>
                </a:solidFill>
                <a:ea typeface="楷体_GB2312" pitchFamily="49" charset="-122"/>
              </a:rPr>
              <a:t>跃迁假设：</a:t>
            </a:r>
            <a:r>
              <a:rPr lang="zh-CN" altLang="en-US" b="1" i="0"/>
              <a:t>当原子从高能量的定态跃迁到低能量的定态，即电子从高能量</a:t>
            </a:r>
            <a:r>
              <a:rPr lang="en-US" altLang="zh-CN" b="1" i="0"/>
              <a:t>E</a:t>
            </a:r>
            <a:r>
              <a:rPr lang="en-US" altLang="zh-CN" b="1" i="0" baseline="-25000"/>
              <a:t>i</a:t>
            </a:r>
            <a:r>
              <a:rPr lang="zh-CN" altLang="en-US" b="1" i="0"/>
              <a:t>的轨道跃迁到低能量</a:t>
            </a:r>
            <a:r>
              <a:rPr lang="en-US" altLang="zh-CN" b="1" i="0"/>
              <a:t>E</a:t>
            </a:r>
            <a:r>
              <a:rPr lang="en-US" altLang="zh-CN" b="1" i="0" baseline="-25000"/>
              <a:t>f</a:t>
            </a:r>
            <a:r>
              <a:rPr lang="zh-CN" altLang="en-US" b="1" i="0"/>
              <a:t>的轨道上时，要发射一个能量为</a:t>
            </a:r>
            <a:r>
              <a:rPr lang="en-US" altLang="zh-CN" b="1" i="0"/>
              <a:t>h</a:t>
            </a:r>
            <a:r>
              <a:rPr lang="en-US" altLang="zh-CN" b="1" i="0">
                <a:latin typeface="Symbol" panose="05050102010706020507" pitchFamily="18" charset="2"/>
              </a:rPr>
              <a:t>n</a:t>
            </a:r>
            <a:r>
              <a:rPr lang="en-US" altLang="zh-CN" b="1" i="0"/>
              <a:t> </a:t>
            </a:r>
            <a:r>
              <a:rPr lang="zh-CN" altLang="en-US" b="1" i="0"/>
              <a:t>的光子：</a:t>
            </a:r>
          </a:p>
        </p:txBody>
      </p:sp>
      <p:graphicFrame>
        <p:nvGraphicFramePr>
          <p:cNvPr id="18" name="Object 9"/>
          <p:cNvGraphicFramePr>
            <a:graphicFrameLocks noChangeAspect="1"/>
          </p:cNvGraphicFramePr>
          <p:nvPr/>
        </p:nvGraphicFramePr>
        <p:xfrm>
          <a:off x="3810000" y="6149976"/>
          <a:ext cx="2590800" cy="708025"/>
        </p:xfrm>
        <a:graphic>
          <a:graphicData uri="http://schemas.openxmlformats.org/presentationml/2006/ole">
            <mc:AlternateContent xmlns:mc="http://schemas.openxmlformats.org/markup-compatibility/2006">
              <mc:Choice xmlns:v="urn:schemas-microsoft-com:vml" Requires="v">
                <p:oleObj spid="_x0000_s151314" name="公式" r:id="rId5" imgW="876300" imgH="241300" progId="Equation.3">
                  <p:embed/>
                </p:oleObj>
              </mc:Choice>
              <mc:Fallback>
                <p:oleObj name="公式" r:id="rId5" imgW="876300" imgH="2413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0" y="6149976"/>
                        <a:ext cx="2590800" cy="708025"/>
                      </a:xfrm>
                      <a:prstGeom prst="rect">
                        <a:avLst/>
                      </a:prstGeom>
                      <a:gradFill rotWithShape="0">
                        <a:gsLst>
                          <a:gs pos="0">
                            <a:srgbClr val="FF00FF"/>
                          </a:gs>
                          <a:gs pos="50000">
                            <a:srgbClr val="FFFFFF"/>
                          </a:gs>
                          <a:gs pos="100000">
                            <a:srgbClr val="FF00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Text Box 10"/>
          <p:cNvSpPr txBox="1">
            <a:spLocks noChangeArrowheads="1"/>
          </p:cNvSpPr>
          <p:nvPr/>
        </p:nvSpPr>
        <p:spPr bwMode="auto">
          <a:xfrm>
            <a:off x="6167439" y="0"/>
            <a:ext cx="4211637" cy="2413000"/>
          </a:xfrm>
          <a:prstGeom prst="rect">
            <a:avLst/>
          </a:prstGeom>
          <a:noFill/>
          <a:ln w="9525">
            <a:noFill/>
            <a:miter lim="800000"/>
            <a:headEnd/>
            <a:tailEnd/>
          </a:ln>
        </p:spPr>
        <p:txBody>
          <a:bodyPr wrap="none">
            <a:spAutoFit/>
          </a:bodyPr>
          <a:lstStyle/>
          <a:p>
            <a:pPr>
              <a:spcBef>
                <a:spcPct val="20000"/>
              </a:spcBef>
              <a:buFontTx/>
              <a:buChar char="•"/>
              <a:defRPr/>
            </a:pPr>
            <a:r>
              <a:rPr lang="zh-CN" altLang="en-US" b="1" i="0" dirty="0">
                <a:solidFill>
                  <a:srgbClr val="009900"/>
                </a:solidFill>
              </a:rPr>
              <a:t>卢瑟福的原子核模型</a:t>
            </a:r>
          </a:p>
          <a:p>
            <a:pPr>
              <a:spcBef>
                <a:spcPct val="20000"/>
              </a:spcBef>
              <a:buFontTx/>
              <a:buChar char="•"/>
              <a:defRPr/>
            </a:pPr>
            <a:r>
              <a:rPr lang="zh-CN" altLang="en-US" b="1" i="0" dirty="0">
                <a:solidFill>
                  <a:srgbClr val="0000FF"/>
                </a:solidFill>
              </a:rPr>
              <a:t>氢原子光谱的</a:t>
            </a:r>
            <a:r>
              <a:rPr lang="en-US" altLang="zh-CN" b="1" i="0" dirty="0" err="1">
                <a:solidFill>
                  <a:srgbClr val="0000FF"/>
                </a:solidFill>
                <a:effectLst>
                  <a:outerShdw blurRad="38100" dist="38100" dir="2700000" algn="tl">
                    <a:srgbClr val="FFFFFF"/>
                  </a:outerShdw>
                </a:effectLst>
              </a:rPr>
              <a:t>Rydberg</a:t>
            </a:r>
            <a:r>
              <a:rPr lang="zh-CN" altLang="en-US" b="1" i="0" dirty="0">
                <a:solidFill>
                  <a:srgbClr val="0000FF"/>
                </a:solidFill>
              </a:rPr>
              <a:t>公式</a:t>
            </a:r>
          </a:p>
          <a:p>
            <a:pPr>
              <a:spcBef>
                <a:spcPct val="20000"/>
              </a:spcBef>
              <a:buFontTx/>
              <a:buChar char="•"/>
              <a:defRPr/>
            </a:pPr>
            <a:r>
              <a:rPr lang="zh-CN" altLang="en-US" b="1" i="0" dirty="0">
                <a:solidFill>
                  <a:srgbClr val="C00000"/>
                </a:solidFill>
              </a:rPr>
              <a:t>普朗克能量子概念</a:t>
            </a:r>
            <a:endParaRPr lang="en-US" altLang="zh-CN" b="1" i="0" dirty="0">
              <a:solidFill>
                <a:srgbClr val="C00000"/>
              </a:solidFill>
            </a:endParaRPr>
          </a:p>
          <a:p>
            <a:pPr>
              <a:spcBef>
                <a:spcPct val="20000"/>
              </a:spcBef>
              <a:buFontTx/>
              <a:buChar char="•"/>
              <a:defRPr/>
            </a:pPr>
            <a:r>
              <a:rPr lang="zh-CN" altLang="en-US" b="1" i="0" dirty="0">
                <a:solidFill>
                  <a:srgbClr val="FF0000"/>
                </a:solidFill>
                <a:effectLst>
                  <a:outerShdw blurRad="38100" dist="38100" dir="2700000" algn="tl">
                    <a:srgbClr val="FFFFFF"/>
                  </a:outerShdw>
                </a:effectLst>
                <a:latin typeface="宋体" pitchFamily="2" charset="-122"/>
              </a:rPr>
              <a:t>爱因斯坦光量子假设</a:t>
            </a:r>
            <a:endParaRPr lang="zh-CN" altLang="en-US" b="1" i="0" dirty="0">
              <a:solidFill>
                <a:srgbClr val="FF0000"/>
              </a:solidFill>
            </a:endParaRPr>
          </a:p>
          <a:p>
            <a:pPr>
              <a:spcBef>
                <a:spcPct val="20000"/>
              </a:spcBef>
              <a:buFontTx/>
              <a:buChar char="•"/>
              <a:defRPr/>
            </a:pPr>
            <a:endParaRPr lang="zh-CN" altLang="en-US" b="1" i="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P spid="12" grpId="0" autoUpdateAnimBg="0"/>
      <p:bldP spid="13" grpId="0" autoUpdateAnimBg="0"/>
      <p:bldP spid="15" grpId="0" autoUpdateAnimBg="0"/>
      <p:bldP spid="16" grpId="0" autoUpdateAnimBg="0"/>
      <p:bldP spid="17" grpId="0" autoUpdateAnimBg="0"/>
      <p:bldP spid="19"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2" descr="人脸的红外像"/>
          <p:cNvPicPr>
            <a:picLocks noChangeAspect="1" noChangeArrowheads="1"/>
          </p:cNvPicPr>
          <p:nvPr/>
        </p:nvPicPr>
        <p:blipFill>
          <a:blip r:embed="rId2">
            <a:extLst>
              <a:ext uri="{28A0092B-C50C-407E-A947-70E740481C1C}">
                <a14:useLocalDpi xmlns:a14="http://schemas.microsoft.com/office/drawing/2010/main" val="0"/>
              </a:ext>
            </a:extLst>
          </a:blip>
          <a:srcRect t="19481"/>
          <a:stretch>
            <a:fillRect/>
          </a:stretch>
        </p:blipFill>
        <p:spPr bwMode="auto">
          <a:xfrm>
            <a:off x="3189289" y="1576389"/>
            <a:ext cx="6181725" cy="442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3"/>
          <p:cNvSpPr txBox="1">
            <a:spLocks noChangeArrowheads="1"/>
          </p:cNvSpPr>
          <p:nvPr/>
        </p:nvSpPr>
        <p:spPr bwMode="auto">
          <a:xfrm>
            <a:off x="2152650" y="6140451"/>
            <a:ext cx="8286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b="1" i="0" dirty="0">
                <a:solidFill>
                  <a:srgbClr val="0000FF"/>
                </a:solidFill>
                <a:ea typeface="黑体" panose="02010609060101010101" pitchFamily="49" charset="-122"/>
              </a:rPr>
              <a:t>头部的红外照片（热的地方显白色，冷的显黑色）</a:t>
            </a:r>
          </a:p>
        </p:txBody>
      </p:sp>
      <p:sp>
        <p:nvSpPr>
          <p:cNvPr id="22532" name="Text Box 4"/>
          <p:cNvSpPr txBox="1">
            <a:spLocks noChangeArrowheads="1"/>
          </p:cNvSpPr>
          <p:nvPr/>
        </p:nvSpPr>
        <p:spPr bwMode="auto">
          <a:xfrm>
            <a:off x="2811464" y="5937251"/>
            <a:ext cx="71834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a:ea typeface="黑体" panose="02010609060101010101" pitchFamily="49" charset="-122"/>
              </a:rPr>
              <a:t>    </a:t>
            </a:r>
          </a:p>
        </p:txBody>
      </p:sp>
      <p:sp>
        <p:nvSpPr>
          <p:cNvPr id="15" name="Text Box 5"/>
          <p:cNvSpPr txBox="1">
            <a:spLocks noChangeArrowheads="1"/>
          </p:cNvSpPr>
          <p:nvPr/>
        </p:nvSpPr>
        <p:spPr bwMode="auto">
          <a:xfrm>
            <a:off x="1770063" y="293688"/>
            <a:ext cx="848836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3200" b="1" i="0" dirty="0">
                <a:solidFill>
                  <a:srgbClr val="0000FF"/>
                </a:solidFill>
                <a:ea typeface="黑体" panose="02010609060101010101" pitchFamily="49" charset="-122"/>
              </a:rPr>
              <a:t>    </a:t>
            </a:r>
            <a:r>
              <a:rPr lang="zh-CN" altLang="en-US" sz="3200" b="1" i="0" dirty="0">
                <a:solidFill>
                  <a:srgbClr val="9900CC"/>
                </a:solidFill>
                <a:ea typeface="黑体" panose="02010609060101010101" pitchFamily="49" charset="-122"/>
              </a:rPr>
              <a:t>低温物体（例如人体）也有热辐射，但辐射较弱，并且主要成分是波长较长的红外线。</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1"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2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554" name="Group 2"/>
          <p:cNvGrpSpPr>
            <a:grpSpLocks/>
          </p:cNvGrpSpPr>
          <p:nvPr/>
        </p:nvGrpSpPr>
        <p:grpSpPr bwMode="auto">
          <a:xfrm>
            <a:off x="2063750" y="260351"/>
            <a:ext cx="8064500" cy="5616575"/>
            <a:chOff x="2037" y="7560"/>
            <a:chExt cx="7510" cy="7560"/>
          </a:xfrm>
        </p:grpSpPr>
        <p:graphicFrame>
          <p:nvGraphicFramePr>
            <p:cNvPr id="23555" name="Object 3"/>
            <p:cNvGraphicFramePr>
              <a:graphicFrameLocks noChangeAspect="1"/>
            </p:cNvGraphicFramePr>
            <p:nvPr/>
          </p:nvGraphicFramePr>
          <p:xfrm>
            <a:off x="4337" y="8480"/>
            <a:ext cx="5152" cy="6540"/>
          </p:xfrm>
          <a:graphic>
            <a:graphicData uri="http://schemas.openxmlformats.org/presentationml/2006/ole">
              <mc:AlternateContent xmlns:mc="http://schemas.openxmlformats.org/markup-compatibility/2006">
                <mc:Choice xmlns:v="urn:schemas-microsoft-com:vml" Requires="v">
                  <p:oleObj spid="_x0000_s23948" name="Picture" r:id="rId3" imgW="3221736" imgH="3398520" progId="Word.Picture.8">
                    <p:embed/>
                  </p:oleObj>
                </mc:Choice>
                <mc:Fallback>
                  <p:oleObj name="Picture" r:id="rId3" imgW="3221736" imgH="3398520"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7" y="8480"/>
                          <a:ext cx="5152" cy="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3556" name="Picture 4" descr="红外辐射热象图"/>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7" y="7560"/>
              <a:ext cx="6845" cy="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 Box 5"/>
            <p:cNvSpPr txBox="1">
              <a:spLocks noChangeArrowheads="1"/>
            </p:cNvSpPr>
            <p:nvPr/>
          </p:nvSpPr>
          <p:spPr bwMode="auto">
            <a:xfrm>
              <a:off x="2057" y="10840"/>
              <a:ext cx="3669" cy="7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b="1" i="0" dirty="0">
                  <a:solidFill>
                    <a:schemeClr val="bg2"/>
                  </a:solidFill>
                </a:rPr>
                <a:t>   红外辐射热象图</a:t>
              </a:r>
            </a:p>
          </p:txBody>
        </p:sp>
        <p:sp>
          <p:nvSpPr>
            <p:cNvPr id="23558" name="Text Box 6"/>
            <p:cNvSpPr txBox="1">
              <a:spLocks noChangeArrowheads="1"/>
            </p:cNvSpPr>
            <p:nvPr/>
          </p:nvSpPr>
          <p:spPr bwMode="auto">
            <a:xfrm>
              <a:off x="4337" y="13880"/>
              <a:ext cx="5210" cy="12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b="1" i="0">
                  <a:solidFill>
                    <a:schemeClr val="bg2"/>
                  </a:solidFill>
                </a:rPr>
                <a:t>          红外夜视仪拍的照片</a:t>
              </a:r>
            </a:p>
          </p:txBody>
        </p:sp>
        <p:pic>
          <p:nvPicPr>
            <p:cNvPr id="23559" name="Picture 7" descr="炼钢各种热辐射颜色"/>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7" y="7665"/>
              <a:ext cx="3660" cy="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0" name="Text Box 8"/>
            <p:cNvSpPr txBox="1">
              <a:spLocks noChangeArrowheads="1"/>
            </p:cNvSpPr>
            <p:nvPr/>
          </p:nvSpPr>
          <p:spPr bwMode="auto">
            <a:xfrm>
              <a:off x="5706" y="10860"/>
              <a:ext cx="3791" cy="7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b="1" i="0">
                  <a:solidFill>
                    <a:schemeClr val="bg2"/>
                  </a:solidFill>
                </a:rPr>
                <a:t>    炼钢的热辐射</a:t>
              </a: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盘的热辐射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1700214"/>
            <a:ext cx="3113088"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descr="盘的热辐射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1" y="1628776"/>
            <a:ext cx="3325813" cy="316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4"/>
          <p:cNvSpPr txBox="1">
            <a:spLocks noChangeArrowheads="1"/>
          </p:cNvSpPr>
          <p:nvPr/>
        </p:nvSpPr>
        <p:spPr bwMode="auto">
          <a:xfrm>
            <a:off x="2279651" y="188913"/>
            <a:ext cx="7777163"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en-US" sz="2800" b="1" i="0" dirty="0">
                <a:solidFill>
                  <a:srgbClr val="C00000"/>
                </a:solidFill>
              </a:rPr>
              <a:t>同一个物体的发射本领和吸收本领有内在联系，</a:t>
            </a:r>
          </a:p>
        </p:txBody>
      </p:sp>
      <p:sp>
        <p:nvSpPr>
          <p:cNvPr id="5" name="Text Box 5"/>
          <p:cNvSpPr txBox="1">
            <a:spLocks noChangeArrowheads="1"/>
          </p:cNvSpPr>
          <p:nvPr/>
        </p:nvSpPr>
        <p:spPr bwMode="auto">
          <a:xfrm>
            <a:off x="2279650" y="5068888"/>
            <a:ext cx="3816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dirty="0">
                <a:solidFill>
                  <a:srgbClr val="008000"/>
                </a:solidFill>
              </a:rPr>
              <a:t>室温下的反射光照片</a:t>
            </a:r>
          </a:p>
        </p:txBody>
      </p:sp>
      <p:sp>
        <p:nvSpPr>
          <p:cNvPr id="6" name="Text Box 6"/>
          <p:cNvSpPr txBox="1">
            <a:spLocks noChangeArrowheads="1"/>
          </p:cNvSpPr>
          <p:nvPr/>
        </p:nvSpPr>
        <p:spPr bwMode="auto">
          <a:xfrm>
            <a:off x="6096000" y="5094288"/>
            <a:ext cx="4248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i="0">
                <a:solidFill>
                  <a:srgbClr val="CC3300"/>
                </a:solidFill>
              </a:rPr>
              <a:t>1100K</a:t>
            </a:r>
            <a:r>
              <a:rPr lang="zh-CN" altLang="en-US" sz="2800" b="1" i="0">
                <a:solidFill>
                  <a:srgbClr val="CC3300"/>
                </a:solidFill>
              </a:rPr>
              <a:t>的自身辐射光照片</a:t>
            </a:r>
            <a:endParaRPr lang="zh-CN" altLang="en-US" sz="2800" b="1" i="0" baseline="30000">
              <a:solidFill>
                <a:srgbClr val="CC3300"/>
              </a:solidFill>
            </a:endParaRPr>
          </a:p>
        </p:txBody>
      </p:sp>
      <p:sp>
        <p:nvSpPr>
          <p:cNvPr id="7" name="Rectangle 7"/>
          <p:cNvSpPr>
            <a:spLocks noChangeArrowheads="1"/>
          </p:cNvSpPr>
          <p:nvPr/>
        </p:nvSpPr>
        <p:spPr bwMode="auto">
          <a:xfrm>
            <a:off x="2279650" y="5789613"/>
            <a:ext cx="80279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a:solidFill>
                  <a:srgbClr val="FF00FF"/>
                </a:solidFill>
                <a:latin typeface="宋体" panose="02010600030101010101" pitchFamily="2" charset="-122"/>
              </a:rPr>
              <a:t>图片说明一个</a:t>
            </a:r>
            <a:r>
              <a:rPr lang="zh-CN" altLang="en-US" sz="2800" b="1" i="0">
                <a:solidFill>
                  <a:srgbClr val="FF00FF"/>
                </a:solidFill>
              </a:rPr>
              <a:t>好的发射体一定也是好的吸收体。</a:t>
            </a:r>
          </a:p>
        </p:txBody>
      </p:sp>
      <p:sp>
        <p:nvSpPr>
          <p:cNvPr id="8" name="Rectangle 8"/>
          <p:cNvSpPr>
            <a:spLocks noChangeArrowheads="1"/>
          </p:cNvSpPr>
          <p:nvPr/>
        </p:nvSpPr>
        <p:spPr bwMode="auto">
          <a:xfrm>
            <a:off x="2279651" y="908051"/>
            <a:ext cx="691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i="0" dirty="0">
                <a:solidFill>
                  <a:srgbClr val="0000CC"/>
                </a:solidFill>
              </a:rPr>
              <a:t>例如：黑白花盘子的反射和自身辐射照片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par>
                    <p:cTn id="13" fill="hold">
                      <p:stCondLst>
                        <p:cond delay="indefinite"/>
                      </p:stCondLst>
                      <p:childTnLst>
                        <p:par>
                          <p:cTn id="14" fill="hold" nodeType="afterGroup">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wipe(left)">
                                      <p:cBhvr>
                                        <p:cTn id="22" dur="500"/>
                                        <p:tgtEl>
                                          <p:spTgt spid="5">
                                            <p:txEl>
                                              <p:pRg st="0" end="0"/>
                                            </p:txEl>
                                          </p:spTgt>
                                        </p:tgtEl>
                                      </p:cBhvr>
                                    </p:animEffect>
                                  </p:childTnLst>
                                </p:cTn>
                              </p:par>
                            </p:childTnLst>
                          </p:cTn>
                        </p:par>
                      </p:childTnLst>
                    </p:cTn>
                  </p:par>
                  <p:par>
                    <p:cTn id="23" fill="hold">
                      <p:stCondLst>
                        <p:cond delay="indefinite"/>
                      </p:stCondLst>
                      <p:childTnLst>
                        <p:par>
                          <p:cTn id="24" fill="hold" nodeType="afterGroup">
                            <p:stCondLst>
                              <p:cond delay="0"/>
                            </p:stCondLst>
                            <p:childTnLst>
                              <p:par>
                                <p:cTn id="25" presetID="42"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heel(1)">
                                      <p:cBhvr>
                                        <p:cTn id="34" dur="20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anim calcmode="lin" valueType="num">
                                      <p:cBhvr>
                                        <p:cTn id="40" dur="1000" fill="hold"/>
                                        <p:tgtEl>
                                          <p:spTgt spid="7"/>
                                        </p:tgtEl>
                                        <p:attrNameLst>
                                          <p:attrName>ppt_x</p:attrName>
                                        </p:attrNameLst>
                                      </p:cBhvr>
                                      <p:tavLst>
                                        <p:tav tm="0">
                                          <p:val>
                                            <p:strVal val="#ppt_x"/>
                                          </p:val>
                                        </p:tav>
                                        <p:tav tm="100000">
                                          <p:val>
                                            <p:strVal val="#ppt_x"/>
                                          </p:val>
                                        </p:tav>
                                      </p:tavLst>
                                    </p:anim>
                                    <p:anim calcmode="lin" valueType="num">
                                      <p:cBhvr>
                                        <p:cTn id="4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autoUpdateAnimBg="0"/>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1847850" y="836613"/>
            <a:ext cx="3987800" cy="2062162"/>
          </a:xfrm>
          <a:prstGeom prst="rect">
            <a:avLst/>
          </a:prstGeom>
          <a:noFill/>
          <a:ln w="9525">
            <a:noFill/>
            <a:miter lim="800000"/>
            <a:headEnd/>
            <a:tailEnd/>
          </a:ln>
          <a:effectLst/>
        </p:spPr>
        <p:txBody>
          <a:bodyPr>
            <a:spAutoFit/>
          </a:bodyPr>
          <a:lstStyle/>
          <a:p>
            <a:pPr algn="just">
              <a:defRPr/>
            </a:pPr>
            <a:r>
              <a:rPr lang="zh-CN" altLang="en-US" sz="3200" b="1" i="0" dirty="0">
                <a:solidFill>
                  <a:srgbClr val="FF00FF"/>
                </a:solidFill>
                <a:effectLst>
                  <a:outerShdw blurRad="38100" dist="38100" dir="2700000" algn="tl">
                    <a:srgbClr val="FFFFFF"/>
                  </a:outerShdw>
                </a:effectLst>
                <a:latin typeface="宋体" pitchFamily="2" charset="-122"/>
              </a:rPr>
              <a:t>所有物体在任何温度下都要发射</a:t>
            </a:r>
            <a:r>
              <a:rPr lang="zh-CN" altLang="en-US" sz="3200" b="1" i="0" dirty="0">
                <a:solidFill>
                  <a:srgbClr val="FF00FF"/>
                </a:solidFill>
              </a:rPr>
              <a:t>电磁波，</a:t>
            </a:r>
            <a:r>
              <a:rPr lang="zh-CN" altLang="en-US" sz="3200" b="1" i="0" dirty="0">
                <a:solidFill>
                  <a:srgbClr val="FF00FF"/>
                </a:solidFill>
                <a:effectLst>
                  <a:outerShdw blurRad="38100" dist="38100" dir="2700000" algn="tl">
                    <a:srgbClr val="FFFFFF"/>
                  </a:outerShdw>
                </a:effectLst>
                <a:latin typeface="宋体" pitchFamily="2" charset="-122"/>
              </a:rPr>
              <a:t>这种与温度有关的辐射称为</a:t>
            </a:r>
            <a:r>
              <a:rPr lang="zh-CN" altLang="en-US" sz="3200" b="1" i="0" dirty="0">
                <a:solidFill>
                  <a:srgbClr val="FF00FF"/>
                </a:solidFill>
                <a:latin typeface="宋体" pitchFamily="2" charset="-122"/>
              </a:rPr>
              <a:t>热辐射</a:t>
            </a:r>
            <a:r>
              <a:rPr lang="zh-CN" altLang="en-US" sz="3200" b="1" i="0" dirty="0">
                <a:solidFill>
                  <a:srgbClr val="FF00FF"/>
                </a:solidFill>
              </a:rPr>
              <a:t>。</a:t>
            </a:r>
            <a:endParaRPr lang="zh-CN" altLang="en-US" sz="3200" b="1" i="0" dirty="0"/>
          </a:p>
        </p:txBody>
      </p:sp>
      <p:sp>
        <p:nvSpPr>
          <p:cNvPr id="27651" name="Text Box 3"/>
          <p:cNvSpPr txBox="1">
            <a:spLocks noChangeArrowheads="1"/>
          </p:cNvSpPr>
          <p:nvPr/>
        </p:nvSpPr>
        <p:spPr bwMode="auto">
          <a:xfrm>
            <a:off x="2351089" y="4005264"/>
            <a:ext cx="3552825" cy="2554287"/>
          </a:xfrm>
          <a:prstGeom prst="rect">
            <a:avLst/>
          </a:prstGeom>
          <a:noFill/>
          <a:ln w="9525">
            <a:noFill/>
            <a:miter lim="800000"/>
            <a:headEnd/>
            <a:tailEnd/>
          </a:ln>
          <a:effectLst/>
        </p:spPr>
        <p:txBody>
          <a:bodyPr>
            <a:spAutoFit/>
          </a:bodyPr>
          <a:lstStyle/>
          <a:p>
            <a:pPr algn="just">
              <a:defRPr/>
            </a:pPr>
            <a:r>
              <a:rPr lang="zh-CN" altLang="en-US" sz="3200" b="1" i="0" dirty="0">
                <a:solidFill>
                  <a:srgbClr val="0000CC"/>
                </a:solidFill>
                <a:effectLst>
                  <a:outerShdw blurRad="38100" dist="38100" dir="2700000" algn="tl">
                    <a:srgbClr val="FFFFFF"/>
                  </a:outerShdw>
                </a:effectLst>
                <a:latin typeface="宋体" pitchFamily="2" charset="-122"/>
              </a:rPr>
              <a:t>热辐射的电磁波的波长、强度与物体的温度有关，还与物体的性质表面形状有关。</a:t>
            </a:r>
          </a:p>
        </p:txBody>
      </p:sp>
      <p:pic>
        <p:nvPicPr>
          <p:cNvPr id="27661" name="Picture 13" descr="Thermogram of man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0325" y="3913189"/>
            <a:ext cx="2209800" cy="196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5" name="Picture 17" descr="False-colour infrared image of Whirlpool galax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668338"/>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6" name="Rectangle 18"/>
          <p:cNvSpPr>
            <a:spLocks noChangeArrowheads="1"/>
          </p:cNvSpPr>
          <p:nvPr/>
        </p:nvSpPr>
        <p:spPr bwMode="auto">
          <a:xfrm>
            <a:off x="6705600" y="2471739"/>
            <a:ext cx="39624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i="0" dirty="0"/>
              <a:t>False-</a:t>
            </a:r>
            <a:r>
              <a:rPr lang="en-US" altLang="zh-CN" b="1" i="0" dirty="0" err="1"/>
              <a:t>colour</a:t>
            </a:r>
            <a:r>
              <a:rPr lang="en-US" altLang="zh-CN" b="1" i="0" dirty="0"/>
              <a:t> infrared image of Whirlpool galaxy</a:t>
            </a:r>
          </a:p>
        </p:txBody>
      </p:sp>
      <p:sp>
        <p:nvSpPr>
          <p:cNvPr id="27667" name="Rectangle 19"/>
          <p:cNvSpPr>
            <a:spLocks noChangeArrowheads="1"/>
          </p:cNvSpPr>
          <p:nvPr/>
        </p:nvSpPr>
        <p:spPr bwMode="auto">
          <a:xfrm>
            <a:off x="7145338" y="5892800"/>
            <a:ext cx="31988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0"/>
              <a:t>Thermogram of man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circle(in)">
                                      <p:cBhvr>
                                        <p:cTn id="7" dur="2000"/>
                                        <p:tgtEl>
                                          <p:spTgt spid="276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665"/>
                                        </p:tgtEl>
                                        <p:attrNameLst>
                                          <p:attrName>style.visibility</p:attrName>
                                        </p:attrNameLst>
                                      </p:cBhvr>
                                      <p:to>
                                        <p:strVal val="visible"/>
                                      </p:to>
                                    </p:set>
                                    <p:animEffect transition="in" filter="wipe(left)">
                                      <p:cBhvr>
                                        <p:cTn id="12" dur="500"/>
                                        <p:tgtEl>
                                          <p:spTgt spid="276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666">
                                            <p:txEl>
                                              <p:pRg st="0" end="0"/>
                                            </p:txEl>
                                          </p:spTgt>
                                        </p:tgtEl>
                                        <p:attrNameLst>
                                          <p:attrName>style.visibility</p:attrName>
                                        </p:attrNameLst>
                                      </p:cBhvr>
                                      <p:to>
                                        <p:strVal val="visible"/>
                                      </p:to>
                                    </p:set>
                                    <p:animEffect transition="in" filter="wipe(left)">
                                      <p:cBhvr>
                                        <p:cTn id="17" dur="500"/>
                                        <p:tgtEl>
                                          <p:spTgt spid="2766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7661"/>
                                        </p:tgtEl>
                                        <p:attrNameLst>
                                          <p:attrName>style.visibility</p:attrName>
                                        </p:attrNameLst>
                                      </p:cBhvr>
                                      <p:to>
                                        <p:strVal val="visible"/>
                                      </p:to>
                                    </p:set>
                                    <p:animEffect transition="in" filter="wipe(left)">
                                      <p:cBhvr>
                                        <p:cTn id="22" dur="500"/>
                                        <p:tgtEl>
                                          <p:spTgt spid="2766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667">
                                            <p:txEl>
                                              <p:pRg st="0" end="0"/>
                                            </p:txEl>
                                          </p:spTgt>
                                        </p:tgtEl>
                                        <p:attrNameLst>
                                          <p:attrName>style.visibility</p:attrName>
                                        </p:attrNameLst>
                                      </p:cBhvr>
                                      <p:to>
                                        <p:strVal val="visible"/>
                                      </p:to>
                                    </p:set>
                                    <p:animEffect transition="in" filter="wipe(left)">
                                      <p:cBhvr>
                                        <p:cTn id="27" dur="500"/>
                                        <p:tgtEl>
                                          <p:spTgt spid="2766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27651"/>
                                        </p:tgtEl>
                                        <p:attrNameLst>
                                          <p:attrName>style.visibility</p:attrName>
                                        </p:attrNameLst>
                                      </p:cBhvr>
                                      <p:to>
                                        <p:strVal val="visible"/>
                                      </p:to>
                                    </p:set>
                                    <p:animEffect transition="in" filter="circle(in)">
                                      <p:cBhvr>
                                        <p:cTn id="32" dur="2000"/>
                                        <p:tgtEl>
                                          <p:spTgt spid="27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p:bldP spid="27651" grpId="0"/>
      <p:bldP spid="27666" grpId="0" build="p" autoUpdateAnimBg="0"/>
      <p:bldP spid="27667"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700" name="Text Box 4"/>
          <p:cNvSpPr txBox="1">
            <a:spLocks noChangeArrowheads="1"/>
          </p:cNvSpPr>
          <p:nvPr/>
        </p:nvSpPr>
        <p:spPr bwMode="auto">
          <a:xfrm>
            <a:off x="2057400" y="533400"/>
            <a:ext cx="7924800" cy="1282700"/>
          </a:xfrm>
          <a:prstGeom prst="rect">
            <a:avLst/>
          </a:prstGeom>
          <a:noFill/>
          <a:ln w="9525">
            <a:noFill/>
            <a:miter lim="800000"/>
            <a:headEnd/>
            <a:tailEnd/>
          </a:ln>
          <a:effectLst/>
        </p:spPr>
        <p:txBody>
          <a:bodyPr>
            <a:spAutoFit/>
          </a:bodyPr>
          <a:lstStyle/>
          <a:p>
            <a:pPr algn="just">
              <a:defRPr/>
            </a:pPr>
            <a:r>
              <a:rPr lang="zh-CN" altLang="en-US" b="1" i="0" dirty="0">
                <a:latin typeface="宋体" pitchFamily="2" charset="-122"/>
              </a:rPr>
              <a:t>单色辐出度</a:t>
            </a:r>
            <a:r>
              <a:rPr lang="en-US" altLang="zh-CN" b="1" dirty="0">
                <a:solidFill>
                  <a:srgbClr val="FF0000"/>
                </a:solidFill>
              </a:rPr>
              <a:t>M</a:t>
            </a:r>
            <a:r>
              <a:rPr lang="en-US" altLang="zh-CN" b="1" baseline="-25000" dirty="0">
                <a:solidFill>
                  <a:srgbClr val="FF0000"/>
                </a:solidFill>
                <a:sym typeface="Symbol" pitchFamily="18" charset="2"/>
              </a:rPr>
              <a:t></a:t>
            </a:r>
            <a:r>
              <a:rPr lang="en-US" altLang="zh-CN" b="1" i="0" baseline="-25000" dirty="0">
                <a:solidFill>
                  <a:srgbClr val="FF0000"/>
                </a:solidFill>
                <a:sym typeface="Symbol" pitchFamily="18" charset="2"/>
              </a:rPr>
              <a:t>  </a:t>
            </a:r>
            <a:r>
              <a:rPr lang="zh-CN" altLang="en-US" b="1" i="0" dirty="0">
                <a:solidFill>
                  <a:srgbClr val="009900"/>
                </a:solidFill>
                <a:sym typeface="Symbol" pitchFamily="18" charset="2"/>
              </a:rPr>
              <a:t>：</a:t>
            </a:r>
            <a:r>
              <a:rPr lang="zh-CN" altLang="en-US" b="1" i="0" baseline="-25000" dirty="0">
                <a:solidFill>
                  <a:srgbClr val="009900"/>
                </a:solidFill>
                <a:sym typeface="Symbol" pitchFamily="18" charset="2"/>
              </a:rPr>
              <a:t> </a:t>
            </a:r>
            <a:r>
              <a:rPr lang="zh-CN" altLang="en-US" b="1" i="0" dirty="0">
                <a:solidFill>
                  <a:srgbClr val="009900"/>
                </a:solidFill>
                <a:effectLst>
                  <a:outerShdw blurRad="38100" dist="38100" dir="2700000" algn="tl">
                    <a:srgbClr val="FFFFFF"/>
                  </a:outerShdw>
                </a:effectLst>
                <a:latin typeface="宋体" pitchFamily="2" charset="-122"/>
              </a:rPr>
              <a:t>为了描述物体辐射能量的能力，</a:t>
            </a:r>
            <a:r>
              <a:rPr lang="zh-CN" altLang="en-US" b="1" i="0" dirty="0">
                <a:solidFill>
                  <a:srgbClr val="009900"/>
                </a:solidFill>
                <a:effectLst>
                  <a:outerShdw blurRad="38100" dist="38100" dir="2700000" algn="tl">
                    <a:srgbClr val="FFFFFF"/>
                  </a:outerShdw>
                </a:effectLst>
                <a:latin typeface="宋体" pitchFamily="2" charset="-122"/>
                <a:sym typeface="Symbol" pitchFamily="18" charset="2"/>
              </a:rPr>
              <a:t>定义</a:t>
            </a:r>
            <a:r>
              <a:rPr lang="zh-CN" altLang="en-US" b="1" i="0" dirty="0">
                <a:solidFill>
                  <a:srgbClr val="009900"/>
                </a:solidFill>
                <a:effectLst>
                  <a:outerShdw blurRad="38100" dist="38100" dir="2700000" algn="tl">
                    <a:srgbClr val="FFFFFF"/>
                  </a:outerShdw>
                </a:effectLst>
                <a:latin typeface="宋体" pitchFamily="2" charset="-122"/>
              </a:rPr>
              <a:t>物体</a:t>
            </a:r>
            <a:r>
              <a:rPr lang="zh-CN" altLang="en-US" b="1" i="0" dirty="0">
                <a:solidFill>
                  <a:srgbClr val="FF00FF"/>
                </a:solidFill>
                <a:effectLst>
                  <a:outerShdw blurRad="38100" dist="38100" dir="2700000" algn="tl">
                    <a:srgbClr val="FFFFFF"/>
                  </a:outerShdw>
                </a:effectLst>
                <a:latin typeface="宋体" pitchFamily="2" charset="-122"/>
              </a:rPr>
              <a:t>单位表面</a:t>
            </a:r>
            <a:r>
              <a:rPr lang="zh-CN" altLang="en-US" b="1" i="0" dirty="0">
                <a:solidFill>
                  <a:srgbClr val="009900"/>
                </a:solidFill>
                <a:effectLst>
                  <a:outerShdw blurRad="38100" dist="38100" dir="2700000" algn="tl">
                    <a:srgbClr val="FFFFFF"/>
                  </a:outerShdw>
                </a:effectLst>
                <a:latin typeface="宋体" pitchFamily="2" charset="-122"/>
              </a:rPr>
              <a:t>在</a:t>
            </a:r>
            <a:r>
              <a:rPr lang="zh-CN" altLang="en-US" b="1" i="0" dirty="0">
                <a:solidFill>
                  <a:srgbClr val="C00000"/>
                </a:solidFill>
                <a:effectLst>
                  <a:outerShdw blurRad="38100" dist="38100" dir="2700000" algn="tl">
                    <a:srgbClr val="FFFFFF"/>
                  </a:outerShdw>
                </a:effectLst>
                <a:latin typeface="宋体" pitchFamily="2" charset="-122"/>
              </a:rPr>
              <a:t>单位时间</a:t>
            </a:r>
            <a:r>
              <a:rPr lang="zh-CN" altLang="en-US" b="1" i="0" dirty="0">
                <a:solidFill>
                  <a:srgbClr val="009900"/>
                </a:solidFill>
                <a:effectLst>
                  <a:outerShdw blurRad="38100" dist="38100" dir="2700000" algn="tl">
                    <a:srgbClr val="FFFFFF"/>
                  </a:outerShdw>
                </a:effectLst>
                <a:latin typeface="宋体" pitchFamily="2" charset="-122"/>
              </a:rPr>
              <a:t>内发出的波长在</a:t>
            </a:r>
            <a:r>
              <a:rPr lang="zh-CN" altLang="en-US" b="1" dirty="0">
                <a:solidFill>
                  <a:srgbClr val="FF0000"/>
                </a:solidFill>
                <a:effectLst>
                  <a:outerShdw blurRad="38100" dist="38100" dir="2700000" algn="tl">
                    <a:srgbClr val="FFFFFF"/>
                  </a:outerShdw>
                </a:effectLst>
                <a:sym typeface="Symbol" pitchFamily="18" charset="2"/>
              </a:rPr>
              <a:t></a:t>
            </a:r>
            <a:r>
              <a:rPr lang="zh-CN" altLang="en-US" b="1" i="0" dirty="0">
                <a:solidFill>
                  <a:srgbClr val="009900"/>
                </a:solidFill>
                <a:effectLst>
                  <a:outerShdw blurRad="38100" dist="38100" dir="2700000" algn="tl">
                    <a:srgbClr val="FFFFFF"/>
                  </a:outerShdw>
                </a:effectLst>
                <a:latin typeface="宋体" pitchFamily="2" charset="-122"/>
              </a:rPr>
              <a:t>附近</a:t>
            </a:r>
            <a:r>
              <a:rPr lang="zh-CN" altLang="en-US" b="1" i="0" dirty="0">
                <a:solidFill>
                  <a:srgbClr val="FF00FF"/>
                </a:solidFill>
                <a:effectLst>
                  <a:outerShdw blurRad="38100" dist="38100" dir="2700000" algn="tl">
                    <a:srgbClr val="FFFFFF"/>
                  </a:outerShdw>
                </a:effectLst>
                <a:latin typeface="宋体" pitchFamily="2" charset="-122"/>
              </a:rPr>
              <a:t>单位波长</a:t>
            </a:r>
            <a:r>
              <a:rPr lang="zh-CN" altLang="en-US" b="1" i="0" dirty="0">
                <a:solidFill>
                  <a:srgbClr val="009900"/>
                </a:solidFill>
                <a:effectLst>
                  <a:outerShdw blurRad="38100" dist="38100" dir="2700000" algn="tl">
                    <a:srgbClr val="FFFFFF"/>
                  </a:outerShdw>
                </a:effectLst>
                <a:latin typeface="宋体" pitchFamily="2" charset="-122"/>
              </a:rPr>
              <a:t>间隔内的电磁波的能量为单色辐出度</a:t>
            </a:r>
            <a:r>
              <a:rPr lang="en-US" altLang="zh-CN" b="1" dirty="0">
                <a:solidFill>
                  <a:srgbClr val="FF0000"/>
                </a:solidFill>
                <a:effectLst>
                  <a:outerShdw blurRad="38100" dist="38100" dir="2700000" algn="tl">
                    <a:srgbClr val="FFFFFF"/>
                  </a:outerShdw>
                </a:effectLst>
              </a:rPr>
              <a:t>M</a:t>
            </a:r>
            <a:r>
              <a:rPr lang="en-US" altLang="zh-CN" b="1" baseline="-25000" dirty="0">
                <a:solidFill>
                  <a:srgbClr val="FF0000"/>
                </a:solidFill>
                <a:effectLst>
                  <a:outerShdw blurRad="38100" dist="38100" dir="2700000" algn="tl">
                    <a:srgbClr val="FFFFFF"/>
                  </a:outerShdw>
                </a:effectLst>
                <a:sym typeface="Symbol" pitchFamily="18" charset="2"/>
              </a:rPr>
              <a:t></a:t>
            </a:r>
            <a:r>
              <a:rPr lang="zh-CN" altLang="en-US" b="1" i="0" dirty="0">
                <a:solidFill>
                  <a:srgbClr val="009900"/>
                </a:solidFill>
                <a:effectLst>
                  <a:outerShdw blurRad="38100" dist="38100" dir="2700000" algn="tl">
                    <a:srgbClr val="FFFFFF"/>
                  </a:outerShdw>
                </a:effectLst>
                <a:sym typeface="Symbol" pitchFamily="18" charset="2"/>
              </a:rPr>
              <a:t>，</a:t>
            </a:r>
            <a:r>
              <a:rPr lang="zh-CN" altLang="en-US" b="1" i="0" dirty="0">
                <a:solidFill>
                  <a:srgbClr val="009900"/>
                </a:solidFill>
                <a:effectLst>
                  <a:outerShdw blurRad="38100" dist="38100" dir="2700000" algn="tl">
                    <a:srgbClr val="FFFFFF"/>
                  </a:outerShdw>
                </a:effectLst>
                <a:latin typeface="宋体" pitchFamily="2" charset="-122"/>
              </a:rPr>
              <a:t>即</a:t>
            </a:r>
          </a:p>
        </p:txBody>
      </p:sp>
      <p:sp>
        <p:nvSpPr>
          <p:cNvPr id="29704" name="Rectangle 8"/>
          <p:cNvSpPr>
            <a:spLocks noChangeArrowheads="1"/>
          </p:cNvSpPr>
          <p:nvPr/>
        </p:nvSpPr>
        <p:spPr bwMode="auto">
          <a:xfrm>
            <a:off x="2114550" y="3962400"/>
            <a:ext cx="7696200" cy="1292662"/>
          </a:xfrm>
          <a:prstGeom prst="rect">
            <a:avLst/>
          </a:prstGeom>
          <a:noFill/>
          <a:ln w="9525">
            <a:noFill/>
            <a:miter lim="800000"/>
            <a:headEnd/>
            <a:tailEnd/>
          </a:ln>
          <a:effectLst/>
        </p:spPr>
        <p:txBody>
          <a:bodyPr>
            <a:spAutoFit/>
          </a:bodyPr>
          <a:lstStyle/>
          <a:p>
            <a:pPr algn="just">
              <a:defRPr/>
            </a:pPr>
            <a:r>
              <a:rPr lang="zh-CN" altLang="en-US" b="1" i="0" dirty="0">
                <a:solidFill>
                  <a:srgbClr val="FF00FF"/>
                </a:solidFill>
                <a:latin typeface="宋体" pitchFamily="2" charset="-122"/>
              </a:rPr>
              <a:t>辐出度 </a:t>
            </a:r>
            <a:r>
              <a:rPr lang="en-US" altLang="zh-CN" b="1" dirty="0">
                <a:solidFill>
                  <a:srgbClr val="FF0000"/>
                </a:solidFill>
              </a:rPr>
              <a:t>M</a:t>
            </a:r>
            <a:r>
              <a:rPr lang="en-US" altLang="zh-CN" b="1" i="0" dirty="0">
                <a:solidFill>
                  <a:srgbClr val="FF0000"/>
                </a:solidFill>
              </a:rPr>
              <a:t>(</a:t>
            </a:r>
            <a:r>
              <a:rPr lang="en-US" altLang="zh-CN" b="1" dirty="0">
                <a:solidFill>
                  <a:srgbClr val="FF0000"/>
                </a:solidFill>
              </a:rPr>
              <a:t>T</a:t>
            </a:r>
            <a:r>
              <a:rPr lang="en-US" altLang="zh-CN" b="1" i="0" dirty="0">
                <a:solidFill>
                  <a:srgbClr val="FF0000"/>
                </a:solidFill>
              </a:rPr>
              <a:t>)</a:t>
            </a:r>
            <a:r>
              <a:rPr lang="en-US" altLang="zh-CN" b="1" i="0" dirty="0">
                <a:solidFill>
                  <a:srgbClr val="FF00FF"/>
                </a:solidFill>
                <a:latin typeface="宋体" pitchFamily="2" charset="-122"/>
              </a:rPr>
              <a:t>: </a:t>
            </a:r>
            <a:r>
              <a:rPr lang="zh-CN" altLang="en-US" b="1" i="0" dirty="0">
                <a:solidFill>
                  <a:srgbClr val="0000FF"/>
                </a:solidFill>
                <a:effectLst>
                  <a:outerShdw blurRad="38100" dist="38100" dir="2700000" algn="tl">
                    <a:srgbClr val="FFFFFF"/>
                  </a:outerShdw>
                </a:effectLst>
                <a:latin typeface="宋体" pitchFamily="2" charset="-122"/>
              </a:rPr>
              <a:t>物体在</a:t>
            </a:r>
            <a:r>
              <a:rPr lang="zh-CN" altLang="en-US" b="1" i="0" dirty="0">
                <a:solidFill>
                  <a:srgbClr val="FF0000"/>
                </a:solidFill>
                <a:effectLst>
                  <a:outerShdw blurRad="38100" dist="38100" dir="2700000" algn="tl">
                    <a:srgbClr val="FFFFFF"/>
                  </a:outerShdw>
                </a:effectLst>
                <a:latin typeface="宋体" pitchFamily="2" charset="-122"/>
              </a:rPr>
              <a:t>单位时间</a:t>
            </a:r>
            <a:r>
              <a:rPr lang="zh-CN" altLang="en-US" b="1" i="0" dirty="0">
                <a:solidFill>
                  <a:srgbClr val="0000FF"/>
                </a:solidFill>
                <a:effectLst>
                  <a:outerShdw blurRad="38100" dist="38100" dir="2700000" algn="tl">
                    <a:srgbClr val="FFFFFF"/>
                  </a:outerShdw>
                </a:effectLst>
                <a:latin typeface="宋体" pitchFamily="2" charset="-122"/>
              </a:rPr>
              <a:t>内从</a:t>
            </a:r>
            <a:r>
              <a:rPr lang="zh-CN" altLang="en-US" b="1" i="0" dirty="0">
                <a:solidFill>
                  <a:srgbClr val="FF0000"/>
                </a:solidFill>
                <a:effectLst>
                  <a:outerShdw blurRad="38100" dist="38100" dir="2700000" algn="tl">
                    <a:srgbClr val="FFFFFF"/>
                  </a:outerShdw>
                </a:effectLst>
                <a:latin typeface="宋体" pitchFamily="2" charset="-122"/>
              </a:rPr>
              <a:t>单位面积</a:t>
            </a:r>
            <a:r>
              <a:rPr lang="zh-CN" altLang="en-US" b="1" i="0" dirty="0">
                <a:solidFill>
                  <a:srgbClr val="0000FF"/>
                </a:solidFill>
                <a:effectLst>
                  <a:outerShdw blurRad="38100" dist="38100" dir="2700000" algn="tl">
                    <a:srgbClr val="FFFFFF"/>
                  </a:outerShdw>
                </a:effectLst>
                <a:latin typeface="宋体" pitchFamily="2" charset="-122"/>
              </a:rPr>
              <a:t>上发射的所有各种波长的电磁波的总能量称为物体的总辐出度 </a:t>
            </a:r>
            <a:r>
              <a:rPr lang="en-US" altLang="zh-CN" b="1" dirty="0">
                <a:solidFill>
                  <a:srgbClr val="FF0000"/>
                </a:solidFill>
                <a:effectLst>
                  <a:outerShdw blurRad="38100" dist="38100" dir="2700000" algn="tl">
                    <a:srgbClr val="FFFFFF"/>
                  </a:outerShdw>
                </a:effectLst>
              </a:rPr>
              <a:t>M</a:t>
            </a:r>
            <a:r>
              <a:rPr lang="en-US" altLang="zh-CN" b="1" i="0" dirty="0">
                <a:solidFill>
                  <a:srgbClr val="FF0000"/>
                </a:solidFill>
                <a:effectLst>
                  <a:outerShdw blurRad="38100" dist="38100" dir="2700000" algn="tl">
                    <a:srgbClr val="FFFFFF"/>
                  </a:outerShdw>
                </a:effectLst>
                <a:latin typeface="宋体" pitchFamily="2" charset="-122"/>
              </a:rPr>
              <a:t>(</a:t>
            </a:r>
            <a:r>
              <a:rPr lang="en-US" altLang="zh-CN" b="1" dirty="0">
                <a:solidFill>
                  <a:srgbClr val="FF0000"/>
                </a:solidFill>
                <a:latin typeface="宋体" pitchFamily="2" charset="-122"/>
              </a:rPr>
              <a:t>T</a:t>
            </a:r>
            <a:r>
              <a:rPr lang="en-US" altLang="zh-CN" b="1" dirty="0">
                <a:solidFill>
                  <a:srgbClr val="FF0000"/>
                </a:solidFill>
                <a:effectLst>
                  <a:outerShdw blurRad="38100" dist="38100" dir="2700000" algn="tl">
                    <a:srgbClr val="FFFFFF"/>
                  </a:outerShdw>
                </a:effectLst>
                <a:latin typeface="宋体" pitchFamily="2" charset="-122"/>
              </a:rPr>
              <a:t> </a:t>
            </a:r>
            <a:r>
              <a:rPr lang="en-US" altLang="zh-CN" b="1" i="0" dirty="0">
                <a:solidFill>
                  <a:srgbClr val="FF0000"/>
                </a:solidFill>
                <a:effectLst>
                  <a:outerShdw blurRad="38100" dist="38100" dir="2700000" algn="tl">
                    <a:srgbClr val="FFFFFF"/>
                  </a:outerShdw>
                </a:effectLst>
                <a:latin typeface="宋体" pitchFamily="2" charset="-122"/>
              </a:rPr>
              <a:t>)</a:t>
            </a:r>
          </a:p>
        </p:txBody>
      </p:sp>
      <p:graphicFrame>
        <p:nvGraphicFramePr>
          <p:cNvPr id="29728" name="Object 32"/>
          <p:cNvGraphicFramePr>
            <a:graphicFrameLocks noChangeAspect="1"/>
          </p:cNvGraphicFramePr>
          <p:nvPr/>
        </p:nvGraphicFramePr>
        <p:xfrm>
          <a:off x="3257550" y="2286000"/>
          <a:ext cx="2667000" cy="1176338"/>
        </p:xfrm>
        <a:graphic>
          <a:graphicData uri="http://schemas.openxmlformats.org/presentationml/2006/ole">
            <mc:AlternateContent xmlns:mc="http://schemas.openxmlformats.org/markup-compatibility/2006">
              <mc:Choice xmlns:v="urn:schemas-microsoft-com:vml" Requires="v">
                <p:oleObj spid="_x0000_s27406" name="公式" r:id="rId3" imgW="800105" imgH="304755" progId="Equation.3">
                  <p:embed/>
                </p:oleObj>
              </mc:Choice>
              <mc:Fallback>
                <p:oleObj name="公式" r:id="rId3" imgW="800105" imgH="304755"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7550" y="2286000"/>
                        <a:ext cx="2667000" cy="1176338"/>
                      </a:xfrm>
                      <a:prstGeom prst="rect">
                        <a:avLst/>
                      </a:prstGeom>
                      <a:noFill/>
                      <a:ln>
                        <a:noFill/>
                      </a:ln>
                      <a:effectLst/>
                      <a:extLst>
                        <a:ext uri="{909E8E84-426E-40DD-AFC4-6F175D3DCCD1}">
                          <a14:hiddenFill xmlns:a14="http://schemas.microsoft.com/office/drawing/2010/main">
                            <a:gradFill rotWithShape="0">
                              <a:gsLst>
                                <a:gs pos="0">
                                  <a:srgbClr val="000082"/>
                                </a:gs>
                                <a:gs pos="30000">
                                  <a:srgbClr val="66008F"/>
                                </a:gs>
                                <a:gs pos="64999">
                                  <a:srgbClr val="BA0066"/>
                                </a:gs>
                                <a:gs pos="89999">
                                  <a:srgbClr val="FF0000"/>
                                </a:gs>
                                <a:gs pos="100000">
                                  <a:srgbClr val="FF8200"/>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29" name="Object 33"/>
          <p:cNvGraphicFramePr>
            <a:graphicFrameLocks noChangeAspect="1"/>
          </p:cNvGraphicFramePr>
          <p:nvPr>
            <p:extLst>
              <p:ext uri="{D42A27DB-BD31-4B8C-83A1-F6EECF244321}">
                <p14:modId xmlns:p14="http://schemas.microsoft.com/office/powerpoint/2010/main" val="2812897325"/>
              </p:ext>
            </p:extLst>
          </p:nvPr>
        </p:nvGraphicFramePr>
        <p:xfrm>
          <a:off x="4007768" y="5029636"/>
          <a:ext cx="4752528" cy="1639724"/>
        </p:xfrm>
        <a:graphic>
          <a:graphicData uri="http://schemas.openxmlformats.org/presentationml/2006/ole">
            <mc:AlternateContent xmlns:mc="http://schemas.openxmlformats.org/markup-compatibility/2006">
              <mc:Choice xmlns:v="urn:schemas-microsoft-com:vml" Requires="v">
                <p:oleObj spid="_x0000_s27407" name="公式" r:id="rId5" imgW="1171543" imgH="400042" progId="Equation.3">
                  <p:embed/>
                </p:oleObj>
              </mc:Choice>
              <mc:Fallback>
                <p:oleObj name="公式" r:id="rId5" imgW="1171543" imgH="400042"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7768" y="5029636"/>
                        <a:ext cx="4752528" cy="1639724"/>
                      </a:xfrm>
                      <a:prstGeom prst="rect">
                        <a:avLst/>
                      </a:prstGeom>
                      <a:noFill/>
                      <a:ln>
                        <a:noFill/>
                      </a:ln>
                      <a:extLst/>
                    </p:spPr>
                  </p:pic>
                </p:oleObj>
              </mc:Fallback>
            </mc:AlternateContent>
          </a:graphicData>
        </a:graphic>
      </p:graphicFrame>
      <p:grpSp>
        <p:nvGrpSpPr>
          <p:cNvPr id="37" name="Group 9"/>
          <p:cNvGrpSpPr>
            <a:grpSpLocks/>
          </p:cNvGrpSpPr>
          <p:nvPr/>
        </p:nvGrpSpPr>
        <p:grpSpPr bwMode="auto">
          <a:xfrm>
            <a:off x="7032105" y="1997869"/>
            <a:ext cx="2227263" cy="1782762"/>
            <a:chOff x="336" y="2112"/>
            <a:chExt cx="1403" cy="1123"/>
          </a:xfrm>
        </p:grpSpPr>
        <p:sp>
          <p:nvSpPr>
            <p:cNvPr id="38" name="Freeform 10"/>
            <p:cNvSpPr>
              <a:spLocks/>
            </p:cNvSpPr>
            <p:nvPr/>
          </p:nvSpPr>
          <p:spPr bwMode="auto">
            <a:xfrm>
              <a:off x="1167" y="2112"/>
              <a:ext cx="372" cy="1123"/>
            </a:xfrm>
            <a:custGeom>
              <a:avLst/>
              <a:gdLst>
                <a:gd name="T0" fmla="*/ 0 w 660"/>
                <a:gd name="T1" fmla="*/ 0 h 1755"/>
                <a:gd name="T2" fmla="*/ 153 w 660"/>
                <a:gd name="T3" fmla="*/ 307 h 1755"/>
                <a:gd name="T4" fmla="*/ 210 w 660"/>
                <a:gd name="T5" fmla="*/ 719 h 1755"/>
                <a:gd name="T6" fmla="*/ 0 60000 65536"/>
                <a:gd name="T7" fmla="*/ 0 60000 65536"/>
                <a:gd name="T8" fmla="*/ 0 60000 65536"/>
              </a:gdLst>
              <a:ahLst/>
              <a:cxnLst>
                <a:cxn ang="T6">
                  <a:pos x="T0" y="T1"/>
                </a:cxn>
                <a:cxn ang="T7">
                  <a:pos x="T2" y="T3"/>
                </a:cxn>
                <a:cxn ang="T8">
                  <a:pos x="T4" y="T5"/>
                </a:cxn>
              </a:cxnLst>
              <a:rect l="0" t="0" r="r" b="b"/>
              <a:pathLst>
                <a:path w="660" h="1755">
                  <a:moveTo>
                    <a:pt x="0" y="0"/>
                  </a:moveTo>
                  <a:cubicBezTo>
                    <a:pt x="185" y="229"/>
                    <a:pt x="370" y="458"/>
                    <a:pt x="480" y="750"/>
                  </a:cubicBezTo>
                  <a:cubicBezTo>
                    <a:pt x="590" y="1042"/>
                    <a:pt x="630" y="1588"/>
                    <a:pt x="660" y="1755"/>
                  </a:cubicBez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39" name="Line 11"/>
            <p:cNvSpPr>
              <a:spLocks noChangeShapeType="1"/>
            </p:cNvSpPr>
            <p:nvPr/>
          </p:nvSpPr>
          <p:spPr bwMode="auto">
            <a:xfrm flipV="1">
              <a:off x="1159" y="2232"/>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40" name="Line 12"/>
            <p:cNvSpPr>
              <a:spLocks noChangeShapeType="1"/>
            </p:cNvSpPr>
            <p:nvPr/>
          </p:nvSpPr>
          <p:spPr bwMode="auto">
            <a:xfrm flipV="1">
              <a:off x="1183" y="2289"/>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41" name="Line 13"/>
            <p:cNvSpPr>
              <a:spLocks noChangeShapeType="1"/>
            </p:cNvSpPr>
            <p:nvPr/>
          </p:nvSpPr>
          <p:spPr bwMode="auto">
            <a:xfrm flipV="1">
              <a:off x="1215" y="2347"/>
              <a:ext cx="8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42" name="Line 14"/>
            <p:cNvSpPr>
              <a:spLocks noChangeShapeType="1"/>
            </p:cNvSpPr>
            <p:nvPr/>
          </p:nvSpPr>
          <p:spPr bwMode="auto">
            <a:xfrm flipV="1">
              <a:off x="1246" y="2395"/>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43" name="Line 15"/>
            <p:cNvSpPr>
              <a:spLocks noChangeShapeType="1"/>
            </p:cNvSpPr>
            <p:nvPr/>
          </p:nvSpPr>
          <p:spPr bwMode="auto">
            <a:xfrm flipV="1">
              <a:off x="1270" y="2443"/>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44" name="Line 16"/>
            <p:cNvSpPr>
              <a:spLocks noChangeShapeType="1"/>
            </p:cNvSpPr>
            <p:nvPr/>
          </p:nvSpPr>
          <p:spPr bwMode="auto">
            <a:xfrm flipV="1">
              <a:off x="1302" y="2501"/>
              <a:ext cx="8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45" name="Line 17"/>
            <p:cNvSpPr>
              <a:spLocks noChangeShapeType="1"/>
            </p:cNvSpPr>
            <p:nvPr/>
          </p:nvSpPr>
          <p:spPr bwMode="auto">
            <a:xfrm flipV="1">
              <a:off x="1326" y="2558"/>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46" name="Line 18"/>
            <p:cNvSpPr>
              <a:spLocks noChangeShapeType="1"/>
            </p:cNvSpPr>
            <p:nvPr/>
          </p:nvSpPr>
          <p:spPr bwMode="auto">
            <a:xfrm flipV="1">
              <a:off x="1342" y="2616"/>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47" name="Line 19"/>
            <p:cNvSpPr>
              <a:spLocks noChangeShapeType="1"/>
            </p:cNvSpPr>
            <p:nvPr/>
          </p:nvSpPr>
          <p:spPr bwMode="auto">
            <a:xfrm flipV="1">
              <a:off x="1366" y="2664"/>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48" name="Line 20"/>
            <p:cNvSpPr>
              <a:spLocks noChangeShapeType="1"/>
            </p:cNvSpPr>
            <p:nvPr/>
          </p:nvSpPr>
          <p:spPr bwMode="auto">
            <a:xfrm flipV="1">
              <a:off x="1374" y="2712"/>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49" name="Line 21"/>
            <p:cNvSpPr>
              <a:spLocks noChangeShapeType="1"/>
            </p:cNvSpPr>
            <p:nvPr/>
          </p:nvSpPr>
          <p:spPr bwMode="auto">
            <a:xfrm flipV="1">
              <a:off x="1390" y="2769"/>
              <a:ext cx="8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50" name="Line 22"/>
            <p:cNvSpPr>
              <a:spLocks noChangeShapeType="1"/>
            </p:cNvSpPr>
            <p:nvPr/>
          </p:nvSpPr>
          <p:spPr bwMode="auto">
            <a:xfrm flipV="1">
              <a:off x="1390" y="2827"/>
              <a:ext cx="8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51" name="Line 23"/>
            <p:cNvSpPr>
              <a:spLocks noChangeShapeType="1"/>
            </p:cNvSpPr>
            <p:nvPr/>
          </p:nvSpPr>
          <p:spPr bwMode="auto">
            <a:xfrm flipV="1">
              <a:off x="1398" y="2875"/>
              <a:ext cx="8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52" name="Line 24"/>
            <p:cNvSpPr>
              <a:spLocks noChangeShapeType="1"/>
            </p:cNvSpPr>
            <p:nvPr/>
          </p:nvSpPr>
          <p:spPr bwMode="auto">
            <a:xfrm flipV="1">
              <a:off x="1413" y="2923"/>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53" name="Line 25"/>
            <p:cNvSpPr>
              <a:spLocks noChangeShapeType="1"/>
            </p:cNvSpPr>
            <p:nvPr/>
          </p:nvSpPr>
          <p:spPr bwMode="auto">
            <a:xfrm flipV="1">
              <a:off x="1421" y="2990"/>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54" name="Line 26"/>
            <p:cNvSpPr>
              <a:spLocks noChangeShapeType="1"/>
            </p:cNvSpPr>
            <p:nvPr/>
          </p:nvSpPr>
          <p:spPr bwMode="auto">
            <a:xfrm flipV="1">
              <a:off x="1421" y="3048"/>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55" name="Line 27"/>
            <p:cNvSpPr>
              <a:spLocks noChangeShapeType="1"/>
            </p:cNvSpPr>
            <p:nvPr/>
          </p:nvSpPr>
          <p:spPr bwMode="auto">
            <a:xfrm flipV="1">
              <a:off x="1421" y="3096"/>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56" name="Line 28"/>
            <p:cNvSpPr>
              <a:spLocks noChangeShapeType="1"/>
            </p:cNvSpPr>
            <p:nvPr/>
          </p:nvSpPr>
          <p:spPr bwMode="auto">
            <a:xfrm flipV="1">
              <a:off x="1429" y="3144"/>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57" name="Line 29"/>
            <p:cNvSpPr>
              <a:spLocks noChangeShapeType="1"/>
            </p:cNvSpPr>
            <p:nvPr/>
          </p:nvSpPr>
          <p:spPr bwMode="auto">
            <a:xfrm flipV="1">
              <a:off x="1437" y="3192"/>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58" name="Line 30"/>
            <p:cNvSpPr>
              <a:spLocks noChangeShapeType="1"/>
            </p:cNvSpPr>
            <p:nvPr/>
          </p:nvSpPr>
          <p:spPr bwMode="auto">
            <a:xfrm flipV="1">
              <a:off x="1135" y="2184"/>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59" name="Line 31"/>
            <p:cNvSpPr>
              <a:spLocks noChangeShapeType="1"/>
            </p:cNvSpPr>
            <p:nvPr/>
          </p:nvSpPr>
          <p:spPr bwMode="auto">
            <a:xfrm flipV="1">
              <a:off x="1294" y="2347"/>
              <a:ext cx="51" cy="4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60" name="Line 32"/>
            <p:cNvSpPr>
              <a:spLocks noChangeShapeType="1"/>
            </p:cNvSpPr>
            <p:nvPr/>
          </p:nvSpPr>
          <p:spPr bwMode="auto">
            <a:xfrm flipV="1">
              <a:off x="1390" y="2549"/>
              <a:ext cx="50" cy="4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61" name="Line 33"/>
            <p:cNvSpPr>
              <a:spLocks noChangeShapeType="1"/>
            </p:cNvSpPr>
            <p:nvPr/>
          </p:nvSpPr>
          <p:spPr bwMode="auto">
            <a:xfrm flipV="1">
              <a:off x="1374" y="2241"/>
              <a:ext cx="355" cy="231"/>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62" name="Line 34"/>
            <p:cNvSpPr>
              <a:spLocks noChangeShapeType="1"/>
            </p:cNvSpPr>
            <p:nvPr/>
          </p:nvSpPr>
          <p:spPr bwMode="auto">
            <a:xfrm>
              <a:off x="1392" y="2496"/>
              <a:ext cx="347" cy="1"/>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63" name="Line 35"/>
            <p:cNvSpPr>
              <a:spLocks noChangeShapeType="1"/>
            </p:cNvSpPr>
            <p:nvPr/>
          </p:nvSpPr>
          <p:spPr bwMode="auto">
            <a:xfrm flipV="1">
              <a:off x="1344" y="2112"/>
              <a:ext cx="126" cy="29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kumimoji="0" lang="zh-CN" altLang="en-US" sz="2800" b="1" i="0" kern="0">
                <a:solidFill>
                  <a:srgbClr val="000000"/>
                </a:solidFill>
              </a:endParaRPr>
            </a:p>
          </p:txBody>
        </p:sp>
        <p:sp>
          <p:nvSpPr>
            <p:cNvPr id="64" name="Text Box 36"/>
            <p:cNvSpPr txBox="1">
              <a:spLocks noChangeArrowheads="1"/>
            </p:cNvSpPr>
            <p:nvPr/>
          </p:nvSpPr>
          <p:spPr bwMode="auto">
            <a:xfrm>
              <a:off x="666" y="2126"/>
              <a:ext cx="529"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auto">
                <a:spcBef>
                  <a:spcPct val="0"/>
                </a:spcBef>
                <a:spcAft>
                  <a:spcPts val="0"/>
                </a:spcAft>
                <a:buNone/>
                <a:defRPr/>
              </a:pPr>
              <a:r>
                <a:rPr lang="zh-CN" altLang="en-US" i="0" kern="0">
                  <a:solidFill>
                    <a:srgbClr val="000000"/>
                  </a:solidFill>
                </a:rPr>
                <a:t>   </a:t>
              </a:r>
              <a:r>
                <a:rPr lang="en-US" altLang="zh-CN" b="1" i="0" kern="0">
                  <a:solidFill>
                    <a:srgbClr val="000000"/>
                  </a:solidFill>
                </a:rPr>
                <a:t>T</a:t>
              </a:r>
            </a:p>
            <a:p>
              <a:pPr algn="just" fontAlgn="auto">
                <a:spcBef>
                  <a:spcPct val="0"/>
                </a:spcBef>
                <a:spcAft>
                  <a:spcPts val="0"/>
                </a:spcAft>
                <a:buNone/>
                <a:defRPr/>
              </a:pPr>
              <a:endParaRPr lang="zh-CN" altLang="en-US" i="0" kern="0">
                <a:solidFill>
                  <a:srgbClr val="000000"/>
                </a:solidFill>
              </a:endParaRPr>
            </a:p>
          </p:txBody>
        </p:sp>
        <p:sp>
          <p:nvSpPr>
            <p:cNvPr id="65" name="Text Box 37"/>
            <p:cNvSpPr txBox="1">
              <a:spLocks noChangeArrowheads="1"/>
            </p:cNvSpPr>
            <p:nvPr/>
          </p:nvSpPr>
          <p:spPr bwMode="auto">
            <a:xfrm>
              <a:off x="336" y="2637"/>
              <a:ext cx="1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auto">
                <a:spcBef>
                  <a:spcPct val="50000"/>
                </a:spcBef>
                <a:spcAft>
                  <a:spcPts val="0"/>
                </a:spcAft>
                <a:buNone/>
                <a:defRPr/>
              </a:pPr>
              <a:r>
                <a:rPr lang="zh-CN" altLang="en-US" sz="2400" b="1" i="0" kern="0">
                  <a:solidFill>
                    <a:srgbClr val="FF3300"/>
                  </a:solidFill>
                </a:rPr>
                <a:t>单位面积</a:t>
              </a:r>
            </a:p>
          </p:txBody>
        </p:sp>
        <p:sp>
          <p:nvSpPr>
            <p:cNvPr id="66" name="Line 38"/>
            <p:cNvSpPr>
              <a:spLocks noChangeShapeType="1"/>
            </p:cNvSpPr>
            <p:nvPr/>
          </p:nvSpPr>
          <p:spPr bwMode="auto">
            <a:xfrm flipV="1">
              <a:off x="946" y="2449"/>
              <a:ext cx="422" cy="222"/>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kumimoji="0" lang="zh-CN" altLang="en-US" sz="2800" b="1" i="0" kern="0">
                <a:solidFill>
                  <a:srgbClr val="000000"/>
                </a:solidFill>
              </a:endParaRPr>
            </a:p>
          </p:txBody>
        </p:sp>
        <p:sp>
          <p:nvSpPr>
            <p:cNvPr id="67" name="Freeform 39"/>
            <p:cNvSpPr>
              <a:spLocks/>
            </p:cNvSpPr>
            <p:nvPr/>
          </p:nvSpPr>
          <p:spPr bwMode="auto">
            <a:xfrm>
              <a:off x="1346" y="2371"/>
              <a:ext cx="78" cy="200"/>
            </a:xfrm>
            <a:custGeom>
              <a:avLst/>
              <a:gdLst>
                <a:gd name="T0" fmla="*/ 0 w 78"/>
                <a:gd name="T1" fmla="*/ 0 h 200"/>
                <a:gd name="T2" fmla="*/ 44 w 78"/>
                <a:gd name="T3" fmla="*/ 100 h 200"/>
                <a:gd name="T4" fmla="*/ 78 w 78"/>
                <a:gd name="T5" fmla="*/ 200 h 200"/>
                <a:gd name="T6" fmla="*/ 0 60000 65536"/>
                <a:gd name="T7" fmla="*/ 0 60000 65536"/>
                <a:gd name="T8" fmla="*/ 0 60000 65536"/>
              </a:gdLst>
              <a:ahLst/>
              <a:cxnLst>
                <a:cxn ang="T6">
                  <a:pos x="T0" y="T1"/>
                </a:cxn>
                <a:cxn ang="T7">
                  <a:pos x="T2" y="T3"/>
                </a:cxn>
                <a:cxn ang="T8">
                  <a:pos x="T4" y="T5"/>
                </a:cxn>
              </a:cxnLst>
              <a:rect l="0" t="0" r="r" b="b"/>
              <a:pathLst>
                <a:path w="78" h="200">
                  <a:moveTo>
                    <a:pt x="0" y="0"/>
                  </a:moveTo>
                  <a:cubicBezTo>
                    <a:pt x="15" y="33"/>
                    <a:pt x="31" y="67"/>
                    <a:pt x="44" y="100"/>
                  </a:cubicBezTo>
                  <a:cubicBezTo>
                    <a:pt x="57" y="133"/>
                    <a:pt x="67" y="166"/>
                    <a:pt x="78" y="200"/>
                  </a:cubicBezTo>
                </a:path>
              </a:pathLst>
            </a:custGeom>
            <a:noFill/>
            <a:ln w="38100"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kumimoji="0" lang="zh-CN" altLang="en-US" sz="2800" b="1" i="0" kern="0">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animEffect transition="in" filter="wheel(1)">
                                      <p:cBhvr>
                                        <p:cTn id="7" dur="2000"/>
                                        <p:tgtEl>
                                          <p:spTgt spid="297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29728"/>
                                        </p:tgtEl>
                                        <p:attrNameLst>
                                          <p:attrName>style.visibility</p:attrName>
                                        </p:attrNameLst>
                                      </p:cBhvr>
                                      <p:to>
                                        <p:strVal val="visible"/>
                                      </p:to>
                                    </p:set>
                                    <p:anim calcmode="lin" valueType="num">
                                      <p:cBhvr additive="base">
                                        <p:cTn id="12" dur="500" fill="hold"/>
                                        <p:tgtEl>
                                          <p:spTgt spid="29728"/>
                                        </p:tgtEl>
                                        <p:attrNameLst>
                                          <p:attrName>ppt_x</p:attrName>
                                        </p:attrNameLst>
                                      </p:cBhvr>
                                      <p:tavLst>
                                        <p:tav tm="0">
                                          <p:val>
                                            <p:strVal val="#ppt_x"/>
                                          </p:val>
                                        </p:tav>
                                        <p:tav tm="100000">
                                          <p:val>
                                            <p:strVal val="#ppt_x"/>
                                          </p:val>
                                        </p:tav>
                                      </p:tavLst>
                                    </p:anim>
                                    <p:anim calcmode="lin" valueType="num">
                                      <p:cBhvr additive="base">
                                        <p:cTn id="13" dur="500" fill="hold"/>
                                        <p:tgtEl>
                                          <p:spTgt spid="2972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29704"/>
                                        </p:tgtEl>
                                        <p:attrNameLst>
                                          <p:attrName>style.visibility</p:attrName>
                                        </p:attrNameLst>
                                      </p:cBhvr>
                                      <p:to>
                                        <p:strVal val="visible"/>
                                      </p:to>
                                    </p:set>
                                    <p:anim calcmode="lin" valueType="num">
                                      <p:cBhvr>
                                        <p:cTn id="18" dur="500" fill="hold"/>
                                        <p:tgtEl>
                                          <p:spTgt spid="29704"/>
                                        </p:tgtEl>
                                        <p:attrNameLst>
                                          <p:attrName>ppt_w</p:attrName>
                                        </p:attrNameLst>
                                      </p:cBhvr>
                                      <p:tavLst>
                                        <p:tav tm="0">
                                          <p:val>
                                            <p:fltVal val="0"/>
                                          </p:val>
                                        </p:tav>
                                        <p:tav tm="100000">
                                          <p:val>
                                            <p:strVal val="#ppt_w"/>
                                          </p:val>
                                        </p:tav>
                                      </p:tavLst>
                                    </p:anim>
                                    <p:anim calcmode="lin" valueType="num">
                                      <p:cBhvr>
                                        <p:cTn id="19" dur="500" fill="hold"/>
                                        <p:tgtEl>
                                          <p:spTgt spid="29704"/>
                                        </p:tgtEl>
                                        <p:attrNameLst>
                                          <p:attrName>ppt_h</p:attrName>
                                        </p:attrNameLst>
                                      </p:cBhvr>
                                      <p:tavLst>
                                        <p:tav tm="0">
                                          <p:val>
                                            <p:fltVal val="0"/>
                                          </p:val>
                                        </p:tav>
                                        <p:tav tm="100000">
                                          <p:val>
                                            <p:strVal val="#ppt_h"/>
                                          </p:val>
                                        </p:tav>
                                      </p:tavLst>
                                    </p:anim>
                                    <p:animEffect transition="in" filter="fade">
                                      <p:cBhvr>
                                        <p:cTn id="20" dur="500"/>
                                        <p:tgtEl>
                                          <p:spTgt spid="29704"/>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9729"/>
                                        </p:tgtEl>
                                        <p:attrNameLst>
                                          <p:attrName>style.visibility</p:attrName>
                                        </p:attrNameLst>
                                      </p:cBhvr>
                                      <p:to>
                                        <p:strVal val="visible"/>
                                      </p:to>
                                    </p:set>
                                    <p:animEffect transition="in" filter="fade">
                                      <p:cBhvr>
                                        <p:cTn id="25" dur="1000"/>
                                        <p:tgtEl>
                                          <p:spTgt spid="29729"/>
                                        </p:tgtEl>
                                      </p:cBhvr>
                                    </p:animEffect>
                                    <p:anim calcmode="lin" valueType="num">
                                      <p:cBhvr>
                                        <p:cTn id="26" dur="1000" fill="hold"/>
                                        <p:tgtEl>
                                          <p:spTgt spid="29729"/>
                                        </p:tgtEl>
                                        <p:attrNameLst>
                                          <p:attrName>ppt_x</p:attrName>
                                        </p:attrNameLst>
                                      </p:cBhvr>
                                      <p:tavLst>
                                        <p:tav tm="0">
                                          <p:val>
                                            <p:strVal val="#ppt_x"/>
                                          </p:val>
                                        </p:tav>
                                        <p:tav tm="100000">
                                          <p:val>
                                            <p:strVal val="#ppt_x"/>
                                          </p:val>
                                        </p:tav>
                                      </p:tavLst>
                                    </p:anim>
                                    <p:anim calcmode="lin" valueType="num">
                                      <p:cBhvr>
                                        <p:cTn id="27" dur="1000" fill="hold"/>
                                        <p:tgtEl>
                                          <p:spTgt spid="297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p:bldP spid="29704"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1748" name="Object 4"/>
          <p:cNvGraphicFramePr>
            <a:graphicFrameLocks noChangeAspect="1"/>
          </p:cNvGraphicFramePr>
          <p:nvPr/>
        </p:nvGraphicFramePr>
        <p:xfrm>
          <a:off x="3924301" y="1981200"/>
          <a:ext cx="2525713" cy="1257300"/>
        </p:xfrm>
        <a:graphic>
          <a:graphicData uri="http://schemas.openxmlformats.org/presentationml/2006/ole">
            <mc:AlternateContent xmlns:mc="http://schemas.openxmlformats.org/markup-compatibility/2006">
              <mc:Choice xmlns:v="urn:schemas-microsoft-com:vml" Requires="v">
                <p:oleObj spid="_x0000_s28429" name="公式" r:id="rId3" imgW="838200" imgH="419100" progId="Equation.3">
                  <p:embed/>
                </p:oleObj>
              </mc:Choice>
              <mc:Fallback>
                <p:oleObj name="公式" r:id="rId3" imgW="838200" imgH="4191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01" y="1981200"/>
                        <a:ext cx="2525713" cy="1257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50" name="Rectangle 6"/>
          <p:cNvSpPr>
            <a:spLocks noChangeArrowheads="1"/>
          </p:cNvSpPr>
          <p:nvPr/>
        </p:nvSpPr>
        <p:spPr bwMode="auto">
          <a:xfrm>
            <a:off x="2208213" y="3581400"/>
            <a:ext cx="7467600" cy="1282700"/>
          </a:xfrm>
          <a:prstGeom prst="rect">
            <a:avLst/>
          </a:prstGeom>
          <a:noFill/>
          <a:ln w="9525">
            <a:noFill/>
            <a:miter lim="800000"/>
            <a:headEnd/>
            <a:tailEnd/>
          </a:ln>
          <a:effectLst/>
        </p:spPr>
        <p:txBody>
          <a:bodyPr>
            <a:spAutoFit/>
          </a:bodyPr>
          <a:lstStyle/>
          <a:p>
            <a:pPr algn="just">
              <a:spcBef>
                <a:spcPct val="50000"/>
              </a:spcBef>
              <a:defRPr/>
            </a:pPr>
            <a:r>
              <a:rPr lang="zh-CN" altLang="en-US" b="1" i="0" dirty="0">
                <a:solidFill>
                  <a:srgbClr val="9900CC"/>
                </a:solidFill>
              </a:rPr>
              <a:t>单色吸收比</a:t>
            </a:r>
            <a:r>
              <a:rPr lang="en-US" altLang="zh-CN" b="1" i="0" dirty="0">
                <a:solidFill>
                  <a:srgbClr val="9900CC"/>
                </a:solidFill>
              </a:rPr>
              <a:t>: </a:t>
            </a:r>
            <a:r>
              <a:rPr lang="zh-CN" altLang="en-US" b="1" i="0" dirty="0">
                <a:solidFill>
                  <a:srgbClr val="009900"/>
                </a:solidFill>
                <a:effectLst>
                  <a:outerShdw blurRad="38100" dist="38100" dir="2700000" algn="tl">
                    <a:srgbClr val="FFFFFF"/>
                  </a:outerShdw>
                </a:effectLst>
              </a:rPr>
              <a:t>当辐射从外界入射到物体表面时，在</a:t>
            </a:r>
            <a:r>
              <a:rPr lang="zh-CN" altLang="en-US" b="1" dirty="0">
                <a:solidFill>
                  <a:srgbClr val="FF0000"/>
                </a:solidFill>
                <a:effectLst>
                  <a:outerShdw blurRad="38100" dist="38100" dir="2700000" algn="tl">
                    <a:srgbClr val="FFFFFF"/>
                  </a:outerShdw>
                </a:effectLst>
                <a:sym typeface="Symbol" pitchFamily="18" charset="2"/>
              </a:rPr>
              <a:t></a:t>
            </a:r>
            <a:r>
              <a:rPr lang="zh-CN" altLang="en-US" b="1" i="0" dirty="0">
                <a:solidFill>
                  <a:srgbClr val="009900"/>
                </a:solidFill>
                <a:effectLst>
                  <a:outerShdw blurRad="38100" dist="38100" dir="2700000" algn="tl">
                    <a:srgbClr val="FFFFFF"/>
                  </a:outerShdw>
                </a:effectLst>
                <a:sym typeface="Symbol" pitchFamily="18" charset="2"/>
              </a:rPr>
              <a:t>到</a:t>
            </a:r>
            <a:r>
              <a:rPr lang="zh-CN" altLang="en-US" b="1" dirty="0">
                <a:solidFill>
                  <a:srgbClr val="FF0000"/>
                </a:solidFill>
                <a:effectLst>
                  <a:outerShdw blurRad="38100" dist="38100" dir="2700000" algn="tl">
                    <a:srgbClr val="FFFFFF"/>
                  </a:outerShdw>
                </a:effectLst>
                <a:sym typeface="Symbol" pitchFamily="18" charset="2"/>
              </a:rPr>
              <a:t></a:t>
            </a:r>
            <a:r>
              <a:rPr lang="en-US" altLang="zh-CN" b="1" i="0" dirty="0">
                <a:solidFill>
                  <a:srgbClr val="FF0000"/>
                </a:solidFill>
                <a:effectLst>
                  <a:outerShdw blurRad="38100" dist="38100" dir="2700000" algn="tl">
                    <a:srgbClr val="FFFFFF"/>
                  </a:outerShdw>
                </a:effectLst>
                <a:sym typeface="Symbol" pitchFamily="18" charset="2"/>
              </a:rPr>
              <a:t>+d</a:t>
            </a:r>
            <a:r>
              <a:rPr lang="en-US" altLang="zh-CN" b="1" dirty="0">
                <a:solidFill>
                  <a:srgbClr val="FF0000"/>
                </a:solidFill>
                <a:effectLst>
                  <a:outerShdw blurRad="38100" dist="38100" dir="2700000" algn="tl">
                    <a:srgbClr val="FFFFFF"/>
                  </a:outerShdw>
                </a:effectLst>
                <a:sym typeface="Symbol" pitchFamily="18" charset="2"/>
              </a:rPr>
              <a:t></a:t>
            </a:r>
            <a:r>
              <a:rPr lang="zh-CN" altLang="en-US" b="1" i="0" dirty="0">
                <a:solidFill>
                  <a:srgbClr val="009900"/>
                </a:solidFill>
                <a:effectLst>
                  <a:outerShdw blurRad="38100" dist="38100" dir="2700000" algn="tl">
                    <a:srgbClr val="FFFFFF"/>
                  </a:outerShdw>
                </a:effectLst>
                <a:sym typeface="Symbol" pitchFamily="18" charset="2"/>
              </a:rPr>
              <a:t>的波段内吸收的能量 </a:t>
            </a:r>
            <a:r>
              <a:rPr lang="en-US" altLang="zh-CN" b="1" dirty="0">
                <a:solidFill>
                  <a:srgbClr val="FF0000"/>
                </a:solidFill>
                <a:effectLst>
                  <a:outerShdw blurRad="38100" dist="38100" dir="2700000" algn="tl">
                    <a:srgbClr val="FFFFFF"/>
                  </a:outerShdw>
                </a:effectLst>
                <a:sym typeface="Symbol" pitchFamily="18" charset="2"/>
              </a:rPr>
              <a:t>E</a:t>
            </a:r>
            <a:r>
              <a:rPr lang="en-US" altLang="zh-CN" b="1" i="0" baseline="-25000" dirty="0">
                <a:solidFill>
                  <a:srgbClr val="FF0000"/>
                </a:solidFill>
                <a:effectLst>
                  <a:outerShdw blurRad="38100" dist="38100" dir="2700000" algn="tl">
                    <a:srgbClr val="FFFFFF"/>
                  </a:outerShdw>
                </a:effectLst>
                <a:sym typeface="Symbol" pitchFamily="18" charset="2"/>
              </a:rPr>
              <a:t></a:t>
            </a:r>
            <a:r>
              <a:rPr lang="zh-CN" altLang="en-US" b="1" i="0" baseline="30000" dirty="0">
                <a:solidFill>
                  <a:srgbClr val="FF0000"/>
                </a:solidFill>
                <a:effectLst>
                  <a:outerShdw blurRad="38100" dist="38100" dir="2700000" algn="tl">
                    <a:srgbClr val="FFFFFF"/>
                  </a:outerShdw>
                </a:effectLst>
                <a:sym typeface="Symbol" pitchFamily="18" charset="2"/>
              </a:rPr>
              <a:t>吸收</a:t>
            </a:r>
            <a:r>
              <a:rPr lang="zh-CN" altLang="en-US" b="1" i="0" dirty="0">
                <a:solidFill>
                  <a:srgbClr val="FF0000"/>
                </a:solidFill>
                <a:effectLst>
                  <a:outerShdw blurRad="38100" dist="38100" dir="2700000" algn="tl">
                    <a:srgbClr val="FFFFFF"/>
                  </a:outerShdw>
                </a:effectLst>
                <a:sym typeface="Symbol" pitchFamily="18" charset="2"/>
              </a:rPr>
              <a:t> </a:t>
            </a:r>
            <a:r>
              <a:rPr lang="en-US" altLang="zh-CN" b="1" i="0" dirty="0">
                <a:solidFill>
                  <a:srgbClr val="FF0000"/>
                </a:solidFill>
                <a:effectLst>
                  <a:outerShdw blurRad="38100" dist="38100" dir="2700000" algn="tl">
                    <a:srgbClr val="FFFFFF"/>
                  </a:outerShdw>
                </a:effectLst>
                <a:sym typeface="Symbol" pitchFamily="18" charset="2"/>
              </a:rPr>
              <a:t>d</a:t>
            </a:r>
            <a:r>
              <a:rPr lang="en-US" altLang="zh-CN" b="1" dirty="0">
                <a:solidFill>
                  <a:srgbClr val="FF0000"/>
                </a:solidFill>
                <a:effectLst>
                  <a:outerShdw blurRad="38100" dist="38100" dir="2700000" algn="tl">
                    <a:srgbClr val="FFFFFF"/>
                  </a:outerShdw>
                </a:effectLst>
                <a:sym typeface="Symbol" pitchFamily="18" charset="2"/>
              </a:rPr>
              <a:t></a:t>
            </a:r>
            <a:r>
              <a:rPr lang="zh-CN" altLang="en-US" b="1" i="0" dirty="0">
                <a:solidFill>
                  <a:srgbClr val="009900"/>
                </a:solidFill>
                <a:effectLst>
                  <a:outerShdw blurRad="38100" dist="38100" dir="2700000" algn="tl">
                    <a:srgbClr val="FFFFFF"/>
                  </a:outerShdw>
                </a:effectLst>
                <a:sym typeface="Symbol" pitchFamily="18" charset="2"/>
              </a:rPr>
              <a:t>与入射的总能量 </a:t>
            </a:r>
            <a:r>
              <a:rPr lang="en-US" altLang="zh-CN" b="1" dirty="0">
                <a:solidFill>
                  <a:srgbClr val="FF0000"/>
                </a:solidFill>
                <a:effectLst>
                  <a:outerShdw blurRad="38100" dist="38100" dir="2700000" algn="tl">
                    <a:srgbClr val="FFFFFF"/>
                  </a:outerShdw>
                </a:effectLst>
                <a:sym typeface="Symbol" pitchFamily="18" charset="2"/>
              </a:rPr>
              <a:t>E</a:t>
            </a:r>
            <a:r>
              <a:rPr lang="en-US" altLang="zh-CN" b="1" baseline="-25000" dirty="0">
                <a:solidFill>
                  <a:srgbClr val="FF0000"/>
                </a:solidFill>
                <a:effectLst>
                  <a:outerShdw blurRad="38100" dist="38100" dir="2700000" algn="tl">
                    <a:srgbClr val="FFFFFF"/>
                  </a:outerShdw>
                </a:effectLst>
                <a:sym typeface="Symbol" pitchFamily="18" charset="2"/>
              </a:rPr>
              <a:t></a:t>
            </a:r>
            <a:r>
              <a:rPr lang="zh-CN" altLang="en-US" b="1" i="0" baseline="30000" dirty="0">
                <a:solidFill>
                  <a:srgbClr val="FF0000"/>
                </a:solidFill>
                <a:effectLst>
                  <a:outerShdw blurRad="38100" dist="38100" dir="2700000" algn="tl">
                    <a:srgbClr val="FFFFFF"/>
                  </a:outerShdw>
                </a:effectLst>
                <a:sym typeface="Symbol" pitchFamily="18" charset="2"/>
              </a:rPr>
              <a:t>入射</a:t>
            </a:r>
            <a:r>
              <a:rPr lang="zh-CN" altLang="en-US" b="1" i="0" dirty="0">
                <a:solidFill>
                  <a:srgbClr val="FF0000"/>
                </a:solidFill>
                <a:effectLst>
                  <a:outerShdw blurRad="38100" dist="38100" dir="2700000" algn="tl">
                    <a:srgbClr val="FFFFFF"/>
                  </a:outerShdw>
                </a:effectLst>
                <a:sym typeface="Symbol" pitchFamily="18" charset="2"/>
              </a:rPr>
              <a:t> </a:t>
            </a:r>
            <a:r>
              <a:rPr lang="en-US" altLang="zh-CN" b="1" i="0" dirty="0">
                <a:solidFill>
                  <a:srgbClr val="FF0000"/>
                </a:solidFill>
                <a:effectLst>
                  <a:outerShdw blurRad="38100" dist="38100" dir="2700000" algn="tl">
                    <a:srgbClr val="FFFFFF"/>
                  </a:outerShdw>
                </a:effectLst>
                <a:sym typeface="Symbol" pitchFamily="18" charset="2"/>
              </a:rPr>
              <a:t>d</a:t>
            </a:r>
            <a:r>
              <a:rPr lang="en-US" altLang="zh-CN" b="1" dirty="0">
                <a:solidFill>
                  <a:srgbClr val="FF0000"/>
                </a:solidFill>
                <a:effectLst>
                  <a:outerShdw blurRad="38100" dist="38100" dir="2700000" algn="tl">
                    <a:srgbClr val="FFFFFF"/>
                  </a:outerShdw>
                </a:effectLst>
                <a:sym typeface="Symbol" pitchFamily="18" charset="2"/>
              </a:rPr>
              <a:t></a:t>
            </a:r>
            <a:r>
              <a:rPr lang="zh-CN" altLang="en-US" b="1" i="0" dirty="0">
                <a:solidFill>
                  <a:srgbClr val="009900"/>
                </a:solidFill>
                <a:effectLst>
                  <a:outerShdw blurRad="38100" dist="38100" dir="2700000" algn="tl">
                    <a:srgbClr val="FFFFFF"/>
                  </a:outerShdw>
                </a:effectLst>
                <a:sym typeface="Symbol" pitchFamily="18" charset="2"/>
              </a:rPr>
              <a:t>之比</a:t>
            </a:r>
            <a:r>
              <a:rPr lang="en-US" altLang="zh-CN" b="1" i="0" dirty="0">
                <a:solidFill>
                  <a:srgbClr val="009900"/>
                </a:solidFill>
                <a:effectLst>
                  <a:outerShdw blurRad="38100" dist="38100" dir="2700000" algn="tl">
                    <a:srgbClr val="FFFFFF"/>
                  </a:outerShdw>
                </a:effectLst>
                <a:sym typeface="Symbol" pitchFamily="18" charset="2"/>
              </a:rPr>
              <a:t>:</a:t>
            </a:r>
          </a:p>
        </p:txBody>
      </p:sp>
      <p:sp>
        <p:nvSpPr>
          <p:cNvPr id="31751" name="Rectangle 7"/>
          <p:cNvSpPr>
            <a:spLocks noChangeArrowheads="1"/>
          </p:cNvSpPr>
          <p:nvPr/>
        </p:nvSpPr>
        <p:spPr bwMode="auto">
          <a:xfrm>
            <a:off x="2209800" y="685801"/>
            <a:ext cx="7727950" cy="885825"/>
          </a:xfrm>
          <a:prstGeom prst="rect">
            <a:avLst/>
          </a:prstGeom>
          <a:noFill/>
          <a:ln w="9525">
            <a:noFill/>
            <a:miter lim="800000"/>
            <a:headEnd/>
            <a:tailEnd/>
          </a:ln>
          <a:effectLst/>
        </p:spPr>
        <p:txBody>
          <a:bodyPr>
            <a:spAutoFit/>
          </a:bodyPr>
          <a:lstStyle/>
          <a:p>
            <a:pPr>
              <a:spcBef>
                <a:spcPct val="50000"/>
              </a:spcBef>
              <a:defRPr/>
            </a:pPr>
            <a:r>
              <a:rPr lang="zh-CN" altLang="en-US" b="1" i="0" dirty="0">
                <a:solidFill>
                  <a:srgbClr val="C00000"/>
                </a:solidFill>
                <a:latin typeface="宋体" pitchFamily="2" charset="-122"/>
              </a:rPr>
              <a:t>吸收比</a:t>
            </a:r>
            <a:r>
              <a:rPr lang="en-US" altLang="zh-CN" b="1" i="0" dirty="0">
                <a:solidFill>
                  <a:srgbClr val="C00000"/>
                </a:solidFill>
                <a:latin typeface="宋体" pitchFamily="2" charset="-122"/>
              </a:rPr>
              <a:t>:</a:t>
            </a:r>
            <a:r>
              <a:rPr lang="en-US" altLang="zh-CN" b="1" i="0" dirty="0">
                <a:solidFill>
                  <a:srgbClr val="C00000"/>
                </a:solidFill>
                <a:effectLst>
                  <a:outerShdw blurRad="38100" dist="38100" dir="2700000" algn="tl">
                    <a:srgbClr val="000000"/>
                  </a:outerShdw>
                </a:effectLst>
                <a:latin typeface="宋体" pitchFamily="2" charset="-122"/>
              </a:rPr>
              <a:t> </a:t>
            </a:r>
            <a:r>
              <a:rPr lang="zh-CN" altLang="en-US" b="1" i="0" dirty="0">
                <a:solidFill>
                  <a:srgbClr val="0000CC"/>
                </a:solidFill>
                <a:effectLst>
                  <a:outerShdw blurRad="38100" dist="38100" dir="2700000" algn="tl">
                    <a:srgbClr val="FFFFFF"/>
                  </a:outerShdw>
                </a:effectLst>
              </a:rPr>
              <a:t>当辐射从外界入射到物体表面时，</a:t>
            </a:r>
            <a:r>
              <a:rPr lang="zh-CN" altLang="en-US" b="1" i="0" dirty="0">
                <a:solidFill>
                  <a:srgbClr val="0000CC"/>
                </a:solidFill>
                <a:effectLst>
                  <a:outerShdw blurRad="38100" dist="38100" dir="2700000" algn="tl">
                    <a:srgbClr val="FFFFFF"/>
                  </a:outerShdw>
                </a:effectLst>
                <a:latin typeface="宋体" pitchFamily="2" charset="-122"/>
                <a:sym typeface="Symbol" pitchFamily="18" charset="2"/>
              </a:rPr>
              <a:t>吸收能量与入射总能量之比</a:t>
            </a:r>
            <a:r>
              <a:rPr lang="en-US" altLang="zh-CN" b="1" i="0" dirty="0">
                <a:solidFill>
                  <a:srgbClr val="0000CC"/>
                </a:solidFill>
                <a:effectLst>
                  <a:outerShdw blurRad="38100" dist="38100" dir="2700000" algn="tl">
                    <a:srgbClr val="FFFFFF"/>
                  </a:outerShdw>
                </a:effectLst>
                <a:latin typeface="宋体" pitchFamily="2" charset="-122"/>
                <a:sym typeface="Symbol" pitchFamily="18" charset="2"/>
              </a:rPr>
              <a:t>:</a:t>
            </a:r>
          </a:p>
        </p:txBody>
      </p:sp>
      <p:sp>
        <p:nvSpPr>
          <p:cNvPr id="31752" name="Rectangle 8"/>
          <p:cNvSpPr>
            <a:spLocks noChangeArrowheads="1"/>
          </p:cNvSpPr>
          <p:nvPr/>
        </p:nvSpPr>
        <p:spPr bwMode="auto">
          <a:xfrm>
            <a:off x="7099301" y="2344738"/>
            <a:ext cx="2506663" cy="488950"/>
          </a:xfrm>
          <a:prstGeom prst="rect">
            <a:avLst/>
          </a:prstGeom>
          <a:noFill/>
          <a:ln w="9525">
            <a:noFill/>
            <a:miter lim="800000"/>
            <a:headEnd/>
            <a:tailEnd/>
          </a:ln>
          <a:effectLst/>
        </p:spPr>
        <p:txBody>
          <a:bodyPr wrap="none">
            <a:spAutoFit/>
          </a:bodyPr>
          <a:lstStyle/>
          <a:p>
            <a:pPr>
              <a:defRPr/>
            </a:pPr>
            <a:r>
              <a:rPr lang="zh-CN" altLang="en-US" b="1" i="0" dirty="0">
                <a:solidFill>
                  <a:srgbClr val="FF00FF"/>
                </a:solidFill>
                <a:effectLst>
                  <a:outerShdw blurRad="38100" dist="38100" dir="2700000" algn="tl">
                    <a:srgbClr val="FFFFFF"/>
                  </a:outerShdw>
                </a:effectLst>
                <a:latin typeface="宋体" pitchFamily="2" charset="-122"/>
                <a:sym typeface="Symbol" pitchFamily="18" charset="2"/>
              </a:rPr>
              <a:t>吸收能力的量度</a:t>
            </a:r>
          </a:p>
        </p:txBody>
      </p:sp>
      <p:graphicFrame>
        <p:nvGraphicFramePr>
          <p:cNvPr id="31753" name="Object 9"/>
          <p:cNvGraphicFramePr>
            <a:graphicFrameLocks noChangeAspect="1"/>
          </p:cNvGraphicFramePr>
          <p:nvPr/>
        </p:nvGraphicFramePr>
        <p:xfrm>
          <a:off x="4000500" y="5105400"/>
          <a:ext cx="2986088" cy="1371600"/>
        </p:xfrm>
        <a:graphic>
          <a:graphicData uri="http://schemas.openxmlformats.org/presentationml/2006/ole">
            <mc:AlternateContent xmlns:mc="http://schemas.openxmlformats.org/markup-compatibility/2006">
              <mc:Choice xmlns:v="urn:schemas-microsoft-com:vml" Requires="v">
                <p:oleObj spid="_x0000_s28430" name="公式" r:id="rId5" imgW="990600" imgH="457200" progId="Equation.3">
                  <p:embed/>
                </p:oleObj>
              </mc:Choice>
              <mc:Fallback>
                <p:oleObj name="公式" r:id="rId5" imgW="990600" imgH="4572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0500" y="5105400"/>
                        <a:ext cx="2986088"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1751"/>
                                        </p:tgtEl>
                                        <p:attrNameLst>
                                          <p:attrName>style.visibility</p:attrName>
                                        </p:attrNameLst>
                                      </p:cBhvr>
                                      <p:to>
                                        <p:strVal val="visible"/>
                                      </p:to>
                                    </p:set>
                                    <p:animEffect transition="in" filter="circle(in)">
                                      <p:cBhvr>
                                        <p:cTn id="7" dur="2000"/>
                                        <p:tgtEl>
                                          <p:spTgt spid="317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31748"/>
                                        </p:tgtEl>
                                        <p:attrNameLst>
                                          <p:attrName>style.visibility</p:attrName>
                                        </p:attrNameLst>
                                      </p:cBhvr>
                                      <p:to>
                                        <p:strVal val="visible"/>
                                      </p:to>
                                    </p:set>
                                    <p:anim calcmode="lin" valueType="num">
                                      <p:cBhvr additive="base">
                                        <p:cTn id="12" dur="500" fill="hold"/>
                                        <p:tgtEl>
                                          <p:spTgt spid="31748"/>
                                        </p:tgtEl>
                                        <p:attrNameLst>
                                          <p:attrName>ppt_x</p:attrName>
                                        </p:attrNameLst>
                                      </p:cBhvr>
                                      <p:tavLst>
                                        <p:tav tm="0">
                                          <p:val>
                                            <p:strVal val="#ppt_x"/>
                                          </p:val>
                                        </p:tav>
                                        <p:tav tm="100000">
                                          <p:val>
                                            <p:strVal val="#ppt_x"/>
                                          </p:val>
                                        </p:tav>
                                      </p:tavLst>
                                    </p:anim>
                                    <p:anim calcmode="lin" valueType="num">
                                      <p:cBhvr additive="base">
                                        <p:cTn id="13" dur="500" fill="hold"/>
                                        <p:tgtEl>
                                          <p:spTgt spid="3174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1752"/>
                                        </p:tgtEl>
                                        <p:attrNameLst>
                                          <p:attrName>style.visibility</p:attrName>
                                        </p:attrNameLst>
                                      </p:cBhvr>
                                      <p:to>
                                        <p:strVal val="visible"/>
                                      </p:to>
                                    </p:set>
                                    <p:animEffect transition="in" filter="wipe(left)">
                                      <p:cBhvr>
                                        <p:cTn id="18" dur="500"/>
                                        <p:tgtEl>
                                          <p:spTgt spid="3175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31750"/>
                                        </p:tgtEl>
                                        <p:attrNameLst>
                                          <p:attrName>style.visibility</p:attrName>
                                        </p:attrNameLst>
                                      </p:cBhvr>
                                      <p:to>
                                        <p:strVal val="visible"/>
                                      </p:to>
                                    </p:set>
                                    <p:anim calcmode="lin" valueType="num">
                                      <p:cBhvr>
                                        <p:cTn id="23" dur="500" fill="hold"/>
                                        <p:tgtEl>
                                          <p:spTgt spid="31750"/>
                                        </p:tgtEl>
                                        <p:attrNameLst>
                                          <p:attrName>ppt_w</p:attrName>
                                        </p:attrNameLst>
                                      </p:cBhvr>
                                      <p:tavLst>
                                        <p:tav tm="0">
                                          <p:val>
                                            <p:fltVal val="0"/>
                                          </p:val>
                                        </p:tav>
                                        <p:tav tm="100000">
                                          <p:val>
                                            <p:strVal val="#ppt_w"/>
                                          </p:val>
                                        </p:tav>
                                      </p:tavLst>
                                    </p:anim>
                                    <p:anim calcmode="lin" valueType="num">
                                      <p:cBhvr>
                                        <p:cTn id="24" dur="500" fill="hold"/>
                                        <p:tgtEl>
                                          <p:spTgt spid="31750"/>
                                        </p:tgtEl>
                                        <p:attrNameLst>
                                          <p:attrName>ppt_h</p:attrName>
                                        </p:attrNameLst>
                                      </p:cBhvr>
                                      <p:tavLst>
                                        <p:tav tm="0">
                                          <p:val>
                                            <p:fltVal val="0"/>
                                          </p:val>
                                        </p:tav>
                                        <p:tav tm="100000">
                                          <p:val>
                                            <p:strVal val="#ppt_h"/>
                                          </p:val>
                                        </p:tav>
                                      </p:tavLst>
                                    </p:anim>
                                    <p:animEffect transition="in" filter="fade">
                                      <p:cBhvr>
                                        <p:cTn id="25" dur="500"/>
                                        <p:tgtEl>
                                          <p:spTgt spid="31750"/>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1753"/>
                                        </p:tgtEl>
                                        <p:attrNameLst>
                                          <p:attrName>style.visibility</p:attrName>
                                        </p:attrNameLst>
                                      </p:cBhvr>
                                      <p:to>
                                        <p:strVal val="visible"/>
                                      </p:to>
                                    </p:set>
                                    <p:animEffect transition="in" filter="fade">
                                      <p:cBhvr>
                                        <p:cTn id="30" dur="1000"/>
                                        <p:tgtEl>
                                          <p:spTgt spid="31753"/>
                                        </p:tgtEl>
                                      </p:cBhvr>
                                    </p:animEffect>
                                    <p:anim calcmode="lin" valueType="num">
                                      <p:cBhvr>
                                        <p:cTn id="31" dur="1000" fill="hold"/>
                                        <p:tgtEl>
                                          <p:spTgt spid="31753"/>
                                        </p:tgtEl>
                                        <p:attrNameLst>
                                          <p:attrName>ppt_x</p:attrName>
                                        </p:attrNameLst>
                                      </p:cBhvr>
                                      <p:tavLst>
                                        <p:tav tm="0">
                                          <p:val>
                                            <p:strVal val="#ppt_x"/>
                                          </p:val>
                                        </p:tav>
                                        <p:tav tm="100000">
                                          <p:val>
                                            <p:strVal val="#ppt_x"/>
                                          </p:val>
                                        </p:tav>
                                      </p:tavLst>
                                    </p:anim>
                                    <p:anim calcmode="lin" valueType="num">
                                      <p:cBhvr>
                                        <p:cTn id="32" dur="1000" fill="hold"/>
                                        <p:tgtEl>
                                          <p:spTgt spid="317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0" grpId="0"/>
      <p:bldP spid="31751" grpId="0"/>
      <p:bldP spid="3175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2351585" y="373424"/>
            <a:ext cx="3425825" cy="646113"/>
          </a:xfrm>
          <a:prstGeom prst="rect">
            <a:avLst/>
          </a:prstGeom>
          <a:noFill/>
          <a:ln w="9525">
            <a:noFill/>
            <a:miter lim="800000"/>
            <a:headEnd/>
            <a:tailEnd/>
          </a:ln>
          <a:effectLst/>
        </p:spPr>
        <p:txBody>
          <a:bodyPr wrap="none">
            <a:spAutoFit/>
          </a:bodyPr>
          <a:lstStyle/>
          <a:p>
            <a:pPr>
              <a:defRPr/>
            </a:pPr>
            <a:r>
              <a:rPr lang="en-US" altLang="zh-CN" sz="3600" b="1" i="0" dirty="0">
                <a:solidFill>
                  <a:srgbClr val="C00000"/>
                </a:solidFill>
              </a:rPr>
              <a:t>2. </a:t>
            </a:r>
            <a:r>
              <a:rPr lang="zh-CN" altLang="en-US" sz="3600" b="1" i="0" dirty="0">
                <a:solidFill>
                  <a:srgbClr val="C00000"/>
                </a:solidFill>
                <a:effectLst>
                  <a:outerShdw blurRad="38100" dist="38100" dir="2700000" algn="tl">
                    <a:srgbClr val="FFFFFF"/>
                  </a:outerShdw>
                </a:effectLst>
                <a:latin typeface="宋体" pitchFamily="2" charset="-122"/>
              </a:rPr>
              <a:t>基尔霍夫定律</a:t>
            </a:r>
          </a:p>
        </p:txBody>
      </p:sp>
      <p:grpSp>
        <p:nvGrpSpPr>
          <p:cNvPr id="16" name="Group 7"/>
          <p:cNvGrpSpPr>
            <a:grpSpLocks/>
          </p:cNvGrpSpPr>
          <p:nvPr/>
        </p:nvGrpSpPr>
        <p:grpSpPr bwMode="auto">
          <a:xfrm>
            <a:off x="9220200" y="1152526"/>
            <a:ext cx="914400" cy="828675"/>
            <a:chOff x="4896" y="336"/>
            <a:chExt cx="576" cy="522"/>
          </a:xfrm>
        </p:grpSpPr>
        <p:sp>
          <p:nvSpPr>
            <p:cNvPr id="17" name="Freeform 8"/>
            <p:cNvSpPr>
              <a:spLocks/>
            </p:cNvSpPr>
            <p:nvPr/>
          </p:nvSpPr>
          <p:spPr bwMode="auto">
            <a:xfrm>
              <a:off x="4896" y="336"/>
              <a:ext cx="576" cy="522"/>
            </a:xfrm>
            <a:custGeom>
              <a:avLst/>
              <a:gdLst>
                <a:gd name="T0" fmla="*/ 0 w 725"/>
                <a:gd name="T1" fmla="*/ 231 h 618"/>
                <a:gd name="T2" fmla="*/ 53 w 725"/>
                <a:gd name="T3" fmla="*/ 334 h 618"/>
                <a:gd name="T4" fmla="*/ 106 w 725"/>
                <a:gd name="T5" fmla="*/ 390 h 618"/>
                <a:gd name="T6" fmla="*/ 177 w 725"/>
                <a:gd name="T7" fmla="*/ 410 h 618"/>
                <a:gd name="T8" fmla="*/ 283 w 725"/>
                <a:gd name="T9" fmla="*/ 522 h 618"/>
                <a:gd name="T10" fmla="*/ 292 w 725"/>
                <a:gd name="T11" fmla="*/ 390 h 618"/>
                <a:gd name="T12" fmla="*/ 238 w 725"/>
                <a:gd name="T13" fmla="*/ 334 h 618"/>
                <a:gd name="T14" fmla="*/ 309 w 725"/>
                <a:gd name="T15" fmla="*/ 203 h 618"/>
                <a:gd name="T16" fmla="*/ 247 w 725"/>
                <a:gd name="T17" fmla="*/ 62 h 618"/>
                <a:gd name="T18" fmla="*/ 62 w 725"/>
                <a:gd name="T19" fmla="*/ 100 h 618"/>
                <a:gd name="T20" fmla="*/ 0 w 725"/>
                <a:gd name="T21" fmla="*/ 231 h 6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25" h="618">
                  <a:moveTo>
                    <a:pt x="0" y="273"/>
                  </a:moveTo>
                  <a:cubicBezTo>
                    <a:pt x="9" y="340"/>
                    <a:pt x="2" y="374"/>
                    <a:pt x="67" y="396"/>
                  </a:cubicBezTo>
                  <a:cubicBezTo>
                    <a:pt x="89" y="418"/>
                    <a:pt x="107" y="446"/>
                    <a:pt x="134" y="462"/>
                  </a:cubicBezTo>
                  <a:cubicBezTo>
                    <a:pt x="161" y="477"/>
                    <a:pt x="198" y="467"/>
                    <a:pt x="223" y="485"/>
                  </a:cubicBezTo>
                  <a:cubicBezTo>
                    <a:pt x="274" y="521"/>
                    <a:pt x="356" y="618"/>
                    <a:pt x="356" y="618"/>
                  </a:cubicBezTo>
                  <a:cubicBezTo>
                    <a:pt x="416" y="578"/>
                    <a:pt x="415" y="516"/>
                    <a:pt x="367" y="462"/>
                  </a:cubicBezTo>
                  <a:cubicBezTo>
                    <a:pt x="346" y="439"/>
                    <a:pt x="300" y="396"/>
                    <a:pt x="300" y="396"/>
                  </a:cubicBezTo>
                  <a:cubicBezTo>
                    <a:pt x="326" y="295"/>
                    <a:pt x="306" y="310"/>
                    <a:pt x="389" y="240"/>
                  </a:cubicBezTo>
                  <a:cubicBezTo>
                    <a:pt x="671" y="0"/>
                    <a:pt x="725" y="58"/>
                    <a:pt x="311" y="73"/>
                  </a:cubicBezTo>
                  <a:cubicBezTo>
                    <a:pt x="100" y="109"/>
                    <a:pt x="175" y="86"/>
                    <a:pt x="78" y="118"/>
                  </a:cubicBezTo>
                  <a:cubicBezTo>
                    <a:pt x="70" y="216"/>
                    <a:pt x="97" y="273"/>
                    <a:pt x="0" y="273"/>
                  </a:cubicBezTo>
                  <a:close/>
                </a:path>
              </a:pathLst>
            </a:custGeom>
            <a:solidFill>
              <a:srgbClr val="FFFF00"/>
            </a:solidFill>
            <a:ln w="19050" cap="flat" cmpd="sng">
              <a:solidFill>
                <a:srgbClr val="000000"/>
              </a:solidFill>
              <a:prstDash val="solid"/>
              <a:round/>
              <a:headEnd type="none" w="med" len="me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kumimoji="0" lang="zh-CN" altLang="en-US" sz="2400" i="0" kern="0">
                <a:solidFill>
                  <a:srgbClr val="000000"/>
                </a:solidFill>
              </a:endParaRPr>
            </a:p>
          </p:txBody>
        </p:sp>
        <p:graphicFrame>
          <p:nvGraphicFramePr>
            <p:cNvPr id="18" name="Object 9"/>
            <p:cNvGraphicFramePr>
              <a:graphicFrameLocks noChangeAspect="1"/>
            </p:cNvGraphicFramePr>
            <p:nvPr/>
          </p:nvGraphicFramePr>
          <p:xfrm>
            <a:off x="4944" y="432"/>
            <a:ext cx="238" cy="290"/>
          </p:xfrm>
          <a:graphic>
            <a:graphicData uri="http://schemas.openxmlformats.org/presentationml/2006/ole">
              <mc:AlternateContent xmlns:mc="http://schemas.openxmlformats.org/markup-compatibility/2006">
                <mc:Choice xmlns:v="urn:schemas-microsoft-com:vml" Requires="v">
                  <p:oleObj spid="_x0000_s291088" name="公式" r:id="rId3" imgW="177569" imgH="215619" progId="Equation.3">
                    <p:embed/>
                  </p:oleObj>
                </mc:Choice>
                <mc:Fallback>
                  <p:oleObj name="公式" r:id="rId3" imgW="177569"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4" y="432"/>
                          <a:ext cx="238" cy="29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 name="Group 10"/>
          <p:cNvGrpSpPr>
            <a:grpSpLocks/>
          </p:cNvGrpSpPr>
          <p:nvPr/>
        </p:nvGrpSpPr>
        <p:grpSpPr bwMode="auto">
          <a:xfrm>
            <a:off x="8991600" y="533401"/>
            <a:ext cx="685800" cy="512763"/>
            <a:chOff x="3936" y="576"/>
            <a:chExt cx="432" cy="323"/>
          </a:xfrm>
        </p:grpSpPr>
        <p:sp>
          <p:nvSpPr>
            <p:cNvPr id="20" name="Freeform 11"/>
            <p:cNvSpPr>
              <a:spLocks/>
            </p:cNvSpPr>
            <p:nvPr/>
          </p:nvSpPr>
          <p:spPr bwMode="auto">
            <a:xfrm>
              <a:off x="3936" y="576"/>
              <a:ext cx="432" cy="323"/>
            </a:xfrm>
            <a:custGeom>
              <a:avLst/>
              <a:gdLst>
                <a:gd name="T0" fmla="*/ 20 w 524"/>
                <a:gd name="T1" fmla="*/ 31 h 467"/>
                <a:gd name="T2" fmla="*/ 102 w 524"/>
                <a:gd name="T3" fmla="*/ 215 h 467"/>
                <a:gd name="T4" fmla="*/ 120 w 524"/>
                <a:gd name="T5" fmla="*/ 277 h 467"/>
                <a:gd name="T6" fmla="*/ 258 w 524"/>
                <a:gd name="T7" fmla="*/ 323 h 467"/>
                <a:gd name="T8" fmla="*/ 294 w 524"/>
                <a:gd name="T9" fmla="*/ 246 h 467"/>
                <a:gd name="T10" fmla="*/ 414 w 524"/>
                <a:gd name="T11" fmla="*/ 261 h 467"/>
                <a:gd name="T12" fmla="*/ 432 w 524"/>
                <a:gd name="T13" fmla="*/ 185 h 467"/>
                <a:gd name="T14" fmla="*/ 414 w 524"/>
                <a:gd name="T15" fmla="*/ 77 h 467"/>
                <a:gd name="T16" fmla="*/ 386 w 524"/>
                <a:gd name="T17" fmla="*/ 0 h 467"/>
                <a:gd name="T18" fmla="*/ 20 w 524"/>
                <a:gd name="T19" fmla="*/ 31 h 4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4" h="467">
                  <a:moveTo>
                    <a:pt x="24" y="45"/>
                  </a:moveTo>
                  <a:cubicBezTo>
                    <a:pt x="97" y="441"/>
                    <a:pt x="0" y="64"/>
                    <a:pt x="124" y="311"/>
                  </a:cubicBezTo>
                  <a:cubicBezTo>
                    <a:pt x="138" y="338"/>
                    <a:pt x="130" y="374"/>
                    <a:pt x="146" y="400"/>
                  </a:cubicBezTo>
                  <a:cubicBezTo>
                    <a:pt x="162" y="427"/>
                    <a:pt x="278" y="456"/>
                    <a:pt x="313" y="467"/>
                  </a:cubicBezTo>
                  <a:cubicBezTo>
                    <a:pt x="337" y="431"/>
                    <a:pt x="343" y="397"/>
                    <a:pt x="357" y="356"/>
                  </a:cubicBezTo>
                  <a:cubicBezTo>
                    <a:pt x="422" y="381"/>
                    <a:pt x="434" y="391"/>
                    <a:pt x="502" y="378"/>
                  </a:cubicBezTo>
                  <a:cubicBezTo>
                    <a:pt x="508" y="341"/>
                    <a:pt x="524" y="305"/>
                    <a:pt x="524" y="267"/>
                  </a:cubicBezTo>
                  <a:cubicBezTo>
                    <a:pt x="524" y="235"/>
                    <a:pt x="507" y="147"/>
                    <a:pt x="502" y="111"/>
                  </a:cubicBezTo>
                  <a:cubicBezTo>
                    <a:pt x="487" y="11"/>
                    <a:pt x="511" y="45"/>
                    <a:pt x="468" y="0"/>
                  </a:cubicBezTo>
                  <a:cubicBezTo>
                    <a:pt x="313" y="10"/>
                    <a:pt x="181" y="45"/>
                    <a:pt x="24" y="45"/>
                  </a:cubicBezTo>
                  <a:close/>
                </a:path>
              </a:pathLst>
            </a:custGeom>
            <a:solidFill>
              <a:srgbClr val="00FFFF"/>
            </a:solidFill>
            <a:ln w="19050" cap="flat" cmpd="sng">
              <a:solidFill>
                <a:srgbClr val="000000"/>
              </a:solidFill>
              <a:prstDash val="solid"/>
              <a:round/>
              <a:headEnd type="none" w="med" len="me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kumimoji="0" lang="zh-CN" altLang="en-US" sz="2400" i="0" kern="0">
                <a:solidFill>
                  <a:srgbClr val="000000"/>
                </a:solidFill>
              </a:endParaRPr>
            </a:p>
          </p:txBody>
        </p:sp>
        <p:graphicFrame>
          <p:nvGraphicFramePr>
            <p:cNvPr id="21" name="Object 12"/>
            <p:cNvGraphicFramePr>
              <a:graphicFrameLocks noChangeAspect="1"/>
            </p:cNvGraphicFramePr>
            <p:nvPr/>
          </p:nvGraphicFramePr>
          <p:xfrm>
            <a:off x="4032" y="576"/>
            <a:ext cx="258" cy="290"/>
          </p:xfrm>
          <a:graphic>
            <a:graphicData uri="http://schemas.openxmlformats.org/presentationml/2006/ole">
              <mc:AlternateContent xmlns:mc="http://schemas.openxmlformats.org/markup-compatibility/2006">
                <mc:Choice xmlns:v="urn:schemas-microsoft-com:vml" Requires="v">
                  <p:oleObj spid="_x0000_s291089" name="公式" r:id="rId5" imgW="190335" imgH="215713" progId="Equation.3">
                    <p:embed/>
                  </p:oleObj>
                </mc:Choice>
                <mc:Fallback>
                  <p:oleObj name="公式" r:id="rId5" imgW="190335" imgH="2157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2" y="576"/>
                          <a:ext cx="258" cy="29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 name="Oval 16"/>
          <p:cNvSpPr>
            <a:spLocks noChangeArrowheads="1"/>
          </p:cNvSpPr>
          <p:nvPr/>
        </p:nvSpPr>
        <p:spPr bwMode="auto">
          <a:xfrm>
            <a:off x="8534400" y="304800"/>
            <a:ext cx="1905000" cy="2057400"/>
          </a:xfrm>
          <a:prstGeom prst="ellipse">
            <a:avLst/>
          </a:prstGeom>
          <a:noFill/>
          <a:ln w="19050">
            <a:solidFill>
              <a:srgbClr val="000000"/>
            </a:solidFill>
            <a:round/>
            <a:headEnd/>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auto">
              <a:spcBef>
                <a:spcPts val="0"/>
              </a:spcBef>
              <a:spcAft>
                <a:spcPts val="0"/>
              </a:spcAft>
              <a:defRPr/>
            </a:pPr>
            <a:endParaRPr lang="zh-CN" altLang="en-US" i="0" kern="0">
              <a:solidFill>
                <a:srgbClr val="000000"/>
              </a:solidFill>
            </a:endParaRPr>
          </a:p>
        </p:txBody>
      </p:sp>
      <p:sp>
        <p:nvSpPr>
          <p:cNvPr id="23" name="Text Box 18"/>
          <p:cNvSpPr txBox="1">
            <a:spLocks noChangeArrowheads="1"/>
          </p:cNvSpPr>
          <p:nvPr/>
        </p:nvSpPr>
        <p:spPr bwMode="auto">
          <a:xfrm>
            <a:off x="1295400" y="1391106"/>
            <a:ext cx="6934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auto">
              <a:spcBef>
                <a:spcPts val="0"/>
              </a:spcBef>
              <a:spcAft>
                <a:spcPts val="0"/>
              </a:spcAft>
              <a:defRPr/>
            </a:pPr>
            <a:r>
              <a:rPr lang="en-US" altLang="zh-CN" sz="2800" b="1" i="0" kern="0" dirty="0">
                <a:solidFill>
                  <a:srgbClr val="9900CC"/>
                </a:solidFill>
              </a:rPr>
              <a:t>      </a:t>
            </a:r>
            <a:r>
              <a:rPr lang="zh-CN" altLang="en-US" sz="2800" b="1" i="0" kern="0" dirty="0">
                <a:solidFill>
                  <a:srgbClr val="9900CC"/>
                </a:solidFill>
              </a:rPr>
              <a:t>若干个个不同的物体置于一绝热恒温体内，经过热辐射交换能量，达到热平衡态。</a:t>
            </a:r>
          </a:p>
        </p:txBody>
      </p:sp>
      <p:sp>
        <p:nvSpPr>
          <p:cNvPr id="24" name="Text Box 19"/>
          <p:cNvSpPr txBox="1">
            <a:spLocks noChangeArrowheads="1"/>
          </p:cNvSpPr>
          <p:nvPr/>
        </p:nvSpPr>
        <p:spPr bwMode="auto">
          <a:xfrm>
            <a:off x="1774825" y="4111625"/>
            <a:ext cx="8664576" cy="86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auto">
              <a:lnSpc>
                <a:spcPct val="90000"/>
              </a:lnSpc>
              <a:spcBef>
                <a:spcPts val="0"/>
              </a:spcBef>
              <a:spcAft>
                <a:spcPts val="0"/>
              </a:spcAft>
              <a:defRPr/>
            </a:pPr>
            <a:r>
              <a:rPr lang="en-US" altLang="zh-CN" sz="2800" b="1" i="0" kern="0" dirty="0">
                <a:solidFill>
                  <a:srgbClr val="3333CC"/>
                </a:solidFill>
              </a:rPr>
              <a:t>       </a:t>
            </a:r>
            <a:r>
              <a:rPr lang="zh-CN" altLang="en-US" sz="2800" b="1" i="0" kern="0" dirty="0">
                <a:solidFill>
                  <a:srgbClr val="3333CC"/>
                </a:solidFill>
              </a:rPr>
              <a:t>但不同物体的辐出度是不同的。要维持平衡热辐射，只有辐射能量较多的物体吸收能量也多，反之亦然。</a:t>
            </a:r>
          </a:p>
        </p:txBody>
      </p:sp>
      <p:sp>
        <p:nvSpPr>
          <p:cNvPr id="25" name="Text Box 20"/>
          <p:cNvSpPr txBox="1">
            <a:spLocks noChangeArrowheads="1"/>
          </p:cNvSpPr>
          <p:nvPr/>
        </p:nvSpPr>
        <p:spPr bwMode="auto">
          <a:xfrm>
            <a:off x="1774825" y="2716783"/>
            <a:ext cx="6934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auto">
              <a:spcBef>
                <a:spcPts val="0"/>
              </a:spcBef>
              <a:spcAft>
                <a:spcPts val="0"/>
              </a:spcAft>
              <a:defRPr/>
            </a:pPr>
            <a:r>
              <a:rPr lang="en-US" altLang="zh-CN" sz="2800" b="1" i="0" kern="0" dirty="0">
                <a:solidFill>
                  <a:srgbClr val="009900"/>
                </a:solidFill>
              </a:rPr>
              <a:t>        </a:t>
            </a:r>
            <a:r>
              <a:rPr lang="zh-CN" altLang="en-US" sz="2800" b="1" i="0" kern="0" dirty="0">
                <a:solidFill>
                  <a:srgbClr val="009900"/>
                </a:solidFill>
              </a:rPr>
              <a:t>要维持温度不变，则物体吸收的辐射能必须等于辐射出去的能量。</a:t>
            </a:r>
          </a:p>
        </p:txBody>
      </p:sp>
      <p:sp>
        <p:nvSpPr>
          <p:cNvPr id="26" name="Text Box 21"/>
          <p:cNvSpPr txBox="1">
            <a:spLocks noChangeArrowheads="1"/>
          </p:cNvSpPr>
          <p:nvPr/>
        </p:nvSpPr>
        <p:spPr bwMode="auto">
          <a:xfrm>
            <a:off x="1736378" y="5559426"/>
            <a:ext cx="8686800"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auto">
              <a:lnSpc>
                <a:spcPct val="90000"/>
              </a:lnSpc>
              <a:spcBef>
                <a:spcPts val="0"/>
              </a:spcBef>
              <a:spcAft>
                <a:spcPts val="0"/>
              </a:spcAft>
              <a:defRPr/>
            </a:pPr>
            <a:r>
              <a:rPr lang="en-US" altLang="zh-CN" sz="2800" b="1" i="0" kern="0" dirty="0">
                <a:solidFill>
                  <a:srgbClr val="FF00FF"/>
                </a:solidFill>
                <a:latin typeface="Century Schoolbook" panose="02040604050505020304" pitchFamily="18" charset="0"/>
              </a:rPr>
              <a:t>        </a:t>
            </a:r>
            <a:r>
              <a:rPr lang="zh-CN" altLang="en-US" sz="2800" b="1" i="0" kern="0" dirty="0">
                <a:solidFill>
                  <a:srgbClr val="FF00FF"/>
                </a:solidFill>
                <a:latin typeface="Century Schoolbook" panose="02040604050505020304" pitchFamily="18" charset="0"/>
              </a:rPr>
              <a:t>辐出度较大的物体，其吸收本领一定也较大；辐出度较小的物体，其吸收本领也一定较小。</a:t>
            </a:r>
            <a:endParaRPr lang="zh-CN" altLang="en-US" sz="2800" b="1" i="0" kern="0" dirty="0">
              <a:solidFill>
                <a:srgbClr val="FF00FF"/>
              </a:solidFill>
            </a:endParaRPr>
          </a:p>
        </p:txBody>
      </p:sp>
    </p:spTree>
    <p:extLst>
      <p:ext uri="{BB962C8B-B14F-4D97-AF65-F5344CB8AC3E}">
        <p14:creationId xmlns:p14="http://schemas.microsoft.com/office/powerpoint/2010/main" val="398793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3" presetClass="entr" presetSubtype="272"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strVal val="2/3*#ppt_w"/>
                                          </p:val>
                                        </p:tav>
                                        <p:tav tm="100000">
                                          <p:val>
                                            <p:strVal val="#ppt_w"/>
                                          </p:val>
                                        </p:tav>
                                      </p:tavLst>
                                    </p:anim>
                                    <p:anim calcmode="lin" valueType="num">
                                      <p:cBhvr>
                                        <p:cTn id="22" dur="500" fill="hold"/>
                                        <p:tgtEl>
                                          <p:spTgt spid="22"/>
                                        </p:tgtEl>
                                        <p:attrNameLst>
                                          <p:attrName>ppt_h</p:attrName>
                                        </p:attrNameLst>
                                      </p:cBhvr>
                                      <p:tavLst>
                                        <p:tav tm="0">
                                          <p:val>
                                            <p:strVal val="2/3*#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strips(downRigh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strips(downRight)">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strips(downRigh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animBg="1"/>
      <p:bldP spid="23" grpId="0" autoUpdateAnimBg="0"/>
      <p:bldP spid="24" grpId="0" autoUpdateAnimBg="0"/>
      <p:bldP spid="25" grpId="0" autoUpdateAnimBg="0"/>
      <p:bldP spid="26"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4"/>
          <p:cNvGraphicFramePr>
            <a:graphicFrameLocks noChangeAspect="1"/>
          </p:cNvGraphicFramePr>
          <p:nvPr/>
        </p:nvGraphicFramePr>
        <p:xfrm>
          <a:off x="2411414" y="3230563"/>
          <a:ext cx="3163887" cy="1035050"/>
        </p:xfrm>
        <a:graphic>
          <a:graphicData uri="http://schemas.openxmlformats.org/presentationml/2006/ole">
            <mc:AlternateContent xmlns:mc="http://schemas.openxmlformats.org/markup-compatibility/2006">
              <mc:Choice xmlns:v="urn:schemas-microsoft-com:vml" Requires="v">
                <p:oleObj spid="_x0000_s291977" name="Equation" r:id="rId3" imgW="1282700" imgH="419100" progId="Equation.3">
                  <p:embed/>
                </p:oleObj>
              </mc:Choice>
              <mc:Fallback>
                <p:oleObj name="Equation" r:id="rId3" imgW="12827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4" y="3230563"/>
                        <a:ext cx="3163887" cy="10350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5"/>
          <p:cNvSpPr txBox="1">
            <a:spLocks noChangeArrowheads="1"/>
          </p:cNvSpPr>
          <p:nvPr/>
        </p:nvSpPr>
        <p:spPr bwMode="auto">
          <a:xfrm>
            <a:off x="1558925" y="981075"/>
            <a:ext cx="86868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auto">
              <a:spcBef>
                <a:spcPts val="0"/>
              </a:spcBef>
              <a:spcAft>
                <a:spcPts val="0"/>
              </a:spcAft>
              <a:defRPr/>
            </a:pPr>
            <a:r>
              <a:rPr lang="en-US" altLang="zh-CN" sz="2800" b="1" i="0" kern="0">
                <a:solidFill>
                  <a:srgbClr val="3333CC"/>
                </a:solidFill>
              </a:rPr>
              <a:t>       </a:t>
            </a:r>
            <a:r>
              <a:rPr lang="zh-CN" altLang="en-US" sz="2800" b="1" i="0" kern="0">
                <a:solidFill>
                  <a:srgbClr val="3333CC"/>
                </a:solidFill>
              </a:rPr>
              <a:t>在热平衡下，任何物体的</a:t>
            </a:r>
            <a:r>
              <a:rPr lang="zh-CN" altLang="en-US" sz="2800" b="1" i="0" kern="0">
                <a:solidFill>
                  <a:srgbClr val="FF00FF"/>
                </a:solidFill>
              </a:rPr>
              <a:t>单色辐出度</a:t>
            </a:r>
            <a:r>
              <a:rPr lang="zh-CN" altLang="en-US" sz="2800" b="1" i="0" kern="0">
                <a:solidFill>
                  <a:srgbClr val="3333CC"/>
                </a:solidFill>
              </a:rPr>
              <a:t>与</a:t>
            </a:r>
            <a:r>
              <a:rPr lang="zh-CN" altLang="en-US" sz="2800" b="1" i="0" kern="0">
                <a:solidFill>
                  <a:srgbClr val="FF00FF"/>
                </a:solidFill>
              </a:rPr>
              <a:t>单色吸收比</a:t>
            </a:r>
            <a:r>
              <a:rPr lang="zh-CN" altLang="en-US" sz="2800" b="1" i="0" kern="0">
                <a:solidFill>
                  <a:srgbClr val="3333CC"/>
                </a:solidFill>
              </a:rPr>
              <a:t>的比值与物体的性质无关，对于所有物体，这个比值是波长和温度的普适函数。</a:t>
            </a:r>
          </a:p>
        </p:txBody>
      </p:sp>
      <p:sp>
        <p:nvSpPr>
          <p:cNvPr id="9" name="AutoShape 6"/>
          <p:cNvSpPr>
            <a:spLocks noChangeArrowheads="1"/>
          </p:cNvSpPr>
          <p:nvPr/>
        </p:nvSpPr>
        <p:spPr bwMode="auto">
          <a:xfrm rot="16200000" flipH="1" flipV="1">
            <a:off x="1947070" y="3317082"/>
            <a:ext cx="623887" cy="457200"/>
          </a:xfrm>
          <a:custGeom>
            <a:avLst/>
            <a:gdLst>
              <a:gd name="T0" fmla="*/ 492928 w 21600"/>
              <a:gd name="T1" fmla="*/ 0 h 21600"/>
              <a:gd name="T2" fmla="*/ 361941 w 21600"/>
              <a:gd name="T3" fmla="*/ 179070 h 21600"/>
              <a:gd name="T4" fmla="*/ 0 w 21600"/>
              <a:gd name="T5" fmla="*/ 399902 h 21600"/>
              <a:gd name="T6" fmla="*/ 281789 w 21600"/>
              <a:gd name="T7" fmla="*/ 457200 h 21600"/>
              <a:gd name="T8" fmla="*/ 563549 w 21600"/>
              <a:gd name="T9" fmla="*/ 327724 h 21600"/>
              <a:gd name="T10" fmla="*/ 623887 w 21600"/>
              <a:gd name="T11" fmla="*/ 179070 h 21600"/>
              <a:gd name="T12" fmla="*/ 17694720 60000 65536"/>
              <a:gd name="T13" fmla="*/ 11796480 60000 65536"/>
              <a:gd name="T14" fmla="*/ 11796480 60000 65536"/>
              <a:gd name="T15" fmla="*/ 5898240 60000 65536"/>
              <a:gd name="T16" fmla="*/ 0 60000 65536"/>
              <a:gd name="T17" fmla="*/ 0 60000 65536"/>
              <a:gd name="T18" fmla="*/ 0 w 21600"/>
              <a:gd name="T19" fmla="*/ 16185 h 21600"/>
              <a:gd name="T20" fmla="*/ 1951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066" y="0"/>
                </a:moveTo>
                <a:lnTo>
                  <a:pt x="12531" y="8460"/>
                </a:lnTo>
                <a:lnTo>
                  <a:pt x="14620" y="8460"/>
                </a:lnTo>
                <a:lnTo>
                  <a:pt x="14620" y="16185"/>
                </a:lnTo>
                <a:lnTo>
                  <a:pt x="0" y="16185"/>
                </a:lnTo>
                <a:lnTo>
                  <a:pt x="0" y="21600"/>
                </a:lnTo>
                <a:lnTo>
                  <a:pt x="19511" y="21600"/>
                </a:lnTo>
                <a:lnTo>
                  <a:pt x="19511" y="8460"/>
                </a:lnTo>
                <a:lnTo>
                  <a:pt x="21600" y="8460"/>
                </a:lnTo>
                <a:lnTo>
                  <a:pt x="17066" y="0"/>
                </a:lnTo>
                <a:close/>
              </a:path>
            </a:pathLst>
          </a:cu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kumimoji="0" lang="zh-CN" altLang="en-US" sz="2400" i="0" kern="0">
              <a:solidFill>
                <a:srgbClr val="000000"/>
              </a:solidFill>
            </a:endParaRPr>
          </a:p>
        </p:txBody>
      </p:sp>
      <p:sp>
        <p:nvSpPr>
          <p:cNvPr id="10" name="Text Box 7"/>
          <p:cNvSpPr txBox="1">
            <a:spLocks noChangeArrowheads="1"/>
          </p:cNvSpPr>
          <p:nvPr/>
        </p:nvSpPr>
        <p:spPr bwMode="auto">
          <a:xfrm>
            <a:off x="5611813" y="3462338"/>
            <a:ext cx="4876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800" b="1" i="0">
                <a:solidFill>
                  <a:srgbClr val="FF00FF"/>
                </a:solidFill>
                <a:latin typeface="Century Schoolbook" panose="02040604050505020304" pitchFamily="18" charset="0"/>
              </a:rPr>
              <a:t>好的吸收体也是好的辐射体。</a:t>
            </a:r>
          </a:p>
        </p:txBody>
      </p:sp>
      <p:sp>
        <p:nvSpPr>
          <p:cNvPr id="11" name="AutoShape 8"/>
          <p:cNvSpPr>
            <a:spLocks noChangeArrowheads="1"/>
          </p:cNvSpPr>
          <p:nvPr/>
        </p:nvSpPr>
        <p:spPr bwMode="auto">
          <a:xfrm>
            <a:off x="6602413" y="2852738"/>
            <a:ext cx="2133600" cy="533400"/>
          </a:xfrm>
          <a:prstGeom prst="cloudCallout">
            <a:avLst>
              <a:gd name="adj1" fmla="val -102606"/>
              <a:gd name="adj2" fmla="val 76486"/>
            </a:avLst>
          </a:prstGeom>
          <a:solidFill>
            <a:srgbClr val="FFFFCC"/>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auto">
              <a:spcBef>
                <a:spcPts val="0"/>
              </a:spcBef>
              <a:spcAft>
                <a:spcPts val="0"/>
              </a:spcAft>
              <a:defRPr/>
            </a:pPr>
            <a:r>
              <a:rPr lang="zh-CN" altLang="en-US" sz="2000" b="1" i="0" kern="0">
                <a:solidFill>
                  <a:srgbClr val="000000"/>
                </a:solidFill>
              </a:rPr>
              <a:t>基尔霍夫定律</a:t>
            </a:r>
            <a:endParaRPr lang="zh-CN" altLang="en-US" sz="2800" b="1" i="0" kern="0">
              <a:solidFill>
                <a:srgbClr val="000000"/>
              </a:solidFill>
            </a:endParaRPr>
          </a:p>
        </p:txBody>
      </p:sp>
    </p:spTree>
    <p:extLst>
      <p:ext uri="{BB962C8B-B14F-4D97-AF65-F5344CB8AC3E}">
        <p14:creationId xmlns:p14="http://schemas.microsoft.com/office/powerpoint/2010/main" val="112953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trips(upRigh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nimBg="1"/>
      <p:bldP spid="10" grpId="0" autoUpdateAnimBg="0"/>
      <p:bldP spid="11"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166938" y="1785939"/>
            <a:ext cx="7745486" cy="523862"/>
          </a:xfrm>
          <a:prstGeom prst="rect">
            <a:avLst/>
          </a:prstGeom>
          <a:noFill/>
          <a:ln w="9525">
            <a:noFill/>
            <a:miter lim="800000"/>
            <a:headEnd/>
            <a:tailEnd/>
          </a:ln>
          <a:effectLst/>
        </p:spPr>
        <p:txBody>
          <a:bodyPr wrap="square" lIns="92075" tIns="46038" rIns="92075" bIns="46038">
            <a:spAutoFit/>
          </a:bodyPr>
          <a:lstStyle/>
          <a:p>
            <a:pPr>
              <a:defRPr/>
            </a:pPr>
            <a:r>
              <a:rPr lang="zh-CN" altLang="en-US" sz="2800" b="1" i="0" dirty="0">
                <a:solidFill>
                  <a:srgbClr val="0000CC"/>
                </a:solidFill>
              </a:rPr>
              <a:t>（</a:t>
            </a:r>
            <a:r>
              <a:rPr lang="en-US" altLang="zh-CN" sz="2800" b="1" i="0" dirty="0">
                <a:solidFill>
                  <a:srgbClr val="0000CC"/>
                </a:solidFill>
              </a:rPr>
              <a:t>1</a:t>
            </a:r>
            <a:r>
              <a:rPr lang="zh-CN" altLang="en-US" sz="2800" b="1" i="0" dirty="0">
                <a:solidFill>
                  <a:srgbClr val="0000CC"/>
                </a:solidFill>
              </a:rPr>
              <a:t>）绝对零度以上的物体都向外辐射电磁波</a:t>
            </a:r>
          </a:p>
        </p:txBody>
      </p:sp>
      <p:sp>
        <p:nvSpPr>
          <p:cNvPr id="3" name="Rectangle 3"/>
          <p:cNvSpPr>
            <a:spLocks noChangeArrowheads="1"/>
          </p:cNvSpPr>
          <p:nvPr/>
        </p:nvSpPr>
        <p:spPr bwMode="auto">
          <a:xfrm>
            <a:off x="2238375" y="2714626"/>
            <a:ext cx="5562600" cy="523875"/>
          </a:xfrm>
          <a:prstGeom prst="rect">
            <a:avLst/>
          </a:prstGeom>
          <a:noFill/>
          <a:ln w="9525">
            <a:noFill/>
            <a:miter lim="800000"/>
            <a:headEnd/>
            <a:tailEnd/>
          </a:ln>
          <a:effectLst/>
        </p:spPr>
        <p:txBody>
          <a:bodyPr lIns="92075" tIns="46038" rIns="92075" bIns="46038">
            <a:spAutoFit/>
          </a:bodyPr>
          <a:lstStyle/>
          <a:p>
            <a:pPr>
              <a:defRPr/>
            </a:pPr>
            <a:r>
              <a:rPr lang="zh-CN" altLang="en-US" sz="2800" b="1" i="0" dirty="0"/>
              <a:t>（</a:t>
            </a:r>
            <a:r>
              <a:rPr lang="en-US" altLang="zh-CN" sz="2800" b="1" i="0" dirty="0"/>
              <a:t>2</a:t>
            </a:r>
            <a:r>
              <a:rPr lang="zh-CN" altLang="en-US" sz="2800" b="1" i="0" dirty="0"/>
              <a:t>）温度越高，辐射能量越大</a:t>
            </a:r>
          </a:p>
        </p:txBody>
      </p:sp>
      <p:sp>
        <p:nvSpPr>
          <p:cNvPr id="4" name="Rectangle 5"/>
          <p:cNvSpPr>
            <a:spLocks noChangeArrowheads="1"/>
          </p:cNvSpPr>
          <p:nvPr/>
        </p:nvSpPr>
        <p:spPr bwMode="auto">
          <a:xfrm>
            <a:off x="2381250" y="3786189"/>
            <a:ext cx="8077200" cy="1773435"/>
          </a:xfrm>
          <a:prstGeom prst="rect">
            <a:avLst/>
          </a:prstGeom>
          <a:noFill/>
          <a:ln w="9525">
            <a:noFill/>
            <a:miter lim="800000"/>
            <a:headEnd/>
            <a:tailEnd/>
          </a:ln>
          <a:effectLst/>
        </p:spPr>
        <p:txBody>
          <a:bodyPr lIns="92075" tIns="46038" rIns="92075" bIns="46038">
            <a:spAutoFit/>
          </a:bodyPr>
          <a:lstStyle/>
          <a:p>
            <a:pPr>
              <a:lnSpc>
                <a:spcPct val="130000"/>
              </a:lnSpc>
              <a:defRPr/>
            </a:pPr>
            <a:r>
              <a:rPr lang="zh-CN" altLang="en-US" sz="2800" b="1" i="0" dirty="0">
                <a:solidFill>
                  <a:srgbClr val="9900CC"/>
                </a:solidFill>
              </a:rPr>
              <a:t>（</a:t>
            </a:r>
            <a:r>
              <a:rPr lang="en-US" altLang="zh-CN" sz="2800" b="1" i="0" dirty="0">
                <a:solidFill>
                  <a:srgbClr val="9900CC"/>
                </a:solidFill>
              </a:rPr>
              <a:t>3</a:t>
            </a:r>
            <a:r>
              <a:rPr lang="zh-CN" altLang="en-US" sz="2800" b="1" i="0" dirty="0">
                <a:solidFill>
                  <a:srgbClr val="9900CC"/>
                </a:solidFill>
              </a:rPr>
              <a:t>）辐射本领：物体辐射本领越大，其吸收本领也越大。物体辐射电磁波的同时，也吸收电磁波。物体的辐射本领与其材料性质也有关。</a:t>
            </a:r>
          </a:p>
        </p:txBody>
      </p:sp>
      <p:sp>
        <p:nvSpPr>
          <p:cNvPr id="5" name="矩形 4"/>
          <p:cNvSpPr/>
          <p:nvPr/>
        </p:nvSpPr>
        <p:spPr>
          <a:xfrm>
            <a:off x="2738438" y="500063"/>
            <a:ext cx="3890962" cy="646112"/>
          </a:xfrm>
          <a:prstGeom prst="rect">
            <a:avLst/>
          </a:prstGeom>
        </p:spPr>
        <p:txBody>
          <a:bodyPr wrap="none">
            <a:spAutoFit/>
          </a:bodyPr>
          <a:lstStyle/>
          <a:p>
            <a:pPr>
              <a:defRPr/>
            </a:pPr>
            <a:r>
              <a:rPr lang="zh-CN" altLang="en-US" sz="3600" b="1" i="0" dirty="0">
                <a:solidFill>
                  <a:srgbClr val="FF0000"/>
                </a:solidFill>
              </a:rPr>
              <a:t>热辐射实验结论：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p:cNvSpPr txBox="1">
            <a:spLocks noChangeArrowheads="1"/>
          </p:cNvSpPr>
          <p:nvPr/>
        </p:nvSpPr>
        <p:spPr>
          <a:xfrm>
            <a:off x="2057401" y="381000"/>
            <a:ext cx="7110413" cy="762000"/>
          </a:xfrm>
          <a:prstGeom prst="rect">
            <a:avLst/>
          </a:prstGeom>
          <a:gradFill rotWithShape="1">
            <a:gsLst>
              <a:gs pos="0">
                <a:srgbClr val="FF00FF"/>
              </a:gs>
              <a:gs pos="50000">
                <a:schemeClr val="bg1"/>
              </a:gs>
              <a:gs pos="100000">
                <a:srgbClr val="FF00FF"/>
              </a:gs>
            </a:gsLst>
            <a:lin ang="5400000" scaled="1"/>
          </a:gradFill>
          <a:effectLst>
            <a:outerShdw dist="107763" dir="18900000" algn="ctr" rotWithShape="0">
              <a:srgbClr val="0000FF"/>
            </a:outerShdw>
          </a:effectLst>
        </p:spPr>
        <p:txBody>
          <a:bodyPr/>
          <a:lstStyle/>
          <a:p>
            <a:pPr algn="ctr">
              <a:defRPr/>
            </a:pPr>
            <a:r>
              <a:rPr lang="zh-CN" altLang="en-US" sz="4400" b="1" i="0" kern="0" dirty="0">
                <a:latin typeface="+mj-lt"/>
                <a:ea typeface="+mj-ea"/>
                <a:cs typeface="+mj-cs"/>
              </a:rPr>
              <a:t>一、辉煌的经典物理学大厦</a:t>
            </a:r>
          </a:p>
        </p:txBody>
      </p:sp>
      <p:sp>
        <p:nvSpPr>
          <p:cNvPr id="3" name="Rectangle 3"/>
          <p:cNvSpPr txBox="1">
            <a:spLocks noChangeArrowheads="1"/>
          </p:cNvSpPr>
          <p:nvPr/>
        </p:nvSpPr>
        <p:spPr>
          <a:xfrm>
            <a:off x="1524000" y="1219200"/>
            <a:ext cx="4357688" cy="5334000"/>
          </a:xfrm>
          <a:prstGeom prst="rect">
            <a:avLst/>
          </a:prstGeom>
        </p:spPr>
        <p:txBody>
          <a:bodyPr/>
          <a:lstStyle/>
          <a:p>
            <a:pPr marL="342900" indent="-342900">
              <a:lnSpc>
                <a:spcPct val="90000"/>
              </a:lnSpc>
              <a:spcBef>
                <a:spcPct val="20000"/>
              </a:spcBef>
              <a:buFontTx/>
              <a:buChar char="•"/>
              <a:defRPr/>
            </a:pPr>
            <a:r>
              <a:rPr lang="en-US" altLang="zh-CN" sz="2400" b="1" i="0" kern="0" dirty="0">
                <a:solidFill>
                  <a:srgbClr val="009900"/>
                </a:solidFill>
                <a:latin typeface="+mn-lt"/>
                <a:ea typeface="+mn-ea"/>
              </a:rPr>
              <a:t>16</a:t>
            </a:r>
            <a:r>
              <a:rPr lang="zh-CN" altLang="en-US" sz="2400" b="1" i="0" kern="0" dirty="0">
                <a:solidFill>
                  <a:srgbClr val="009900"/>
                </a:solidFill>
                <a:latin typeface="+mn-lt"/>
                <a:ea typeface="+mn-ea"/>
              </a:rPr>
              <a:t>世纪末伽利略开创用科学方法研究物体的运动经开普勒、笛卡儿、惠更斯等人的工作，至</a:t>
            </a:r>
            <a:r>
              <a:rPr lang="en-US" altLang="zh-CN" sz="2400" b="1" i="0" kern="0" dirty="0">
                <a:solidFill>
                  <a:srgbClr val="009900"/>
                </a:solidFill>
                <a:latin typeface="+mn-lt"/>
                <a:ea typeface="+mn-ea"/>
              </a:rPr>
              <a:t>1687</a:t>
            </a:r>
            <a:r>
              <a:rPr lang="zh-CN" altLang="en-US" sz="2400" b="1" i="0" kern="0" dirty="0">
                <a:solidFill>
                  <a:srgbClr val="009900"/>
                </a:solidFill>
                <a:latin typeface="+mn-lt"/>
                <a:ea typeface="+mn-ea"/>
              </a:rPr>
              <a:t>年牛顿的</a:t>
            </a:r>
            <a:r>
              <a:rPr lang="en-US" altLang="zh-CN" sz="2400" b="1" i="0" kern="0" dirty="0">
                <a:solidFill>
                  <a:srgbClr val="009900"/>
                </a:solidFill>
                <a:latin typeface="+mn-lt"/>
                <a:ea typeface="+mn-ea"/>
              </a:rPr>
              <a:t>《</a:t>
            </a:r>
            <a:r>
              <a:rPr lang="zh-CN" altLang="en-US" sz="2400" b="1" i="0" kern="0" dirty="0">
                <a:solidFill>
                  <a:srgbClr val="009900"/>
                </a:solidFill>
                <a:latin typeface="+mn-lt"/>
                <a:ea typeface="+mn-ea"/>
              </a:rPr>
              <a:t>自然哲学的数学原理</a:t>
            </a:r>
            <a:r>
              <a:rPr lang="en-US" altLang="zh-CN" sz="2400" b="1" i="0" kern="0" dirty="0">
                <a:solidFill>
                  <a:srgbClr val="009900"/>
                </a:solidFill>
                <a:latin typeface="+mn-lt"/>
                <a:ea typeface="+mn-ea"/>
              </a:rPr>
              <a:t>》</a:t>
            </a:r>
            <a:r>
              <a:rPr lang="zh-CN" altLang="en-US" sz="2400" b="1" i="0" kern="0" dirty="0">
                <a:solidFill>
                  <a:srgbClr val="009900"/>
                </a:solidFill>
                <a:latin typeface="+mn-lt"/>
                <a:ea typeface="+mn-ea"/>
              </a:rPr>
              <a:t>问世，牛顿力学体系形成。</a:t>
            </a:r>
          </a:p>
          <a:p>
            <a:pPr marL="342900" indent="-342900">
              <a:lnSpc>
                <a:spcPct val="90000"/>
              </a:lnSpc>
              <a:spcBef>
                <a:spcPct val="20000"/>
              </a:spcBef>
              <a:buFontTx/>
              <a:buChar char="•"/>
              <a:defRPr/>
            </a:pPr>
            <a:r>
              <a:rPr lang="en-US" altLang="zh-CN" sz="2400" b="1" i="0" kern="0" dirty="0">
                <a:solidFill>
                  <a:srgbClr val="0000CC"/>
                </a:solidFill>
                <a:latin typeface="+mn-lt"/>
                <a:ea typeface="+mn-ea"/>
              </a:rPr>
              <a:t>18</a:t>
            </a:r>
            <a:r>
              <a:rPr lang="zh-CN" altLang="en-US" sz="2400" b="1" i="0" kern="0" dirty="0">
                <a:solidFill>
                  <a:srgbClr val="0000CC"/>
                </a:solidFill>
                <a:latin typeface="+mn-lt"/>
                <a:ea typeface="+mn-ea"/>
              </a:rPr>
              <a:t>世纪以后，力学的发展推广到其它领域。经过达郎贝尔、拉格朗日、哈密顿等努力，至</a:t>
            </a:r>
            <a:r>
              <a:rPr lang="en-US" altLang="zh-CN" sz="2400" b="1" i="0" kern="0" dirty="0">
                <a:solidFill>
                  <a:srgbClr val="0000CC"/>
                </a:solidFill>
                <a:latin typeface="+mn-lt"/>
                <a:ea typeface="+mn-ea"/>
              </a:rPr>
              <a:t>19</a:t>
            </a:r>
            <a:r>
              <a:rPr lang="zh-CN" altLang="en-US" sz="2400" b="1" i="0" kern="0" dirty="0">
                <a:solidFill>
                  <a:srgbClr val="0000CC"/>
                </a:solidFill>
                <a:latin typeface="+mn-lt"/>
                <a:ea typeface="+mn-ea"/>
              </a:rPr>
              <a:t>世纪初，建立分析力学体系。严谨、完备、自洽的力学体系完全形成。</a:t>
            </a:r>
          </a:p>
          <a:p>
            <a:pPr marL="342900" indent="-342900">
              <a:lnSpc>
                <a:spcPct val="90000"/>
              </a:lnSpc>
              <a:spcBef>
                <a:spcPct val="20000"/>
              </a:spcBef>
              <a:buFontTx/>
              <a:buChar char="•"/>
              <a:defRPr/>
            </a:pPr>
            <a:r>
              <a:rPr lang="zh-CN" altLang="en-US" sz="2400" b="1" i="0" kern="0" dirty="0">
                <a:latin typeface="+mn-lt"/>
                <a:ea typeface="+mn-ea"/>
              </a:rPr>
              <a:t>普朗克的老师不同意他学物理，认为物理学已经终结。</a:t>
            </a:r>
          </a:p>
        </p:txBody>
      </p:sp>
      <p:sp>
        <p:nvSpPr>
          <p:cNvPr id="4" name="Rectangle 4"/>
          <p:cNvSpPr txBox="1">
            <a:spLocks noChangeArrowheads="1"/>
          </p:cNvSpPr>
          <p:nvPr/>
        </p:nvSpPr>
        <p:spPr>
          <a:xfrm>
            <a:off x="6019800" y="1143000"/>
            <a:ext cx="4648200" cy="5334000"/>
          </a:xfrm>
          <a:prstGeom prst="rect">
            <a:avLst/>
          </a:prstGeom>
        </p:spPr>
        <p:txBody>
          <a:bodyPr/>
          <a:lstStyle/>
          <a:p>
            <a:pPr marL="342900" indent="-342900">
              <a:spcBef>
                <a:spcPct val="20000"/>
              </a:spcBef>
              <a:buFontTx/>
              <a:buChar char="•"/>
              <a:defRPr/>
            </a:pPr>
            <a:r>
              <a:rPr lang="en-US" altLang="zh-CN" sz="2400" b="1" i="0" kern="0" dirty="0">
                <a:solidFill>
                  <a:srgbClr val="00B0F0"/>
                </a:solidFill>
                <a:latin typeface="+mn-lt"/>
                <a:ea typeface="+mn-ea"/>
              </a:rPr>
              <a:t>1847</a:t>
            </a:r>
            <a:r>
              <a:rPr lang="zh-CN" altLang="en-US" sz="2400" b="1" i="0" kern="0" dirty="0">
                <a:solidFill>
                  <a:srgbClr val="00B0F0"/>
                </a:solidFill>
                <a:latin typeface="+mn-lt"/>
                <a:ea typeface="+mn-ea"/>
              </a:rPr>
              <a:t>年亥姆霍兹</a:t>
            </a:r>
            <a:r>
              <a:rPr lang="en-US" altLang="zh-CN" sz="2400" b="1" i="0" kern="0" dirty="0">
                <a:solidFill>
                  <a:srgbClr val="00B0F0"/>
                </a:solidFill>
                <a:latin typeface="+mn-lt"/>
                <a:ea typeface="+mn-ea"/>
              </a:rPr>
              <a:t>《</a:t>
            </a:r>
            <a:r>
              <a:rPr lang="zh-CN" altLang="en-US" sz="2400" b="1" i="0" kern="0" dirty="0">
                <a:solidFill>
                  <a:srgbClr val="00B0F0"/>
                </a:solidFill>
                <a:latin typeface="+mn-lt"/>
                <a:ea typeface="+mn-ea"/>
              </a:rPr>
              <a:t>论力的守恒</a:t>
            </a:r>
            <a:r>
              <a:rPr lang="en-US" altLang="zh-CN" sz="2400" b="1" i="0" kern="0" dirty="0">
                <a:solidFill>
                  <a:srgbClr val="00B0F0"/>
                </a:solidFill>
                <a:latin typeface="+mn-lt"/>
                <a:ea typeface="+mn-ea"/>
              </a:rPr>
              <a:t>》</a:t>
            </a:r>
            <a:r>
              <a:rPr lang="zh-CN" altLang="en-US" sz="2400" b="1" i="0" kern="0" dirty="0">
                <a:solidFill>
                  <a:srgbClr val="00B0F0"/>
                </a:solidFill>
                <a:latin typeface="+mn-lt"/>
                <a:ea typeface="+mn-ea"/>
              </a:rPr>
              <a:t>：“我们最终发现，所有涉及到的物理学问题都能归结为不变的引力和斥力”、“整个自然界的最终目的溶化在力学之中”。</a:t>
            </a:r>
          </a:p>
          <a:p>
            <a:pPr marL="342900" indent="-342900">
              <a:spcBef>
                <a:spcPct val="20000"/>
              </a:spcBef>
              <a:buFontTx/>
              <a:buChar char="•"/>
              <a:defRPr/>
            </a:pPr>
            <a:r>
              <a:rPr lang="en-US" altLang="zh-CN" sz="2400" b="1" i="0" kern="0" dirty="0">
                <a:latin typeface="+mn-lt"/>
                <a:ea typeface="+mn-ea"/>
              </a:rPr>
              <a:t>1894</a:t>
            </a:r>
            <a:r>
              <a:rPr lang="zh-CN" altLang="en-US" sz="2400" b="1" i="0" kern="0" dirty="0">
                <a:latin typeface="+mn-lt"/>
                <a:ea typeface="+mn-ea"/>
              </a:rPr>
              <a:t>年迈克尔逊的演讲指出：“物理学的真理在小数点后第六位以后去寻找。</a:t>
            </a:r>
          </a:p>
          <a:p>
            <a:pPr marL="342900" indent="-342900">
              <a:spcBef>
                <a:spcPct val="20000"/>
              </a:spcBef>
              <a:buFontTx/>
              <a:buChar char="•"/>
              <a:defRPr/>
            </a:pPr>
            <a:r>
              <a:rPr lang="zh-CN" altLang="en-US" sz="2400" b="1" i="0" kern="0" dirty="0">
                <a:solidFill>
                  <a:srgbClr val="009900"/>
                </a:solidFill>
                <a:latin typeface="+mn-lt"/>
                <a:ea typeface="+mn-ea"/>
              </a:rPr>
              <a:t>开尔文指出：物理学的大厦已经建成，简直是金碧辉煌，谁想动它的一草一木都非常困难，以后物理学家只能做一点修修补补的工作。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barn(outVertical)">
                                      <p:cBhvr>
                                        <p:cTn id="27" dur="500"/>
                                        <p:tgtEl>
                                          <p:spTgt spid="4">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
                                            <p:txEl>
                                              <p:pRg st="1" end="1"/>
                                            </p:txEl>
                                          </p:spTgt>
                                        </p:tgtEl>
                                        <p:attrNameLst>
                                          <p:attrName>style.visibility</p:attrName>
                                        </p:attrNameLst>
                                      </p:cBhvr>
                                      <p:to>
                                        <p:strVal val="visible"/>
                                      </p:to>
                                    </p:set>
                                    <p:animEffect transition="in" filter="barn(outVertical)">
                                      <p:cBhvr>
                                        <p:cTn id="32" dur="500"/>
                                        <p:tgtEl>
                                          <p:spTgt spid="4">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Effect transition="in" filter="barn(outVertical)">
                                      <p:cBhvr>
                                        <p:cTn id="3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3" grpId="0" build="p" autoUpdateAnimBg="0"/>
      <p:bldP spid="4"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944688" y="1728789"/>
            <a:ext cx="26463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i="0" dirty="0">
                <a:latin typeface="仿宋" panose="02010609060101010101" pitchFamily="49" charset="-122"/>
                <a:ea typeface="仿宋" panose="02010609060101010101" pitchFamily="49" charset="-122"/>
              </a:rPr>
              <a:t>的物体，</a:t>
            </a:r>
          </a:p>
        </p:txBody>
      </p:sp>
      <p:sp>
        <p:nvSpPr>
          <p:cNvPr id="5" name="Text Box 5"/>
          <p:cNvSpPr txBox="1">
            <a:spLocks noChangeArrowheads="1"/>
          </p:cNvSpPr>
          <p:nvPr/>
        </p:nvSpPr>
        <p:spPr bwMode="auto">
          <a:xfrm>
            <a:off x="1921843" y="1188245"/>
            <a:ext cx="2495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i="0">
                <a:ea typeface="黑体" panose="02010609060101010101" pitchFamily="49" charset="-122"/>
              </a:rPr>
              <a:t> </a:t>
            </a:r>
            <a:r>
              <a:rPr lang="zh-CN" altLang="en-US" sz="3200" b="1" i="0">
                <a:solidFill>
                  <a:srgbClr val="0000FF"/>
                </a:solidFill>
                <a:ea typeface="黑体" panose="02010609060101010101" pitchFamily="49" charset="-122"/>
              </a:rPr>
              <a:t>黑体：</a:t>
            </a:r>
          </a:p>
        </p:txBody>
      </p:sp>
      <p:sp>
        <p:nvSpPr>
          <p:cNvPr id="6" name="Rectangle 7"/>
          <p:cNvSpPr>
            <a:spLocks noChangeArrowheads="1"/>
          </p:cNvSpPr>
          <p:nvPr/>
        </p:nvSpPr>
        <p:spPr bwMode="auto">
          <a:xfrm>
            <a:off x="3719514" y="1773239"/>
            <a:ext cx="45799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i="0" dirty="0">
                <a:latin typeface="华文新魏" panose="02010800040101010101" pitchFamily="2" charset="-122"/>
                <a:ea typeface="华文新魏" panose="02010800040101010101" pitchFamily="2" charset="-122"/>
              </a:rPr>
              <a:t>黑体是最理想的发射体。</a:t>
            </a:r>
          </a:p>
        </p:txBody>
      </p:sp>
      <p:sp>
        <p:nvSpPr>
          <p:cNvPr id="7" name="Rectangle 8"/>
          <p:cNvSpPr>
            <a:spLocks noChangeArrowheads="1"/>
          </p:cNvSpPr>
          <p:nvPr/>
        </p:nvSpPr>
        <p:spPr bwMode="auto">
          <a:xfrm>
            <a:off x="3602038" y="1150941"/>
            <a:ext cx="69310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i="0" dirty="0">
                <a:solidFill>
                  <a:srgbClr val="FF0000"/>
                </a:solidFill>
                <a:latin typeface="仿宋" panose="02010609060101010101" pitchFamily="49" charset="-122"/>
                <a:ea typeface="仿宋" panose="02010609060101010101" pitchFamily="49" charset="-122"/>
              </a:rPr>
              <a:t>能完全吸收各种波长电磁波</a:t>
            </a:r>
            <a:r>
              <a:rPr lang="zh-CN" altLang="en-US" sz="3200" b="1" i="0" dirty="0">
                <a:latin typeface="仿宋" panose="02010609060101010101" pitchFamily="49" charset="-122"/>
                <a:ea typeface="仿宋" panose="02010609060101010101" pitchFamily="49" charset="-122"/>
              </a:rPr>
              <a:t>而无反射</a:t>
            </a:r>
          </a:p>
        </p:txBody>
      </p:sp>
      <p:sp>
        <p:nvSpPr>
          <p:cNvPr id="23" name="Text Box 24"/>
          <p:cNvSpPr txBox="1">
            <a:spLocks noChangeArrowheads="1"/>
          </p:cNvSpPr>
          <p:nvPr/>
        </p:nvSpPr>
        <p:spPr bwMode="auto">
          <a:xfrm>
            <a:off x="1924051" y="2409825"/>
            <a:ext cx="83486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i="0" dirty="0">
                <a:solidFill>
                  <a:srgbClr val="FF00FF"/>
                </a:solidFill>
                <a:latin typeface="+mj-ea"/>
                <a:ea typeface="+mj-ea"/>
              </a:rPr>
              <a:t>即使是煤黑，对太阳光的</a:t>
            </a:r>
            <a:r>
              <a:rPr lang="zh-CN" altLang="en-US" sz="3200" b="1" i="0" dirty="0">
                <a:solidFill>
                  <a:srgbClr val="FF00FF"/>
                </a:solidFill>
                <a:latin typeface="+mj-ea"/>
                <a:ea typeface="+mj-ea"/>
                <a:sym typeface="Symbol" panose="05050102010706020507" pitchFamily="18" charset="2"/>
              </a:rPr>
              <a:t>吸收</a:t>
            </a:r>
            <a:r>
              <a:rPr lang="zh-CN" altLang="en-US" sz="3200" b="1" i="0" dirty="0">
                <a:solidFill>
                  <a:srgbClr val="FF00FF"/>
                </a:solidFill>
                <a:latin typeface="+mj-ea"/>
                <a:ea typeface="+mj-ea"/>
              </a:rPr>
              <a:t>也小于 </a:t>
            </a:r>
            <a:r>
              <a:rPr lang="en-US" altLang="zh-CN" sz="3200" b="1" i="0" dirty="0">
                <a:solidFill>
                  <a:srgbClr val="FF00FF"/>
                </a:solidFill>
                <a:latin typeface="+mj-ea"/>
                <a:ea typeface="+mj-ea"/>
              </a:rPr>
              <a:t>99%</a:t>
            </a:r>
            <a:r>
              <a:rPr lang="zh-CN" altLang="en-US" sz="3200" b="1" i="0" dirty="0">
                <a:solidFill>
                  <a:srgbClr val="FF00FF"/>
                </a:solidFill>
                <a:latin typeface="+mj-ea"/>
                <a:ea typeface="+mj-ea"/>
              </a:rPr>
              <a:t>。</a:t>
            </a:r>
          </a:p>
        </p:txBody>
      </p:sp>
      <p:sp>
        <p:nvSpPr>
          <p:cNvPr id="30747" name="矩形 27"/>
          <p:cNvSpPr>
            <a:spLocks noChangeArrowheads="1"/>
          </p:cNvSpPr>
          <p:nvPr/>
        </p:nvSpPr>
        <p:spPr bwMode="auto">
          <a:xfrm>
            <a:off x="2063553" y="573681"/>
            <a:ext cx="18303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i="0" dirty="0">
                <a:solidFill>
                  <a:srgbClr val="3E0000"/>
                </a:solidFill>
                <a:ea typeface="黑体" panose="02010609060101010101" pitchFamily="49" charset="-122"/>
              </a:rPr>
              <a:t>一    黑体</a:t>
            </a:r>
          </a:p>
        </p:txBody>
      </p:sp>
      <p:sp>
        <p:nvSpPr>
          <p:cNvPr id="30748" name="矩形 28"/>
          <p:cNvSpPr>
            <a:spLocks noChangeArrowheads="1"/>
          </p:cNvSpPr>
          <p:nvPr/>
        </p:nvSpPr>
        <p:spPr bwMode="auto">
          <a:xfrm>
            <a:off x="1921843" y="105569"/>
            <a:ext cx="29606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i="0" dirty="0">
                <a:solidFill>
                  <a:srgbClr val="FF0066"/>
                </a:solidFill>
              </a:rPr>
              <a:t>21.1.2 </a:t>
            </a:r>
            <a:r>
              <a:rPr lang="zh-CN" altLang="en-US" sz="3200" b="1" i="0" dirty="0">
                <a:solidFill>
                  <a:srgbClr val="FF0066"/>
                </a:solidFill>
              </a:rPr>
              <a:t>黑体辐射</a:t>
            </a:r>
            <a:endParaRPr lang="zh-CN" altLang="en-US" sz="3200" dirty="0">
              <a:solidFill>
                <a:srgbClr val="FF0066"/>
              </a:solidFill>
            </a:endParaRPr>
          </a:p>
        </p:txBody>
      </p:sp>
      <p:sp>
        <p:nvSpPr>
          <p:cNvPr id="4" name="矩形 3"/>
          <p:cNvSpPr/>
          <p:nvPr/>
        </p:nvSpPr>
        <p:spPr>
          <a:xfrm>
            <a:off x="8014710" y="1765301"/>
            <a:ext cx="2653290" cy="584775"/>
          </a:xfrm>
          <a:prstGeom prst="rect">
            <a:avLst/>
          </a:prstGeom>
        </p:spPr>
        <p:txBody>
          <a:bodyPr wrap="none">
            <a:spAutoFit/>
          </a:bodyPr>
          <a:lstStyle/>
          <a:p>
            <a:r>
              <a:rPr lang="en-US" altLang="zh-CN" sz="3200" b="1" i="0" dirty="0">
                <a:solidFill>
                  <a:srgbClr val="008000"/>
                </a:solidFill>
                <a:latin typeface="楷体" panose="02010609060101010101" pitchFamily="49" charset="-122"/>
                <a:ea typeface="楷体" panose="02010609060101010101" pitchFamily="49" charset="-122"/>
              </a:rPr>
              <a:t>——</a:t>
            </a:r>
            <a:r>
              <a:rPr lang="zh-CN" altLang="en-US" sz="3200" b="1" i="0" dirty="0">
                <a:solidFill>
                  <a:srgbClr val="008000"/>
                </a:solidFill>
                <a:latin typeface="楷体" panose="02010609060101010101" pitchFamily="49" charset="-122"/>
                <a:ea typeface="楷体" panose="02010609060101010101" pitchFamily="49" charset="-122"/>
              </a:rPr>
              <a:t>理想模型</a:t>
            </a:r>
            <a:endParaRPr lang="zh-CN" altLang="en-US" sz="3200" dirty="0">
              <a:solidFill>
                <a:srgbClr val="008000"/>
              </a:solidFill>
              <a:latin typeface="楷体" panose="02010609060101010101" pitchFamily="49" charset="-122"/>
              <a:ea typeface="楷体" panose="02010609060101010101" pitchFamily="49" charset="-122"/>
            </a:endParaRPr>
          </a:p>
        </p:txBody>
      </p:sp>
      <p:sp>
        <p:nvSpPr>
          <p:cNvPr id="30" name="Text Box 3"/>
          <p:cNvSpPr txBox="1">
            <a:spLocks noChangeArrowheads="1"/>
          </p:cNvSpPr>
          <p:nvPr/>
        </p:nvSpPr>
        <p:spPr bwMode="auto">
          <a:xfrm>
            <a:off x="2386013" y="3000375"/>
            <a:ext cx="3810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i="0" dirty="0">
                <a:solidFill>
                  <a:srgbClr val="0000FF"/>
                </a:solidFill>
                <a:ea typeface="黑体" panose="02010609060101010101" pitchFamily="49" charset="-122"/>
              </a:rPr>
              <a:t>维恩设计的黑体：</a:t>
            </a:r>
            <a:endParaRPr lang="zh-CN" altLang="en-US" sz="3200" i="0" dirty="0">
              <a:ea typeface="黑体" panose="02010609060101010101" pitchFamily="49" charset="-122"/>
            </a:endParaRPr>
          </a:p>
        </p:txBody>
      </p:sp>
      <p:sp>
        <p:nvSpPr>
          <p:cNvPr id="31" name="Freeform 9"/>
          <p:cNvSpPr>
            <a:spLocks/>
          </p:cNvSpPr>
          <p:nvPr/>
        </p:nvSpPr>
        <p:spPr bwMode="auto">
          <a:xfrm>
            <a:off x="7710632" y="3063876"/>
            <a:ext cx="2508250" cy="2740025"/>
          </a:xfrm>
          <a:custGeom>
            <a:avLst/>
            <a:gdLst>
              <a:gd name="T0" fmla="*/ 2147483647 w 1580"/>
              <a:gd name="T1" fmla="*/ 2147483647 h 2038"/>
              <a:gd name="T2" fmla="*/ 2147483647 w 1580"/>
              <a:gd name="T3" fmla="*/ 2147483647 h 2038"/>
              <a:gd name="T4" fmla="*/ 2147483647 w 1580"/>
              <a:gd name="T5" fmla="*/ 2147483647 h 2038"/>
              <a:gd name="T6" fmla="*/ 2147483647 w 1580"/>
              <a:gd name="T7" fmla="*/ 2147483647 h 2038"/>
              <a:gd name="T8" fmla="*/ 2147483647 w 1580"/>
              <a:gd name="T9" fmla="*/ 2147483647 h 2038"/>
              <a:gd name="T10" fmla="*/ 2147483647 w 1580"/>
              <a:gd name="T11" fmla="*/ 2147483647 h 2038"/>
              <a:gd name="T12" fmla="*/ 2147483647 w 1580"/>
              <a:gd name="T13" fmla="*/ 2147483647 h 2038"/>
              <a:gd name="T14" fmla="*/ 2147483647 w 1580"/>
              <a:gd name="T15" fmla="*/ 2147483647 h 2038"/>
              <a:gd name="T16" fmla="*/ 2147483647 w 1580"/>
              <a:gd name="T17" fmla="*/ 2147483647 h 2038"/>
              <a:gd name="T18" fmla="*/ 2147483647 w 1580"/>
              <a:gd name="T19" fmla="*/ 2147483647 h 2038"/>
              <a:gd name="T20" fmla="*/ 2147483647 w 1580"/>
              <a:gd name="T21" fmla="*/ 2147483647 h 2038"/>
              <a:gd name="T22" fmla="*/ 2147483647 w 1580"/>
              <a:gd name="T23" fmla="*/ 2147483647 h 2038"/>
              <a:gd name="T24" fmla="*/ 2147483647 w 1580"/>
              <a:gd name="T25" fmla="*/ 2147483647 h 2038"/>
              <a:gd name="T26" fmla="*/ 2147483647 w 1580"/>
              <a:gd name="T27" fmla="*/ 2147483647 h 203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80"/>
              <a:gd name="T43" fmla="*/ 0 h 2038"/>
              <a:gd name="T44" fmla="*/ 1580 w 1580"/>
              <a:gd name="T45" fmla="*/ 2038 h 203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80" h="2038">
                <a:moveTo>
                  <a:pt x="1434" y="770"/>
                </a:moveTo>
                <a:cubicBezTo>
                  <a:pt x="1466" y="757"/>
                  <a:pt x="1498" y="744"/>
                  <a:pt x="1489" y="670"/>
                </a:cubicBezTo>
                <a:cubicBezTo>
                  <a:pt x="1480" y="596"/>
                  <a:pt x="1439" y="424"/>
                  <a:pt x="1378" y="326"/>
                </a:cubicBezTo>
                <a:cubicBezTo>
                  <a:pt x="1317" y="228"/>
                  <a:pt x="1217" y="135"/>
                  <a:pt x="1123" y="81"/>
                </a:cubicBezTo>
                <a:cubicBezTo>
                  <a:pt x="1029" y="27"/>
                  <a:pt x="936" y="0"/>
                  <a:pt x="812" y="4"/>
                </a:cubicBezTo>
                <a:cubicBezTo>
                  <a:pt x="688" y="8"/>
                  <a:pt x="497" y="25"/>
                  <a:pt x="378" y="104"/>
                </a:cubicBezTo>
                <a:cubicBezTo>
                  <a:pt x="259" y="183"/>
                  <a:pt x="161" y="322"/>
                  <a:pt x="100" y="481"/>
                </a:cubicBezTo>
                <a:cubicBezTo>
                  <a:pt x="39" y="640"/>
                  <a:pt x="0" y="879"/>
                  <a:pt x="11" y="1059"/>
                </a:cubicBezTo>
                <a:cubicBezTo>
                  <a:pt x="22" y="1239"/>
                  <a:pt x="78" y="1405"/>
                  <a:pt x="167" y="1559"/>
                </a:cubicBezTo>
                <a:cubicBezTo>
                  <a:pt x="256" y="1713"/>
                  <a:pt x="371" y="1924"/>
                  <a:pt x="545" y="1981"/>
                </a:cubicBezTo>
                <a:cubicBezTo>
                  <a:pt x="719" y="2038"/>
                  <a:pt x="1049" y="1995"/>
                  <a:pt x="1212" y="1903"/>
                </a:cubicBezTo>
                <a:cubicBezTo>
                  <a:pt x="1375" y="1811"/>
                  <a:pt x="1466" y="1583"/>
                  <a:pt x="1523" y="1426"/>
                </a:cubicBezTo>
                <a:cubicBezTo>
                  <a:pt x="1580" y="1269"/>
                  <a:pt x="1567" y="1048"/>
                  <a:pt x="1556" y="959"/>
                </a:cubicBezTo>
                <a:cubicBezTo>
                  <a:pt x="1545" y="870"/>
                  <a:pt x="1500" y="881"/>
                  <a:pt x="1456" y="892"/>
                </a:cubicBezTo>
              </a:path>
            </a:pathLst>
          </a:custGeom>
          <a:solidFill>
            <a:srgbClr val="CC9900"/>
          </a:solidFill>
          <a:ln w="28575">
            <a:solidFill>
              <a:schemeClr val="tx1"/>
            </a:solidFill>
            <a:round/>
            <a:headEnd/>
            <a:tailEnd/>
          </a:ln>
        </p:spPr>
        <p:txBody>
          <a:bodyPr wrap="none" anchor="ctr"/>
          <a:lstStyle/>
          <a:p>
            <a:endParaRPr lang="zh-CN" altLang="en-US"/>
          </a:p>
        </p:txBody>
      </p:sp>
      <p:sp>
        <p:nvSpPr>
          <p:cNvPr id="32" name="Freeform 10"/>
          <p:cNvSpPr>
            <a:spLocks/>
          </p:cNvSpPr>
          <p:nvPr/>
        </p:nvSpPr>
        <p:spPr bwMode="auto">
          <a:xfrm>
            <a:off x="7802708" y="3155951"/>
            <a:ext cx="2219325" cy="2493963"/>
          </a:xfrm>
          <a:custGeom>
            <a:avLst/>
            <a:gdLst>
              <a:gd name="T0" fmla="*/ 2147483647 w 1398"/>
              <a:gd name="T1" fmla="*/ 2147483647 h 1855"/>
              <a:gd name="T2" fmla="*/ 2147483647 w 1398"/>
              <a:gd name="T3" fmla="*/ 2147483647 h 1855"/>
              <a:gd name="T4" fmla="*/ 2147483647 w 1398"/>
              <a:gd name="T5" fmla="*/ 2147483647 h 1855"/>
              <a:gd name="T6" fmla="*/ 2147483647 w 1398"/>
              <a:gd name="T7" fmla="*/ 2147483647 h 1855"/>
              <a:gd name="T8" fmla="*/ 2147483647 w 1398"/>
              <a:gd name="T9" fmla="*/ 2147483647 h 1855"/>
              <a:gd name="T10" fmla="*/ 2147483647 w 1398"/>
              <a:gd name="T11" fmla="*/ 2147483647 h 1855"/>
              <a:gd name="T12" fmla="*/ 2147483647 w 1398"/>
              <a:gd name="T13" fmla="*/ 2147483647 h 1855"/>
              <a:gd name="T14" fmla="*/ 2147483647 w 1398"/>
              <a:gd name="T15" fmla="*/ 2147483647 h 1855"/>
              <a:gd name="T16" fmla="*/ 0 60000 65536"/>
              <a:gd name="T17" fmla="*/ 0 60000 65536"/>
              <a:gd name="T18" fmla="*/ 0 60000 65536"/>
              <a:gd name="T19" fmla="*/ 0 60000 65536"/>
              <a:gd name="T20" fmla="*/ 0 60000 65536"/>
              <a:gd name="T21" fmla="*/ 0 60000 65536"/>
              <a:gd name="T22" fmla="*/ 0 60000 65536"/>
              <a:gd name="T23" fmla="*/ 0 60000 65536"/>
              <a:gd name="T24" fmla="*/ 0 w 1398"/>
              <a:gd name="T25" fmla="*/ 0 h 1855"/>
              <a:gd name="T26" fmla="*/ 1398 w 1398"/>
              <a:gd name="T27" fmla="*/ 1855 h 18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98" h="1855">
                <a:moveTo>
                  <a:pt x="1376" y="701"/>
                </a:moveTo>
                <a:cubicBezTo>
                  <a:pt x="1310" y="494"/>
                  <a:pt x="1244" y="288"/>
                  <a:pt x="1109" y="179"/>
                </a:cubicBezTo>
                <a:cubicBezTo>
                  <a:pt x="974" y="70"/>
                  <a:pt x="728" y="0"/>
                  <a:pt x="565" y="46"/>
                </a:cubicBezTo>
                <a:cubicBezTo>
                  <a:pt x="402" y="92"/>
                  <a:pt x="214" y="272"/>
                  <a:pt x="131" y="457"/>
                </a:cubicBezTo>
                <a:cubicBezTo>
                  <a:pt x="48" y="642"/>
                  <a:pt x="0" y="937"/>
                  <a:pt x="65" y="1157"/>
                </a:cubicBezTo>
                <a:cubicBezTo>
                  <a:pt x="130" y="1377"/>
                  <a:pt x="324" y="1703"/>
                  <a:pt x="520" y="1779"/>
                </a:cubicBezTo>
                <a:cubicBezTo>
                  <a:pt x="716" y="1855"/>
                  <a:pt x="1097" y="1775"/>
                  <a:pt x="1243" y="1612"/>
                </a:cubicBezTo>
                <a:cubicBezTo>
                  <a:pt x="1389" y="1449"/>
                  <a:pt x="1393" y="1125"/>
                  <a:pt x="1398" y="801"/>
                </a:cubicBezTo>
              </a:path>
            </a:pathLst>
          </a:custGeom>
          <a:solidFill>
            <a:schemeClr val="bg1"/>
          </a:solidFill>
          <a:ln w="28575">
            <a:solidFill>
              <a:schemeClr val="tx1"/>
            </a:solidFill>
            <a:round/>
            <a:headEnd/>
            <a:tailEnd/>
          </a:ln>
        </p:spPr>
        <p:txBody>
          <a:bodyPr wrap="none" anchor="ctr"/>
          <a:lstStyle/>
          <a:p>
            <a:endParaRPr lang="zh-CN" altLang="en-US"/>
          </a:p>
        </p:txBody>
      </p:sp>
      <p:sp>
        <p:nvSpPr>
          <p:cNvPr id="33" name="Line 11"/>
          <p:cNvSpPr>
            <a:spLocks noChangeShapeType="1"/>
          </p:cNvSpPr>
          <p:nvPr/>
        </p:nvSpPr>
        <p:spPr bwMode="auto">
          <a:xfrm flipH="1">
            <a:off x="7993208" y="3711575"/>
            <a:ext cx="3281363" cy="1149350"/>
          </a:xfrm>
          <a:prstGeom prst="line">
            <a:avLst/>
          </a:prstGeom>
          <a:noFill/>
          <a:ln w="28575">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12"/>
          <p:cNvSpPr>
            <a:spLocks noChangeShapeType="1"/>
          </p:cNvSpPr>
          <p:nvPr/>
        </p:nvSpPr>
        <p:spPr bwMode="auto">
          <a:xfrm flipV="1">
            <a:off x="7975746" y="4578350"/>
            <a:ext cx="2028825" cy="298450"/>
          </a:xfrm>
          <a:prstGeom prst="line">
            <a:avLst/>
          </a:prstGeom>
          <a:noFill/>
          <a:ln w="28575">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13"/>
          <p:cNvSpPr>
            <a:spLocks noChangeShapeType="1"/>
          </p:cNvSpPr>
          <p:nvPr/>
        </p:nvSpPr>
        <p:spPr bwMode="auto">
          <a:xfrm flipH="1" flipV="1">
            <a:off x="7869382" y="4175125"/>
            <a:ext cx="2152650" cy="431800"/>
          </a:xfrm>
          <a:prstGeom prst="line">
            <a:avLst/>
          </a:prstGeom>
          <a:noFill/>
          <a:ln w="28575">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14"/>
          <p:cNvSpPr>
            <a:spLocks noChangeShapeType="1"/>
          </p:cNvSpPr>
          <p:nvPr/>
        </p:nvSpPr>
        <p:spPr bwMode="auto">
          <a:xfrm flipV="1">
            <a:off x="7905896" y="3502025"/>
            <a:ext cx="1781175" cy="673100"/>
          </a:xfrm>
          <a:prstGeom prst="line">
            <a:avLst/>
          </a:prstGeom>
          <a:noFill/>
          <a:ln w="28575">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15"/>
          <p:cNvSpPr>
            <a:spLocks noChangeShapeType="1"/>
          </p:cNvSpPr>
          <p:nvPr/>
        </p:nvSpPr>
        <p:spPr bwMode="auto">
          <a:xfrm flipH="1">
            <a:off x="8099571" y="3516313"/>
            <a:ext cx="1570037" cy="1560512"/>
          </a:xfrm>
          <a:prstGeom prst="line">
            <a:avLst/>
          </a:prstGeom>
          <a:noFill/>
          <a:ln w="28575">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16"/>
          <p:cNvSpPr>
            <a:spLocks noChangeShapeType="1"/>
          </p:cNvSpPr>
          <p:nvPr/>
        </p:nvSpPr>
        <p:spPr bwMode="auto">
          <a:xfrm>
            <a:off x="8099570" y="5076826"/>
            <a:ext cx="1693862" cy="187325"/>
          </a:xfrm>
          <a:prstGeom prst="line">
            <a:avLst/>
          </a:prstGeom>
          <a:noFill/>
          <a:ln w="28575">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17"/>
          <p:cNvSpPr>
            <a:spLocks noChangeShapeType="1"/>
          </p:cNvSpPr>
          <p:nvPr/>
        </p:nvSpPr>
        <p:spPr bwMode="auto">
          <a:xfrm flipV="1">
            <a:off x="9793433" y="3725863"/>
            <a:ext cx="17463" cy="1598612"/>
          </a:xfrm>
          <a:prstGeom prst="line">
            <a:avLst/>
          </a:prstGeom>
          <a:noFill/>
          <a:ln w="28575">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18"/>
          <p:cNvSpPr>
            <a:spLocks noChangeShapeType="1"/>
          </p:cNvSpPr>
          <p:nvPr/>
        </p:nvSpPr>
        <p:spPr bwMode="auto">
          <a:xfrm flipH="1" flipV="1">
            <a:off x="9139383" y="3217864"/>
            <a:ext cx="671513" cy="523875"/>
          </a:xfrm>
          <a:prstGeom prst="line">
            <a:avLst/>
          </a:prstGeom>
          <a:noFill/>
          <a:ln w="28575">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19"/>
          <p:cNvSpPr>
            <a:spLocks noChangeShapeType="1"/>
          </p:cNvSpPr>
          <p:nvPr/>
        </p:nvSpPr>
        <p:spPr bwMode="auto">
          <a:xfrm flipH="1">
            <a:off x="8134496" y="3233739"/>
            <a:ext cx="1004887" cy="312737"/>
          </a:xfrm>
          <a:prstGeom prst="line">
            <a:avLst/>
          </a:prstGeom>
          <a:noFill/>
          <a:ln w="28575">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20"/>
          <p:cNvSpPr>
            <a:spLocks noChangeShapeType="1"/>
          </p:cNvSpPr>
          <p:nvPr/>
        </p:nvSpPr>
        <p:spPr bwMode="auto">
          <a:xfrm flipH="1">
            <a:off x="7888433" y="3500438"/>
            <a:ext cx="263525" cy="1016000"/>
          </a:xfrm>
          <a:prstGeom prst="line">
            <a:avLst/>
          </a:prstGeom>
          <a:noFill/>
          <a:ln w="28575">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21"/>
          <p:cNvSpPr>
            <a:spLocks noChangeShapeType="1"/>
          </p:cNvSpPr>
          <p:nvPr/>
        </p:nvSpPr>
        <p:spPr bwMode="auto">
          <a:xfrm>
            <a:off x="7888433" y="4562476"/>
            <a:ext cx="1146175" cy="1044575"/>
          </a:xfrm>
          <a:prstGeom prst="line">
            <a:avLst/>
          </a:prstGeom>
          <a:noFill/>
          <a:ln w="28575">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22"/>
          <p:cNvSpPr>
            <a:spLocks noChangeShapeType="1"/>
          </p:cNvSpPr>
          <p:nvPr/>
        </p:nvSpPr>
        <p:spPr bwMode="auto">
          <a:xfrm flipV="1">
            <a:off x="9034607" y="4786313"/>
            <a:ext cx="406400" cy="806450"/>
          </a:xfrm>
          <a:prstGeom prst="line">
            <a:avLst/>
          </a:prstGeom>
          <a:noFill/>
          <a:ln w="28575">
            <a:solidFill>
              <a:srgbClr val="FF33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Rectangle 23"/>
          <p:cNvSpPr>
            <a:spLocks noChangeArrowheads="1"/>
          </p:cNvSpPr>
          <p:nvPr/>
        </p:nvSpPr>
        <p:spPr bwMode="auto">
          <a:xfrm>
            <a:off x="1928813" y="3587751"/>
            <a:ext cx="488647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3200" b="1" i="0" dirty="0">
                <a:latin typeface="华文新魏" panose="02010800040101010101" pitchFamily="2" charset="-122"/>
                <a:ea typeface="华文新魏" panose="02010800040101010101" pitchFamily="2" charset="-122"/>
              </a:rPr>
              <a:t>    不透明介质空腔开一小孔，电磁波射入小孔后，很难再从小孔中射出。</a:t>
            </a:r>
            <a:r>
              <a:rPr lang="zh-CN" altLang="en-US" sz="3200" b="1" i="0" dirty="0">
                <a:solidFill>
                  <a:srgbClr val="FF0000"/>
                </a:solidFill>
                <a:latin typeface="华文新魏" panose="02010800040101010101" pitchFamily="2" charset="-122"/>
                <a:ea typeface="华文新魏" panose="02010800040101010101" pitchFamily="2" charset="-122"/>
              </a:rPr>
              <a:t>小孔表面是黑体。</a:t>
            </a:r>
          </a:p>
        </p:txBody>
      </p:sp>
      <p:sp>
        <p:nvSpPr>
          <p:cNvPr id="46" name="Text Box 25"/>
          <p:cNvSpPr txBox="1">
            <a:spLocks noChangeArrowheads="1"/>
          </p:cNvSpPr>
          <p:nvPr/>
        </p:nvSpPr>
        <p:spPr bwMode="auto">
          <a:xfrm>
            <a:off x="1924050" y="4276725"/>
            <a:ext cx="4400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i="0">
                <a:ea typeface="黑体" panose="02010609060101010101" pitchFamily="49" charset="-122"/>
              </a:rPr>
              <a:t>    </a:t>
            </a:r>
          </a:p>
        </p:txBody>
      </p:sp>
      <p:sp>
        <p:nvSpPr>
          <p:cNvPr id="47" name="Rectangle 27"/>
          <p:cNvSpPr>
            <a:spLocks noChangeArrowheads="1"/>
          </p:cNvSpPr>
          <p:nvPr/>
        </p:nvSpPr>
        <p:spPr bwMode="auto">
          <a:xfrm>
            <a:off x="559929" y="5868989"/>
            <a:ext cx="7128791"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6" tIns="46038" rIns="92076" bIns="46038">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a:r>
              <a:rPr lang="zh-CN" altLang="en-US" sz="3200" b="1" i="0" dirty="0">
                <a:latin typeface="方正姚体" panose="02010601030101010101" pitchFamily="2" charset="-122"/>
                <a:ea typeface="方正姚体" panose="02010601030101010101" pitchFamily="2" charset="-122"/>
              </a:rPr>
              <a:t> </a:t>
            </a:r>
            <a:r>
              <a:rPr lang="en-US" altLang="zh-CN" sz="3200" b="1" i="0" dirty="0">
                <a:solidFill>
                  <a:srgbClr val="008000"/>
                </a:solidFill>
                <a:latin typeface="方正姚体" panose="02010601030101010101" pitchFamily="2" charset="-122"/>
                <a:ea typeface="方正姚体" panose="02010601030101010101" pitchFamily="2" charset="-122"/>
              </a:rPr>
              <a:t>100</a:t>
            </a:r>
            <a:r>
              <a:rPr lang="zh-CN" altLang="en-US" sz="3200" b="1" i="0" dirty="0">
                <a:solidFill>
                  <a:srgbClr val="008000"/>
                </a:solidFill>
                <a:latin typeface="方正姚体" panose="02010601030101010101" pitchFamily="2" charset="-122"/>
                <a:ea typeface="方正姚体" panose="02010601030101010101" pitchFamily="2" charset="-122"/>
              </a:rPr>
              <a:t>次反射</a:t>
            </a:r>
            <a:r>
              <a:rPr lang="en-US" altLang="zh-CN" sz="3200" b="1" i="0" dirty="0">
                <a:solidFill>
                  <a:srgbClr val="008000"/>
                </a:solidFill>
                <a:latin typeface="方正姚体" panose="02010601030101010101" pitchFamily="2" charset="-122"/>
                <a:ea typeface="方正姚体" panose="02010601030101010101" pitchFamily="2" charset="-122"/>
              </a:rPr>
              <a:t>,</a:t>
            </a:r>
            <a:r>
              <a:rPr lang="zh-CN" altLang="en-US" sz="3200" b="1" i="0" dirty="0">
                <a:solidFill>
                  <a:srgbClr val="008000"/>
                </a:solidFill>
                <a:latin typeface="方正姚体" panose="02010601030101010101" pitchFamily="2" charset="-122"/>
                <a:ea typeface="方正姚体" panose="02010601030101010101" pitchFamily="2" charset="-122"/>
              </a:rPr>
              <a:t>每次吸收</a:t>
            </a:r>
            <a:r>
              <a:rPr lang="en-US" altLang="zh-CN" sz="3200" b="1" i="0" dirty="0">
                <a:solidFill>
                  <a:srgbClr val="008000"/>
                </a:solidFill>
                <a:latin typeface="方正姚体" panose="02010601030101010101" pitchFamily="2" charset="-122"/>
                <a:ea typeface="方正姚体" panose="02010601030101010101" pitchFamily="2" charset="-122"/>
              </a:rPr>
              <a:t>10</a:t>
            </a:r>
            <a:r>
              <a:rPr lang="zh-CN" altLang="en-US" sz="3200" b="1" i="0" dirty="0">
                <a:solidFill>
                  <a:srgbClr val="008000"/>
                </a:solidFill>
                <a:latin typeface="方正姚体" panose="02010601030101010101" pitchFamily="2" charset="-122"/>
                <a:ea typeface="方正姚体" panose="02010601030101010101" pitchFamily="2" charset="-122"/>
              </a:rPr>
              <a:t>％</a:t>
            </a:r>
            <a:r>
              <a:rPr lang="zh-CN" altLang="en-US" sz="3200" b="1" i="0" dirty="0">
                <a:solidFill>
                  <a:srgbClr val="FF0066"/>
                </a:solidFill>
                <a:latin typeface="方正姚体" panose="02010601030101010101" pitchFamily="2" charset="-122"/>
                <a:ea typeface="方正姚体" panose="02010601030101010101" pitchFamily="2" charset="-122"/>
              </a:rPr>
              <a:t>射出的强度 </a:t>
            </a:r>
          </a:p>
        </p:txBody>
      </p:sp>
      <p:graphicFrame>
        <p:nvGraphicFramePr>
          <p:cNvPr id="48" name="Object 28"/>
          <p:cNvGraphicFramePr>
            <a:graphicFrameLocks/>
          </p:cNvGraphicFramePr>
          <p:nvPr>
            <p:extLst>
              <p:ext uri="{D42A27DB-BD31-4B8C-83A1-F6EECF244321}">
                <p14:modId xmlns:p14="http://schemas.microsoft.com/office/powerpoint/2010/main" val="1906003514"/>
              </p:ext>
            </p:extLst>
          </p:nvPr>
        </p:nvGraphicFramePr>
        <p:xfrm>
          <a:off x="7536367" y="6002339"/>
          <a:ext cx="3609975" cy="612775"/>
        </p:xfrm>
        <a:graphic>
          <a:graphicData uri="http://schemas.openxmlformats.org/presentationml/2006/ole">
            <mc:AlternateContent xmlns:mc="http://schemas.openxmlformats.org/markup-compatibility/2006">
              <mc:Choice xmlns:v="urn:schemas-microsoft-com:vml" Requires="v">
                <p:oleObj spid="_x0000_s31136" name="公式" r:id="rId3" imgW="3619500" imgH="622300" progId="Equation.3">
                  <p:embed/>
                </p:oleObj>
              </mc:Choice>
              <mc:Fallback>
                <p:oleObj name="公式" r:id="rId3" imgW="3619500" imgH="6223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6367" y="6002339"/>
                        <a:ext cx="3609975"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 name="Text Box 29"/>
          <p:cNvSpPr txBox="1">
            <a:spLocks noChangeArrowheads="1"/>
          </p:cNvSpPr>
          <p:nvPr/>
        </p:nvSpPr>
        <p:spPr bwMode="auto">
          <a:xfrm>
            <a:off x="10206777" y="2565401"/>
            <a:ext cx="923330" cy="2005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vert="eaVert" wrap="none" lIns="182880" tIns="91440" rIns="182880" bIns="91440">
            <a:spAutoFit/>
          </a:bodyPr>
          <a:lstStyle>
            <a:lvl1pPr defTabSz="18288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defTabSz="182880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defTabSz="18288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defTabSz="18288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zh-CN" altLang="en-US" sz="3600" b="1" i="0">
                <a:latin typeface="楷体_GB2312" pitchFamily="49" charset="-122"/>
                <a:ea typeface="楷体_GB2312" pitchFamily="49" charset="-122"/>
              </a:rPr>
              <a:t>黑体模型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left)">
                                      <p:cBhvr>
                                        <p:cTn id="41" dur="500"/>
                                        <p:tgtEl>
                                          <p:spTgt spid="45"/>
                                        </p:tgtEl>
                                      </p:cBhvr>
                                    </p:animEffect>
                                  </p:childTnLst>
                                </p:cTn>
                              </p:par>
                            </p:childTnLst>
                          </p:cTn>
                        </p:par>
                        <p:par>
                          <p:cTn id="42" fill="hold">
                            <p:stCondLst>
                              <p:cond delay="1000"/>
                            </p:stCondLst>
                            <p:childTnLst>
                              <p:par>
                                <p:cTn id="43" presetID="4" presetClass="entr" presetSubtype="32"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box(out)">
                                      <p:cBhvr>
                                        <p:cTn id="45" dur="500"/>
                                        <p:tgtEl>
                                          <p:spTgt spid="31"/>
                                        </p:tgtEl>
                                      </p:cBhvr>
                                    </p:animEffect>
                                  </p:childTnLst>
                                </p:cTn>
                              </p:par>
                            </p:childTnLst>
                          </p:cTn>
                        </p:par>
                        <p:par>
                          <p:cTn id="46" fill="hold">
                            <p:stCondLst>
                              <p:cond delay="1500"/>
                            </p:stCondLst>
                            <p:childTnLst>
                              <p:par>
                                <p:cTn id="47" presetID="1" presetClass="entr" presetSubtype="0" fill="hold" grpId="0" nodeType="afterEffect">
                                  <p:stCondLst>
                                    <p:cond delay="0"/>
                                  </p:stCondLst>
                                  <p:childTnLst>
                                    <p:set>
                                      <p:cBhvr>
                                        <p:cTn id="48" dur="1" fill="hold">
                                          <p:stCondLst>
                                            <p:cond delay="499"/>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8" presetClass="entr" presetSubtype="12"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strips(downLeft)">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5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18" presetClass="entr" presetSubtype="9"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strips(upLeft)">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8" presetClass="entr" presetSubtype="3" fill="hold" grpId="0"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strips(upRight)">
                                      <p:cBhvr>
                                        <p:cTn id="68" dur="500"/>
                                        <p:tgtEl>
                                          <p:spTgt spid="36"/>
                                        </p:tgtEl>
                                      </p:cBhvr>
                                    </p:animEffect>
                                  </p:childTnLst>
                                </p:cTn>
                              </p:par>
                            </p:childTnLst>
                          </p:cTn>
                        </p:par>
                      </p:childTnLst>
                    </p:cTn>
                  </p:par>
                  <p:par>
                    <p:cTn id="69" fill="hold">
                      <p:stCondLst>
                        <p:cond delay="indefinite"/>
                      </p:stCondLst>
                      <p:childTnLst>
                        <p:par>
                          <p:cTn id="70" fill="hold">
                            <p:stCondLst>
                              <p:cond delay="0"/>
                            </p:stCondLst>
                            <p:childTnLst>
                              <p:par>
                                <p:cTn id="71" presetID="18" presetClass="entr" presetSubtype="12" fill="hold" grpId="0" nodeType="click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strips(downLeft)">
                                      <p:cBhvr>
                                        <p:cTn id="73" dur="500"/>
                                        <p:tgtEl>
                                          <p:spTgt spid="3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left)">
                                      <p:cBhvr>
                                        <p:cTn id="78" dur="500"/>
                                        <p:tgtEl>
                                          <p:spTgt spid="3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down)">
                                      <p:cBhvr>
                                        <p:cTn id="83" dur="500"/>
                                        <p:tgtEl>
                                          <p:spTgt spid="39"/>
                                        </p:tgtEl>
                                      </p:cBhvr>
                                    </p:animEffect>
                                  </p:childTnLst>
                                </p:cTn>
                              </p:par>
                            </p:childTnLst>
                          </p:cTn>
                        </p:par>
                      </p:childTnLst>
                    </p:cTn>
                  </p:par>
                  <p:par>
                    <p:cTn id="84" fill="hold">
                      <p:stCondLst>
                        <p:cond delay="indefinite"/>
                      </p:stCondLst>
                      <p:childTnLst>
                        <p:par>
                          <p:cTn id="85" fill="hold">
                            <p:stCondLst>
                              <p:cond delay="0"/>
                            </p:stCondLst>
                            <p:childTnLst>
                              <p:par>
                                <p:cTn id="86" presetID="18" presetClass="entr" presetSubtype="9" fill="hold" grpId="0" nodeType="click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strips(upLeft)">
                                      <p:cBhvr>
                                        <p:cTn id="88" dur="500"/>
                                        <p:tgtEl>
                                          <p:spTgt spid="40"/>
                                        </p:tgtEl>
                                      </p:cBhvr>
                                    </p:animEffect>
                                  </p:childTnLst>
                                </p:cTn>
                              </p:par>
                            </p:childTnLst>
                          </p:cTn>
                        </p:par>
                      </p:childTnLst>
                    </p:cTn>
                  </p:par>
                  <p:par>
                    <p:cTn id="89" fill="hold">
                      <p:stCondLst>
                        <p:cond delay="indefinite"/>
                      </p:stCondLst>
                      <p:childTnLst>
                        <p:par>
                          <p:cTn id="90" fill="hold">
                            <p:stCondLst>
                              <p:cond delay="0"/>
                            </p:stCondLst>
                            <p:childTnLst>
                              <p:par>
                                <p:cTn id="91" presetID="18" presetClass="entr" presetSubtype="12" fill="hold" grpId="0" nodeType="click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strips(downLeft)">
                                      <p:cBhvr>
                                        <p:cTn id="93" dur="500"/>
                                        <p:tgtEl>
                                          <p:spTgt spid="41"/>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grpId="0" nodeType="click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wipe(up)">
                                      <p:cBhvr>
                                        <p:cTn id="98" dur="500"/>
                                        <p:tgtEl>
                                          <p:spTgt spid="42"/>
                                        </p:tgtEl>
                                      </p:cBhvr>
                                    </p:animEffect>
                                  </p:childTnLst>
                                </p:cTn>
                              </p:par>
                            </p:childTnLst>
                          </p:cTn>
                        </p:par>
                      </p:childTnLst>
                    </p:cTn>
                  </p:par>
                  <p:par>
                    <p:cTn id="99" fill="hold">
                      <p:stCondLst>
                        <p:cond delay="indefinite"/>
                      </p:stCondLst>
                      <p:childTnLst>
                        <p:par>
                          <p:cTn id="100" fill="hold">
                            <p:stCondLst>
                              <p:cond delay="0"/>
                            </p:stCondLst>
                            <p:childTnLst>
                              <p:par>
                                <p:cTn id="101" presetID="18" presetClass="entr" presetSubtype="6" fill="hold" grpId="0" nodeType="click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strips(downRight)">
                                      <p:cBhvr>
                                        <p:cTn id="103" dur="500"/>
                                        <p:tgtEl>
                                          <p:spTgt spid="43"/>
                                        </p:tgtEl>
                                      </p:cBhvr>
                                    </p:animEffect>
                                  </p:childTnLst>
                                </p:cTn>
                              </p:par>
                            </p:childTnLst>
                          </p:cTn>
                        </p:par>
                      </p:childTnLst>
                    </p:cTn>
                  </p:par>
                  <p:par>
                    <p:cTn id="104" fill="hold">
                      <p:stCondLst>
                        <p:cond delay="indefinite"/>
                      </p:stCondLst>
                      <p:childTnLst>
                        <p:par>
                          <p:cTn id="105" fill="hold">
                            <p:stCondLst>
                              <p:cond delay="0"/>
                            </p:stCondLst>
                            <p:childTnLst>
                              <p:par>
                                <p:cTn id="106" presetID="18" presetClass="entr" presetSubtype="3" fill="hold" grpId="0" nodeType="click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strips(upRight)">
                                      <p:cBhvr>
                                        <p:cTn id="108" dur="500"/>
                                        <p:tgtEl>
                                          <p:spTgt spid="44"/>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wipe(left)">
                                      <p:cBhvr>
                                        <p:cTn id="113" dur="500"/>
                                        <p:tgtEl>
                                          <p:spTgt spid="46"/>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499"/>
                                          </p:stCondLst>
                                        </p:cTn>
                                        <p:tgtEl>
                                          <p:spTgt spid="47">
                                            <p:txEl>
                                              <p:pRg st="0" end="0"/>
                                            </p:txEl>
                                          </p:spTgt>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499"/>
                                          </p:stCondLst>
                                        </p:cTn>
                                        <p:tgtEl>
                                          <p:spTgt spid="48"/>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499"/>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5" grpId="0" autoUpdateAnimBg="0"/>
      <p:bldP spid="6" grpId="0" autoUpdateAnimBg="0"/>
      <p:bldP spid="7" grpId="0" autoUpdateAnimBg="0"/>
      <p:bldP spid="23" grpId="0" autoUpdateAnimBg="0"/>
      <p:bldP spid="4" grpId="0"/>
      <p:bldP spid="30" grpId="0" autoUpdateAnimBg="0"/>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utoUpdateAnimBg="0"/>
      <p:bldP spid="46" grpId="0" autoUpdateAnimBg="0"/>
      <p:bldP spid="47" grpId="0" build="p" autoUpdateAnimBg="0"/>
      <p:bldP spid="49"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Box 56"/>
          <p:cNvSpPr txBox="1">
            <a:spLocks noChangeArrowheads="1"/>
          </p:cNvSpPr>
          <p:nvPr/>
        </p:nvSpPr>
        <p:spPr bwMode="auto">
          <a:xfrm>
            <a:off x="2008188" y="1573213"/>
            <a:ext cx="4392612" cy="609600"/>
          </a:xfrm>
          <a:prstGeom prst="rect">
            <a:avLst/>
          </a:prstGeom>
          <a:gradFill rotWithShape="0">
            <a:gsLst>
              <a:gs pos="0">
                <a:srgbClr val="ADB044"/>
              </a:gs>
              <a:gs pos="50000">
                <a:srgbClr val="FFFFFF"/>
              </a:gs>
              <a:gs pos="100000">
                <a:srgbClr val="ADB044"/>
              </a:gs>
            </a:gsLst>
            <a:lin ang="5400000" scaled="1"/>
          </a:gradFill>
          <a:ln>
            <a:noFill/>
          </a:ln>
          <a:effectLst>
            <a:outerShdw dist="81320" dir="18519588" algn="ctr" rotWithShape="0">
              <a:srgbClr val="D9FB9D"/>
            </a:outerShdw>
          </a:effectLst>
          <a:extLs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zh-CN" altLang="en-US" sz="3200" b="1" i="0">
                <a:latin typeface="Arial" panose="020B0604020202020204" pitchFamily="34" charset="0"/>
              </a:rPr>
              <a:t>黑体辐射的实验装置</a:t>
            </a:r>
          </a:p>
        </p:txBody>
      </p:sp>
      <p:grpSp>
        <p:nvGrpSpPr>
          <p:cNvPr id="3" name="Group 57"/>
          <p:cNvGrpSpPr>
            <a:grpSpLocks/>
          </p:cNvGrpSpPr>
          <p:nvPr/>
        </p:nvGrpSpPr>
        <p:grpSpPr bwMode="auto">
          <a:xfrm>
            <a:off x="1741488" y="2678113"/>
            <a:ext cx="8763000" cy="3810000"/>
            <a:chOff x="144" y="1392"/>
            <a:chExt cx="5520" cy="2400"/>
          </a:xfrm>
        </p:grpSpPr>
        <p:sp>
          <p:nvSpPr>
            <p:cNvPr id="31770" name="Rectangle 58"/>
            <p:cNvSpPr>
              <a:spLocks noChangeArrowheads="1"/>
            </p:cNvSpPr>
            <p:nvPr/>
          </p:nvSpPr>
          <p:spPr bwMode="auto">
            <a:xfrm>
              <a:off x="144" y="1392"/>
              <a:ext cx="5520" cy="2400"/>
            </a:xfrm>
            <a:prstGeom prst="rect">
              <a:avLst/>
            </a:prstGeom>
            <a:solidFill>
              <a:schemeClr val="bg1"/>
            </a:solidFill>
            <a:ln w="9525">
              <a:solidFill>
                <a:schemeClr val="tx2"/>
              </a:solidFill>
              <a:miter lim="800000"/>
              <a:headEnd/>
              <a:tailEnd type="none" w="sm" len="lg"/>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 name="Rectangle 59"/>
            <p:cNvSpPr>
              <a:spLocks noChangeArrowheads="1"/>
            </p:cNvSpPr>
            <p:nvPr/>
          </p:nvSpPr>
          <p:spPr bwMode="auto">
            <a:xfrm>
              <a:off x="336" y="2115"/>
              <a:ext cx="384" cy="582"/>
            </a:xfrm>
            <a:prstGeom prst="rect">
              <a:avLst/>
            </a:prstGeom>
            <a:gradFill rotWithShape="0">
              <a:gsLst>
                <a:gs pos="0">
                  <a:schemeClr val="bg1"/>
                </a:gs>
                <a:gs pos="100000">
                  <a:schemeClr val="bg1">
                    <a:gamma/>
                    <a:shade val="66275"/>
                    <a:invGamma/>
                  </a:schemeClr>
                </a:gs>
              </a:gsLst>
              <a:path path="shape">
                <a:fillToRect l="50000" t="50000" r="50000" b="50000"/>
              </a:path>
            </a:gradFill>
            <a:ln w="28575">
              <a:solidFill>
                <a:schemeClr val="tx1"/>
              </a:solidFill>
              <a:miter lim="800000"/>
              <a:headEnd/>
              <a:tailEnd/>
            </a:ln>
            <a:effectLst/>
          </p:spPr>
          <p:txBody>
            <a:bodyPr wrap="none" anchor="ctr"/>
            <a:lstStyle/>
            <a:p>
              <a:pPr>
                <a:defRPr/>
              </a:pPr>
              <a:endParaRPr lang="zh-CN" altLang="en-US" i="0"/>
            </a:p>
          </p:txBody>
        </p:sp>
        <p:sp>
          <p:nvSpPr>
            <p:cNvPr id="31772" name="Oval 60"/>
            <p:cNvSpPr>
              <a:spLocks noChangeArrowheads="1"/>
            </p:cNvSpPr>
            <p:nvPr/>
          </p:nvSpPr>
          <p:spPr bwMode="auto">
            <a:xfrm>
              <a:off x="1248" y="2067"/>
              <a:ext cx="170" cy="714"/>
            </a:xfrm>
            <a:prstGeom prst="ellipse">
              <a:avLst/>
            </a:prstGeom>
            <a:gradFill rotWithShape="0">
              <a:gsLst>
                <a:gs pos="0">
                  <a:srgbClr val="6699FF"/>
                </a:gs>
                <a:gs pos="50000">
                  <a:srgbClr val="D1E1FF"/>
                </a:gs>
                <a:gs pos="100000">
                  <a:srgbClr val="6699FF"/>
                </a:gs>
              </a:gsLst>
              <a:lin ang="0" scaled="1"/>
            </a:gradFill>
            <a:ln w="28575">
              <a:solidFill>
                <a:srgbClr val="0000FF"/>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31773" name="Group 61"/>
            <p:cNvGrpSpPr>
              <a:grpSpLocks/>
            </p:cNvGrpSpPr>
            <p:nvPr/>
          </p:nvGrpSpPr>
          <p:grpSpPr bwMode="auto">
            <a:xfrm>
              <a:off x="3888" y="2401"/>
              <a:ext cx="721" cy="479"/>
              <a:chOff x="4128" y="2110"/>
              <a:chExt cx="721" cy="479"/>
            </a:xfrm>
          </p:grpSpPr>
          <p:sp>
            <p:nvSpPr>
              <p:cNvPr id="27" name="AutoShape 62"/>
              <p:cNvSpPr>
                <a:spLocks noChangeArrowheads="1"/>
              </p:cNvSpPr>
              <p:nvPr/>
            </p:nvSpPr>
            <p:spPr bwMode="auto">
              <a:xfrm rot="497436">
                <a:off x="4128" y="2157"/>
                <a:ext cx="721" cy="432"/>
              </a:xfrm>
              <a:prstGeom prst="roundRect">
                <a:avLst>
                  <a:gd name="adj" fmla="val 16667"/>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28575">
                <a:solidFill>
                  <a:schemeClr val="tx1"/>
                </a:solidFill>
                <a:round/>
                <a:headEnd/>
                <a:tailEnd/>
              </a:ln>
              <a:effectLst/>
            </p:spPr>
            <p:txBody>
              <a:bodyPr wrap="none" anchor="ctr"/>
              <a:lstStyle/>
              <a:p>
                <a:pPr>
                  <a:defRPr/>
                </a:pPr>
                <a:endParaRPr lang="zh-CN" altLang="en-US" i="0"/>
              </a:p>
            </p:txBody>
          </p:sp>
          <p:sp>
            <p:nvSpPr>
              <p:cNvPr id="31794" name="Oval 63"/>
              <p:cNvSpPr>
                <a:spLocks noChangeArrowheads="1"/>
              </p:cNvSpPr>
              <p:nvPr/>
            </p:nvSpPr>
            <p:spPr bwMode="auto">
              <a:xfrm rot="510359">
                <a:off x="4128" y="2110"/>
                <a:ext cx="90" cy="432"/>
              </a:xfrm>
              <a:prstGeom prst="ellipse">
                <a:avLst/>
              </a:prstGeom>
              <a:gradFill rotWithShape="0">
                <a:gsLst>
                  <a:gs pos="0">
                    <a:srgbClr val="99CCFF"/>
                  </a:gs>
                  <a:gs pos="50000">
                    <a:srgbClr val="C8E4FF"/>
                  </a:gs>
                  <a:gs pos="100000">
                    <a:srgbClr val="99CCFF"/>
                  </a:gs>
                </a:gsLst>
                <a:lin ang="0" scaled="1"/>
              </a:gradFill>
              <a:ln w="2857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31774" name="Group 64"/>
            <p:cNvGrpSpPr>
              <a:grpSpLocks/>
            </p:cNvGrpSpPr>
            <p:nvPr/>
          </p:nvGrpSpPr>
          <p:grpSpPr bwMode="auto">
            <a:xfrm>
              <a:off x="1942" y="2211"/>
              <a:ext cx="794" cy="432"/>
              <a:chOff x="3360" y="3024"/>
              <a:chExt cx="768" cy="480"/>
            </a:xfrm>
          </p:grpSpPr>
          <p:sp>
            <p:nvSpPr>
              <p:cNvPr id="25" name="AutoShape 65"/>
              <p:cNvSpPr>
                <a:spLocks noChangeArrowheads="1"/>
              </p:cNvSpPr>
              <p:nvPr/>
            </p:nvSpPr>
            <p:spPr bwMode="auto">
              <a:xfrm>
                <a:off x="3360" y="3024"/>
                <a:ext cx="768" cy="480"/>
              </a:xfrm>
              <a:prstGeom prst="roundRect">
                <a:avLst>
                  <a:gd name="adj" fmla="val 16667"/>
                </a:avLst>
              </a:prstGeom>
              <a:gradFill rotWithShape="0">
                <a:gsLst>
                  <a:gs pos="0">
                    <a:schemeClr val="bg1">
                      <a:gamma/>
                      <a:shade val="36863"/>
                      <a:invGamma/>
                    </a:schemeClr>
                  </a:gs>
                  <a:gs pos="50000">
                    <a:schemeClr val="bg1"/>
                  </a:gs>
                  <a:gs pos="100000">
                    <a:schemeClr val="bg1">
                      <a:gamma/>
                      <a:shade val="36863"/>
                      <a:invGamma/>
                    </a:schemeClr>
                  </a:gs>
                </a:gsLst>
                <a:lin ang="5400000" scaled="1"/>
              </a:gradFill>
              <a:ln w="28575">
                <a:solidFill>
                  <a:schemeClr val="tx1"/>
                </a:solidFill>
                <a:round/>
                <a:headEnd/>
                <a:tailEnd/>
              </a:ln>
              <a:effectLst/>
            </p:spPr>
            <p:txBody>
              <a:bodyPr wrap="none" anchor="ctr"/>
              <a:lstStyle/>
              <a:p>
                <a:pPr>
                  <a:defRPr/>
                </a:pPr>
                <a:endParaRPr lang="zh-CN" altLang="en-US" i="0"/>
              </a:p>
            </p:txBody>
          </p:sp>
          <p:sp>
            <p:nvSpPr>
              <p:cNvPr id="26" name="Oval 66"/>
              <p:cNvSpPr>
                <a:spLocks noChangeArrowheads="1"/>
              </p:cNvSpPr>
              <p:nvPr/>
            </p:nvSpPr>
            <p:spPr bwMode="auto">
              <a:xfrm>
                <a:off x="4032" y="3024"/>
                <a:ext cx="96" cy="480"/>
              </a:xfrm>
              <a:prstGeom prst="ellipse">
                <a:avLst/>
              </a:prstGeom>
              <a:gradFill rotWithShape="0">
                <a:gsLst>
                  <a:gs pos="0">
                    <a:schemeClr val="bg1">
                      <a:gamma/>
                      <a:shade val="36863"/>
                      <a:invGamma/>
                    </a:schemeClr>
                  </a:gs>
                  <a:gs pos="50000">
                    <a:schemeClr val="bg1"/>
                  </a:gs>
                  <a:gs pos="100000">
                    <a:schemeClr val="bg1">
                      <a:gamma/>
                      <a:shade val="36863"/>
                      <a:invGamma/>
                    </a:schemeClr>
                  </a:gs>
                </a:gsLst>
                <a:lin ang="5400000" scaled="1"/>
              </a:gradFill>
              <a:ln w="28575">
                <a:solidFill>
                  <a:schemeClr val="tx1"/>
                </a:solidFill>
                <a:round/>
                <a:headEnd/>
                <a:tailEnd/>
              </a:ln>
              <a:effectLst/>
            </p:spPr>
            <p:txBody>
              <a:bodyPr wrap="none" anchor="ctr"/>
              <a:lstStyle/>
              <a:p>
                <a:pPr>
                  <a:defRPr/>
                </a:pPr>
                <a:endParaRPr lang="zh-CN" altLang="en-US" i="0"/>
              </a:p>
            </p:txBody>
          </p:sp>
        </p:grpSp>
        <p:sp>
          <p:nvSpPr>
            <p:cNvPr id="31775" name="AutoShape 67"/>
            <p:cNvSpPr>
              <a:spLocks noChangeArrowheads="1"/>
            </p:cNvSpPr>
            <p:nvPr/>
          </p:nvSpPr>
          <p:spPr bwMode="auto">
            <a:xfrm rot="322330">
              <a:off x="2928" y="2211"/>
              <a:ext cx="672" cy="528"/>
            </a:xfrm>
            <a:prstGeom prst="triangle">
              <a:avLst>
                <a:gd name="adj" fmla="val 50000"/>
              </a:avLst>
            </a:prstGeom>
            <a:gradFill rotWithShape="0">
              <a:gsLst>
                <a:gs pos="0">
                  <a:srgbClr val="EEF7FF"/>
                </a:gs>
                <a:gs pos="100000">
                  <a:srgbClr val="99CCFF"/>
                </a:gs>
              </a:gsLst>
              <a:path path="shape">
                <a:fillToRect l="50000" t="50000" r="50000" b="50000"/>
              </a:path>
            </a:gradFill>
            <a:ln w="28575">
              <a:solidFill>
                <a:srgbClr val="0000FF"/>
              </a:solidFill>
              <a:miter lim="800000"/>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1776" name="Rectangle 68"/>
            <p:cNvSpPr>
              <a:spLocks noChangeArrowheads="1"/>
            </p:cNvSpPr>
            <p:nvPr/>
          </p:nvSpPr>
          <p:spPr bwMode="auto">
            <a:xfrm>
              <a:off x="672" y="2349"/>
              <a:ext cx="96" cy="1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31777" name="Object 69"/>
            <p:cNvGraphicFramePr>
              <a:graphicFrameLocks noChangeAspect="1"/>
            </p:cNvGraphicFramePr>
            <p:nvPr/>
          </p:nvGraphicFramePr>
          <p:xfrm>
            <a:off x="384" y="2256"/>
            <a:ext cx="246" cy="293"/>
          </p:xfrm>
          <a:graphic>
            <a:graphicData uri="http://schemas.openxmlformats.org/presentationml/2006/ole">
              <mc:AlternateContent xmlns:mc="http://schemas.openxmlformats.org/markup-compatibility/2006">
                <mc:Choice xmlns:v="urn:schemas-microsoft-com:vml" Requires="v">
                  <p:oleObj spid="_x0000_s216002" name="公式" r:id="rId3" imgW="139579" imgH="164957" progId="Equation.3">
                    <p:embed/>
                  </p:oleObj>
                </mc:Choice>
                <mc:Fallback>
                  <p:oleObj name="公式" r:id="rId3" imgW="139579" imgH="164957" progId="Equation.3">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2256"/>
                          <a:ext cx="246"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78" name="Object 70"/>
            <p:cNvGraphicFramePr>
              <a:graphicFrameLocks noChangeAspect="1"/>
            </p:cNvGraphicFramePr>
            <p:nvPr/>
          </p:nvGraphicFramePr>
          <p:xfrm>
            <a:off x="1276" y="1708"/>
            <a:ext cx="288" cy="324"/>
          </p:xfrm>
          <a:graphic>
            <a:graphicData uri="http://schemas.openxmlformats.org/presentationml/2006/ole">
              <mc:AlternateContent xmlns:mc="http://schemas.openxmlformats.org/markup-compatibility/2006">
                <mc:Choice xmlns:v="urn:schemas-microsoft-com:vml" Requires="v">
                  <p:oleObj spid="_x0000_s216003" name="公式" r:id="rId5" imgW="190335" imgH="215713" progId="Equation.3">
                    <p:embed/>
                  </p:oleObj>
                </mc:Choice>
                <mc:Fallback>
                  <p:oleObj name="公式" r:id="rId5" imgW="190335" imgH="215713" progId="Equation.3">
                    <p:embed/>
                    <p:pic>
                      <p:nvPicPr>
                        <p:cNvPr id="0" name="Object 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6" y="1708"/>
                          <a:ext cx="288"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79" name="Object 71"/>
            <p:cNvGraphicFramePr>
              <a:graphicFrameLocks noChangeAspect="1"/>
            </p:cNvGraphicFramePr>
            <p:nvPr/>
          </p:nvGraphicFramePr>
          <p:xfrm>
            <a:off x="720" y="1971"/>
            <a:ext cx="283" cy="393"/>
          </p:xfrm>
          <a:graphic>
            <a:graphicData uri="http://schemas.openxmlformats.org/presentationml/2006/ole">
              <mc:AlternateContent xmlns:mc="http://schemas.openxmlformats.org/markup-compatibility/2006">
                <mc:Choice xmlns:v="urn:schemas-microsoft-com:vml" Requires="v">
                  <p:oleObj spid="_x0000_s216004" name="公式" r:id="rId7" imgW="19166" imgH="57226" progId="Equation.3">
                    <p:embed/>
                  </p:oleObj>
                </mc:Choice>
                <mc:Fallback>
                  <p:oleObj name="公式" r:id="rId7" imgW="19166" imgH="57226" progId="Equation.3">
                    <p:embed/>
                    <p:pic>
                      <p:nvPicPr>
                        <p:cNvPr id="0" name="Object 7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 y="1971"/>
                          <a:ext cx="283"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80" name="Text Box 72"/>
            <p:cNvSpPr txBox="1">
              <a:spLocks noChangeArrowheads="1"/>
            </p:cNvSpPr>
            <p:nvPr/>
          </p:nvSpPr>
          <p:spPr bwMode="auto">
            <a:xfrm>
              <a:off x="3792" y="1635"/>
              <a:ext cx="1488" cy="310"/>
            </a:xfrm>
            <a:prstGeom prst="rect">
              <a:avLst/>
            </a:prstGeom>
            <a:solidFill>
              <a:schemeClr val="accent1"/>
            </a:solidFill>
            <a:ln w="9525">
              <a:solidFill>
                <a:schemeClr val="tx1"/>
              </a:solidFill>
              <a:miter lim="800000"/>
              <a:headEnd/>
              <a:tailEnd/>
            </a:ln>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i="0">
                  <a:solidFill>
                    <a:srgbClr val="0000FF"/>
                  </a:solidFill>
                </a:rPr>
                <a:t>      </a:t>
              </a:r>
              <a:r>
                <a:rPr kumimoji="0" lang="zh-CN" altLang="en-US" i="0">
                  <a:solidFill>
                    <a:srgbClr val="CC0000"/>
                  </a:solidFill>
                </a:rPr>
                <a:t>会聚透镜</a:t>
              </a:r>
            </a:p>
          </p:txBody>
        </p:sp>
        <p:graphicFrame>
          <p:nvGraphicFramePr>
            <p:cNvPr id="31781" name="Object 73"/>
            <p:cNvGraphicFramePr>
              <a:graphicFrameLocks noChangeAspect="1"/>
            </p:cNvGraphicFramePr>
            <p:nvPr/>
          </p:nvGraphicFramePr>
          <p:xfrm>
            <a:off x="3878" y="1645"/>
            <a:ext cx="285" cy="323"/>
          </p:xfrm>
          <a:graphic>
            <a:graphicData uri="http://schemas.openxmlformats.org/presentationml/2006/ole">
              <mc:AlternateContent xmlns:mc="http://schemas.openxmlformats.org/markup-compatibility/2006">
                <mc:Choice xmlns:v="urn:schemas-microsoft-com:vml" Requires="v">
                  <p:oleObj spid="_x0000_s216005" name="公式" r:id="rId9" imgW="190335" imgH="215713" progId="Equation.3">
                    <p:embed/>
                  </p:oleObj>
                </mc:Choice>
                <mc:Fallback>
                  <p:oleObj name="公式" r:id="rId9" imgW="190335" imgH="215713" progId="Equation.3">
                    <p:embed/>
                    <p:pic>
                      <p:nvPicPr>
                        <p:cNvPr id="0" name="Object 7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78" y="1645"/>
                          <a:ext cx="285"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82" name="Object 74"/>
            <p:cNvGraphicFramePr>
              <a:graphicFrameLocks noChangeAspect="1"/>
            </p:cNvGraphicFramePr>
            <p:nvPr/>
          </p:nvGraphicFramePr>
          <p:xfrm>
            <a:off x="5232" y="2568"/>
            <a:ext cx="329" cy="408"/>
          </p:xfrm>
          <a:graphic>
            <a:graphicData uri="http://schemas.openxmlformats.org/presentationml/2006/ole">
              <mc:AlternateContent xmlns:mc="http://schemas.openxmlformats.org/markup-compatibility/2006">
                <mc:Choice xmlns:v="urn:schemas-microsoft-com:vml" Requires="v">
                  <p:oleObj spid="_x0000_s216006" name="公式" r:id="rId11" imgW="114201" imgH="139579" progId="Equation.3">
                    <p:embed/>
                  </p:oleObj>
                </mc:Choice>
                <mc:Fallback>
                  <p:oleObj name="公式" r:id="rId11" imgW="114201" imgH="139579" progId="Equation.3">
                    <p:embed/>
                    <p:pic>
                      <p:nvPicPr>
                        <p:cNvPr id="0" name="Object 7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32" y="2568"/>
                          <a:ext cx="329"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83" name="Text Box 75"/>
            <p:cNvSpPr txBox="1">
              <a:spLocks noChangeArrowheads="1"/>
            </p:cNvSpPr>
            <p:nvPr/>
          </p:nvSpPr>
          <p:spPr bwMode="auto">
            <a:xfrm>
              <a:off x="240" y="2886"/>
              <a:ext cx="624" cy="310"/>
            </a:xfrm>
            <a:prstGeom prst="rect">
              <a:avLst/>
            </a:prstGeom>
            <a:solidFill>
              <a:schemeClr val="accent1"/>
            </a:solidFill>
            <a:ln w="9525">
              <a:solidFill>
                <a:schemeClr val="tx1"/>
              </a:solidFill>
              <a:miter lim="800000"/>
              <a:headEnd/>
              <a:tailEnd/>
            </a:ln>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zh-CN" altLang="en-US" i="0">
                  <a:solidFill>
                    <a:srgbClr val="CC0000"/>
                  </a:solidFill>
                </a:rPr>
                <a:t>空腔</a:t>
              </a:r>
            </a:p>
          </p:txBody>
        </p:sp>
        <p:sp>
          <p:nvSpPr>
            <p:cNvPr id="31784" name="Text Box 76"/>
            <p:cNvSpPr txBox="1">
              <a:spLocks noChangeArrowheads="1"/>
            </p:cNvSpPr>
            <p:nvPr/>
          </p:nvSpPr>
          <p:spPr bwMode="auto">
            <a:xfrm>
              <a:off x="576" y="1635"/>
              <a:ext cx="81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i="0">
                  <a:solidFill>
                    <a:srgbClr val="CC0000"/>
                  </a:solidFill>
                </a:rPr>
                <a:t>小孔</a:t>
              </a:r>
            </a:p>
          </p:txBody>
        </p:sp>
        <p:sp>
          <p:nvSpPr>
            <p:cNvPr id="31785" name="Text Box 77"/>
            <p:cNvSpPr txBox="1">
              <a:spLocks noChangeArrowheads="1"/>
            </p:cNvSpPr>
            <p:nvPr/>
          </p:nvSpPr>
          <p:spPr bwMode="auto">
            <a:xfrm>
              <a:off x="1826" y="1632"/>
              <a:ext cx="1102" cy="310"/>
            </a:xfrm>
            <a:prstGeom prst="rect">
              <a:avLst/>
            </a:prstGeom>
            <a:solidFill>
              <a:schemeClr val="accent1"/>
            </a:solidFill>
            <a:ln w="9525">
              <a:solidFill>
                <a:schemeClr val="tx1"/>
              </a:solidFill>
              <a:miter lim="800000"/>
              <a:headEnd/>
              <a:tailEnd/>
            </a:ln>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zh-CN" altLang="en-US" i="0">
                  <a:solidFill>
                    <a:srgbClr val="CC0000"/>
                  </a:solidFill>
                </a:rPr>
                <a:t>平行光管</a:t>
              </a:r>
            </a:p>
          </p:txBody>
        </p:sp>
        <p:sp>
          <p:nvSpPr>
            <p:cNvPr id="31786" name="Text Box 78"/>
            <p:cNvSpPr txBox="1">
              <a:spLocks noChangeArrowheads="1"/>
            </p:cNvSpPr>
            <p:nvPr/>
          </p:nvSpPr>
          <p:spPr bwMode="auto">
            <a:xfrm>
              <a:off x="2928" y="2931"/>
              <a:ext cx="720" cy="310"/>
            </a:xfrm>
            <a:prstGeom prst="rect">
              <a:avLst/>
            </a:prstGeom>
            <a:solidFill>
              <a:schemeClr val="accent1"/>
            </a:solidFill>
            <a:ln w="9525">
              <a:solidFill>
                <a:schemeClr val="tx1"/>
              </a:solidFill>
              <a:miter lim="800000"/>
              <a:headEnd/>
              <a:tailEnd/>
            </a:ln>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zh-CN" altLang="en-US" i="0">
                  <a:solidFill>
                    <a:srgbClr val="CC0000"/>
                  </a:solidFill>
                </a:rPr>
                <a:t>棱镜</a:t>
              </a:r>
            </a:p>
          </p:txBody>
        </p:sp>
        <p:sp>
          <p:nvSpPr>
            <p:cNvPr id="31787" name="Text Box 79"/>
            <p:cNvSpPr txBox="1">
              <a:spLocks noChangeArrowheads="1"/>
            </p:cNvSpPr>
            <p:nvPr/>
          </p:nvSpPr>
          <p:spPr bwMode="auto">
            <a:xfrm>
              <a:off x="4704" y="3315"/>
              <a:ext cx="892" cy="310"/>
            </a:xfrm>
            <a:prstGeom prst="rect">
              <a:avLst/>
            </a:prstGeom>
            <a:solidFill>
              <a:schemeClr val="accent1"/>
            </a:solidFill>
            <a:ln w="9525">
              <a:solidFill>
                <a:schemeClr val="tx1"/>
              </a:solidFill>
              <a:miter lim="800000"/>
              <a:headEnd/>
              <a:tailEnd/>
            </a:ln>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zh-CN" altLang="en-US" i="0">
                  <a:solidFill>
                    <a:srgbClr val="CC0000"/>
                  </a:solidFill>
                </a:rPr>
                <a:t>热电偶</a:t>
              </a:r>
              <a:endParaRPr kumimoji="0" lang="zh-CN" altLang="en-US" i="0"/>
            </a:p>
          </p:txBody>
        </p:sp>
        <p:sp>
          <p:nvSpPr>
            <p:cNvPr id="31788" name="Freeform 80"/>
            <p:cNvSpPr>
              <a:spLocks/>
            </p:cNvSpPr>
            <p:nvPr/>
          </p:nvSpPr>
          <p:spPr bwMode="auto">
            <a:xfrm>
              <a:off x="4896" y="2784"/>
              <a:ext cx="435" cy="353"/>
            </a:xfrm>
            <a:custGeom>
              <a:avLst/>
              <a:gdLst>
                <a:gd name="T0" fmla="*/ 0 w 435"/>
                <a:gd name="T1" fmla="*/ 2 h 353"/>
                <a:gd name="T2" fmla="*/ 120 w 435"/>
                <a:gd name="T3" fmla="*/ 101 h 353"/>
                <a:gd name="T4" fmla="*/ 189 w 435"/>
                <a:gd name="T5" fmla="*/ 47 h 353"/>
                <a:gd name="T6" fmla="*/ 141 w 435"/>
                <a:gd name="T7" fmla="*/ 5 h 353"/>
                <a:gd name="T8" fmla="*/ 87 w 435"/>
                <a:gd name="T9" fmla="*/ 80 h 353"/>
                <a:gd name="T10" fmla="*/ 192 w 435"/>
                <a:gd name="T11" fmla="*/ 184 h 353"/>
                <a:gd name="T12" fmla="*/ 300 w 435"/>
                <a:gd name="T13" fmla="*/ 143 h 353"/>
                <a:gd name="T14" fmla="*/ 252 w 435"/>
                <a:gd name="T15" fmla="*/ 92 h 353"/>
                <a:gd name="T16" fmla="*/ 201 w 435"/>
                <a:gd name="T17" fmla="*/ 158 h 353"/>
                <a:gd name="T18" fmla="*/ 234 w 435"/>
                <a:gd name="T19" fmla="*/ 230 h 353"/>
                <a:gd name="T20" fmla="*/ 321 w 435"/>
                <a:gd name="T21" fmla="*/ 278 h 353"/>
                <a:gd name="T22" fmla="*/ 402 w 435"/>
                <a:gd name="T23" fmla="*/ 239 h 353"/>
                <a:gd name="T24" fmla="*/ 366 w 435"/>
                <a:gd name="T25" fmla="*/ 188 h 353"/>
                <a:gd name="T26" fmla="*/ 312 w 435"/>
                <a:gd name="T27" fmla="*/ 248 h 353"/>
                <a:gd name="T28" fmla="*/ 363 w 435"/>
                <a:gd name="T29" fmla="*/ 311 h 353"/>
                <a:gd name="T30" fmla="*/ 435 w 435"/>
                <a:gd name="T31" fmla="*/ 353 h 3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5"/>
                <a:gd name="T49" fmla="*/ 0 h 353"/>
                <a:gd name="T50" fmla="*/ 435 w 435"/>
                <a:gd name="T51" fmla="*/ 353 h 3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5" h="353">
                  <a:moveTo>
                    <a:pt x="0" y="2"/>
                  </a:moveTo>
                  <a:cubicBezTo>
                    <a:pt x="20" y="17"/>
                    <a:pt x="89" y="94"/>
                    <a:pt x="120" y="101"/>
                  </a:cubicBezTo>
                  <a:cubicBezTo>
                    <a:pt x="151" y="108"/>
                    <a:pt x="185" y="63"/>
                    <a:pt x="189" y="47"/>
                  </a:cubicBezTo>
                  <a:cubicBezTo>
                    <a:pt x="193" y="31"/>
                    <a:pt x="158" y="0"/>
                    <a:pt x="141" y="5"/>
                  </a:cubicBezTo>
                  <a:cubicBezTo>
                    <a:pt x="124" y="10"/>
                    <a:pt x="79" y="50"/>
                    <a:pt x="87" y="80"/>
                  </a:cubicBezTo>
                  <a:cubicBezTo>
                    <a:pt x="95" y="110"/>
                    <a:pt x="157" y="174"/>
                    <a:pt x="192" y="184"/>
                  </a:cubicBezTo>
                  <a:cubicBezTo>
                    <a:pt x="227" y="194"/>
                    <a:pt x="290" y="158"/>
                    <a:pt x="300" y="143"/>
                  </a:cubicBezTo>
                  <a:cubicBezTo>
                    <a:pt x="310" y="128"/>
                    <a:pt x="268" y="90"/>
                    <a:pt x="252" y="92"/>
                  </a:cubicBezTo>
                  <a:cubicBezTo>
                    <a:pt x="236" y="94"/>
                    <a:pt x="204" y="135"/>
                    <a:pt x="201" y="158"/>
                  </a:cubicBezTo>
                  <a:cubicBezTo>
                    <a:pt x="198" y="181"/>
                    <a:pt x="214" y="210"/>
                    <a:pt x="234" y="230"/>
                  </a:cubicBezTo>
                  <a:cubicBezTo>
                    <a:pt x="254" y="250"/>
                    <a:pt x="293" y="276"/>
                    <a:pt x="321" y="278"/>
                  </a:cubicBezTo>
                  <a:cubicBezTo>
                    <a:pt x="349" y="280"/>
                    <a:pt x="395" y="254"/>
                    <a:pt x="402" y="239"/>
                  </a:cubicBezTo>
                  <a:cubicBezTo>
                    <a:pt x="409" y="224"/>
                    <a:pt x="381" y="186"/>
                    <a:pt x="366" y="188"/>
                  </a:cubicBezTo>
                  <a:cubicBezTo>
                    <a:pt x="351" y="190"/>
                    <a:pt x="312" y="228"/>
                    <a:pt x="312" y="248"/>
                  </a:cubicBezTo>
                  <a:cubicBezTo>
                    <a:pt x="312" y="268"/>
                    <a:pt x="343" y="294"/>
                    <a:pt x="363" y="311"/>
                  </a:cubicBezTo>
                  <a:cubicBezTo>
                    <a:pt x="383" y="328"/>
                    <a:pt x="420" y="344"/>
                    <a:pt x="435" y="353"/>
                  </a:cubicBezTo>
                </a:path>
              </a:pathLst>
            </a:custGeom>
            <a:noFill/>
            <a:ln w="28575">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1789" name="Freeform 81"/>
            <p:cNvSpPr>
              <a:spLocks/>
            </p:cNvSpPr>
            <p:nvPr/>
          </p:nvSpPr>
          <p:spPr bwMode="auto">
            <a:xfrm rot="884435" flipV="1">
              <a:off x="4944" y="2448"/>
              <a:ext cx="435" cy="336"/>
            </a:xfrm>
            <a:custGeom>
              <a:avLst/>
              <a:gdLst>
                <a:gd name="T0" fmla="*/ 0 w 435"/>
                <a:gd name="T1" fmla="*/ 2 h 353"/>
                <a:gd name="T2" fmla="*/ 120 w 435"/>
                <a:gd name="T3" fmla="*/ 27 h 353"/>
                <a:gd name="T4" fmla="*/ 189 w 435"/>
                <a:gd name="T5" fmla="*/ 12 h 353"/>
                <a:gd name="T6" fmla="*/ 141 w 435"/>
                <a:gd name="T7" fmla="*/ 5 h 353"/>
                <a:gd name="T8" fmla="*/ 87 w 435"/>
                <a:gd name="T9" fmla="*/ 23 h 353"/>
                <a:gd name="T10" fmla="*/ 192 w 435"/>
                <a:gd name="T11" fmla="*/ 49 h 353"/>
                <a:gd name="T12" fmla="*/ 300 w 435"/>
                <a:gd name="T13" fmla="*/ 38 h 353"/>
                <a:gd name="T14" fmla="*/ 252 w 435"/>
                <a:gd name="T15" fmla="*/ 26 h 353"/>
                <a:gd name="T16" fmla="*/ 201 w 435"/>
                <a:gd name="T17" fmla="*/ 42 h 353"/>
                <a:gd name="T18" fmla="*/ 234 w 435"/>
                <a:gd name="T19" fmla="*/ 60 h 353"/>
                <a:gd name="T20" fmla="*/ 321 w 435"/>
                <a:gd name="T21" fmla="*/ 73 h 353"/>
                <a:gd name="T22" fmla="*/ 402 w 435"/>
                <a:gd name="T23" fmla="*/ 63 h 353"/>
                <a:gd name="T24" fmla="*/ 366 w 435"/>
                <a:gd name="T25" fmla="*/ 49 h 353"/>
                <a:gd name="T26" fmla="*/ 312 w 435"/>
                <a:gd name="T27" fmla="*/ 66 h 353"/>
                <a:gd name="T28" fmla="*/ 363 w 435"/>
                <a:gd name="T29" fmla="*/ 82 h 353"/>
                <a:gd name="T30" fmla="*/ 435 w 435"/>
                <a:gd name="T31" fmla="*/ 94 h 3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5"/>
                <a:gd name="T49" fmla="*/ 0 h 353"/>
                <a:gd name="T50" fmla="*/ 435 w 435"/>
                <a:gd name="T51" fmla="*/ 353 h 3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5" h="353">
                  <a:moveTo>
                    <a:pt x="0" y="2"/>
                  </a:moveTo>
                  <a:cubicBezTo>
                    <a:pt x="20" y="17"/>
                    <a:pt x="89" y="94"/>
                    <a:pt x="120" y="101"/>
                  </a:cubicBezTo>
                  <a:cubicBezTo>
                    <a:pt x="151" y="108"/>
                    <a:pt x="185" y="63"/>
                    <a:pt x="189" y="47"/>
                  </a:cubicBezTo>
                  <a:cubicBezTo>
                    <a:pt x="193" y="31"/>
                    <a:pt x="158" y="0"/>
                    <a:pt x="141" y="5"/>
                  </a:cubicBezTo>
                  <a:cubicBezTo>
                    <a:pt x="124" y="10"/>
                    <a:pt x="79" y="50"/>
                    <a:pt x="87" y="80"/>
                  </a:cubicBezTo>
                  <a:cubicBezTo>
                    <a:pt x="95" y="110"/>
                    <a:pt x="157" y="174"/>
                    <a:pt x="192" y="184"/>
                  </a:cubicBezTo>
                  <a:cubicBezTo>
                    <a:pt x="227" y="194"/>
                    <a:pt x="290" y="158"/>
                    <a:pt x="300" y="143"/>
                  </a:cubicBezTo>
                  <a:cubicBezTo>
                    <a:pt x="310" y="128"/>
                    <a:pt x="268" y="90"/>
                    <a:pt x="252" y="92"/>
                  </a:cubicBezTo>
                  <a:cubicBezTo>
                    <a:pt x="236" y="94"/>
                    <a:pt x="204" y="135"/>
                    <a:pt x="201" y="158"/>
                  </a:cubicBezTo>
                  <a:cubicBezTo>
                    <a:pt x="198" y="181"/>
                    <a:pt x="214" y="210"/>
                    <a:pt x="234" y="230"/>
                  </a:cubicBezTo>
                  <a:cubicBezTo>
                    <a:pt x="254" y="250"/>
                    <a:pt x="293" y="276"/>
                    <a:pt x="321" y="278"/>
                  </a:cubicBezTo>
                  <a:cubicBezTo>
                    <a:pt x="349" y="280"/>
                    <a:pt x="395" y="254"/>
                    <a:pt x="402" y="239"/>
                  </a:cubicBezTo>
                  <a:cubicBezTo>
                    <a:pt x="409" y="224"/>
                    <a:pt x="381" y="186"/>
                    <a:pt x="366" y="188"/>
                  </a:cubicBezTo>
                  <a:cubicBezTo>
                    <a:pt x="351" y="190"/>
                    <a:pt x="312" y="228"/>
                    <a:pt x="312" y="248"/>
                  </a:cubicBezTo>
                  <a:cubicBezTo>
                    <a:pt x="312" y="268"/>
                    <a:pt x="343" y="294"/>
                    <a:pt x="363" y="311"/>
                  </a:cubicBezTo>
                  <a:cubicBezTo>
                    <a:pt x="383" y="328"/>
                    <a:pt x="420" y="344"/>
                    <a:pt x="435" y="353"/>
                  </a:cubicBezTo>
                </a:path>
              </a:pathLst>
            </a:custGeom>
            <a:noFill/>
            <a:ln w="28575">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1790" name="Oval 82"/>
            <p:cNvSpPr>
              <a:spLocks noChangeArrowheads="1"/>
            </p:cNvSpPr>
            <p:nvPr/>
          </p:nvSpPr>
          <p:spPr bwMode="auto">
            <a:xfrm rot="520878">
              <a:off x="4896" y="2691"/>
              <a:ext cx="48" cy="144"/>
            </a:xfrm>
            <a:prstGeom prst="ellipse">
              <a:avLst/>
            </a:prstGeom>
            <a:solidFill>
              <a:srgbClr val="CCECFF"/>
            </a:solidFill>
            <a:ln w="28575">
              <a:solidFill>
                <a:srgbClr val="0000FF"/>
              </a:solidFill>
              <a:round/>
              <a:headEnd/>
              <a:tailEnd type="none" w="sm" len="lg"/>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grpSp>
        <p:nvGrpSpPr>
          <p:cNvPr id="7" name="Group 83"/>
          <p:cNvGrpSpPr>
            <a:grpSpLocks/>
          </p:cNvGrpSpPr>
          <p:nvPr/>
        </p:nvGrpSpPr>
        <p:grpSpPr bwMode="auto">
          <a:xfrm>
            <a:off x="3646488" y="4054475"/>
            <a:ext cx="2133600" cy="533400"/>
            <a:chOff x="1344" y="2259"/>
            <a:chExt cx="1344" cy="336"/>
          </a:xfrm>
        </p:grpSpPr>
        <p:sp>
          <p:nvSpPr>
            <p:cNvPr id="31768" name="Line 84"/>
            <p:cNvSpPr>
              <a:spLocks noChangeShapeType="1"/>
            </p:cNvSpPr>
            <p:nvPr/>
          </p:nvSpPr>
          <p:spPr bwMode="auto">
            <a:xfrm>
              <a:off x="1344" y="2307"/>
              <a:ext cx="1344" cy="2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9" name="Line 85"/>
            <p:cNvSpPr>
              <a:spLocks noChangeShapeType="1"/>
            </p:cNvSpPr>
            <p:nvPr/>
          </p:nvSpPr>
          <p:spPr bwMode="auto">
            <a:xfrm flipV="1">
              <a:off x="1344" y="2259"/>
              <a:ext cx="1344" cy="33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Group 86"/>
          <p:cNvGrpSpPr>
            <a:grpSpLocks/>
          </p:cNvGrpSpPr>
          <p:nvPr/>
        </p:nvGrpSpPr>
        <p:grpSpPr bwMode="auto">
          <a:xfrm>
            <a:off x="5780088" y="4054475"/>
            <a:ext cx="1981200" cy="762000"/>
            <a:chOff x="2688" y="2259"/>
            <a:chExt cx="1248" cy="480"/>
          </a:xfrm>
        </p:grpSpPr>
        <p:sp>
          <p:nvSpPr>
            <p:cNvPr id="31764" name="Line 87"/>
            <p:cNvSpPr>
              <a:spLocks noChangeShapeType="1"/>
            </p:cNvSpPr>
            <p:nvPr/>
          </p:nvSpPr>
          <p:spPr bwMode="auto">
            <a:xfrm>
              <a:off x="2688" y="2259"/>
              <a:ext cx="672" cy="9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5" name="Line 88"/>
            <p:cNvSpPr>
              <a:spLocks noChangeShapeType="1"/>
            </p:cNvSpPr>
            <p:nvPr/>
          </p:nvSpPr>
          <p:spPr bwMode="auto">
            <a:xfrm>
              <a:off x="2688" y="2589"/>
              <a:ext cx="864" cy="10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6" name="Line 89"/>
            <p:cNvSpPr>
              <a:spLocks noChangeShapeType="1"/>
            </p:cNvSpPr>
            <p:nvPr/>
          </p:nvSpPr>
          <p:spPr bwMode="auto">
            <a:xfrm>
              <a:off x="3360" y="2355"/>
              <a:ext cx="576" cy="9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7" name="Line 90"/>
            <p:cNvSpPr>
              <a:spLocks noChangeShapeType="1"/>
            </p:cNvSpPr>
            <p:nvPr/>
          </p:nvSpPr>
          <p:spPr bwMode="auto">
            <a:xfrm>
              <a:off x="3552" y="2685"/>
              <a:ext cx="384" cy="5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 name="Group 91"/>
          <p:cNvGrpSpPr>
            <a:grpSpLocks/>
          </p:cNvGrpSpPr>
          <p:nvPr/>
        </p:nvGrpSpPr>
        <p:grpSpPr bwMode="auto">
          <a:xfrm>
            <a:off x="7685088" y="4359275"/>
            <a:ext cx="1600200" cy="533400"/>
            <a:chOff x="3888" y="2451"/>
            <a:chExt cx="1008" cy="336"/>
          </a:xfrm>
        </p:grpSpPr>
        <p:sp>
          <p:nvSpPr>
            <p:cNvPr id="31762" name="Line 92"/>
            <p:cNvSpPr>
              <a:spLocks noChangeShapeType="1"/>
            </p:cNvSpPr>
            <p:nvPr/>
          </p:nvSpPr>
          <p:spPr bwMode="auto">
            <a:xfrm>
              <a:off x="3936" y="2451"/>
              <a:ext cx="960" cy="33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3" name="Line 93"/>
            <p:cNvSpPr>
              <a:spLocks noChangeShapeType="1"/>
            </p:cNvSpPr>
            <p:nvPr/>
          </p:nvSpPr>
          <p:spPr bwMode="auto">
            <a:xfrm flipV="1">
              <a:off x="3888" y="2739"/>
              <a:ext cx="1008"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 name="Group 94"/>
          <p:cNvGrpSpPr>
            <a:grpSpLocks/>
          </p:cNvGrpSpPr>
          <p:nvPr/>
        </p:nvGrpSpPr>
        <p:grpSpPr bwMode="auto">
          <a:xfrm>
            <a:off x="8370888" y="3668713"/>
            <a:ext cx="381000" cy="2133600"/>
            <a:chOff x="4320" y="2016"/>
            <a:chExt cx="240" cy="1344"/>
          </a:xfrm>
        </p:grpSpPr>
        <p:sp>
          <p:nvSpPr>
            <p:cNvPr id="31760" name="Line 95"/>
            <p:cNvSpPr>
              <a:spLocks noChangeShapeType="1"/>
            </p:cNvSpPr>
            <p:nvPr/>
          </p:nvSpPr>
          <p:spPr bwMode="auto">
            <a:xfrm flipH="1">
              <a:off x="4320" y="2976"/>
              <a:ext cx="96" cy="384"/>
            </a:xfrm>
            <a:prstGeom prst="line">
              <a:avLst/>
            </a:prstGeom>
            <a:noFill/>
            <a:ln w="57150">
              <a:solidFill>
                <a:srgbClr val="CC00CC"/>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31761" name="Line 96"/>
            <p:cNvSpPr>
              <a:spLocks noChangeShapeType="1"/>
            </p:cNvSpPr>
            <p:nvPr/>
          </p:nvSpPr>
          <p:spPr bwMode="auto">
            <a:xfrm flipV="1">
              <a:off x="4512" y="2016"/>
              <a:ext cx="48" cy="384"/>
            </a:xfrm>
            <a:prstGeom prst="line">
              <a:avLst/>
            </a:prstGeom>
            <a:noFill/>
            <a:ln w="57150">
              <a:solidFill>
                <a:srgbClr val="CC00CC"/>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 name="Group 97"/>
          <p:cNvGrpSpPr>
            <a:grpSpLocks/>
          </p:cNvGrpSpPr>
          <p:nvPr/>
        </p:nvGrpSpPr>
        <p:grpSpPr bwMode="auto">
          <a:xfrm>
            <a:off x="2655888" y="4130675"/>
            <a:ext cx="990600" cy="457200"/>
            <a:chOff x="720" y="2307"/>
            <a:chExt cx="624" cy="288"/>
          </a:xfrm>
        </p:grpSpPr>
        <p:grpSp>
          <p:nvGrpSpPr>
            <p:cNvPr id="31755" name="Group 98"/>
            <p:cNvGrpSpPr>
              <a:grpSpLocks/>
            </p:cNvGrpSpPr>
            <p:nvPr/>
          </p:nvGrpSpPr>
          <p:grpSpPr bwMode="auto">
            <a:xfrm>
              <a:off x="720" y="2307"/>
              <a:ext cx="624" cy="288"/>
              <a:chOff x="720" y="2016"/>
              <a:chExt cx="624" cy="288"/>
            </a:xfrm>
          </p:grpSpPr>
          <p:sp>
            <p:nvSpPr>
              <p:cNvPr id="31758" name="Line 99"/>
              <p:cNvSpPr>
                <a:spLocks noChangeShapeType="1"/>
              </p:cNvSpPr>
              <p:nvPr/>
            </p:nvSpPr>
            <p:spPr bwMode="auto">
              <a:xfrm flipV="1">
                <a:off x="720" y="2016"/>
                <a:ext cx="624" cy="1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9" name="Line 100"/>
              <p:cNvSpPr>
                <a:spLocks noChangeShapeType="1"/>
              </p:cNvSpPr>
              <p:nvPr/>
            </p:nvSpPr>
            <p:spPr bwMode="auto">
              <a:xfrm>
                <a:off x="720" y="2160"/>
                <a:ext cx="624" cy="1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1756" name="Line 101"/>
            <p:cNvSpPr>
              <a:spLocks noChangeShapeType="1"/>
            </p:cNvSpPr>
            <p:nvPr/>
          </p:nvSpPr>
          <p:spPr bwMode="auto">
            <a:xfrm flipV="1">
              <a:off x="960" y="2352"/>
              <a:ext cx="192" cy="48"/>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31757" name="Line 102"/>
            <p:cNvSpPr>
              <a:spLocks noChangeShapeType="1"/>
            </p:cNvSpPr>
            <p:nvPr/>
          </p:nvSpPr>
          <p:spPr bwMode="auto">
            <a:xfrm>
              <a:off x="912" y="2496"/>
              <a:ext cx="240" cy="48"/>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sp>
        <p:nvSpPr>
          <p:cNvPr id="31753" name="矩形 50"/>
          <p:cNvSpPr>
            <a:spLocks noChangeArrowheads="1"/>
          </p:cNvSpPr>
          <p:nvPr/>
        </p:nvSpPr>
        <p:spPr bwMode="auto">
          <a:xfrm>
            <a:off x="2166938" y="857251"/>
            <a:ext cx="50530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0">
                <a:solidFill>
                  <a:srgbClr val="3333FF"/>
                </a:solidFill>
                <a:ea typeface="楷体_GB2312" pitchFamily="49" charset="-122"/>
              </a:rPr>
              <a:t>1</a:t>
            </a:r>
            <a:r>
              <a:rPr lang="zh-CN" altLang="en-US" sz="2800" b="1" i="0">
                <a:solidFill>
                  <a:srgbClr val="3333FF"/>
                </a:solidFill>
                <a:ea typeface="楷体_GB2312" pitchFamily="49" charset="-122"/>
              </a:rPr>
              <a:t>、测量黑体辐射的实验原理图</a:t>
            </a:r>
          </a:p>
        </p:txBody>
      </p:sp>
      <p:sp>
        <p:nvSpPr>
          <p:cNvPr id="31754" name="矩形 51"/>
          <p:cNvSpPr>
            <a:spLocks noChangeArrowheads="1"/>
          </p:cNvSpPr>
          <p:nvPr/>
        </p:nvSpPr>
        <p:spPr bwMode="auto">
          <a:xfrm>
            <a:off x="2024063" y="0"/>
            <a:ext cx="25527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i="0">
                <a:solidFill>
                  <a:srgbClr val="C00000"/>
                </a:solidFill>
              </a:rPr>
              <a:t>二   实验定律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3"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trips(upRight)">
                                      <p:cBhvr>
                                        <p:cTn id="17" dur="5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strips(downRight)">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trips(downRight)">
                                      <p:cBhvr>
                                        <p:cTn id="27" dur="5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strips(downRight)">
                                      <p:cBhvr>
                                        <p:cTn id="32" dur="5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42"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arn(outHorizont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p:cNvGrpSpPr>
          <p:nvPr/>
        </p:nvGrpSpPr>
        <p:grpSpPr bwMode="auto">
          <a:xfrm>
            <a:off x="2135561" y="476676"/>
            <a:ext cx="3131639" cy="609600"/>
            <a:chOff x="0" y="0"/>
            <a:chExt cx="1684" cy="384"/>
          </a:xfrm>
        </p:grpSpPr>
        <p:sp>
          <p:nvSpPr>
            <p:cNvPr id="4" name="Oval 3"/>
            <p:cNvSpPr>
              <a:spLocks noChangeArrowheads="1"/>
            </p:cNvSpPr>
            <p:nvPr/>
          </p:nvSpPr>
          <p:spPr bwMode="auto">
            <a:xfrm>
              <a:off x="0" y="0"/>
              <a:ext cx="1680" cy="384"/>
            </a:xfrm>
            <a:prstGeom prst="ellipse">
              <a:avLst/>
            </a:prstGeom>
            <a:solidFill>
              <a:srgbClr val="FFFF00"/>
            </a:solidFill>
            <a:ln w="9525">
              <a:solidFill>
                <a:schemeClr val="tx1"/>
              </a:solidFill>
              <a:round/>
              <a:headEnd/>
              <a:tailEnd/>
            </a:ln>
          </p:spPr>
          <p:txBody>
            <a:bodyPr wrap="none" anchor="ctr"/>
            <a:lstStyle>
              <a:lvl1pPr eaLnBrk="0" hangingPunct="0">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5" name="Text Box 4"/>
            <p:cNvSpPr txBox="1">
              <a:spLocks noChangeArrowheads="1"/>
            </p:cNvSpPr>
            <p:nvPr/>
          </p:nvSpPr>
          <p:spPr bwMode="auto">
            <a:xfrm>
              <a:off x="179" y="0"/>
              <a:ext cx="1505" cy="365"/>
            </a:xfrm>
            <a:prstGeom prst="rect">
              <a:avLst/>
            </a:prstGeom>
            <a:noFill/>
            <a:ln w="9525">
              <a:noFill/>
              <a:miter lim="800000"/>
              <a:headEnd/>
              <a:tailEnd/>
            </a:ln>
            <a:effectLst/>
          </p:spPr>
          <p:txBody>
            <a:bodyPr>
              <a:spAutoFit/>
            </a:bodyPr>
            <a:lstStyle/>
            <a:p>
              <a:pPr>
                <a:spcBef>
                  <a:spcPct val="50000"/>
                </a:spcBef>
                <a:defRPr/>
              </a:pPr>
              <a:r>
                <a:rPr lang="zh-CN" altLang="en-US" sz="3200" b="1" i="0" dirty="0">
                  <a:solidFill>
                    <a:schemeClr val="accent2"/>
                  </a:solidFill>
                  <a:effectLst>
                    <a:outerShdw blurRad="38100" dist="38100" dir="2700000" algn="tl">
                      <a:srgbClr val="C0C0C0"/>
                    </a:outerShdw>
                  </a:effectLst>
                  <a:latin typeface="Century Schoolbook" pitchFamily="18" charset="0"/>
                  <a:ea typeface="楷体_GB2312" pitchFamily="1" charset="-122"/>
                </a:rPr>
                <a:t>黑体辐射</a:t>
              </a:r>
            </a:p>
          </p:txBody>
        </p:sp>
      </p:grpSp>
      <p:sp>
        <p:nvSpPr>
          <p:cNvPr id="49" name="Text Box 48"/>
          <p:cNvSpPr txBox="1">
            <a:spLocks noChangeArrowheads="1"/>
          </p:cNvSpPr>
          <p:nvPr/>
        </p:nvSpPr>
        <p:spPr bwMode="auto">
          <a:xfrm>
            <a:off x="1677537" y="1886611"/>
            <a:ext cx="89154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zh-CN" b="1" i="0" dirty="0">
                <a:solidFill>
                  <a:srgbClr val="009900"/>
                </a:solidFill>
                <a:latin typeface="Century Schoolbook" panose="02040604050505020304" pitchFamily="18" charset="0"/>
              </a:rPr>
              <a:t>       实验中将开有小孔的空腔视为黑体，使其恒温，测量从小孔中辐射出来的各种波长范围的单色辐出度与波长之间的关系。</a:t>
            </a:r>
          </a:p>
        </p:txBody>
      </p:sp>
      <p:sp>
        <p:nvSpPr>
          <p:cNvPr id="51" name="Rectangle 50"/>
          <p:cNvSpPr>
            <a:spLocks noChangeArrowheads="1"/>
          </p:cNvSpPr>
          <p:nvPr/>
        </p:nvSpPr>
        <p:spPr bwMode="auto">
          <a:xfrm>
            <a:off x="2135560" y="1173043"/>
            <a:ext cx="3124200" cy="492443"/>
          </a:xfrm>
          <a:prstGeom prst="rect">
            <a:avLst/>
          </a:prstGeom>
          <a:solidFill>
            <a:srgbClr val="FFFF00"/>
          </a:solidFill>
          <a:ln w="9525">
            <a:noFill/>
            <a:miter lim="800000"/>
            <a:headEnd/>
            <a:tailEnd/>
          </a:ln>
          <a:effectLst>
            <a:outerShdw dist="35921" dir="2700000" algn="ctr" rotWithShape="0">
              <a:schemeClr val="bg2"/>
            </a:outerShdw>
          </a:effectLst>
        </p:spPr>
        <p:txBody>
          <a:bodyPr>
            <a:spAutoFit/>
          </a:bodyPr>
          <a:lstStyle/>
          <a:p>
            <a:pPr>
              <a:defRPr/>
            </a:pPr>
            <a:r>
              <a:rPr lang="zh-CN" altLang="en-US" b="1" i="0">
                <a:solidFill>
                  <a:srgbClr val="FF3300"/>
                </a:solidFill>
                <a:latin typeface="楷体_GB2312" pitchFamily="1" charset="-122"/>
                <a:ea typeface="楷体_GB2312" pitchFamily="1" charset="-122"/>
              </a:rPr>
              <a:t>黑体的辐射分布</a:t>
            </a:r>
            <a:endParaRPr lang="zh-CN" altLang="en-US" b="1" i="0">
              <a:solidFill>
                <a:srgbClr val="FF3300"/>
              </a:solidFill>
              <a:effectLst>
                <a:outerShdw blurRad="38100" dist="38100" dir="2700000" algn="tl">
                  <a:srgbClr val="000000"/>
                </a:outerShdw>
              </a:effectLst>
              <a:latin typeface="楷体_GB2312" pitchFamily="1" charset="-122"/>
              <a:ea typeface="楷体_GB2312" pitchFamily="1" charset="-122"/>
            </a:endParaRPr>
          </a:p>
        </p:txBody>
      </p:sp>
      <p:grpSp>
        <p:nvGrpSpPr>
          <p:cNvPr id="52" name="Group 51"/>
          <p:cNvGrpSpPr>
            <a:grpSpLocks/>
          </p:cNvGrpSpPr>
          <p:nvPr/>
        </p:nvGrpSpPr>
        <p:grpSpPr bwMode="auto">
          <a:xfrm>
            <a:off x="7634289" y="3814764"/>
            <a:ext cx="2300287" cy="2433637"/>
            <a:chOff x="0" y="0"/>
            <a:chExt cx="1449" cy="1533"/>
          </a:xfrm>
        </p:grpSpPr>
        <p:sp>
          <p:nvSpPr>
            <p:cNvPr id="53" name="未知"/>
            <p:cNvSpPr>
              <a:spLocks/>
            </p:cNvSpPr>
            <p:nvPr/>
          </p:nvSpPr>
          <p:spPr bwMode="auto">
            <a:xfrm>
              <a:off x="0" y="197"/>
              <a:ext cx="1449" cy="1336"/>
            </a:xfrm>
            <a:custGeom>
              <a:avLst/>
              <a:gdLst>
                <a:gd name="T0" fmla="*/ 0 w 1920"/>
                <a:gd name="T1" fmla="*/ 1422 h 1422"/>
                <a:gd name="T2" fmla="*/ 192 w 1920"/>
                <a:gd name="T3" fmla="*/ 1182 h 1422"/>
                <a:gd name="T4" fmla="*/ 403 w 1920"/>
                <a:gd name="T5" fmla="*/ 408 h 1422"/>
                <a:gd name="T6" fmla="*/ 588 w 1920"/>
                <a:gd name="T7" fmla="*/ 16 h 1422"/>
                <a:gd name="T8" fmla="*/ 862 w 1920"/>
                <a:gd name="T9" fmla="*/ 505 h 1422"/>
                <a:gd name="T10" fmla="*/ 1344 w 1920"/>
                <a:gd name="T11" fmla="*/ 1134 h 1422"/>
                <a:gd name="T12" fmla="*/ 1920 w 1920"/>
                <a:gd name="T13" fmla="*/ 1374 h 1422"/>
                <a:gd name="T14" fmla="*/ 0 60000 65536"/>
                <a:gd name="T15" fmla="*/ 0 60000 65536"/>
                <a:gd name="T16" fmla="*/ 0 60000 65536"/>
                <a:gd name="T17" fmla="*/ 0 60000 65536"/>
                <a:gd name="T18" fmla="*/ 0 60000 65536"/>
                <a:gd name="T19" fmla="*/ 0 60000 65536"/>
                <a:gd name="T20" fmla="*/ 0 60000 65536"/>
                <a:gd name="T21" fmla="*/ 0 w 1920"/>
                <a:gd name="T22" fmla="*/ 0 h 1422"/>
                <a:gd name="T23" fmla="*/ 1920 w 1920"/>
                <a:gd name="T24" fmla="*/ 1422 h 14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20" h="1422">
                  <a:moveTo>
                    <a:pt x="0" y="1422"/>
                  </a:moveTo>
                  <a:cubicBezTo>
                    <a:pt x="52" y="1394"/>
                    <a:pt x="125" y="1351"/>
                    <a:pt x="192" y="1182"/>
                  </a:cubicBezTo>
                  <a:cubicBezTo>
                    <a:pt x="259" y="1013"/>
                    <a:pt x="337" y="602"/>
                    <a:pt x="403" y="408"/>
                  </a:cubicBezTo>
                  <a:cubicBezTo>
                    <a:pt x="469" y="214"/>
                    <a:pt x="512" y="0"/>
                    <a:pt x="588" y="16"/>
                  </a:cubicBezTo>
                  <a:cubicBezTo>
                    <a:pt x="664" y="32"/>
                    <a:pt x="736" y="319"/>
                    <a:pt x="862" y="505"/>
                  </a:cubicBezTo>
                  <a:cubicBezTo>
                    <a:pt x="988" y="691"/>
                    <a:pt x="1168" y="989"/>
                    <a:pt x="1344" y="1134"/>
                  </a:cubicBezTo>
                  <a:cubicBezTo>
                    <a:pt x="1520" y="1279"/>
                    <a:pt x="1712" y="1326"/>
                    <a:pt x="1920" y="1374"/>
                  </a:cubicBezTo>
                </a:path>
              </a:pathLst>
            </a:custGeom>
            <a:noFill/>
            <a:ln w="19050">
              <a:solidFill>
                <a:srgbClr val="3399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54" name="Group 53"/>
            <p:cNvGrpSpPr>
              <a:grpSpLocks/>
            </p:cNvGrpSpPr>
            <p:nvPr/>
          </p:nvGrpSpPr>
          <p:grpSpPr bwMode="auto">
            <a:xfrm>
              <a:off x="217" y="0"/>
              <a:ext cx="628" cy="1533"/>
              <a:chOff x="0" y="0"/>
              <a:chExt cx="832" cy="1632"/>
            </a:xfrm>
          </p:grpSpPr>
          <p:sp>
            <p:nvSpPr>
              <p:cNvPr id="55" name="Line 54"/>
              <p:cNvSpPr>
                <a:spLocks noChangeShapeType="1"/>
              </p:cNvSpPr>
              <p:nvPr/>
            </p:nvSpPr>
            <p:spPr bwMode="auto">
              <a:xfrm>
                <a:off x="288" y="240"/>
                <a:ext cx="0" cy="1392"/>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graphicFrame>
            <p:nvGraphicFramePr>
              <p:cNvPr id="56" name="Object 55"/>
              <p:cNvGraphicFramePr>
                <a:graphicFrameLocks noChangeAspect="1"/>
              </p:cNvGraphicFramePr>
              <p:nvPr>
                <p:extLst>
                  <p:ext uri="{D42A27DB-BD31-4B8C-83A1-F6EECF244321}">
                    <p14:modId xmlns:p14="http://schemas.microsoft.com/office/powerpoint/2010/main" val="600571730"/>
                  </p:ext>
                </p:extLst>
              </p:nvPr>
            </p:nvGraphicFramePr>
            <p:xfrm>
              <a:off x="0" y="0"/>
              <a:ext cx="832" cy="164"/>
            </p:xfrm>
            <a:graphic>
              <a:graphicData uri="http://schemas.openxmlformats.org/presentationml/2006/ole">
                <mc:AlternateContent xmlns:mc="http://schemas.openxmlformats.org/markup-compatibility/2006">
                  <mc:Choice xmlns:v="urn:schemas-microsoft-com:vml" Requires="v">
                    <p:oleObj spid="_x0000_s396358" r:id="rId3" imgW="1422100" imgH="393846" progId="Equation.3">
                      <p:embed/>
                    </p:oleObj>
                  </mc:Choice>
                  <mc:Fallback>
                    <p:oleObj r:id="rId3" imgW="1422100" imgH="39384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32" cy="164"/>
                          </a:xfrm>
                          <a:prstGeom prst="rect">
                            <a:avLst/>
                          </a:prstGeom>
                          <a:noFill/>
                          <a:ln>
                            <a:noFill/>
                          </a:ln>
                          <a:effectLst/>
                          <a:extLst/>
                        </p:spPr>
                      </p:pic>
                    </p:oleObj>
                  </mc:Fallback>
                </mc:AlternateContent>
              </a:graphicData>
            </a:graphic>
          </p:graphicFrame>
        </p:grpSp>
      </p:grpSp>
      <p:grpSp>
        <p:nvGrpSpPr>
          <p:cNvPr id="57" name="Group 56"/>
          <p:cNvGrpSpPr>
            <a:grpSpLocks/>
          </p:cNvGrpSpPr>
          <p:nvPr/>
        </p:nvGrpSpPr>
        <p:grpSpPr bwMode="auto">
          <a:xfrm>
            <a:off x="7634289" y="5057776"/>
            <a:ext cx="2414587" cy="1216025"/>
            <a:chOff x="0" y="0"/>
            <a:chExt cx="1521" cy="766"/>
          </a:xfrm>
        </p:grpSpPr>
        <p:sp>
          <p:nvSpPr>
            <p:cNvPr id="58" name="未知"/>
            <p:cNvSpPr>
              <a:spLocks/>
            </p:cNvSpPr>
            <p:nvPr/>
          </p:nvSpPr>
          <p:spPr bwMode="auto">
            <a:xfrm>
              <a:off x="0" y="188"/>
              <a:ext cx="1521" cy="578"/>
            </a:xfrm>
            <a:custGeom>
              <a:avLst/>
              <a:gdLst>
                <a:gd name="T0" fmla="*/ 0 w 2016"/>
                <a:gd name="T1" fmla="*/ 616 h 616"/>
                <a:gd name="T2" fmla="*/ 240 w 2016"/>
                <a:gd name="T3" fmla="*/ 477 h 616"/>
                <a:gd name="T4" fmla="*/ 477 w 2016"/>
                <a:gd name="T5" fmla="*/ 284 h 616"/>
                <a:gd name="T6" fmla="*/ 758 w 2016"/>
                <a:gd name="T7" fmla="*/ 10 h 616"/>
                <a:gd name="T8" fmla="*/ 1025 w 2016"/>
                <a:gd name="T9" fmla="*/ 225 h 616"/>
                <a:gd name="T10" fmla="*/ 1411 w 2016"/>
                <a:gd name="T11" fmla="*/ 441 h 616"/>
                <a:gd name="T12" fmla="*/ 2016 w 2016"/>
                <a:gd name="T13" fmla="*/ 587 h 616"/>
                <a:gd name="T14" fmla="*/ 0 60000 65536"/>
                <a:gd name="T15" fmla="*/ 0 60000 65536"/>
                <a:gd name="T16" fmla="*/ 0 60000 65536"/>
                <a:gd name="T17" fmla="*/ 0 60000 65536"/>
                <a:gd name="T18" fmla="*/ 0 60000 65536"/>
                <a:gd name="T19" fmla="*/ 0 60000 65536"/>
                <a:gd name="T20" fmla="*/ 0 60000 65536"/>
                <a:gd name="T21" fmla="*/ 0 w 2016"/>
                <a:gd name="T22" fmla="*/ 0 h 616"/>
                <a:gd name="T23" fmla="*/ 2016 w 2016"/>
                <a:gd name="T24" fmla="*/ 616 h 6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16" h="616">
                  <a:moveTo>
                    <a:pt x="0" y="616"/>
                  </a:moveTo>
                  <a:cubicBezTo>
                    <a:pt x="40" y="593"/>
                    <a:pt x="161" y="532"/>
                    <a:pt x="240" y="477"/>
                  </a:cubicBezTo>
                  <a:cubicBezTo>
                    <a:pt x="319" y="422"/>
                    <a:pt x="391" y="362"/>
                    <a:pt x="477" y="284"/>
                  </a:cubicBezTo>
                  <a:cubicBezTo>
                    <a:pt x="563" y="206"/>
                    <a:pt x="667" y="20"/>
                    <a:pt x="758" y="10"/>
                  </a:cubicBezTo>
                  <a:cubicBezTo>
                    <a:pt x="849" y="0"/>
                    <a:pt x="916" y="153"/>
                    <a:pt x="1025" y="225"/>
                  </a:cubicBezTo>
                  <a:cubicBezTo>
                    <a:pt x="1134" y="297"/>
                    <a:pt x="1246" y="381"/>
                    <a:pt x="1411" y="441"/>
                  </a:cubicBezTo>
                  <a:cubicBezTo>
                    <a:pt x="1576" y="501"/>
                    <a:pt x="1798" y="558"/>
                    <a:pt x="2016" y="587"/>
                  </a:cubicBezTo>
                </a:path>
              </a:pathLst>
            </a:custGeom>
            <a:noFill/>
            <a:ln w="1905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59" name="Group 58"/>
            <p:cNvGrpSpPr>
              <a:grpSpLocks/>
            </p:cNvGrpSpPr>
            <p:nvPr/>
          </p:nvGrpSpPr>
          <p:grpSpPr bwMode="auto">
            <a:xfrm>
              <a:off x="290" y="0"/>
              <a:ext cx="555" cy="766"/>
              <a:chOff x="0" y="0"/>
              <a:chExt cx="737" cy="816"/>
            </a:xfrm>
          </p:grpSpPr>
          <p:sp>
            <p:nvSpPr>
              <p:cNvPr id="60" name="Line 59"/>
              <p:cNvSpPr>
                <a:spLocks noChangeShapeType="1"/>
              </p:cNvSpPr>
              <p:nvPr/>
            </p:nvSpPr>
            <p:spPr bwMode="auto">
              <a:xfrm>
                <a:off x="384" y="240"/>
                <a:ext cx="0" cy="576"/>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graphicFrame>
            <p:nvGraphicFramePr>
              <p:cNvPr id="61" name="Object 60"/>
              <p:cNvGraphicFramePr>
                <a:graphicFrameLocks noChangeAspect="1"/>
              </p:cNvGraphicFramePr>
              <p:nvPr>
                <p:extLst>
                  <p:ext uri="{D42A27DB-BD31-4B8C-83A1-F6EECF244321}">
                    <p14:modId xmlns:p14="http://schemas.microsoft.com/office/powerpoint/2010/main" val="1186507293"/>
                  </p:ext>
                </p:extLst>
              </p:nvPr>
            </p:nvGraphicFramePr>
            <p:xfrm>
              <a:off x="0" y="0"/>
              <a:ext cx="737" cy="164"/>
            </p:xfrm>
            <a:graphic>
              <a:graphicData uri="http://schemas.openxmlformats.org/presentationml/2006/ole">
                <mc:AlternateContent xmlns:mc="http://schemas.openxmlformats.org/markup-compatibility/2006">
                  <mc:Choice xmlns:v="urn:schemas-microsoft-com:vml" Requires="v">
                    <p:oleObj spid="_x0000_s396359" r:id="rId5" imgW="1422100" imgH="393846" progId="Equation.3">
                      <p:embed/>
                    </p:oleObj>
                  </mc:Choice>
                  <mc:Fallback>
                    <p:oleObj r:id="rId5" imgW="1422100" imgH="39384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737" cy="164"/>
                          </a:xfrm>
                          <a:prstGeom prst="rect">
                            <a:avLst/>
                          </a:prstGeom>
                          <a:noFill/>
                          <a:ln>
                            <a:noFill/>
                          </a:ln>
                          <a:effectLst/>
                          <a:extLst/>
                        </p:spPr>
                      </p:pic>
                    </p:oleObj>
                  </mc:Fallback>
                </mc:AlternateContent>
              </a:graphicData>
            </a:graphic>
          </p:graphicFrame>
        </p:grpSp>
      </p:grpSp>
      <p:grpSp>
        <p:nvGrpSpPr>
          <p:cNvPr id="62" name="Group 61"/>
          <p:cNvGrpSpPr>
            <a:grpSpLocks/>
          </p:cNvGrpSpPr>
          <p:nvPr/>
        </p:nvGrpSpPr>
        <p:grpSpPr bwMode="auto">
          <a:xfrm>
            <a:off x="7634289" y="5343526"/>
            <a:ext cx="2528887" cy="930275"/>
            <a:chOff x="0" y="0"/>
            <a:chExt cx="1593" cy="586"/>
          </a:xfrm>
        </p:grpSpPr>
        <p:sp>
          <p:nvSpPr>
            <p:cNvPr id="63" name="未知"/>
            <p:cNvSpPr>
              <a:spLocks/>
            </p:cNvSpPr>
            <p:nvPr/>
          </p:nvSpPr>
          <p:spPr bwMode="auto">
            <a:xfrm>
              <a:off x="0" y="295"/>
              <a:ext cx="1593" cy="291"/>
            </a:xfrm>
            <a:custGeom>
              <a:avLst/>
              <a:gdLst>
                <a:gd name="T0" fmla="*/ 0 w 2112"/>
                <a:gd name="T1" fmla="*/ 310 h 310"/>
                <a:gd name="T2" fmla="*/ 314 w 2112"/>
                <a:gd name="T3" fmla="*/ 215 h 310"/>
                <a:gd name="T4" fmla="*/ 854 w 2112"/>
                <a:gd name="T5" fmla="*/ 15 h 310"/>
                <a:gd name="T6" fmla="*/ 1180 w 2112"/>
                <a:gd name="T7" fmla="*/ 126 h 310"/>
                <a:gd name="T8" fmla="*/ 1521 w 2112"/>
                <a:gd name="T9" fmla="*/ 230 h 310"/>
                <a:gd name="T10" fmla="*/ 2112 w 2112"/>
                <a:gd name="T11" fmla="*/ 285 h 310"/>
                <a:gd name="T12" fmla="*/ 0 60000 65536"/>
                <a:gd name="T13" fmla="*/ 0 60000 65536"/>
                <a:gd name="T14" fmla="*/ 0 60000 65536"/>
                <a:gd name="T15" fmla="*/ 0 60000 65536"/>
                <a:gd name="T16" fmla="*/ 0 60000 65536"/>
                <a:gd name="T17" fmla="*/ 0 60000 65536"/>
                <a:gd name="T18" fmla="*/ 0 w 2112"/>
                <a:gd name="T19" fmla="*/ 0 h 310"/>
                <a:gd name="T20" fmla="*/ 2112 w 2112"/>
                <a:gd name="T21" fmla="*/ 310 h 310"/>
              </a:gdLst>
              <a:ahLst/>
              <a:cxnLst>
                <a:cxn ang="T12">
                  <a:pos x="T0" y="T1"/>
                </a:cxn>
                <a:cxn ang="T13">
                  <a:pos x="T2" y="T3"/>
                </a:cxn>
                <a:cxn ang="T14">
                  <a:pos x="T4" y="T5"/>
                </a:cxn>
                <a:cxn ang="T15">
                  <a:pos x="T6" y="T7"/>
                </a:cxn>
                <a:cxn ang="T16">
                  <a:pos x="T8" y="T9"/>
                </a:cxn>
                <a:cxn ang="T17">
                  <a:pos x="T10" y="T11"/>
                </a:cxn>
              </a:cxnLst>
              <a:rect l="T18" t="T19" r="T20" b="T21"/>
              <a:pathLst>
                <a:path w="2112" h="310">
                  <a:moveTo>
                    <a:pt x="0" y="310"/>
                  </a:moveTo>
                  <a:cubicBezTo>
                    <a:pt x="52" y="294"/>
                    <a:pt x="172" y="264"/>
                    <a:pt x="314" y="215"/>
                  </a:cubicBezTo>
                  <a:cubicBezTo>
                    <a:pt x="456" y="166"/>
                    <a:pt x="710" y="30"/>
                    <a:pt x="854" y="15"/>
                  </a:cubicBezTo>
                  <a:cubicBezTo>
                    <a:pt x="998" y="0"/>
                    <a:pt x="1069" y="90"/>
                    <a:pt x="1180" y="126"/>
                  </a:cubicBezTo>
                  <a:cubicBezTo>
                    <a:pt x="1291" y="162"/>
                    <a:pt x="1366" y="204"/>
                    <a:pt x="1521" y="230"/>
                  </a:cubicBezTo>
                  <a:cubicBezTo>
                    <a:pt x="1676" y="256"/>
                    <a:pt x="1989" y="274"/>
                    <a:pt x="2112" y="285"/>
                  </a:cubicBez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i="0"/>
            </a:p>
          </p:txBody>
        </p:sp>
        <p:grpSp>
          <p:nvGrpSpPr>
            <p:cNvPr id="64" name="Group 63"/>
            <p:cNvGrpSpPr>
              <a:grpSpLocks/>
            </p:cNvGrpSpPr>
            <p:nvPr/>
          </p:nvGrpSpPr>
          <p:grpSpPr bwMode="auto">
            <a:xfrm>
              <a:off x="688" y="0"/>
              <a:ext cx="905" cy="586"/>
              <a:chOff x="0" y="0"/>
              <a:chExt cx="1200" cy="624"/>
            </a:xfrm>
          </p:grpSpPr>
          <p:sp>
            <p:nvSpPr>
              <p:cNvPr id="65" name="Line 64"/>
              <p:cNvSpPr>
                <a:spLocks noChangeShapeType="1"/>
              </p:cNvSpPr>
              <p:nvPr/>
            </p:nvSpPr>
            <p:spPr bwMode="auto">
              <a:xfrm>
                <a:off x="0" y="336"/>
                <a:ext cx="0" cy="28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graphicFrame>
            <p:nvGraphicFramePr>
              <p:cNvPr id="66" name="Object 65"/>
              <p:cNvGraphicFramePr>
                <a:graphicFrameLocks noChangeAspect="1"/>
              </p:cNvGraphicFramePr>
              <p:nvPr>
                <p:extLst>
                  <p:ext uri="{D42A27DB-BD31-4B8C-83A1-F6EECF244321}">
                    <p14:modId xmlns:p14="http://schemas.microsoft.com/office/powerpoint/2010/main" val="4029687563"/>
                  </p:ext>
                </p:extLst>
              </p:nvPr>
            </p:nvGraphicFramePr>
            <p:xfrm>
              <a:off x="384" y="0"/>
              <a:ext cx="816" cy="164"/>
            </p:xfrm>
            <a:graphic>
              <a:graphicData uri="http://schemas.openxmlformats.org/presentationml/2006/ole">
                <mc:AlternateContent xmlns:mc="http://schemas.openxmlformats.org/markup-compatibility/2006">
                  <mc:Choice xmlns:v="urn:schemas-microsoft-com:vml" Requires="v">
                    <p:oleObj spid="_x0000_s396360" r:id="rId7" imgW="1422100" imgH="393846" progId="Equation.3">
                      <p:embed/>
                    </p:oleObj>
                  </mc:Choice>
                  <mc:Fallback>
                    <p:oleObj r:id="rId7" imgW="1422100" imgH="3938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 y="0"/>
                            <a:ext cx="816" cy="164"/>
                          </a:xfrm>
                          <a:prstGeom prst="rect">
                            <a:avLst/>
                          </a:prstGeom>
                          <a:noFill/>
                          <a:ln>
                            <a:noFill/>
                          </a:ln>
                          <a:effectLst/>
                          <a:extLst/>
                        </p:spPr>
                      </p:pic>
                    </p:oleObj>
                  </mc:Fallback>
                </mc:AlternateContent>
              </a:graphicData>
            </a:graphic>
          </p:graphicFrame>
          <p:sp>
            <p:nvSpPr>
              <p:cNvPr id="67" name="Line 66"/>
              <p:cNvSpPr>
                <a:spLocks noChangeShapeType="1"/>
              </p:cNvSpPr>
              <p:nvPr/>
            </p:nvSpPr>
            <p:spPr bwMode="auto">
              <a:xfrm flipH="1">
                <a:off x="96" y="144"/>
                <a:ext cx="24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grpSp>
      </p:grpSp>
      <p:grpSp>
        <p:nvGrpSpPr>
          <p:cNvPr id="68" name="Group 67"/>
          <p:cNvGrpSpPr>
            <a:grpSpLocks/>
          </p:cNvGrpSpPr>
          <p:nvPr/>
        </p:nvGrpSpPr>
        <p:grpSpPr bwMode="auto">
          <a:xfrm>
            <a:off x="7335839" y="3124200"/>
            <a:ext cx="2922588" cy="3505200"/>
            <a:chOff x="13" y="0"/>
            <a:chExt cx="1841" cy="2208"/>
          </a:xfrm>
        </p:grpSpPr>
        <p:sp>
          <p:nvSpPr>
            <p:cNvPr id="69" name="Line 68"/>
            <p:cNvSpPr>
              <a:spLocks noChangeShapeType="1"/>
            </p:cNvSpPr>
            <p:nvPr/>
          </p:nvSpPr>
          <p:spPr bwMode="auto">
            <a:xfrm flipV="1">
              <a:off x="201" y="254"/>
              <a:ext cx="0" cy="1759"/>
            </a:xfrm>
            <a:prstGeom prst="line">
              <a:avLst/>
            </a:prstGeom>
            <a:noFill/>
            <a:ln w="1905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0" name="Line 69"/>
            <p:cNvSpPr>
              <a:spLocks noChangeShapeType="1"/>
            </p:cNvSpPr>
            <p:nvPr/>
          </p:nvSpPr>
          <p:spPr bwMode="auto">
            <a:xfrm>
              <a:off x="201" y="2013"/>
              <a:ext cx="1593" cy="0"/>
            </a:xfrm>
            <a:prstGeom prst="line">
              <a:avLst/>
            </a:prstGeom>
            <a:noFill/>
            <a:ln w="1905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i="0"/>
            </a:p>
          </p:txBody>
        </p:sp>
        <p:graphicFrame>
          <p:nvGraphicFramePr>
            <p:cNvPr id="71" name="Object 70"/>
            <p:cNvGraphicFramePr>
              <a:graphicFrameLocks noChangeAspect="1"/>
            </p:cNvGraphicFramePr>
            <p:nvPr>
              <p:extLst>
                <p:ext uri="{D42A27DB-BD31-4B8C-83A1-F6EECF244321}">
                  <p14:modId xmlns:p14="http://schemas.microsoft.com/office/powerpoint/2010/main" val="3648327375"/>
                </p:ext>
              </p:extLst>
            </p:nvPr>
          </p:nvGraphicFramePr>
          <p:xfrm>
            <a:off x="13" y="0"/>
            <a:ext cx="620" cy="302"/>
          </p:xfrm>
          <a:graphic>
            <a:graphicData uri="http://schemas.openxmlformats.org/presentationml/2006/ole">
              <mc:AlternateContent xmlns:mc="http://schemas.openxmlformats.org/markup-compatibility/2006">
                <mc:Choice xmlns:v="urn:schemas-microsoft-com:vml" Requires="v">
                  <p:oleObj spid="_x0000_s396361" name="Equation" r:id="rId9" imgW="583920" imgH="228600" progId="Equation.DSMT4">
                    <p:embed/>
                  </p:oleObj>
                </mc:Choice>
                <mc:Fallback>
                  <p:oleObj name="Equation" r:id="rId9" imgW="583920" imgH="228600" progId="Equation.DSMT4">
                    <p:embed/>
                    <p:pic>
                      <p:nvPicPr>
                        <p:cNvPr id="0" name=""/>
                        <p:cNvPicPr>
                          <a:picLocks noChangeAspect="1" noChangeArrowheads="1"/>
                        </p:cNvPicPr>
                        <p:nvPr/>
                      </p:nvPicPr>
                      <p:blipFill>
                        <a:blip r:embed="rId10"/>
                        <a:srcRect/>
                        <a:stretch>
                          <a:fillRect/>
                        </a:stretch>
                      </p:blipFill>
                      <p:spPr bwMode="auto">
                        <a:xfrm>
                          <a:off x="13" y="0"/>
                          <a:ext cx="620"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 name="Object 71"/>
            <p:cNvGraphicFramePr>
              <a:graphicFrameLocks noChangeAspect="1"/>
            </p:cNvGraphicFramePr>
            <p:nvPr/>
          </p:nvGraphicFramePr>
          <p:xfrm>
            <a:off x="1758" y="2058"/>
            <a:ext cx="96" cy="150"/>
          </p:xfrm>
          <a:graphic>
            <a:graphicData uri="http://schemas.openxmlformats.org/presentationml/2006/ole">
              <mc:AlternateContent xmlns:mc="http://schemas.openxmlformats.org/markup-compatibility/2006">
                <mc:Choice xmlns:v="urn:schemas-microsoft-com:vml" Requires="v">
                  <p:oleObj spid="_x0000_s396362" r:id="rId11" imgW="304853" imgH="380987" progId="Equation.3">
                    <p:embed/>
                  </p:oleObj>
                </mc:Choice>
                <mc:Fallback>
                  <p:oleObj r:id="rId11" imgW="304853" imgH="380987"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8" y="2058"/>
                          <a:ext cx="96" cy="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 name="Object 72"/>
            <p:cNvGraphicFramePr>
              <a:graphicFrameLocks noChangeAspect="1"/>
            </p:cNvGraphicFramePr>
            <p:nvPr/>
          </p:nvGraphicFramePr>
          <p:xfrm>
            <a:off x="56" y="2013"/>
            <a:ext cx="120" cy="165"/>
          </p:xfrm>
          <a:graphic>
            <a:graphicData uri="http://schemas.openxmlformats.org/presentationml/2006/ole">
              <mc:AlternateContent xmlns:mc="http://schemas.openxmlformats.org/markup-compatibility/2006">
                <mc:Choice xmlns:v="urn:schemas-microsoft-com:vml" Requires="v">
                  <p:oleObj spid="_x0000_s396363" r:id="rId13" imgW="254097" imgH="279475" progId="Equation.3">
                    <p:embed/>
                  </p:oleObj>
                </mc:Choice>
                <mc:Fallback>
                  <p:oleObj r:id="rId13" imgW="254097" imgH="27947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 y="2013"/>
                          <a:ext cx="120"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4" name="Text Box 73"/>
          <p:cNvSpPr txBox="1">
            <a:spLocks noChangeArrowheads="1"/>
          </p:cNvSpPr>
          <p:nvPr/>
        </p:nvSpPr>
        <p:spPr bwMode="auto">
          <a:xfrm>
            <a:off x="1897077" y="3641883"/>
            <a:ext cx="4572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zh-CN" b="1" i="0" dirty="0">
                <a:solidFill>
                  <a:srgbClr val="FF00FF"/>
                </a:solidFill>
                <a:latin typeface="Century Schoolbook" panose="02040604050505020304" pitchFamily="18" charset="0"/>
              </a:rPr>
              <a:t> 由空腔辐射体的单色辐出度与波长的能谱曲线可知：</a:t>
            </a:r>
          </a:p>
        </p:txBody>
      </p:sp>
      <p:sp>
        <p:nvSpPr>
          <p:cNvPr id="75" name="Text Box 74"/>
          <p:cNvSpPr txBox="1">
            <a:spLocks noChangeArrowheads="1"/>
          </p:cNvSpPr>
          <p:nvPr/>
        </p:nvSpPr>
        <p:spPr bwMode="auto">
          <a:xfrm>
            <a:off x="1752600" y="4738688"/>
            <a:ext cx="58562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zh-CN" b="1" i="0" dirty="0">
                <a:solidFill>
                  <a:schemeClr val="accent2"/>
                </a:solidFill>
                <a:latin typeface="Century Schoolbook" panose="02040604050505020304" pitchFamily="18" charset="0"/>
              </a:rPr>
              <a:t> 1）每一条曲线都有一个极大值。</a:t>
            </a:r>
          </a:p>
        </p:txBody>
      </p:sp>
      <p:sp>
        <p:nvSpPr>
          <p:cNvPr id="76" name="Text Box 75"/>
          <p:cNvSpPr txBox="1">
            <a:spLocks noChangeArrowheads="1"/>
          </p:cNvSpPr>
          <p:nvPr/>
        </p:nvSpPr>
        <p:spPr bwMode="auto">
          <a:xfrm>
            <a:off x="1752600" y="5256214"/>
            <a:ext cx="57150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zh-CN" b="1" i="0" dirty="0">
                <a:solidFill>
                  <a:srgbClr val="009900"/>
                </a:solidFill>
                <a:latin typeface="华文新魏" panose="02010800040101010101" pitchFamily="2" charset="-122"/>
                <a:ea typeface="华文新魏" panose="02010800040101010101" pitchFamily="2" charset="-122"/>
              </a:rPr>
              <a:t> 2）随着温度的升高，黑体的单色辐出度迅速增大，并且曲线的极大值逐渐向短波方向移动。</a:t>
            </a:r>
          </a:p>
        </p:txBody>
      </p:sp>
    </p:spTree>
    <p:extLst>
      <p:ext uri="{BB962C8B-B14F-4D97-AF65-F5344CB8AC3E}">
        <p14:creationId xmlns:p14="http://schemas.microsoft.com/office/powerpoint/2010/main" val="154115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left)">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strips(downRight)">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left)">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left)">
                                      <p:cBhvr>
                                        <p:cTn id="27" dur="500"/>
                                        <p:tgtEl>
                                          <p:spTgt spid="5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wipe(left)">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lef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strips(downRight)">
                                      <p:cBhvr>
                                        <p:cTn id="42" dur="500"/>
                                        <p:tgtEl>
                                          <p:spTgt spid="7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wipe(left)">
                                      <p:cBhvr>
                                        <p:cTn id="47" dur="500"/>
                                        <p:tgtEl>
                                          <p:spTgt spid="75"/>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strips(downRight)">
                                      <p:cBhvr>
                                        <p:cTn id="5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utoUpdateAnimBg="0"/>
      <p:bldP spid="51" grpId="0" animBg="1" autoUpdateAnimBg="0"/>
      <p:bldP spid="74" grpId="0" autoUpdateAnimBg="0"/>
      <p:bldP spid="75" grpId="0" autoUpdateAnimBg="0"/>
      <p:bldP spid="76"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42"/>
          <p:cNvSpPr>
            <a:spLocks noChangeArrowheads="1"/>
          </p:cNvSpPr>
          <p:nvPr/>
        </p:nvSpPr>
        <p:spPr bwMode="auto">
          <a:xfrm>
            <a:off x="1738313" y="280988"/>
            <a:ext cx="1422400" cy="584200"/>
          </a:xfrm>
          <a:prstGeom prst="rect">
            <a:avLst/>
          </a:prstGeom>
          <a:solidFill>
            <a:srgbClr val="CC0000"/>
          </a:solidFill>
          <a:ln w="12700">
            <a:solidFill>
              <a:srgbClr val="FFFFFF"/>
            </a:solidFill>
            <a:miter lim="800000"/>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 name="Rectangle 43"/>
          <p:cNvSpPr>
            <a:spLocks noChangeArrowheads="1"/>
          </p:cNvSpPr>
          <p:nvPr/>
        </p:nvSpPr>
        <p:spPr bwMode="auto">
          <a:xfrm>
            <a:off x="3538538" y="280988"/>
            <a:ext cx="1422400" cy="584200"/>
          </a:xfrm>
          <a:prstGeom prst="rect">
            <a:avLst/>
          </a:prstGeom>
          <a:solidFill>
            <a:srgbClr val="FF6633"/>
          </a:solidFill>
          <a:ln w="12700">
            <a:solidFill>
              <a:srgbClr val="FFFFFF"/>
            </a:solidFill>
            <a:miter lim="800000"/>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4" name="Rectangle 44"/>
          <p:cNvSpPr>
            <a:spLocks noChangeArrowheads="1"/>
          </p:cNvSpPr>
          <p:nvPr/>
        </p:nvSpPr>
        <p:spPr bwMode="auto">
          <a:xfrm>
            <a:off x="5338763" y="280988"/>
            <a:ext cx="1420812" cy="584200"/>
          </a:xfrm>
          <a:prstGeom prst="rect">
            <a:avLst/>
          </a:prstGeom>
          <a:solidFill>
            <a:srgbClr val="FF9933"/>
          </a:solidFill>
          <a:ln w="12700">
            <a:solidFill>
              <a:srgbClr val="FFFFFF"/>
            </a:solidFill>
            <a:miter lim="800000"/>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5" name="Rectangle 45"/>
          <p:cNvSpPr>
            <a:spLocks noChangeArrowheads="1"/>
          </p:cNvSpPr>
          <p:nvPr/>
        </p:nvSpPr>
        <p:spPr bwMode="auto">
          <a:xfrm>
            <a:off x="7283451" y="280988"/>
            <a:ext cx="1420813" cy="584200"/>
          </a:xfrm>
          <a:prstGeom prst="rect">
            <a:avLst/>
          </a:prstGeom>
          <a:solidFill>
            <a:srgbClr val="FFFF66"/>
          </a:solidFill>
          <a:ln w="12700">
            <a:solidFill>
              <a:srgbClr val="FFFFFF"/>
            </a:solidFill>
            <a:miter lim="800000"/>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9225" name="Rectangle 46"/>
          <p:cNvSpPr>
            <a:spLocks noChangeArrowheads="1"/>
          </p:cNvSpPr>
          <p:nvPr/>
        </p:nvSpPr>
        <p:spPr bwMode="auto">
          <a:xfrm>
            <a:off x="2722564" y="1006475"/>
            <a:ext cx="2873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7" name="Rectangle 49"/>
          <p:cNvSpPr>
            <a:spLocks noChangeArrowheads="1"/>
          </p:cNvSpPr>
          <p:nvPr/>
        </p:nvSpPr>
        <p:spPr bwMode="auto">
          <a:xfrm>
            <a:off x="7354888" y="928688"/>
            <a:ext cx="1225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0"/>
              <a:t>1400K</a:t>
            </a:r>
          </a:p>
        </p:txBody>
      </p:sp>
      <p:sp>
        <p:nvSpPr>
          <p:cNvPr id="8" name="Rectangle 51"/>
          <p:cNvSpPr>
            <a:spLocks noChangeArrowheads="1"/>
          </p:cNvSpPr>
          <p:nvPr/>
        </p:nvSpPr>
        <p:spPr bwMode="auto">
          <a:xfrm>
            <a:off x="1738313" y="928688"/>
            <a:ext cx="1981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0"/>
              <a:t>800K</a:t>
            </a:r>
          </a:p>
        </p:txBody>
      </p:sp>
      <p:sp>
        <p:nvSpPr>
          <p:cNvPr id="33801" name="Rectangle 52"/>
          <p:cNvSpPr>
            <a:spLocks noChangeArrowheads="1"/>
          </p:cNvSpPr>
          <p:nvPr/>
        </p:nvSpPr>
        <p:spPr bwMode="auto">
          <a:xfrm>
            <a:off x="4930775" y="1000125"/>
            <a:ext cx="12906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10" name="Rectangle 53"/>
          <p:cNvSpPr>
            <a:spLocks noChangeArrowheads="1"/>
          </p:cNvSpPr>
          <p:nvPr/>
        </p:nvSpPr>
        <p:spPr bwMode="auto">
          <a:xfrm>
            <a:off x="3467100" y="928688"/>
            <a:ext cx="896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0"/>
              <a:t>1000K</a:t>
            </a:r>
          </a:p>
        </p:txBody>
      </p:sp>
      <p:sp>
        <p:nvSpPr>
          <p:cNvPr id="11" name="Rectangle 55"/>
          <p:cNvSpPr>
            <a:spLocks noChangeArrowheads="1"/>
          </p:cNvSpPr>
          <p:nvPr/>
        </p:nvSpPr>
        <p:spPr bwMode="auto">
          <a:xfrm>
            <a:off x="5411789" y="928688"/>
            <a:ext cx="8969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0"/>
              <a:t>1200K</a:t>
            </a:r>
          </a:p>
        </p:txBody>
      </p:sp>
      <p:sp>
        <p:nvSpPr>
          <p:cNvPr id="12" name="Rectangle 57"/>
          <p:cNvSpPr>
            <a:spLocks noChangeArrowheads="1"/>
          </p:cNvSpPr>
          <p:nvPr/>
        </p:nvSpPr>
        <p:spPr bwMode="auto">
          <a:xfrm>
            <a:off x="9012238" y="280988"/>
            <a:ext cx="1420812" cy="584200"/>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13" name="Rectangle 58"/>
          <p:cNvSpPr>
            <a:spLocks noChangeArrowheads="1"/>
          </p:cNvSpPr>
          <p:nvPr/>
        </p:nvSpPr>
        <p:spPr bwMode="auto">
          <a:xfrm>
            <a:off x="9155113" y="928688"/>
            <a:ext cx="1225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0"/>
              <a:t>1600K</a:t>
            </a:r>
          </a:p>
        </p:txBody>
      </p:sp>
      <p:sp>
        <p:nvSpPr>
          <p:cNvPr id="9233" name="矩形 13"/>
          <p:cNvSpPr>
            <a:spLocks noChangeArrowheads="1"/>
          </p:cNvSpPr>
          <p:nvPr/>
        </p:nvSpPr>
        <p:spPr bwMode="auto">
          <a:xfrm>
            <a:off x="5930901" y="2219326"/>
            <a:ext cx="4449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en-US" altLang="zh-CN" sz="2800" b="1" i="0" dirty="0">
                <a:solidFill>
                  <a:srgbClr val="C00000"/>
                </a:solidFill>
                <a:ea typeface="楷体_GB2312" pitchFamily="49" charset="-122"/>
              </a:rPr>
              <a:t>2</a:t>
            </a:r>
            <a:r>
              <a:rPr lang="zh-CN" altLang="en-US" sz="2800" b="1" i="0" dirty="0">
                <a:solidFill>
                  <a:srgbClr val="C00000"/>
                </a:solidFill>
                <a:ea typeface="楷体_GB2312" pitchFamily="49" charset="-122"/>
              </a:rPr>
              <a:t>、</a:t>
            </a:r>
            <a:r>
              <a:rPr lang="zh-CN" altLang="en-US" sz="2800" b="1" i="0" dirty="0">
                <a:solidFill>
                  <a:srgbClr val="C00000"/>
                </a:solidFill>
                <a:ea typeface="楷体_GB2312" pitchFamily="49" charset="-122"/>
                <a:sym typeface="Symbol" panose="05050102010706020507" pitchFamily="18" charset="2"/>
              </a:rPr>
              <a:t>斯特藩</a:t>
            </a:r>
            <a:r>
              <a:rPr lang="en-US" altLang="zh-CN" sz="2800" b="1" i="0" dirty="0">
                <a:solidFill>
                  <a:srgbClr val="C00000"/>
                </a:solidFill>
                <a:ea typeface="楷体_GB2312" pitchFamily="49" charset="-122"/>
                <a:sym typeface="Symbol" panose="05050102010706020507" pitchFamily="18" charset="2"/>
              </a:rPr>
              <a:t>-</a:t>
            </a:r>
            <a:r>
              <a:rPr lang="zh-CN" altLang="en-US" sz="2800" b="1" i="0" dirty="0">
                <a:solidFill>
                  <a:srgbClr val="C00000"/>
                </a:solidFill>
                <a:ea typeface="楷体_GB2312" pitchFamily="49" charset="-122"/>
                <a:sym typeface="Symbol" panose="05050102010706020507" pitchFamily="18" charset="2"/>
              </a:rPr>
              <a:t>玻耳兹曼定律</a:t>
            </a:r>
            <a:endParaRPr lang="zh-CN" altLang="en-US" sz="2800" b="1" i="0" dirty="0">
              <a:solidFill>
                <a:srgbClr val="C00000"/>
              </a:solidFill>
              <a:sym typeface="Symbol" panose="05050102010706020507" pitchFamily="18" charset="2"/>
            </a:endParaRPr>
          </a:p>
        </p:txBody>
      </p:sp>
      <p:sp>
        <p:nvSpPr>
          <p:cNvPr id="9234" name="Freeform 5"/>
          <p:cNvSpPr>
            <a:spLocks/>
          </p:cNvSpPr>
          <p:nvPr/>
        </p:nvSpPr>
        <p:spPr bwMode="auto">
          <a:xfrm>
            <a:off x="3489325" y="5118100"/>
            <a:ext cx="3887788" cy="673100"/>
          </a:xfrm>
          <a:custGeom>
            <a:avLst/>
            <a:gdLst>
              <a:gd name="T0" fmla="*/ 2147483647 w 2449"/>
              <a:gd name="T1" fmla="*/ 2147483647 h 424"/>
              <a:gd name="T2" fmla="*/ 2147483647 w 2449"/>
              <a:gd name="T3" fmla="*/ 2147483647 h 424"/>
              <a:gd name="T4" fmla="*/ 2147483647 w 2449"/>
              <a:gd name="T5" fmla="*/ 2147483647 h 424"/>
              <a:gd name="T6" fmla="*/ 2147483647 w 2449"/>
              <a:gd name="T7" fmla="*/ 2147483647 h 424"/>
              <a:gd name="T8" fmla="*/ 2147483647 w 2449"/>
              <a:gd name="T9" fmla="*/ 2147483647 h 424"/>
              <a:gd name="T10" fmla="*/ 2147483647 w 2449"/>
              <a:gd name="T11" fmla="*/ 2147483647 h 424"/>
              <a:gd name="T12" fmla="*/ 2147483647 w 2449"/>
              <a:gd name="T13" fmla="*/ 2147483647 h 424"/>
              <a:gd name="T14" fmla="*/ 2147483647 w 2449"/>
              <a:gd name="T15" fmla="*/ 2147483647 h 424"/>
              <a:gd name="T16" fmla="*/ 2147483647 w 2449"/>
              <a:gd name="T17" fmla="*/ 2147483647 h 424"/>
              <a:gd name="T18" fmla="*/ 2147483647 w 2449"/>
              <a:gd name="T19" fmla="*/ 2147483647 h 424"/>
              <a:gd name="T20" fmla="*/ 2147483647 w 2449"/>
              <a:gd name="T21" fmla="*/ 2147483647 h 424"/>
              <a:gd name="T22" fmla="*/ 2147483647 w 2449"/>
              <a:gd name="T23" fmla="*/ 2147483647 h 424"/>
              <a:gd name="T24" fmla="*/ 2147483647 w 2449"/>
              <a:gd name="T25" fmla="*/ 2147483647 h 424"/>
              <a:gd name="T26" fmla="*/ 2147483647 w 2449"/>
              <a:gd name="T27" fmla="*/ 2147483647 h 424"/>
              <a:gd name="T28" fmla="*/ 2147483647 w 2449"/>
              <a:gd name="T29" fmla="*/ 2147483647 h 424"/>
              <a:gd name="T30" fmla="*/ 2147483647 w 2449"/>
              <a:gd name="T31" fmla="*/ 2147483647 h 424"/>
              <a:gd name="T32" fmla="*/ 2147483647 w 2449"/>
              <a:gd name="T33" fmla="*/ 2147483647 h 424"/>
              <a:gd name="T34" fmla="*/ 2147483647 w 2449"/>
              <a:gd name="T35" fmla="*/ 2147483647 h 424"/>
              <a:gd name="T36" fmla="*/ 2147483647 w 2449"/>
              <a:gd name="T37" fmla="*/ 0 h 424"/>
              <a:gd name="T38" fmla="*/ 2147483647 w 2449"/>
              <a:gd name="T39" fmla="*/ 2147483647 h 424"/>
              <a:gd name="T40" fmla="*/ 2147483647 w 2449"/>
              <a:gd name="T41" fmla="*/ 2147483647 h 424"/>
              <a:gd name="T42" fmla="*/ 2147483647 w 2449"/>
              <a:gd name="T43" fmla="*/ 2147483647 h 424"/>
              <a:gd name="T44" fmla="*/ 2147483647 w 2449"/>
              <a:gd name="T45" fmla="*/ 2147483647 h 424"/>
              <a:gd name="T46" fmla="*/ 2147483647 w 2449"/>
              <a:gd name="T47" fmla="*/ 2147483647 h 424"/>
              <a:gd name="T48" fmla="*/ 2147483647 w 2449"/>
              <a:gd name="T49" fmla="*/ 2147483647 h 424"/>
              <a:gd name="T50" fmla="*/ 2147483647 w 2449"/>
              <a:gd name="T51" fmla="*/ 2147483647 h 424"/>
              <a:gd name="T52" fmla="*/ 2147483647 w 2449"/>
              <a:gd name="T53" fmla="*/ 2147483647 h 424"/>
              <a:gd name="T54" fmla="*/ 2147483647 w 2449"/>
              <a:gd name="T55" fmla="*/ 2147483647 h 424"/>
              <a:gd name="T56" fmla="*/ 2147483647 w 2449"/>
              <a:gd name="T57" fmla="*/ 2147483647 h 424"/>
              <a:gd name="T58" fmla="*/ 2147483647 w 2449"/>
              <a:gd name="T59" fmla="*/ 2147483647 h 424"/>
              <a:gd name="T60" fmla="*/ 2147483647 w 2449"/>
              <a:gd name="T61" fmla="*/ 2147483647 h 424"/>
              <a:gd name="T62" fmla="*/ 2147483647 w 2449"/>
              <a:gd name="T63" fmla="*/ 2147483647 h 424"/>
              <a:gd name="T64" fmla="*/ 2147483647 w 2449"/>
              <a:gd name="T65" fmla="*/ 2147483647 h 424"/>
              <a:gd name="T66" fmla="*/ 2147483647 w 2449"/>
              <a:gd name="T67" fmla="*/ 2147483647 h 424"/>
              <a:gd name="T68" fmla="*/ 2147483647 w 2449"/>
              <a:gd name="T69" fmla="*/ 2147483647 h 424"/>
              <a:gd name="T70" fmla="*/ 2147483647 w 2449"/>
              <a:gd name="T71" fmla="*/ 2147483647 h 424"/>
              <a:gd name="T72" fmla="*/ 2147483647 w 2449"/>
              <a:gd name="T73" fmla="*/ 2147483647 h 42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49"/>
              <a:gd name="T112" fmla="*/ 0 h 424"/>
              <a:gd name="T113" fmla="*/ 2449 w 2449"/>
              <a:gd name="T114" fmla="*/ 424 h 42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49" h="424">
                <a:moveTo>
                  <a:pt x="0" y="423"/>
                </a:moveTo>
                <a:lnTo>
                  <a:pt x="47" y="415"/>
                </a:lnTo>
                <a:lnTo>
                  <a:pt x="94" y="406"/>
                </a:lnTo>
                <a:lnTo>
                  <a:pt x="143" y="396"/>
                </a:lnTo>
                <a:lnTo>
                  <a:pt x="193" y="385"/>
                </a:lnTo>
                <a:lnTo>
                  <a:pt x="218" y="378"/>
                </a:lnTo>
                <a:lnTo>
                  <a:pt x="244" y="371"/>
                </a:lnTo>
                <a:lnTo>
                  <a:pt x="269" y="363"/>
                </a:lnTo>
                <a:lnTo>
                  <a:pt x="296" y="355"/>
                </a:lnTo>
                <a:lnTo>
                  <a:pt x="322" y="345"/>
                </a:lnTo>
                <a:lnTo>
                  <a:pt x="351" y="334"/>
                </a:lnTo>
                <a:lnTo>
                  <a:pt x="379" y="323"/>
                </a:lnTo>
                <a:lnTo>
                  <a:pt x="408" y="310"/>
                </a:lnTo>
                <a:lnTo>
                  <a:pt x="422" y="303"/>
                </a:lnTo>
                <a:lnTo>
                  <a:pt x="437" y="295"/>
                </a:lnTo>
                <a:lnTo>
                  <a:pt x="451" y="286"/>
                </a:lnTo>
                <a:lnTo>
                  <a:pt x="466" y="277"/>
                </a:lnTo>
                <a:lnTo>
                  <a:pt x="481" y="266"/>
                </a:lnTo>
                <a:lnTo>
                  <a:pt x="495" y="255"/>
                </a:lnTo>
                <a:lnTo>
                  <a:pt x="526" y="232"/>
                </a:lnTo>
                <a:lnTo>
                  <a:pt x="555" y="207"/>
                </a:lnTo>
                <a:lnTo>
                  <a:pt x="586" y="181"/>
                </a:lnTo>
                <a:lnTo>
                  <a:pt x="616" y="154"/>
                </a:lnTo>
                <a:lnTo>
                  <a:pt x="648" y="129"/>
                </a:lnTo>
                <a:lnTo>
                  <a:pt x="681" y="103"/>
                </a:lnTo>
                <a:lnTo>
                  <a:pt x="714" y="79"/>
                </a:lnTo>
                <a:lnTo>
                  <a:pt x="730" y="68"/>
                </a:lnTo>
                <a:lnTo>
                  <a:pt x="748" y="58"/>
                </a:lnTo>
                <a:lnTo>
                  <a:pt x="765" y="48"/>
                </a:lnTo>
                <a:lnTo>
                  <a:pt x="782" y="39"/>
                </a:lnTo>
                <a:lnTo>
                  <a:pt x="800" y="30"/>
                </a:lnTo>
                <a:lnTo>
                  <a:pt x="818" y="22"/>
                </a:lnTo>
                <a:lnTo>
                  <a:pt x="837" y="16"/>
                </a:lnTo>
                <a:lnTo>
                  <a:pt x="854" y="11"/>
                </a:lnTo>
                <a:lnTo>
                  <a:pt x="874" y="6"/>
                </a:lnTo>
                <a:lnTo>
                  <a:pt x="894" y="3"/>
                </a:lnTo>
                <a:lnTo>
                  <a:pt x="913" y="1"/>
                </a:lnTo>
                <a:lnTo>
                  <a:pt x="932" y="0"/>
                </a:lnTo>
                <a:lnTo>
                  <a:pt x="953" y="1"/>
                </a:lnTo>
                <a:lnTo>
                  <a:pt x="974" y="3"/>
                </a:lnTo>
                <a:lnTo>
                  <a:pt x="994" y="6"/>
                </a:lnTo>
                <a:lnTo>
                  <a:pt x="1016" y="11"/>
                </a:lnTo>
                <a:lnTo>
                  <a:pt x="1038" y="16"/>
                </a:lnTo>
                <a:lnTo>
                  <a:pt x="1060" y="22"/>
                </a:lnTo>
                <a:lnTo>
                  <a:pt x="1083" y="30"/>
                </a:lnTo>
                <a:lnTo>
                  <a:pt x="1106" y="39"/>
                </a:lnTo>
                <a:lnTo>
                  <a:pt x="1129" y="48"/>
                </a:lnTo>
                <a:lnTo>
                  <a:pt x="1152" y="58"/>
                </a:lnTo>
                <a:lnTo>
                  <a:pt x="1175" y="68"/>
                </a:lnTo>
                <a:lnTo>
                  <a:pt x="1200" y="79"/>
                </a:lnTo>
                <a:lnTo>
                  <a:pt x="1248" y="103"/>
                </a:lnTo>
                <a:lnTo>
                  <a:pt x="1297" y="129"/>
                </a:lnTo>
                <a:lnTo>
                  <a:pt x="1347" y="154"/>
                </a:lnTo>
                <a:lnTo>
                  <a:pt x="1396" y="181"/>
                </a:lnTo>
                <a:lnTo>
                  <a:pt x="1446" y="207"/>
                </a:lnTo>
                <a:lnTo>
                  <a:pt x="1496" y="232"/>
                </a:lnTo>
                <a:lnTo>
                  <a:pt x="1544" y="255"/>
                </a:lnTo>
                <a:lnTo>
                  <a:pt x="1570" y="266"/>
                </a:lnTo>
                <a:lnTo>
                  <a:pt x="1594" y="277"/>
                </a:lnTo>
                <a:lnTo>
                  <a:pt x="1618" y="286"/>
                </a:lnTo>
                <a:lnTo>
                  <a:pt x="1643" y="295"/>
                </a:lnTo>
                <a:lnTo>
                  <a:pt x="1666" y="303"/>
                </a:lnTo>
                <a:lnTo>
                  <a:pt x="1690" y="310"/>
                </a:lnTo>
                <a:lnTo>
                  <a:pt x="1738" y="323"/>
                </a:lnTo>
                <a:lnTo>
                  <a:pt x="1785" y="334"/>
                </a:lnTo>
                <a:lnTo>
                  <a:pt x="1832" y="345"/>
                </a:lnTo>
                <a:lnTo>
                  <a:pt x="1880" y="355"/>
                </a:lnTo>
                <a:lnTo>
                  <a:pt x="1927" y="363"/>
                </a:lnTo>
                <a:lnTo>
                  <a:pt x="1974" y="371"/>
                </a:lnTo>
                <a:lnTo>
                  <a:pt x="2022" y="378"/>
                </a:lnTo>
                <a:lnTo>
                  <a:pt x="2069" y="385"/>
                </a:lnTo>
                <a:lnTo>
                  <a:pt x="2163" y="396"/>
                </a:lnTo>
                <a:lnTo>
                  <a:pt x="2258" y="406"/>
                </a:lnTo>
                <a:lnTo>
                  <a:pt x="2353" y="415"/>
                </a:lnTo>
                <a:lnTo>
                  <a:pt x="2448" y="423"/>
                </a:lnTo>
              </a:path>
            </a:pathLst>
          </a:custGeom>
          <a:noFill/>
          <a:ln w="5715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35" name="Freeform 6"/>
          <p:cNvSpPr>
            <a:spLocks/>
          </p:cNvSpPr>
          <p:nvPr/>
        </p:nvSpPr>
        <p:spPr bwMode="auto">
          <a:xfrm>
            <a:off x="4084639" y="5483225"/>
            <a:ext cx="3138487" cy="400050"/>
          </a:xfrm>
          <a:custGeom>
            <a:avLst/>
            <a:gdLst>
              <a:gd name="T0" fmla="*/ 2147483647 w 1977"/>
              <a:gd name="T1" fmla="*/ 2147483647 h 252"/>
              <a:gd name="T2" fmla="*/ 2147483647 w 1977"/>
              <a:gd name="T3" fmla="*/ 2147483647 h 252"/>
              <a:gd name="T4" fmla="*/ 2147483647 w 1977"/>
              <a:gd name="T5" fmla="*/ 2147483647 h 252"/>
              <a:gd name="T6" fmla="*/ 2147483647 w 1977"/>
              <a:gd name="T7" fmla="*/ 2147483647 h 252"/>
              <a:gd name="T8" fmla="*/ 2147483647 w 1977"/>
              <a:gd name="T9" fmla="*/ 2147483647 h 252"/>
              <a:gd name="T10" fmla="*/ 2147483647 w 1977"/>
              <a:gd name="T11" fmla="*/ 2147483647 h 252"/>
              <a:gd name="T12" fmla="*/ 2147483647 w 1977"/>
              <a:gd name="T13" fmla="*/ 2147483647 h 252"/>
              <a:gd name="T14" fmla="*/ 2147483647 w 1977"/>
              <a:gd name="T15" fmla="*/ 2147483647 h 252"/>
              <a:gd name="T16" fmla="*/ 2147483647 w 1977"/>
              <a:gd name="T17" fmla="*/ 2147483647 h 252"/>
              <a:gd name="T18" fmla="*/ 2147483647 w 1977"/>
              <a:gd name="T19" fmla="*/ 2147483647 h 252"/>
              <a:gd name="T20" fmla="*/ 2147483647 w 1977"/>
              <a:gd name="T21" fmla="*/ 2147483647 h 252"/>
              <a:gd name="T22" fmla="*/ 2147483647 w 1977"/>
              <a:gd name="T23" fmla="*/ 2147483647 h 252"/>
              <a:gd name="T24" fmla="*/ 2147483647 w 1977"/>
              <a:gd name="T25" fmla="*/ 2147483647 h 252"/>
              <a:gd name="T26" fmla="*/ 2147483647 w 1977"/>
              <a:gd name="T27" fmla="*/ 2147483647 h 252"/>
              <a:gd name="T28" fmla="*/ 2147483647 w 1977"/>
              <a:gd name="T29" fmla="*/ 2147483647 h 252"/>
              <a:gd name="T30" fmla="*/ 2147483647 w 1977"/>
              <a:gd name="T31" fmla="*/ 2147483647 h 252"/>
              <a:gd name="T32" fmla="*/ 2147483647 w 1977"/>
              <a:gd name="T33" fmla="*/ 2147483647 h 252"/>
              <a:gd name="T34" fmla="*/ 2147483647 w 1977"/>
              <a:gd name="T35" fmla="*/ 2147483647 h 252"/>
              <a:gd name="T36" fmla="*/ 2147483647 w 1977"/>
              <a:gd name="T37" fmla="*/ 0 h 252"/>
              <a:gd name="T38" fmla="*/ 2147483647 w 1977"/>
              <a:gd name="T39" fmla="*/ 2147483647 h 252"/>
              <a:gd name="T40" fmla="*/ 2147483647 w 1977"/>
              <a:gd name="T41" fmla="*/ 2147483647 h 252"/>
              <a:gd name="T42" fmla="*/ 2147483647 w 1977"/>
              <a:gd name="T43" fmla="*/ 2147483647 h 252"/>
              <a:gd name="T44" fmla="*/ 2147483647 w 1977"/>
              <a:gd name="T45" fmla="*/ 2147483647 h 252"/>
              <a:gd name="T46" fmla="*/ 2147483647 w 1977"/>
              <a:gd name="T47" fmla="*/ 2147483647 h 252"/>
              <a:gd name="T48" fmla="*/ 2147483647 w 1977"/>
              <a:gd name="T49" fmla="*/ 2147483647 h 252"/>
              <a:gd name="T50" fmla="*/ 2147483647 w 1977"/>
              <a:gd name="T51" fmla="*/ 2147483647 h 252"/>
              <a:gd name="T52" fmla="*/ 2147483647 w 1977"/>
              <a:gd name="T53" fmla="*/ 2147483647 h 252"/>
              <a:gd name="T54" fmla="*/ 2147483647 w 1977"/>
              <a:gd name="T55" fmla="*/ 2147483647 h 252"/>
              <a:gd name="T56" fmla="*/ 2147483647 w 1977"/>
              <a:gd name="T57" fmla="*/ 2147483647 h 252"/>
              <a:gd name="T58" fmla="*/ 2147483647 w 1977"/>
              <a:gd name="T59" fmla="*/ 2147483647 h 252"/>
              <a:gd name="T60" fmla="*/ 2147483647 w 1977"/>
              <a:gd name="T61" fmla="*/ 2147483647 h 252"/>
              <a:gd name="T62" fmla="*/ 2147483647 w 1977"/>
              <a:gd name="T63" fmla="*/ 2147483647 h 252"/>
              <a:gd name="T64" fmla="*/ 2147483647 w 1977"/>
              <a:gd name="T65" fmla="*/ 2147483647 h 252"/>
              <a:gd name="T66" fmla="*/ 2147483647 w 1977"/>
              <a:gd name="T67" fmla="*/ 2147483647 h 252"/>
              <a:gd name="T68" fmla="*/ 2147483647 w 1977"/>
              <a:gd name="T69" fmla="*/ 2147483647 h 252"/>
              <a:gd name="T70" fmla="*/ 2147483647 w 1977"/>
              <a:gd name="T71" fmla="*/ 2147483647 h 252"/>
              <a:gd name="T72" fmla="*/ 2147483647 w 1977"/>
              <a:gd name="T73" fmla="*/ 2147483647 h 2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77"/>
              <a:gd name="T112" fmla="*/ 0 h 252"/>
              <a:gd name="T113" fmla="*/ 1977 w 1977"/>
              <a:gd name="T114" fmla="*/ 252 h 2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77" h="252">
                <a:moveTo>
                  <a:pt x="0" y="251"/>
                </a:moveTo>
                <a:lnTo>
                  <a:pt x="38" y="246"/>
                </a:lnTo>
                <a:lnTo>
                  <a:pt x="76" y="241"/>
                </a:lnTo>
                <a:lnTo>
                  <a:pt x="116" y="235"/>
                </a:lnTo>
                <a:lnTo>
                  <a:pt x="156" y="229"/>
                </a:lnTo>
                <a:lnTo>
                  <a:pt x="176" y="224"/>
                </a:lnTo>
                <a:lnTo>
                  <a:pt x="197" y="220"/>
                </a:lnTo>
                <a:lnTo>
                  <a:pt x="217" y="215"/>
                </a:lnTo>
                <a:lnTo>
                  <a:pt x="239" y="211"/>
                </a:lnTo>
                <a:lnTo>
                  <a:pt x="261" y="205"/>
                </a:lnTo>
                <a:lnTo>
                  <a:pt x="283" y="198"/>
                </a:lnTo>
                <a:lnTo>
                  <a:pt x="306" y="192"/>
                </a:lnTo>
                <a:lnTo>
                  <a:pt x="329" y="184"/>
                </a:lnTo>
                <a:lnTo>
                  <a:pt x="341" y="180"/>
                </a:lnTo>
                <a:lnTo>
                  <a:pt x="353" y="175"/>
                </a:lnTo>
                <a:lnTo>
                  <a:pt x="365" y="170"/>
                </a:lnTo>
                <a:lnTo>
                  <a:pt x="376" y="164"/>
                </a:lnTo>
                <a:lnTo>
                  <a:pt x="388" y="158"/>
                </a:lnTo>
                <a:lnTo>
                  <a:pt x="400" y="152"/>
                </a:lnTo>
                <a:lnTo>
                  <a:pt x="424" y="138"/>
                </a:lnTo>
                <a:lnTo>
                  <a:pt x="448" y="123"/>
                </a:lnTo>
                <a:lnTo>
                  <a:pt x="473" y="108"/>
                </a:lnTo>
                <a:lnTo>
                  <a:pt x="498" y="92"/>
                </a:lnTo>
                <a:lnTo>
                  <a:pt x="523" y="77"/>
                </a:lnTo>
                <a:lnTo>
                  <a:pt x="550" y="62"/>
                </a:lnTo>
                <a:lnTo>
                  <a:pt x="576" y="47"/>
                </a:lnTo>
                <a:lnTo>
                  <a:pt x="590" y="41"/>
                </a:lnTo>
                <a:lnTo>
                  <a:pt x="604" y="35"/>
                </a:lnTo>
                <a:lnTo>
                  <a:pt x="617" y="29"/>
                </a:lnTo>
                <a:lnTo>
                  <a:pt x="631" y="23"/>
                </a:lnTo>
                <a:lnTo>
                  <a:pt x="646" y="18"/>
                </a:lnTo>
                <a:lnTo>
                  <a:pt x="661" y="14"/>
                </a:lnTo>
                <a:lnTo>
                  <a:pt x="675" y="10"/>
                </a:lnTo>
                <a:lnTo>
                  <a:pt x="690" y="7"/>
                </a:lnTo>
                <a:lnTo>
                  <a:pt x="706" y="4"/>
                </a:lnTo>
                <a:lnTo>
                  <a:pt x="721" y="2"/>
                </a:lnTo>
                <a:lnTo>
                  <a:pt x="737" y="1"/>
                </a:lnTo>
                <a:lnTo>
                  <a:pt x="753" y="0"/>
                </a:lnTo>
                <a:lnTo>
                  <a:pt x="769" y="1"/>
                </a:lnTo>
                <a:lnTo>
                  <a:pt x="786" y="2"/>
                </a:lnTo>
                <a:lnTo>
                  <a:pt x="803" y="4"/>
                </a:lnTo>
                <a:lnTo>
                  <a:pt x="820" y="7"/>
                </a:lnTo>
                <a:lnTo>
                  <a:pt x="838" y="10"/>
                </a:lnTo>
                <a:lnTo>
                  <a:pt x="856" y="14"/>
                </a:lnTo>
                <a:lnTo>
                  <a:pt x="874" y="18"/>
                </a:lnTo>
                <a:lnTo>
                  <a:pt x="893" y="23"/>
                </a:lnTo>
                <a:lnTo>
                  <a:pt x="912" y="29"/>
                </a:lnTo>
                <a:lnTo>
                  <a:pt x="930" y="35"/>
                </a:lnTo>
                <a:lnTo>
                  <a:pt x="949" y="41"/>
                </a:lnTo>
                <a:lnTo>
                  <a:pt x="968" y="47"/>
                </a:lnTo>
                <a:lnTo>
                  <a:pt x="1008" y="62"/>
                </a:lnTo>
                <a:lnTo>
                  <a:pt x="1047" y="77"/>
                </a:lnTo>
                <a:lnTo>
                  <a:pt x="1087" y="92"/>
                </a:lnTo>
                <a:lnTo>
                  <a:pt x="1127" y="108"/>
                </a:lnTo>
                <a:lnTo>
                  <a:pt x="1167" y="123"/>
                </a:lnTo>
                <a:lnTo>
                  <a:pt x="1208" y="138"/>
                </a:lnTo>
                <a:lnTo>
                  <a:pt x="1247" y="152"/>
                </a:lnTo>
                <a:lnTo>
                  <a:pt x="1267" y="158"/>
                </a:lnTo>
                <a:lnTo>
                  <a:pt x="1287" y="164"/>
                </a:lnTo>
                <a:lnTo>
                  <a:pt x="1307" y="170"/>
                </a:lnTo>
                <a:lnTo>
                  <a:pt x="1326" y="175"/>
                </a:lnTo>
                <a:lnTo>
                  <a:pt x="1345" y="180"/>
                </a:lnTo>
                <a:lnTo>
                  <a:pt x="1364" y="184"/>
                </a:lnTo>
                <a:lnTo>
                  <a:pt x="1403" y="192"/>
                </a:lnTo>
                <a:lnTo>
                  <a:pt x="1441" y="198"/>
                </a:lnTo>
                <a:lnTo>
                  <a:pt x="1479" y="205"/>
                </a:lnTo>
                <a:lnTo>
                  <a:pt x="1517" y="211"/>
                </a:lnTo>
                <a:lnTo>
                  <a:pt x="1556" y="215"/>
                </a:lnTo>
                <a:lnTo>
                  <a:pt x="1594" y="220"/>
                </a:lnTo>
                <a:lnTo>
                  <a:pt x="1632" y="224"/>
                </a:lnTo>
                <a:lnTo>
                  <a:pt x="1670" y="229"/>
                </a:lnTo>
                <a:lnTo>
                  <a:pt x="1747" y="235"/>
                </a:lnTo>
                <a:lnTo>
                  <a:pt x="1823" y="241"/>
                </a:lnTo>
                <a:lnTo>
                  <a:pt x="1900" y="246"/>
                </a:lnTo>
                <a:lnTo>
                  <a:pt x="1976" y="251"/>
                </a:lnTo>
              </a:path>
            </a:pathLst>
          </a:custGeom>
          <a:noFill/>
          <a:ln w="57150" cap="rnd">
            <a:solidFill>
              <a:srgbClr val="00CC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36" name="Freeform 7"/>
          <p:cNvSpPr>
            <a:spLocks/>
          </p:cNvSpPr>
          <p:nvPr/>
        </p:nvSpPr>
        <p:spPr bwMode="auto">
          <a:xfrm>
            <a:off x="2720975" y="4349750"/>
            <a:ext cx="4808538" cy="1220788"/>
          </a:xfrm>
          <a:custGeom>
            <a:avLst/>
            <a:gdLst>
              <a:gd name="T0" fmla="*/ 2147483647 w 3029"/>
              <a:gd name="T1" fmla="*/ 2147483647 h 769"/>
              <a:gd name="T2" fmla="*/ 2147483647 w 3029"/>
              <a:gd name="T3" fmla="*/ 2147483647 h 769"/>
              <a:gd name="T4" fmla="*/ 2147483647 w 3029"/>
              <a:gd name="T5" fmla="*/ 2147483647 h 769"/>
              <a:gd name="T6" fmla="*/ 2147483647 w 3029"/>
              <a:gd name="T7" fmla="*/ 2147483647 h 769"/>
              <a:gd name="T8" fmla="*/ 2147483647 w 3029"/>
              <a:gd name="T9" fmla="*/ 2147483647 h 769"/>
              <a:gd name="T10" fmla="*/ 2147483647 w 3029"/>
              <a:gd name="T11" fmla="*/ 2147483647 h 769"/>
              <a:gd name="T12" fmla="*/ 2147483647 w 3029"/>
              <a:gd name="T13" fmla="*/ 2147483647 h 769"/>
              <a:gd name="T14" fmla="*/ 2147483647 w 3029"/>
              <a:gd name="T15" fmla="*/ 2147483647 h 769"/>
              <a:gd name="T16" fmla="*/ 2147483647 w 3029"/>
              <a:gd name="T17" fmla="*/ 2147483647 h 769"/>
              <a:gd name="T18" fmla="*/ 2147483647 w 3029"/>
              <a:gd name="T19" fmla="*/ 2147483647 h 769"/>
              <a:gd name="T20" fmla="*/ 2147483647 w 3029"/>
              <a:gd name="T21" fmla="*/ 2147483647 h 769"/>
              <a:gd name="T22" fmla="*/ 2147483647 w 3029"/>
              <a:gd name="T23" fmla="*/ 2147483647 h 769"/>
              <a:gd name="T24" fmla="*/ 2147483647 w 3029"/>
              <a:gd name="T25" fmla="*/ 2147483647 h 769"/>
              <a:gd name="T26" fmla="*/ 2147483647 w 3029"/>
              <a:gd name="T27" fmla="*/ 2147483647 h 769"/>
              <a:gd name="T28" fmla="*/ 2147483647 w 3029"/>
              <a:gd name="T29" fmla="*/ 2147483647 h 769"/>
              <a:gd name="T30" fmla="*/ 2147483647 w 3029"/>
              <a:gd name="T31" fmla="*/ 2147483647 h 769"/>
              <a:gd name="T32" fmla="*/ 2147483647 w 3029"/>
              <a:gd name="T33" fmla="*/ 2147483647 h 769"/>
              <a:gd name="T34" fmla="*/ 2147483647 w 3029"/>
              <a:gd name="T35" fmla="*/ 2147483647 h 769"/>
              <a:gd name="T36" fmla="*/ 2147483647 w 3029"/>
              <a:gd name="T37" fmla="*/ 0 h 769"/>
              <a:gd name="T38" fmla="*/ 2147483647 w 3029"/>
              <a:gd name="T39" fmla="*/ 2147483647 h 769"/>
              <a:gd name="T40" fmla="*/ 2147483647 w 3029"/>
              <a:gd name="T41" fmla="*/ 2147483647 h 769"/>
              <a:gd name="T42" fmla="*/ 2147483647 w 3029"/>
              <a:gd name="T43" fmla="*/ 2147483647 h 769"/>
              <a:gd name="T44" fmla="*/ 2147483647 w 3029"/>
              <a:gd name="T45" fmla="*/ 2147483647 h 769"/>
              <a:gd name="T46" fmla="*/ 2147483647 w 3029"/>
              <a:gd name="T47" fmla="*/ 2147483647 h 769"/>
              <a:gd name="T48" fmla="*/ 2147483647 w 3029"/>
              <a:gd name="T49" fmla="*/ 2147483647 h 769"/>
              <a:gd name="T50" fmla="*/ 2147483647 w 3029"/>
              <a:gd name="T51" fmla="*/ 2147483647 h 769"/>
              <a:gd name="T52" fmla="*/ 2147483647 w 3029"/>
              <a:gd name="T53" fmla="*/ 2147483647 h 769"/>
              <a:gd name="T54" fmla="*/ 2147483647 w 3029"/>
              <a:gd name="T55" fmla="*/ 2147483647 h 769"/>
              <a:gd name="T56" fmla="*/ 2147483647 w 3029"/>
              <a:gd name="T57" fmla="*/ 2147483647 h 769"/>
              <a:gd name="T58" fmla="*/ 2147483647 w 3029"/>
              <a:gd name="T59" fmla="*/ 2147483647 h 769"/>
              <a:gd name="T60" fmla="*/ 2147483647 w 3029"/>
              <a:gd name="T61" fmla="*/ 2147483647 h 769"/>
              <a:gd name="T62" fmla="*/ 2147483647 w 3029"/>
              <a:gd name="T63" fmla="*/ 2147483647 h 769"/>
              <a:gd name="T64" fmla="*/ 2147483647 w 3029"/>
              <a:gd name="T65" fmla="*/ 2147483647 h 769"/>
              <a:gd name="T66" fmla="*/ 2147483647 w 3029"/>
              <a:gd name="T67" fmla="*/ 2147483647 h 769"/>
              <a:gd name="T68" fmla="*/ 2147483647 w 3029"/>
              <a:gd name="T69" fmla="*/ 2147483647 h 769"/>
              <a:gd name="T70" fmla="*/ 2147483647 w 3029"/>
              <a:gd name="T71" fmla="*/ 2147483647 h 769"/>
              <a:gd name="T72" fmla="*/ 2147483647 w 3029"/>
              <a:gd name="T73" fmla="*/ 2147483647 h 76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029"/>
              <a:gd name="T112" fmla="*/ 0 h 769"/>
              <a:gd name="T113" fmla="*/ 3029 w 3029"/>
              <a:gd name="T114" fmla="*/ 769 h 76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029" h="769">
                <a:moveTo>
                  <a:pt x="0" y="768"/>
                </a:moveTo>
                <a:lnTo>
                  <a:pt x="58" y="752"/>
                </a:lnTo>
                <a:lnTo>
                  <a:pt x="117" y="737"/>
                </a:lnTo>
                <a:lnTo>
                  <a:pt x="176" y="719"/>
                </a:lnTo>
                <a:lnTo>
                  <a:pt x="238" y="699"/>
                </a:lnTo>
                <a:lnTo>
                  <a:pt x="269" y="686"/>
                </a:lnTo>
                <a:lnTo>
                  <a:pt x="301" y="673"/>
                </a:lnTo>
                <a:lnTo>
                  <a:pt x="332" y="659"/>
                </a:lnTo>
                <a:lnTo>
                  <a:pt x="366" y="644"/>
                </a:lnTo>
                <a:lnTo>
                  <a:pt x="399" y="625"/>
                </a:lnTo>
                <a:lnTo>
                  <a:pt x="433" y="606"/>
                </a:lnTo>
                <a:lnTo>
                  <a:pt x="468" y="586"/>
                </a:lnTo>
                <a:lnTo>
                  <a:pt x="504" y="563"/>
                </a:lnTo>
                <a:lnTo>
                  <a:pt x="522" y="550"/>
                </a:lnTo>
                <a:lnTo>
                  <a:pt x="540" y="534"/>
                </a:lnTo>
                <a:lnTo>
                  <a:pt x="558" y="518"/>
                </a:lnTo>
                <a:lnTo>
                  <a:pt x="576" y="501"/>
                </a:lnTo>
                <a:lnTo>
                  <a:pt x="594" y="483"/>
                </a:lnTo>
                <a:lnTo>
                  <a:pt x="612" y="464"/>
                </a:lnTo>
                <a:lnTo>
                  <a:pt x="650" y="420"/>
                </a:lnTo>
                <a:lnTo>
                  <a:pt x="686" y="375"/>
                </a:lnTo>
                <a:lnTo>
                  <a:pt x="725" y="328"/>
                </a:lnTo>
                <a:lnTo>
                  <a:pt x="763" y="280"/>
                </a:lnTo>
                <a:lnTo>
                  <a:pt x="801" y="233"/>
                </a:lnTo>
                <a:lnTo>
                  <a:pt x="842" y="187"/>
                </a:lnTo>
                <a:lnTo>
                  <a:pt x="883" y="144"/>
                </a:lnTo>
                <a:lnTo>
                  <a:pt x="903" y="123"/>
                </a:lnTo>
                <a:lnTo>
                  <a:pt x="925" y="104"/>
                </a:lnTo>
                <a:lnTo>
                  <a:pt x="946" y="85"/>
                </a:lnTo>
                <a:lnTo>
                  <a:pt x="966" y="70"/>
                </a:lnTo>
                <a:lnTo>
                  <a:pt x="989" y="54"/>
                </a:lnTo>
                <a:lnTo>
                  <a:pt x="1012" y="40"/>
                </a:lnTo>
                <a:lnTo>
                  <a:pt x="1034" y="28"/>
                </a:lnTo>
                <a:lnTo>
                  <a:pt x="1057" y="18"/>
                </a:lnTo>
                <a:lnTo>
                  <a:pt x="1081" y="10"/>
                </a:lnTo>
                <a:lnTo>
                  <a:pt x="1104" y="5"/>
                </a:lnTo>
                <a:lnTo>
                  <a:pt x="1129" y="0"/>
                </a:lnTo>
                <a:lnTo>
                  <a:pt x="1153" y="0"/>
                </a:lnTo>
                <a:lnTo>
                  <a:pt x="1178" y="0"/>
                </a:lnTo>
                <a:lnTo>
                  <a:pt x="1204" y="5"/>
                </a:lnTo>
                <a:lnTo>
                  <a:pt x="1230" y="10"/>
                </a:lnTo>
                <a:lnTo>
                  <a:pt x="1257" y="18"/>
                </a:lnTo>
                <a:lnTo>
                  <a:pt x="1284" y="28"/>
                </a:lnTo>
                <a:lnTo>
                  <a:pt x="1311" y="40"/>
                </a:lnTo>
                <a:lnTo>
                  <a:pt x="1339" y="54"/>
                </a:lnTo>
                <a:lnTo>
                  <a:pt x="1368" y="70"/>
                </a:lnTo>
                <a:lnTo>
                  <a:pt x="1396" y="85"/>
                </a:lnTo>
                <a:lnTo>
                  <a:pt x="1425" y="104"/>
                </a:lnTo>
                <a:lnTo>
                  <a:pt x="1454" y="123"/>
                </a:lnTo>
                <a:lnTo>
                  <a:pt x="1483" y="144"/>
                </a:lnTo>
                <a:lnTo>
                  <a:pt x="1544" y="187"/>
                </a:lnTo>
                <a:lnTo>
                  <a:pt x="1603" y="233"/>
                </a:lnTo>
                <a:lnTo>
                  <a:pt x="1665" y="280"/>
                </a:lnTo>
                <a:lnTo>
                  <a:pt x="1727" y="328"/>
                </a:lnTo>
                <a:lnTo>
                  <a:pt x="1788" y="375"/>
                </a:lnTo>
                <a:lnTo>
                  <a:pt x="1849" y="420"/>
                </a:lnTo>
                <a:lnTo>
                  <a:pt x="1910" y="464"/>
                </a:lnTo>
                <a:lnTo>
                  <a:pt x="1941" y="483"/>
                </a:lnTo>
                <a:lnTo>
                  <a:pt x="1971" y="501"/>
                </a:lnTo>
                <a:lnTo>
                  <a:pt x="2002" y="518"/>
                </a:lnTo>
                <a:lnTo>
                  <a:pt x="2032" y="534"/>
                </a:lnTo>
                <a:lnTo>
                  <a:pt x="2061" y="550"/>
                </a:lnTo>
                <a:lnTo>
                  <a:pt x="2090" y="563"/>
                </a:lnTo>
                <a:lnTo>
                  <a:pt x="2149" y="586"/>
                </a:lnTo>
                <a:lnTo>
                  <a:pt x="2208" y="606"/>
                </a:lnTo>
                <a:lnTo>
                  <a:pt x="2266" y="625"/>
                </a:lnTo>
                <a:lnTo>
                  <a:pt x="2325" y="644"/>
                </a:lnTo>
                <a:lnTo>
                  <a:pt x="2383" y="659"/>
                </a:lnTo>
                <a:lnTo>
                  <a:pt x="2442" y="673"/>
                </a:lnTo>
                <a:lnTo>
                  <a:pt x="2500" y="686"/>
                </a:lnTo>
                <a:lnTo>
                  <a:pt x="2558" y="699"/>
                </a:lnTo>
                <a:lnTo>
                  <a:pt x="2676" y="719"/>
                </a:lnTo>
                <a:lnTo>
                  <a:pt x="2793" y="737"/>
                </a:lnTo>
                <a:lnTo>
                  <a:pt x="2910" y="752"/>
                </a:lnTo>
                <a:lnTo>
                  <a:pt x="3028" y="768"/>
                </a:lnTo>
              </a:path>
            </a:pathLst>
          </a:custGeom>
          <a:noFill/>
          <a:ln w="57150" cap="rnd">
            <a:solidFill>
              <a:srgbClr val="FF66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37" name="Freeform 8"/>
          <p:cNvSpPr>
            <a:spLocks/>
          </p:cNvSpPr>
          <p:nvPr/>
        </p:nvSpPr>
        <p:spPr bwMode="auto">
          <a:xfrm>
            <a:off x="2270125" y="2008189"/>
            <a:ext cx="5449888" cy="3436937"/>
          </a:xfrm>
          <a:custGeom>
            <a:avLst/>
            <a:gdLst>
              <a:gd name="T0" fmla="*/ 2147483647 w 3433"/>
              <a:gd name="T1" fmla="*/ 2147483647 h 2165"/>
              <a:gd name="T2" fmla="*/ 2147483647 w 3433"/>
              <a:gd name="T3" fmla="*/ 2147483647 h 2165"/>
              <a:gd name="T4" fmla="*/ 2147483647 w 3433"/>
              <a:gd name="T5" fmla="*/ 2147483647 h 2165"/>
              <a:gd name="T6" fmla="*/ 2147483647 w 3433"/>
              <a:gd name="T7" fmla="*/ 2147483647 h 2165"/>
              <a:gd name="T8" fmla="*/ 2147483647 w 3433"/>
              <a:gd name="T9" fmla="*/ 2147483647 h 2165"/>
              <a:gd name="T10" fmla="*/ 2147483647 w 3433"/>
              <a:gd name="T11" fmla="*/ 2147483647 h 2165"/>
              <a:gd name="T12" fmla="*/ 2147483647 w 3433"/>
              <a:gd name="T13" fmla="*/ 2147483647 h 2165"/>
              <a:gd name="T14" fmla="*/ 2147483647 w 3433"/>
              <a:gd name="T15" fmla="*/ 2147483647 h 2165"/>
              <a:gd name="T16" fmla="*/ 2147483647 w 3433"/>
              <a:gd name="T17" fmla="*/ 2147483647 h 2165"/>
              <a:gd name="T18" fmla="*/ 2147483647 w 3433"/>
              <a:gd name="T19" fmla="*/ 2147483647 h 2165"/>
              <a:gd name="T20" fmla="*/ 2147483647 w 3433"/>
              <a:gd name="T21" fmla="*/ 2147483647 h 2165"/>
              <a:gd name="T22" fmla="*/ 2147483647 w 3433"/>
              <a:gd name="T23" fmla="*/ 2147483647 h 2165"/>
              <a:gd name="T24" fmla="*/ 2147483647 w 3433"/>
              <a:gd name="T25" fmla="*/ 2147483647 h 2165"/>
              <a:gd name="T26" fmla="*/ 2147483647 w 3433"/>
              <a:gd name="T27" fmla="*/ 2147483647 h 2165"/>
              <a:gd name="T28" fmla="*/ 2147483647 w 3433"/>
              <a:gd name="T29" fmla="*/ 2147483647 h 2165"/>
              <a:gd name="T30" fmla="*/ 2147483647 w 3433"/>
              <a:gd name="T31" fmla="*/ 2147483647 h 2165"/>
              <a:gd name="T32" fmla="*/ 2147483647 w 3433"/>
              <a:gd name="T33" fmla="*/ 2147483647 h 2165"/>
              <a:gd name="T34" fmla="*/ 2147483647 w 3433"/>
              <a:gd name="T35" fmla="*/ 2147483647 h 2165"/>
              <a:gd name="T36" fmla="*/ 2147483647 w 3433"/>
              <a:gd name="T37" fmla="*/ 0 h 2165"/>
              <a:gd name="T38" fmla="*/ 2147483647 w 3433"/>
              <a:gd name="T39" fmla="*/ 2147483647 h 2165"/>
              <a:gd name="T40" fmla="*/ 2147483647 w 3433"/>
              <a:gd name="T41" fmla="*/ 2147483647 h 2165"/>
              <a:gd name="T42" fmla="*/ 2147483647 w 3433"/>
              <a:gd name="T43" fmla="*/ 2147483647 h 2165"/>
              <a:gd name="T44" fmla="*/ 2147483647 w 3433"/>
              <a:gd name="T45" fmla="*/ 2147483647 h 2165"/>
              <a:gd name="T46" fmla="*/ 2147483647 w 3433"/>
              <a:gd name="T47" fmla="*/ 2147483647 h 2165"/>
              <a:gd name="T48" fmla="*/ 2147483647 w 3433"/>
              <a:gd name="T49" fmla="*/ 2147483647 h 2165"/>
              <a:gd name="T50" fmla="*/ 2147483647 w 3433"/>
              <a:gd name="T51" fmla="*/ 2147483647 h 2165"/>
              <a:gd name="T52" fmla="*/ 2147483647 w 3433"/>
              <a:gd name="T53" fmla="*/ 2147483647 h 2165"/>
              <a:gd name="T54" fmla="*/ 2147483647 w 3433"/>
              <a:gd name="T55" fmla="*/ 2147483647 h 2165"/>
              <a:gd name="T56" fmla="*/ 2147483647 w 3433"/>
              <a:gd name="T57" fmla="*/ 2147483647 h 2165"/>
              <a:gd name="T58" fmla="*/ 2147483647 w 3433"/>
              <a:gd name="T59" fmla="*/ 2147483647 h 2165"/>
              <a:gd name="T60" fmla="*/ 2147483647 w 3433"/>
              <a:gd name="T61" fmla="*/ 2147483647 h 2165"/>
              <a:gd name="T62" fmla="*/ 2147483647 w 3433"/>
              <a:gd name="T63" fmla="*/ 2147483647 h 2165"/>
              <a:gd name="T64" fmla="*/ 2147483647 w 3433"/>
              <a:gd name="T65" fmla="*/ 2147483647 h 2165"/>
              <a:gd name="T66" fmla="*/ 2147483647 w 3433"/>
              <a:gd name="T67" fmla="*/ 2147483647 h 2165"/>
              <a:gd name="T68" fmla="*/ 2147483647 w 3433"/>
              <a:gd name="T69" fmla="*/ 2147483647 h 2165"/>
              <a:gd name="T70" fmla="*/ 2147483647 w 3433"/>
              <a:gd name="T71" fmla="*/ 2147483647 h 2165"/>
              <a:gd name="T72" fmla="*/ 2147483647 w 3433"/>
              <a:gd name="T73" fmla="*/ 2147483647 h 21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433"/>
              <a:gd name="T112" fmla="*/ 0 h 2165"/>
              <a:gd name="T113" fmla="*/ 3433 w 3433"/>
              <a:gd name="T114" fmla="*/ 2165 h 21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433" h="2165">
                <a:moveTo>
                  <a:pt x="0" y="2164"/>
                </a:moveTo>
                <a:lnTo>
                  <a:pt x="66" y="2122"/>
                </a:lnTo>
                <a:lnTo>
                  <a:pt x="133" y="2080"/>
                </a:lnTo>
                <a:lnTo>
                  <a:pt x="200" y="2029"/>
                </a:lnTo>
                <a:lnTo>
                  <a:pt x="270" y="1972"/>
                </a:lnTo>
                <a:lnTo>
                  <a:pt x="306" y="1936"/>
                </a:lnTo>
                <a:lnTo>
                  <a:pt x="342" y="1899"/>
                </a:lnTo>
                <a:lnTo>
                  <a:pt x="377" y="1857"/>
                </a:lnTo>
                <a:lnTo>
                  <a:pt x="415" y="1815"/>
                </a:lnTo>
                <a:lnTo>
                  <a:pt x="453" y="1764"/>
                </a:lnTo>
                <a:lnTo>
                  <a:pt x="492" y="1710"/>
                </a:lnTo>
                <a:lnTo>
                  <a:pt x="530" y="1653"/>
                </a:lnTo>
                <a:lnTo>
                  <a:pt x="571" y="1587"/>
                </a:lnTo>
                <a:lnTo>
                  <a:pt x="592" y="1551"/>
                </a:lnTo>
                <a:lnTo>
                  <a:pt x="612" y="1509"/>
                </a:lnTo>
                <a:lnTo>
                  <a:pt x="632" y="1464"/>
                </a:lnTo>
                <a:lnTo>
                  <a:pt x="653" y="1416"/>
                </a:lnTo>
                <a:lnTo>
                  <a:pt x="673" y="1362"/>
                </a:lnTo>
                <a:lnTo>
                  <a:pt x="694" y="1307"/>
                </a:lnTo>
                <a:lnTo>
                  <a:pt x="736" y="1187"/>
                </a:lnTo>
                <a:lnTo>
                  <a:pt x="777" y="1058"/>
                </a:lnTo>
                <a:lnTo>
                  <a:pt x="822" y="926"/>
                </a:lnTo>
                <a:lnTo>
                  <a:pt x="864" y="790"/>
                </a:lnTo>
                <a:lnTo>
                  <a:pt x="909" y="658"/>
                </a:lnTo>
                <a:lnTo>
                  <a:pt x="954" y="529"/>
                </a:lnTo>
                <a:lnTo>
                  <a:pt x="1001" y="406"/>
                </a:lnTo>
                <a:lnTo>
                  <a:pt x="1025" y="349"/>
                </a:lnTo>
                <a:lnTo>
                  <a:pt x="1048" y="295"/>
                </a:lnTo>
                <a:lnTo>
                  <a:pt x="1072" y="243"/>
                </a:lnTo>
                <a:lnTo>
                  <a:pt x="1096" y="198"/>
                </a:lnTo>
                <a:lnTo>
                  <a:pt x="1121" y="153"/>
                </a:lnTo>
                <a:lnTo>
                  <a:pt x="1147" y="114"/>
                </a:lnTo>
                <a:lnTo>
                  <a:pt x="1172" y="81"/>
                </a:lnTo>
                <a:lnTo>
                  <a:pt x="1198" y="54"/>
                </a:lnTo>
                <a:lnTo>
                  <a:pt x="1225" y="30"/>
                </a:lnTo>
                <a:lnTo>
                  <a:pt x="1253" y="15"/>
                </a:lnTo>
                <a:lnTo>
                  <a:pt x="1280" y="3"/>
                </a:lnTo>
                <a:lnTo>
                  <a:pt x="1307" y="0"/>
                </a:lnTo>
                <a:lnTo>
                  <a:pt x="1336" y="3"/>
                </a:lnTo>
                <a:lnTo>
                  <a:pt x="1365" y="15"/>
                </a:lnTo>
                <a:lnTo>
                  <a:pt x="1394" y="30"/>
                </a:lnTo>
                <a:lnTo>
                  <a:pt x="1424" y="54"/>
                </a:lnTo>
                <a:lnTo>
                  <a:pt x="1455" y="81"/>
                </a:lnTo>
                <a:lnTo>
                  <a:pt x="1486" y="114"/>
                </a:lnTo>
                <a:lnTo>
                  <a:pt x="1518" y="153"/>
                </a:lnTo>
                <a:lnTo>
                  <a:pt x="1551" y="198"/>
                </a:lnTo>
                <a:lnTo>
                  <a:pt x="1583" y="243"/>
                </a:lnTo>
                <a:lnTo>
                  <a:pt x="1616" y="295"/>
                </a:lnTo>
                <a:lnTo>
                  <a:pt x="1648" y="349"/>
                </a:lnTo>
                <a:lnTo>
                  <a:pt x="1681" y="406"/>
                </a:lnTo>
                <a:lnTo>
                  <a:pt x="1750" y="529"/>
                </a:lnTo>
                <a:lnTo>
                  <a:pt x="1818" y="658"/>
                </a:lnTo>
                <a:lnTo>
                  <a:pt x="1887" y="790"/>
                </a:lnTo>
                <a:lnTo>
                  <a:pt x="1958" y="926"/>
                </a:lnTo>
                <a:lnTo>
                  <a:pt x="2027" y="1058"/>
                </a:lnTo>
                <a:lnTo>
                  <a:pt x="2097" y="1187"/>
                </a:lnTo>
                <a:lnTo>
                  <a:pt x="2165" y="1307"/>
                </a:lnTo>
                <a:lnTo>
                  <a:pt x="2201" y="1362"/>
                </a:lnTo>
                <a:lnTo>
                  <a:pt x="2235" y="1416"/>
                </a:lnTo>
                <a:lnTo>
                  <a:pt x="2269" y="1464"/>
                </a:lnTo>
                <a:lnTo>
                  <a:pt x="2303" y="1509"/>
                </a:lnTo>
                <a:lnTo>
                  <a:pt x="2335" y="1551"/>
                </a:lnTo>
                <a:lnTo>
                  <a:pt x="2369" y="1587"/>
                </a:lnTo>
                <a:lnTo>
                  <a:pt x="2436" y="1653"/>
                </a:lnTo>
                <a:lnTo>
                  <a:pt x="2502" y="1710"/>
                </a:lnTo>
                <a:lnTo>
                  <a:pt x="2569" y="1764"/>
                </a:lnTo>
                <a:lnTo>
                  <a:pt x="2635" y="1815"/>
                </a:lnTo>
                <a:lnTo>
                  <a:pt x="2701" y="1857"/>
                </a:lnTo>
                <a:lnTo>
                  <a:pt x="2768" y="1899"/>
                </a:lnTo>
                <a:lnTo>
                  <a:pt x="2834" y="1936"/>
                </a:lnTo>
                <a:lnTo>
                  <a:pt x="2901" y="1972"/>
                </a:lnTo>
                <a:lnTo>
                  <a:pt x="3033" y="2029"/>
                </a:lnTo>
                <a:lnTo>
                  <a:pt x="3166" y="2080"/>
                </a:lnTo>
                <a:lnTo>
                  <a:pt x="3299" y="2122"/>
                </a:lnTo>
                <a:lnTo>
                  <a:pt x="3432" y="2164"/>
                </a:lnTo>
              </a:path>
            </a:pathLst>
          </a:custGeom>
          <a:noFill/>
          <a:ln w="57150" cap="rnd">
            <a:solidFill>
              <a:srgbClr val="FF66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38" name="Line 9"/>
          <p:cNvSpPr>
            <a:spLocks noChangeShapeType="1"/>
          </p:cNvSpPr>
          <p:nvPr/>
        </p:nvSpPr>
        <p:spPr bwMode="auto">
          <a:xfrm>
            <a:off x="2012950" y="1873250"/>
            <a:ext cx="0" cy="4114800"/>
          </a:xfrm>
          <a:prstGeom prst="line">
            <a:avLst/>
          </a:prstGeom>
          <a:noFill/>
          <a:ln w="28575">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9" name="Line 10"/>
          <p:cNvSpPr>
            <a:spLocks noChangeShapeType="1"/>
          </p:cNvSpPr>
          <p:nvPr/>
        </p:nvSpPr>
        <p:spPr bwMode="auto">
          <a:xfrm>
            <a:off x="2012951" y="5978525"/>
            <a:ext cx="6913563" cy="0"/>
          </a:xfrm>
          <a:prstGeom prst="line">
            <a:avLst/>
          </a:prstGeom>
          <a:noFill/>
          <a:ln w="28575">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3" name="Rectangle 11"/>
          <p:cNvSpPr>
            <a:spLocks noChangeArrowheads="1"/>
          </p:cNvSpPr>
          <p:nvPr/>
        </p:nvSpPr>
        <p:spPr bwMode="auto">
          <a:xfrm>
            <a:off x="2173288" y="1609725"/>
            <a:ext cx="18415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9241" name="Line 12"/>
          <p:cNvSpPr>
            <a:spLocks noChangeShapeType="1"/>
          </p:cNvSpPr>
          <p:nvPr/>
        </p:nvSpPr>
        <p:spPr bwMode="auto">
          <a:xfrm flipV="1">
            <a:off x="3108325" y="579755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2" name="Line 13"/>
          <p:cNvSpPr>
            <a:spLocks noChangeShapeType="1"/>
          </p:cNvSpPr>
          <p:nvPr/>
        </p:nvSpPr>
        <p:spPr bwMode="auto">
          <a:xfrm flipV="1">
            <a:off x="4251325" y="579755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3" name="Line 14"/>
          <p:cNvSpPr>
            <a:spLocks noChangeShapeType="1"/>
          </p:cNvSpPr>
          <p:nvPr/>
        </p:nvSpPr>
        <p:spPr bwMode="auto">
          <a:xfrm flipV="1">
            <a:off x="5318125" y="5492750"/>
            <a:ext cx="0" cy="457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4" name="Line 15"/>
          <p:cNvSpPr>
            <a:spLocks noChangeShapeType="1"/>
          </p:cNvSpPr>
          <p:nvPr/>
        </p:nvSpPr>
        <p:spPr bwMode="auto">
          <a:xfrm flipV="1">
            <a:off x="6461125" y="579755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5" name="Line 16"/>
          <p:cNvSpPr>
            <a:spLocks noChangeShapeType="1"/>
          </p:cNvSpPr>
          <p:nvPr/>
        </p:nvSpPr>
        <p:spPr bwMode="auto">
          <a:xfrm flipV="1">
            <a:off x="7604125" y="579755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Rectangle 17"/>
          <p:cNvSpPr>
            <a:spLocks noChangeArrowheads="1"/>
          </p:cNvSpPr>
          <p:nvPr/>
        </p:nvSpPr>
        <p:spPr bwMode="auto">
          <a:xfrm>
            <a:off x="1809751" y="6072189"/>
            <a:ext cx="6956425" cy="585787"/>
          </a:xfrm>
          <a:prstGeom prst="rect">
            <a:avLst/>
          </a:prstGeom>
          <a:noFill/>
          <a:ln w="9525">
            <a:noFill/>
            <a:miter lim="800000"/>
            <a:headEnd/>
            <a:tailEnd/>
          </a:ln>
          <a:effectLst/>
        </p:spPr>
        <p:txBody>
          <a:bodyPr wrap="none" lIns="92075" tIns="46038" rIns="92075" bIns="46038">
            <a:spAutoFit/>
          </a:bodyPr>
          <a:lstStyle/>
          <a:p>
            <a:pPr>
              <a:defRPr/>
            </a:pPr>
            <a:r>
              <a:rPr lang="en-US" altLang="zh-CN" sz="3200" b="1" i="0">
                <a:effectLst>
                  <a:outerShdw blurRad="38100" dist="38100" dir="2700000" algn="tl">
                    <a:srgbClr val="969696"/>
                  </a:outerShdw>
                </a:effectLst>
              </a:rPr>
              <a:t>0         </a:t>
            </a:r>
            <a:r>
              <a:rPr lang="en-US" altLang="zh-CN" sz="2000" b="1" i="0">
                <a:effectLst>
                  <a:outerShdw blurRad="38100" dist="38100" dir="2700000" algn="tl">
                    <a:srgbClr val="969696"/>
                  </a:outerShdw>
                </a:effectLst>
              </a:rPr>
              <a:t>1</a:t>
            </a:r>
            <a:r>
              <a:rPr lang="en-US" altLang="zh-CN" sz="3200" b="1" i="0">
                <a:effectLst>
                  <a:outerShdw blurRad="38100" dist="38100" dir="2700000" algn="tl">
                    <a:srgbClr val="969696"/>
                  </a:outerShdw>
                </a:effectLst>
              </a:rPr>
              <a:t>          </a:t>
            </a:r>
            <a:r>
              <a:rPr lang="en-US" altLang="zh-CN" sz="2000" b="1" i="0">
                <a:effectLst>
                  <a:outerShdw blurRad="38100" dist="38100" dir="2700000" algn="tl">
                    <a:srgbClr val="969696"/>
                  </a:outerShdw>
                </a:effectLst>
              </a:rPr>
              <a:t>2 </a:t>
            </a:r>
            <a:r>
              <a:rPr lang="en-US" altLang="zh-CN" sz="3200" b="1" i="0">
                <a:effectLst>
                  <a:outerShdw blurRad="38100" dist="38100" dir="2700000" algn="tl">
                    <a:srgbClr val="969696"/>
                  </a:outerShdw>
                </a:effectLst>
              </a:rPr>
              <a:t>         </a:t>
            </a:r>
            <a:r>
              <a:rPr lang="en-US" altLang="zh-CN" sz="2000" b="1" i="0">
                <a:effectLst>
                  <a:outerShdw blurRad="38100" dist="38100" dir="2700000" algn="tl">
                    <a:srgbClr val="969696"/>
                  </a:outerShdw>
                </a:effectLst>
              </a:rPr>
              <a:t>3</a:t>
            </a:r>
            <a:r>
              <a:rPr lang="en-US" altLang="zh-CN" sz="3200" b="1" i="0">
                <a:effectLst>
                  <a:outerShdw blurRad="38100" dist="38100" dir="2700000" algn="tl">
                    <a:srgbClr val="969696"/>
                  </a:outerShdw>
                </a:effectLst>
              </a:rPr>
              <a:t>         </a:t>
            </a:r>
            <a:r>
              <a:rPr lang="en-US" altLang="zh-CN" sz="2000" b="1" i="0">
                <a:effectLst>
                  <a:outerShdw blurRad="38100" dist="38100" dir="2700000" algn="tl">
                    <a:srgbClr val="969696"/>
                  </a:outerShdw>
                </a:effectLst>
              </a:rPr>
              <a:t> 4  </a:t>
            </a:r>
            <a:r>
              <a:rPr lang="en-US" altLang="zh-CN" sz="3200" b="1" i="0">
                <a:effectLst>
                  <a:outerShdw blurRad="38100" dist="38100" dir="2700000" algn="tl">
                    <a:srgbClr val="969696"/>
                  </a:outerShdw>
                </a:effectLst>
              </a:rPr>
              <a:t>        </a:t>
            </a:r>
            <a:r>
              <a:rPr lang="en-US" altLang="zh-CN" sz="2000" b="1" i="0">
                <a:effectLst>
                  <a:outerShdw blurRad="38100" dist="38100" dir="2700000" algn="tl">
                    <a:srgbClr val="969696"/>
                  </a:outerShdw>
                </a:effectLst>
              </a:rPr>
              <a:t>5</a:t>
            </a:r>
            <a:r>
              <a:rPr lang="en-US" altLang="zh-CN" sz="3200" b="1" i="0">
                <a:effectLst>
                  <a:outerShdw blurRad="38100" dist="38100" dir="2700000" algn="tl">
                    <a:srgbClr val="969696"/>
                  </a:outerShdw>
                </a:effectLst>
              </a:rPr>
              <a:t>         </a:t>
            </a:r>
            <a:r>
              <a:rPr lang="en-US" altLang="zh-CN" sz="2000" b="1" i="0">
                <a:effectLst>
                  <a:outerShdw blurRad="38100" dist="38100" dir="2700000" algn="tl">
                    <a:srgbClr val="969696"/>
                  </a:outerShdw>
                </a:effectLst>
              </a:rPr>
              <a:t>6</a:t>
            </a:r>
            <a:endParaRPr lang="en-US" altLang="zh-CN" sz="2000" b="1" i="0"/>
          </a:p>
        </p:txBody>
      </p:sp>
      <p:sp>
        <p:nvSpPr>
          <p:cNvPr id="9247" name="Line 19"/>
          <p:cNvSpPr>
            <a:spLocks noChangeShapeType="1"/>
          </p:cNvSpPr>
          <p:nvPr/>
        </p:nvSpPr>
        <p:spPr bwMode="auto">
          <a:xfrm flipV="1">
            <a:off x="4327525" y="1987550"/>
            <a:ext cx="0" cy="3810000"/>
          </a:xfrm>
          <a:prstGeom prst="line">
            <a:avLst/>
          </a:prstGeom>
          <a:noFill/>
          <a:ln w="381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8" name="Line 20"/>
          <p:cNvSpPr>
            <a:spLocks noChangeShapeType="1"/>
          </p:cNvSpPr>
          <p:nvPr/>
        </p:nvSpPr>
        <p:spPr bwMode="auto">
          <a:xfrm flipV="1">
            <a:off x="5318125" y="5568950"/>
            <a:ext cx="0" cy="76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9" name="Line 21"/>
          <p:cNvSpPr>
            <a:spLocks noChangeShapeType="1"/>
          </p:cNvSpPr>
          <p:nvPr/>
        </p:nvSpPr>
        <p:spPr bwMode="auto">
          <a:xfrm flipV="1">
            <a:off x="5013325" y="5111750"/>
            <a:ext cx="0" cy="838200"/>
          </a:xfrm>
          <a:prstGeom prst="line">
            <a:avLst/>
          </a:prstGeom>
          <a:noFill/>
          <a:ln w="381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Rectangle 22"/>
          <p:cNvSpPr>
            <a:spLocks noChangeArrowheads="1"/>
          </p:cNvSpPr>
          <p:nvPr/>
        </p:nvSpPr>
        <p:spPr bwMode="auto">
          <a:xfrm rot="2765043">
            <a:off x="5722938" y="3917951"/>
            <a:ext cx="898525" cy="400050"/>
          </a:xfrm>
          <a:prstGeom prst="rect">
            <a:avLst/>
          </a:prstGeom>
          <a:noFill/>
          <a:ln w="9525">
            <a:noFill/>
            <a:miter lim="800000"/>
            <a:headEnd/>
            <a:tailEnd/>
          </a:ln>
          <a:effectLst/>
        </p:spPr>
        <p:txBody>
          <a:bodyPr wrap="none" lIns="92075" tIns="46038" rIns="92075" bIns="46038">
            <a:spAutoFit/>
          </a:bodyPr>
          <a:lstStyle/>
          <a:p>
            <a:pPr>
              <a:defRPr/>
            </a:pPr>
            <a:r>
              <a:rPr lang="en-US" altLang="zh-CN" sz="2000" b="1" i="0">
                <a:effectLst>
                  <a:outerShdw blurRad="38100" dist="38100" dir="2700000" algn="tl">
                    <a:srgbClr val="969696"/>
                  </a:outerShdw>
                </a:effectLst>
              </a:rPr>
              <a:t>1700K</a:t>
            </a:r>
            <a:endParaRPr lang="en-US" altLang="zh-CN" sz="2000" b="1" i="0"/>
          </a:p>
        </p:txBody>
      </p:sp>
      <p:sp>
        <p:nvSpPr>
          <p:cNvPr id="33" name="Rectangle 23"/>
          <p:cNvSpPr>
            <a:spLocks noChangeArrowheads="1"/>
          </p:cNvSpPr>
          <p:nvPr/>
        </p:nvSpPr>
        <p:spPr bwMode="auto">
          <a:xfrm rot="1740000">
            <a:off x="5248276" y="4535488"/>
            <a:ext cx="898525" cy="400050"/>
          </a:xfrm>
          <a:prstGeom prst="rect">
            <a:avLst/>
          </a:prstGeom>
          <a:noFill/>
          <a:ln w="9525">
            <a:noFill/>
            <a:miter lim="800000"/>
            <a:headEnd/>
            <a:tailEnd/>
          </a:ln>
          <a:effectLst/>
        </p:spPr>
        <p:txBody>
          <a:bodyPr wrap="none" lIns="92075" tIns="46038" rIns="92075" bIns="46038">
            <a:spAutoFit/>
          </a:bodyPr>
          <a:lstStyle/>
          <a:p>
            <a:pPr>
              <a:defRPr/>
            </a:pPr>
            <a:r>
              <a:rPr lang="en-US" altLang="zh-CN" sz="2000" b="1" i="0">
                <a:effectLst>
                  <a:outerShdw blurRad="38100" dist="38100" dir="2700000" algn="tl">
                    <a:srgbClr val="969696"/>
                  </a:outerShdw>
                </a:effectLst>
              </a:rPr>
              <a:t>1500K</a:t>
            </a:r>
            <a:endParaRPr lang="en-US" altLang="zh-CN" sz="2000" b="1" i="0"/>
          </a:p>
        </p:txBody>
      </p:sp>
      <p:sp>
        <p:nvSpPr>
          <p:cNvPr id="34" name="Rectangle 24"/>
          <p:cNvSpPr>
            <a:spLocks noChangeArrowheads="1"/>
          </p:cNvSpPr>
          <p:nvPr/>
        </p:nvSpPr>
        <p:spPr bwMode="auto">
          <a:xfrm rot="1140000">
            <a:off x="4965700" y="4968875"/>
            <a:ext cx="1004888" cy="400050"/>
          </a:xfrm>
          <a:prstGeom prst="rect">
            <a:avLst/>
          </a:prstGeom>
          <a:noFill/>
          <a:ln w="9525">
            <a:noFill/>
            <a:miter lim="800000"/>
            <a:headEnd/>
            <a:tailEnd/>
          </a:ln>
          <a:effectLst/>
        </p:spPr>
        <p:txBody>
          <a:bodyPr lIns="92075" tIns="46038" rIns="92075" bIns="46038">
            <a:spAutoFit/>
          </a:bodyPr>
          <a:lstStyle/>
          <a:p>
            <a:pPr>
              <a:defRPr/>
            </a:pPr>
            <a:r>
              <a:rPr lang="en-US" altLang="zh-CN" sz="2000" b="1" i="0">
                <a:effectLst>
                  <a:outerShdw blurRad="38100" dist="38100" dir="2700000" algn="tl">
                    <a:srgbClr val="969696"/>
                  </a:outerShdw>
                </a:effectLst>
              </a:rPr>
              <a:t>1300K</a:t>
            </a:r>
            <a:endParaRPr lang="en-US" altLang="zh-CN" sz="2000" b="1" i="0"/>
          </a:p>
        </p:txBody>
      </p:sp>
      <p:sp>
        <p:nvSpPr>
          <p:cNvPr id="9253" name="Line 25"/>
          <p:cNvSpPr>
            <a:spLocks noChangeShapeType="1"/>
          </p:cNvSpPr>
          <p:nvPr/>
        </p:nvSpPr>
        <p:spPr bwMode="auto">
          <a:xfrm flipV="1">
            <a:off x="4632325" y="4349750"/>
            <a:ext cx="0" cy="1600200"/>
          </a:xfrm>
          <a:prstGeom prst="line">
            <a:avLst/>
          </a:prstGeom>
          <a:noFill/>
          <a:ln w="381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Rectangle 26"/>
          <p:cNvSpPr>
            <a:spLocks noChangeArrowheads="1"/>
          </p:cNvSpPr>
          <p:nvPr/>
        </p:nvSpPr>
        <p:spPr bwMode="auto">
          <a:xfrm rot="1140000">
            <a:off x="4972050" y="5400675"/>
            <a:ext cx="876300" cy="400050"/>
          </a:xfrm>
          <a:prstGeom prst="rect">
            <a:avLst/>
          </a:prstGeom>
          <a:noFill/>
          <a:ln w="9525">
            <a:noFill/>
            <a:miter lim="800000"/>
            <a:headEnd/>
            <a:tailEnd/>
          </a:ln>
          <a:effectLst/>
        </p:spPr>
        <p:txBody>
          <a:bodyPr wrap="none" lIns="92075" tIns="46038" rIns="92075" bIns="46038">
            <a:spAutoFit/>
          </a:bodyPr>
          <a:lstStyle/>
          <a:p>
            <a:pPr>
              <a:defRPr/>
            </a:pPr>
            <a:r>
              <a:rPr lang="en-US" altLang="zh-CN" sz="2000" b="1" i="0">
                <a:effectLst>
                  <a:outerShdw blurRad="38100" dist="38100" dir="2700000" algn="tl">
                    <a:srgbClr val="969696"/>
                  </a:outerShdw>
                </a:effectLst>
              </a:rPr>
              <a:t>1100K</a:t>
            </a:r>
            <a:endParaRPr lang="en-US" altLang="zh-CN" sz="2000" b="1" i="0"/>
          </a:p>
        </p:txBody>
      </p:sp>
      <p:sp>
        <p:nvSpPr>
          <p:cNvPr id="9255" name="Rectangle 32"/>
          <p:cNvSpPr>
            <a:spLocks noChangeArrowheads="1"/>
          </p:cNvSpPr>
          <p:nvPr/>
        </p:nvSpPr>
        <p:spPr bwMode="auto">
          <a:xfrm>
            <a:off x="1524000" y="3314701"/>
            <a:ext cx="1841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graphicFrame>
        <p:nvGraphicFramePr>
          <p:cNvPr id="39" name="Object 31"/>
          <p:cNvGraphicFramePr>
            <a:graphicFrameLocks noChangeAspect="1"/>
          </p:cNvGraphicFramePr>
          <p:nvPr>
            <p:extLst>
              <p:ext uri="{D42A27DB-BD31-4B8C-83A1-F6EECF244321}">
                <p14:modId xmlns:p14="http://schemas.microsoft.com/office/powerpoint/2010/main" val="2516447660"/>
              </p:ext>
            </p:extLst>
          </p:nvPr>
        </p:nvGraphicFramePr>
        <p:xfrm>
          <a:off x="6905625" y="3608389"/>
          <a:ext cx="3475038" cy="1089025"/>
        </p:xfrm>
        <a:graphic>
          <a:graphicData uri="http://schemas.openxmlformats.org/presentationml/2006/ole">
            <mc:AlternateContent xmlns:mc="http://schemas.openxmlformats.org/markup-compatibility/2006">
              <mc:Choice xmlns:v="urn:schemas-microsoft-com:vml" Requires="v">
                <p:oleObj spid="_x0000_s347327" name="公式" r:id="rId3" imgW="787320" imgH="228600" progId="Equation.3">
                  <p:embed/>
                </p:oleObj>
              </mc:Choice>
              <mc:Fallback>
                <p:oleObj name="公式" r:id="rId3" imgW="787320" imgH="228600" progId="Equation.3">
                  <p:embed/>
                  <p:pic>
                    <p:nvPicPr>
                      <p:cNvPr id="0" name="Object 31"/>
                      <p:cNvPicPr>
                        <a:picLocks noChangeAspect="1" noChangeArrowheads="1"/>
                      </p:cNvPicPr>
                      <p:nvPr/>
                    </p:nvPicPr>
                    <p:blipFill>
                      <a:blip r:embed="rId4"/>
                      <a:srcRect/>
                      <a:stretch>
                        <a:fillRect/>
                      </a:stretch>
                    </p:blipFill>
                    <p:spPr bwMode="blackWhite">
                      <a:xfrm>
                        <a:off x="6905625" y="3608389"/>
                        <a:ext cx="3475038" cy="1089025"/>
                      </a:xfrm>
                      <a:prstGeom prst="rect">
                        <a:avLst/>
                      </a:prstGeom>
                      <a:noFill/>
                      <a:ln>
                        <a:noFill/>
                      </a:ln>
                      <a:extLst/>
                    </p:spPr>
                  </p:pic>
                </p:oleObj>
              </mc:Fallback>
            </mc:AlternateContent>
          </a:graphicData>
        </a:graphic>
      </p:graphicFrame>
      <p:sp>
        <p:nvSpPr>
          <p:cNvPr id="40" name="Text Box 33"/>
          <p:cNvSpPr txBox="1">
            <a:spLocks noChangeArrowheads="1"/>
          </p:cNvSpPr>
          <p:nvPr/>
        </p:nvSpPr>
        <p:spPr bwMode="auto">
          <a:xfrm>
            <a:off x="5770564" y="2771775"/>
            <a:ext cx="48656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i="0">
                <a:solidFill>
                  <a:srgbClr val="0000CC"/>
                </a:solidFill>
              </a:rPr>
              <a:t>辐射曲线下所包围的面积：</a:t>
            </a:r>
            <a:r>
              <a:rPr lang="zh-CN" altLang="en-US" sz="2000" b="1" i="0">
                <a:solidFill>
                  <a:srgbClr val="0000CC"/>
                </a:solidFill>
              </a:rPr>
              <a:t> </a:t>
            </a:r>
          </a:p>
        </p:txBody>
      </p:sp>
      <p:graphicFrame>
        <p:nvGraphicFramePr>
          <p:cNvPr id="9219" name="Object 10"/>
          <p:cNvGraphicFramePr>
            <a:graphicFrameLocks noChangeAspect="1"/>
          </p:cNvGraphicFramePr>
          <p:nvPr/>
        </p:nvGraphicFramePr>
        <p:xfrm>
          <a:off x="8702675" y="5253038"/>
          <a:ext cx="496888" cy="569912"/>
        </p:xfrm>
        <a:graphic>
          <a:graphicData uri="http://schemas.openxmlformats.org/presentationml/2006/ole">
            <mc:AlternateContent xmlns:mc="http://schemas.openxmlformats.org/markup-compatibility/2006">
              <mc:Choice xmlns:v="urn:schemas-microsoft-com:vml" Requires="v">
                <p:oleObj spid="_x0000_s347328" name="公式" r:id="rId5" imgW="139579" imgH="177646" progId="Equation.3">
                  <p:embed/>
                </p:oleObj>
              </mc:Choice>
              <mc:Fallback>
                <p:oleObj name="公式" r:id="rId5" imgW="139579" imgH="177646"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02675" y="5253038"/>
                        <a:ext cx="496888" cy="56991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0" name="Object 47"/>
          <p:cNvGraphicFramePr>
            <a:graphicFrameLocks noChangeAspect="1"/>
          </p:cNvGraphicFramePr>
          <p:nvPr/>
        </p:nvGraphicFramePr>
        <p:xfrm>
          <a:off x="2095500" y="2071689"/>
          <a:ext cx="1042988" cy="623887"/>
        </p:xfrm>
        <a:graphic>
          <a:graphicData uri="http://schemas.openxmlformats.org/presentationml/2006/ole">
            <mc:AlternateContent xmlns:mc="http://schemas.openxmlformats.org/markup-compatibility/2006">
              <mc:Choice xmlns:v="urn:schemas-microsoft-com:vml" Requires="v">
                <p:oleObj spid="_x0000_s347329" name="公式" r:id="rId7" imgW="380887" imgH="142795" progId="Equation.3">
                  <p:embed/>
                </p:oleObj>
              </mc:Choice>
              <mc:Fallback>
                <p:oleObj name="公式" r:id="rId7" imgW="380887" imgH="142795" progId="Equation.3">
                  <p:embed/>
                  <p:pic>
                    <p:nvPicPr>
                      <p:cNvPr id="0" name="Object 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5500" y="2071689"/>
                        <a:ext cx="1042988" cy="623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Text Box 60"/>
          <p:cNvSpPr txBox="1">
            <a:spLocks noChangeArrowheads="1"/>
          </p:cNvSpPr>
          <p:nvPr/>
        </p:nvSpPr>
        <p:spPr bwMode="auto">
          <a:xfrm>
            <a:off x="2309814" y="1357314"/>
            <a:ext cx="6715125" cy="523875"/>
          </a:xfrm>
          <a:prstGeom prst="rect">
            <a:avLst/>
          </a:prstGeom>
          <a:solidFill>
            <a:srgbClr val="00FFFF"/>
          </a:solidFill>
          <a:ln w="9525">
            <a:solidFill>
              <a:srgbClr val="FF66CC"/>
            </a:solidFill>
            <a:miter lim="800000"/>
            <a:headEnd/>
            <a:tailEnd/>
          </a:ln>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dirty="0">
                <a:solidFill>
                  <a:srgbClr val="002060"/>
                </a:solidFill>
              </a:rPr>
              <a:t>所谓“炉火纯青”，则表明炉内温度高。</a:t>
            </a:r>
            <a:endParaRPr lang="en-US" altLang="zh-CN" sz="2800" b="1" i="0"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nodePh="1">
                                  <p:stCondLst>
                                    <p:cond delay="0"/>
                                  </p:stCondLst>
                                  <p:endCondLst>
                                    <p:cond evt="begin" delay="0">
                                      <p:tn val="9"/>
                                    </p:cond>
                                  </p:endCondLst>
                                  <p:childTnLst>
                                    <p:set>
                                      <p:cBhvr>
                                        <p:cTn id="10" dur="1" fill="hold">
                                          <p:stCondLst>
                                            <p:cond delay="0"/>
                                          </p:stCondLst>
                                        </p:cTn>
                                        <p:tgtEl>
                                          <p:spTgt spid="9225"/>
                                        </p:tgtEl>
                                        <p:attrNameLst>
                                          <p:attrName>style.visibility</p:attrName>
                                        </p:attrNameLst>
                                      </p:cBhvr>
                                      <p:to>
                                        <p:strVal val="visible"/>
                                      </p:to>
                                    </p:set>
                                    <p:anim calcmode="lin" valueType="num">
                                      <p:cBhvr additive="base">
                                        <p:cTn id="11" dur="500" fill="hold"/>
                                        <p:tgtEl>
                                          <p:spTgt spid="9225"/>
                                        </p:tgtEl>
                                        <p:attrNameLst>
                                          <p:attrName>ppt_x</p:attrName>
                                        </p:attrNameLst>
                                      </p:cBhvr>
                                      <p:tavLst>
                                        <p:tav tm="0">
                                          <p:val>
                                            <p:strVal val="#ppt_x"/>
                                          </p:val>
                                        </p:tav>
                                        <p:tav tm="100000">
                                          <p:val>
                                            <p:strVal val="#ppt_x"/>
                                          </p:val>
                                        </p:tav>
                                      </p:tavLst>
                                    </p:anim>
                                    <p:anim calcmode="lin" valueType="num">
                                      <p:cBhvr additive="base">
                                        <p:cTn id="12" dur="500" fill="hold"/>
                                        <p:tgtEl>
                                          <p:spTgt spid="922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circle(in)">
                                      <p:cBhvr>
                                        <p:cTn id="33" dur="2000"/>
                                        <p:tgtEl>
                                          <p:spTgt spid="4"/>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circle(in)">
                                      <p:cBhvr>
                                        <p:cTn id="36" dur="2000"/>
                                        <p:tgtEl>
                                          <p:spTgt spid="1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barn(inVertical)">
                                      <p:cBhvr>
                                        <p:cTn id="41" dur="500"/>
                                        <p:tgtEl>
                                          <p:spTgt spid="5"/>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barn(inVertical)">
                                      <p:cBhvr>
                                        <p:cTn id="44" dur="500"/>
                                        <p:tgtEl>
                                          <p:spTgt spid="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1" presetClass="entr" presetSubtype="1"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heel(1)">
                                      <p:cBhvr>
                                        <p:cTn id="49" dur="2000"/>
                                        <p:tgtEl>
                                          <p:spTgt spid="12"/>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heel(1)">
                                      <p:cBhvr>
                                        <p:cTn id="52" dur="2000"/>
                                        <p:tgtEl>
                                          <p:spTgt spid="1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heel(1)">
                                      <p:cBhvr>
                                        <p:cTn id="57" dur="2000"/>
                                        <p:tgtEl>
                                          <p:spTgt spid="4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9234"/>
                                        </p:tgtEl>
                                        <p:attrNameLst>
                                          <p:attrName>style.visibility</p:attrName>
                                        </p:attrNameLst>
                                      </p:cBhvr>
                                      <p:to>
                                        <p:strVal val="visible"/>
                                      </p:to>
                                    </p:set>
                                    <p:animEffect transition="in" filter="fade">
                                      <p:cBhvr>
                                        <p:cTn id="62" dur="1000"/>
                                        <p:tgtEl>
                                          <p:spTgt spid="9234"/>
                                        </p:tgtEl>
                                      </p:cBhvr>
                                    </p:animEffect>
                                    <p:anim calcmode="lin" valueType="num">
                                      <p:cBhvr>
                                        <p:cTn id="63" dur="1000" fill="hold"/>
                                        <p:tgtEl>
                                          <p:spTgt spid="9234"/>
                                        </p:tgtEl>
                                        <p:attrNameLst>
                                          <p:attrName>ppt_x</p:attrName>
                                        </p:attrNameLst>
                                      </p:cBhvr>
                                      <p:tavLst>
                                        <p:tav tm="0">
                                          <p:val>
                                            <p:strVal val="#ppt_x"/>
                                          </p:val>
                                        </p:tav>
                                        <p:tav tm="100000">
                                          <p:val>
                                            <p:strVal val="#ppt_x"/>
                                          </p:val>
                                        </p:tav>
                                      </p:tavLst>
                                    </p:anim>
                                    <p:anim calcmode="lin" valueType="num">
                                      <p:cBhvr>
                                        <p:cTn id="64" dur="1000" fill="hold"/>
                                        <p:tgtEl>
                                          <p:spTgt spid="923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9235"/>
                                        </p:tgtEl>
                                        <p:attrNameLst>
                                          <p:attrName>style.visibility</p:attrName>
                                        </p:attrNameLst>
                                      </p:cBhvr>
                                      <p:to>
                                        <p:strVal val="visible"/>
                                      </p:to>
                                    </p:set>
                                    <p:animEffect transition="in" filter="fade">
                                      <p:cBhvr>
                                        <p:cTn id="67" dur="1000"/>
                                        <p:tgtEl>
                                          <p:spTgt spid="9235"/>
                                        </p:tgtEl>
                                      </p:cBhvr>
                                    </p:animEffect>
                                    <p:anim calcmode="lin" valueType="num">
                                      <p:cBhvr>
                                        <p:cTn id="68" dur="1000" fill="hold"/>
                                        <p:tgtEl>
                                          <p:spTgt spid="9235"/>
                                        </p:tgtEl>
                                        <p:attrNameLst>
                                          <p:attrName>ppt_x</p:attrName>
                                        </p:attrNameLst>
                                      </p:cBhvr>
                                      <p:tavLst>
                                        <p:tav tm="0">
                                          <p:val>
                                            <p:strVal val="#ppt_x"/>
                                          </p:val>
                                        </p:tav>
                                        <p:tav tm="100000">
                                          <p:val>
                                            <p:strVal val="#ppt_x"/>
                                          </p:val>
                                        </p:tav>
                                      </p:tavLst>
                                    </p:anim>
                                    <p:anim calcmode="lin" valueType="num">
                                      <p:cBhvr>
                                        <p:cTn id="69" dur="1000" fill="hold"/>
                                        <p:tgtEl>
                                          <p:spTgt spid="923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9236"/>
                                        </p:tgtEl>
                                        <p:attrNameLst>
                                          <p:attrName>style.visibility</p:attrName>
                                        </p:attrNameLst>
                                      </p:cBhvr>
                                      <p:to>
                                        <p:strVal val="visible"/>
                                      </p:to>
                                    </p:set>
                                    <p:animEffect transition="in" filter="fade">
                                      <p:cBhvr>
                                        <p:cTn id="72" dur="1000"/>
                                        <p:tgtEl>
                                          <p:spTgt spid="9236"/>
                                        </p:tgtEl>
                                      </p:cBhvr>
                                    </p:animEffect>
                                    <p:anim calcmode="lin" valueType="num">
                                      <p:cBhvr>
                                        <p:cTn id="73" dur="1000" fill="hold"/>
                                        <p:tgtEl>
                                          <p:spTgt spid="9236"/>
                                        </p:tgtEl>
                                        <p:attrNameLst>
                                          <p:attrName>ppt_x</p:attrName>
                                        </p:attrNameLst>
                                      </p:cBhvr>
                                      <p:tavLst>
                                        <p:tav tm="0">
                                          <p:val>
                                            <p:strVal val="#ppt_x"/>
                                          </p:val>
                                        </p:tav>
                                        <p:tav tm="100000">
                                          <p:val>
                                            <p:strVal val="#ppt_x"/>
                                          </p:val>
                                        </p:tav>
                                      </p:tavLst>
                                    </p:anim>
                                    <p:anim calcmode="lin" valueType="num">
                                      <p:cBhvr>
                                        <p:cTn id="74" dur="1000" fill="hold"/>
                                        <p:tgtEl>
                                          <p:spTgt spid="9236"/>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9237"/>
                                        </p:tgtEl>
                                        <p:attrNameLst>
                                          <p:attrName>style.visibility</p:attrName>
                                        </p:attrNameLst>
                                      </p:cBhvr>
                                      <p:to>
                                        <p:strVal val="visible"/>
                                      </p:to>
                                    </p:set>
                                    <p:animEffect transition="in" filter="fade">
                                      <p:cBhvr>
                                        <p:cTn id="77" dur="1000"/>
                                        <p:tgtEl>
                                          <p:spTgt spid="9237"/>
                                        </p:tgtEl>
                                      </p:cBhvr>
                                    </p:animEffect>
                                    <p:anim calcmode="lin" valueType="num">
                                      <p:cBhvr>
                                        <p:cTn id="78" dur="1000" fill="hold"/>
                                        <p:tgtEl>
                                          <p:spTgt spid="9237"/>
                                        </p:tgtEl>
                                        <p:attrNameLst>
                                          <p:attrName>ppt_x</p:attrName>
                                        </p:attrNameLst>
                                      </p:cBhvr>
                                      <p:tavLst>
                                        <p:tav tm="0">
                                          <p:val>
                                            <p:strVal val="#ppt_x"/>
                                          </p:val>
                                        </p:tav>
                                        <p:tav tm="100000">
                                          <p:val>
                                            <p:strVal val="#ppt_x"/>
                                          </p:val>
                                        </p:tav>
                                      </p:tavLst>
                                    </p:anim>
                                    <p:anim calcmode="lin" valueType="num">
                                      <p:cBhvr>
                                        <p:cTn id="79" dur="1000" fill="hold"/>
                                        <p:tgtEl>
                                          <p:spTgt spid="9237"/>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9238"/>
                                        </p:tgtEl>
                                        <p:attrNameLst>
                                          <p:attrName>style.visibility</p:attrName>
                                        </p:attrNameLst>
                                      </p:cBhvr>
                                      <p:to>
                                        <p:strVal val="visible"/>
                                      </p:to>
                                    </p:set>
                                    <p:animEffect transition="in" filter="fade">
                                      <p:cBhvr>
                                        <p:cTn id="82" dur="1000"/>
                                        <p:tgtEl>
                                          <p:spTgt spid="9238"/>
                                        </p:tgtEl>
                                      </p:cBhvr>
                                    </p:animEffect>
                                    <p:anim calcmode="lin" valueType="num">
                                      <p:cBhvr>
                                        <p:cTn id="83" dur="1000" fill="hold"/>
                                        <p:tgtEl>
                                          <p:spTgt spid="9238"/>
                                        </p:tgtEl>
                                        <p:attrNameLst>
                                          <p:attrName>ppt_x</p:attrName>
                                        </p:attrNameLst>
                                      </p:cBhvr>
                                      <p:tavLst>
                                        <p:tav tm="0">
                                          <p:val>
                                            <p:strVal val="#ppt_x"/>
                                          </p:val>
                                        </p:tav>
                                        <p:tav tm="100000">
                                          <p:val>
                                            <p:strVal val="#ppt_x"/>
                                          </p:val>
                                        </p:tav>
                                      </p:tavLst>
                                    </p:anim>
                                    <p:anim calcmode="lin" valueType="num">
                                      <p:cBhvr>
                                        <p:cTn id="84" dur="1000" fill="hold"/>
                                        <p:tgtEl>
                                          <p:spTgt spid="923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9239"/>
                                        </p:tgtEl>
                                        <p:attrNameLst>
                                          <p:attrName>style.visibility</p:attrName>
                                        </p:attrNameLst>
                                      </p:cBhvr>
                                      <p:to>
                                        <p:strVal val="visible"/>
                                      </p:to>
                                    </p:set>
                                    <p:animEffect transition="in" filter="fade">
                                      <p:cBhvr>
                                        <p:cTn id="87" dur="1000"/>
                                        <p:tgtEl>
                                          <p:spTgt spid="9239"/>
                                        </p:tgtEl>
                                      </p:cBhvr>
                                    </p:animEffect>
                                    <p:anim calcmode="lin" valueType="num">
                                      <p:cBhvr>
                                        <p:cTn id="88" dur="1000" fill="hold"/>
                                        <p:tgtEl>
                                          <p:spTgt spid="9239"/>
                                        </p:tgtEl>
                                        <p:attrNameLst>
                                          <p:attrName>ppt_x</p:attrName>
                                        </p:attrNameLst>
                                      </p:cBhvr>
                                      <p:tavLst>
                                        <p:tav tm="0">
                                          <p:val>
                                            <p:strVal val="#ppt_x"/>
                                          </p:val>
                                        </p:tav>
                                        <p:tav tm="100000">
                                          <p:val>
                                            <p:strVal val="#ppt_x"/>
                                          </p:val>
                                        </p:tav>
                                      </p:tavLst>
                                    </p:anim>
                                    <p:anim calcmode="lin" valueType="num">
                                      <p:cBhvr>
                                        <p:cTn id="89" dur="1000" fill="hold"/>
                                        <p:tgtEl>
                                          <p:spTgt spid="9239"/>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9241"/>
                                        </p:tgtEl>
                                        <p:attrNameLst>
                                          <p:attrName>style.visibility</p:attrName>
                                        </p:attrNameLst>
                                      </p:cBhvr>
                                      <p:to>
                                        <p:strVal val="visible"/>
                                      </p:to>
                                    </p:set>
                                    <p:animEffect transition="in" filter="fade">
                                      <p:cBhvr>
                                        <p:cTn id="92" dur="1000"/>
                                        <p:tgtEl>
                                          <p:spTgt spid="9241"/>
                                        </p:tgtEl>
                                      </p:cBhvr>
                                    </p:animEffect>
                                    <p:anim calcmode="lin" valueType="num">
                                      <p:cBhvr>
                                        <p:cTn id="93" dur="1000" fill="hold"/>
                                        <p:tgtEl>
                                          <p:spTgt spid="9241"/>
                                        </p:tgtEl>
                                        <p:attrNameLst>
                                          <p:attrName>ppt_x</p:attrName>
                                        </p:attrNameLst>
                                      </p:cBhvr>
                                      <p:tavLst>
                                        <p:tav tm="0">
                                          <p:val>
                                            <p:strVal val="#ppt_x"/>
                                          </p:val>
                                        </p:tav>
                                        <p:tav tm="100000">
                                          <p:val>
                                            <p:strVal val="#ppt_x"/>
                                          </p:val>
                                        </p:tav>
                                      </p:tavLst>
                                    </p:anim>
                                    <p:anim calcmode="lin" valueType="num">
                                      <p:cBhvr>
                                        <p:cTn id="94" dur="1000" fill="hold"/>
                                        <p:tgtEl>
                                          <p:spTgt spid="9241"/>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9242"/>
                                        </p:tgtEl>
                                        <p:attrNameLst>
                                          <p:attrName>style.visibility</p:attrName>
                                        </p:attrNameLst>
                                      </p:cBhvr>
                                      <p:to>
                                        <p:strVal val="visible"/>
                                      </p:to>
                                    </p:set>
                                    <p:animEffect transition="in" filter="fade">
                                      <p:cBhvr>
                                        <p:cTn id="97" dur="1000"/>
                                        <p:tgtEl>
                                          <p:spTgt spid="9242"/>
                                        </p:tgtEl>
                                      </p:cBhvr>
                                    </p:animEffect>
                                    <p:anim calcmode="lin" valueType="num">
                                      <p:cBhvr>
                                        <p:cTn id="98" dur="1000" fill="hold"/>
                                        <p:tgtEl>
                                          <p:spTgt spid="9242"/>
                                        </p:tgtEl>
                                        <p:attrNameLst>
                                          <p:attrName>ppt_x</p:attrName>
                                        </p:attrNameLst>
                                      </p:cBhvr>
                                      <p:tavLst>
                                        <p:tav tm="0">
                                          <p:val>
                                            <p:strVal val="#ppt_x"/>
                                          </p:val>
                                        </p:tav>
                                        <p:tav tm="100000">
                                          <p:val>
                                            <p:strVal val="#ppt_x"/>
                                          </p:val>
                                        </p:tav>
                                      </p:tavLst>
                                    </p:anim>
                                    <p:anim calcmode="lin" valueType="num">
                                      <p:cBhvr>
                                        <p:cTn id="99" dur="1000" fill="hold"/>
                                        <p:tgtEl>
                                          <p:spTgt spid="9242"/>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9243"/>
                                        </p:tgtEl>
                                        <p:attrNameLst>
                                          <p:attrName>style.visibility</p:attrName>
                                        </p:attrNameLst>
                                      </p:cBhvr>
                                      <p:to>
                                        <p:strVal val="visible"/>
                                      </p:to>
                                    </p:set>
                                    <p:animEffect transition="in" filter="fade">
                                      <p:cBhvr>
                                        <p:cTn id="102" dur="1000"/>
                                        <p:tgtEl>
                                          <p:spTgt spid="9243"/>
                                        </p:tgtEl>
                                      </p:cBhvr>
                                    </p:animEffect>
                                    <p:anim calcmode="lin" valueType="num">
                                      <p:cBhvr>
                                        <p:cTn id="103" dur="1000" fill="hold"/>
                                        <p:tgtEl>
                                          <p:spTgt spid="9243"/>
                                        </p:tgtEl>
                                        <p:attrNameLst>
                                          <p:attrName>ppt_x</p:attrName>
                                        </p:attrNameLst>
                                      </p:cBhvr>
                                      <p:tavLst>
                                        <p:tav tm="0">
                                          <p:val>
                                            <p:strVal val="#ppt_x"/>
                                          </p:val>
                                        </p:tav>
                                        <p:tav tm="100000">
                                          <p:val>
                                            <p:strVal val="#ppt_x"/>
                                          </p:val>
                                        </p:tav>
                                      </p:tavLst>
                                    </p:anim>
                                    <p:anim calcmode="lin" valueType="num">
                                      <p:cBhvr>
                                        <p:cTn id="104" dur="1000" fill="hold"/>
                                        <p:tgtEl>
                                          <p:spTgt spid="9243"/>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9244"/>
                                        </p:tgtEl>
                                        <p:attrNameLst>
                                          <p:attrName>style.visibility</p:attrName>
                                        </p:attrNameLst>
                                      </p:cBhvr>
                                      <p:to>
                                        <p:strVal val="visible"/>
                                      </p:to>
                                    </p:set>
                                    <p:animEffect transition="in" filter="fade">
                                      <p:cBhvr>
                                        <p:cTn id="107" dur="1000"/>
                                        <p:tgtEl>
                                          <p:spTgt spid="9244"/>
                                        </p:tgtEl>
                                      </p:cBhvr>
                                    </p:animEffect>
                                    <p:anim calcmode="lin" valueType="num">
                                      <p:cBhvr>
                                        <p:cTn id="108" dur="1000" fill="hold"/>
                                        <p:tgtEl>
                                          <p:spTgt spid="9244"/>
                                        </p:tgtEl>
                                        <p:attrNameLst>
                                          <p:attrName>ppt_x</p:attrName>
                                        </p:attrNameLst>
                                      </p:cBhvr>
                                      <p:tavLst>
                                        <p:tav tm="0">
                                          <p:val>
                                            <p:strVal val="#ppt_x"/>
                                          </p:val>
                                        </p:tav>
                                        <p:tav tm="100000">
                                          <p:val>
                                            <p:strVal val="#ppt_x"/>
                                          </p:val>
                                        </p:tav>
                                      </p:tavLst>
                                    </p:anim>
                                    <p:anim calcmode="lin" valueType="num">
                                      <p:cBhvr>
                                        <p:cTn id="109" dur="1000" fill="hold"/>
                                        <p:tgtEl>
                                          <p:spTgt spid="9244"/>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9245"/>
                                        </p:tgtEl>
                                        <p:attrNameLst>
                                          <p:attrName>style.visibility</p:attrName>
                                        </p:attrNameLst>
                                      </p:cBhvr>
                                      <p:to>
                                        <p:strVal val="visible"/>
                                      </p:to>
                                    </p:set>
                                    <p:animEffect transition="in" filter="fade">
                                      <p:cBhvr>
                                        <p:cTn id="112" dur="1000"/>
                                        <p:tgtEl>
                                          <p:spTgt spid="9245"/>
                                        </p:tgtEl>
                                      </p:cBhvr>
                                    </p:animEffect>
                                    <p:anim calcmode="lin" valueType="num">
                                      <p:cBhvr>
                                        <p:cTn id="113" dur="1000" fill="hold"/>
                                        <p:tgtEl>
                                          <p:spTgt spid="9245"/>
                                        </p:tgtEl>
                                        <p:attrNameLst>
                                          <p:attrName>ppt_x</p:attrName>
                                        </p:attrNameLst>
                                      </p:cBhvr>
                                      <p:tavLst>
                                        <p:tav tm="0">
                                          <p:val>
                                            <p:strVal val="#ppt_x"/>
                                          </p:val>
                                        </p:tav>
                                        <p:tav tm="100000">
                                          <p:val>
                                            <p:strVal val="#ppt_x"/>
                                          </p:val>
                                        </p:tav>
                                      </p:tavLst>
                                    </p:anim>
                                    <p:anim calcmode="lin" valueType="num">
                                      <p:cBhvr>
                                        <p:cTn id="114" dur="1000" fill="hold"/>
                                        <p:tgtEl>
                                          <p:spTgt spid="9245"/>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7"/>
                                        </p:tgtEl>
                                        <p:attrNameLst>
                                          <p:attrName>style.visibility</p:attrName>
                                        </p:attrNameLst>
                                      </p:cBhvr>
                                      <p:to>
                                        <p:strVal val="visible"/>
                                      </p:to>
                                    </p:set>
                                    <p:animEffect transition="in" filter="fade">
                                      <p:cBhvr>
                                        <p:cTn id="117" dur="1000"/>
                                        <p:tgtEl>
                                          <p:spTgt spid="27"/>
                                        </p:tgtEl>
                                      </p:cBhvr>
                                    </p:animEffect>
                                    <p:anim calcmode="lin" valueType="num">
                                      <p:cBhvr>
                                        <p:cTn id="118" dur="1000" fill="hold"/>
                                        <p:tgtEl>
                                          <p:spTgt spid="27"/>
                                        </p:tgtEl>
                                        <p:attrNameLst>
                                          <p:attrName>ppt_x</p:attrName>
                                        </p:attrNameLst>
                                      </p:cBhvr>
                                      <p:tavLst>
                                        <p:tav tm="0">
                                          <p:val>
                                            <p:strVal val="#ppt_x"/>
                                          </p:val>
                                        </p:tav>
                                        <p:tav tm="100000">
                                          <p:val>
                                            <p:strVal val="#ppt_x"/>
                                          </p:val>
                                        </p:tav>
                                      </p:tavLst>
                                    </p:anim>
                                    <p:anim calcmode="lin" valueType="num">
                                      <p:cBhvr>
                                        <p:cTn id="119" dur="1000" fill="hold"/>
                                        <p:tgtEl>
                                          <p:spTgt spid="27"/>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9247"/>
                                        </p:tgtEl>
                                        <p:attrNameLst>
                                          <p:attrName>style.visibility</p:attrName>
                                        </p:attrNameLst>
                                      </p:cBhvr>
                                      <p:to>
                                        <p:strVal val="visible"/>
                                      </p:to>
                                    </p:set>
                                    <p:animEffect transition="in" filter="fade">
                                      <p:cBhvr>
                                        <p:cTn id="122" dur="1000"/>
                                        <p:tgtEl>
                                          <p:spTgt spid="9247"/>
                                        </p:tgtEl>
                                      </p:cBhvr>
                                    </p:animEffect>
                                    <p:anim calcmode="lin" valueType="num">
                                      <p:cBhvr>
                                        <p:cTn id="123" dur="1000" fill="hold"/>
                                        <p:tgtEl>
                                          <p:spTgt spid="9247"/>
                                        </p:tgtEl>
                                        <p:attrNameLst>
                                          <p:attrName>ppt_x</p:attrName>
                                        </p:attrNameLst>
                                      </p:cBhvr>
                                      <p:tavLst>
                                        <p:tav tm="0">
                                          <p:val>
                                            <p:strVal val="#ppt_x"/>
                                          </p:val>
                                        </p:tav>
                                        <p:tav tm="100000">
                                          <p:val>
                                            <p:strVal val="#ppt_x"/>
                                          </p:val>
                                        </p:tav>
                                      </p:tavLst>
                                    </p:anim>
                                    <p:anim calcmode="lin" valueType="num">
                                      <p:cBhvr>
                                        <p:cTn id="124" dur="1000" fill="hold"/>
                                        <p:tgtEl>
                                          <p:spTgt spid="9247"/>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9248"/>
                                        </p:tgtEl>
                                        <p:attrNameLst>
                                          <p:attrName>style.visibility</p:attrName>
                                        </p:attrNameLst>
                                      </p:cBhvr>
                                      <p:to>
                                        <p:strVal val="visible"/>
                                      </p:to>
                                    </p:set>
                                    <p:animEffect transition="in" filter="fade">
                                      <p:cBhvr>
                                        <p:cTn id="127" dur="1000"/>
                                        <p:tgtEl>
                                          <p:spTgt spid="9248"/>
                                        </p:tgtEl>
                                      </p:cBhvr>
                                    </p:animEffect>
                                    <p:anim calcmode="lin" valueType="num">
                                      <p:cBhvr>
                                        <p:cTn id="128" dur="1000" fill="hold"/>
                                        <p:tgtEl>
                                          <p:spTgt spid="9248"/>
                                        </p:tgtEl>
                                        <p:attrNameLst>
                                          <p:attrName>ppt_x</p:attrName>
                                        </p:attrNameLst>
                                      </p:cBhvr>
                                      <p:tavLst>
                                        <p:tav tm="0">
                                          <p:val>
                                            <p:strVal val="#ppt_x"/>
                                          </p:val>
                                        </p:tav>
                                        <p:tav tm="100000">
                                          <p:val>
                                            <p:strVal val="#ppt_x"/>
                                          </p:val>
                                        </p:tav>
                                      </p:tavLst>
                                    </p:anim>
                                    <p:anim calcmode="lin" valueType="num">
                                      <p:cBhvr>
                                        <p:cTn id="129" dur="1000" fill="hold"/>
                                        <p:tgtEl>
                                          <p:spTgt spid="9248"/>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9249"/>
                                        </p:tgtEl>
                                        <p:attrNameLst>
                                          <p:attrName>style.visibility</p:attrName>
                                        </p:attrNameLst>
                                      </p:cBhvr>
                                      <p:to>
                                        <p:strVal val="visible"/>
                                      </p:to>
                                    </p:set>
                                    <p:animEffect transition="in" filter="fade">
                                      <p:cBhvr>
                                        <p:cTn id="132" dur="1000"/>
                                        <p:tgtEl>
                                          <p:spTgt spid="9249"/>
                                        </p:tgtEl>
                                      </p:cBhvr>
                                    </p:animEffect>
                                    <p:anim calcmode="lin" valueType="num">
                                      <p:cBhvr>
                                        <p:cTn id="133" dur="1000" fill="hold"/>
                                        <p:tgtEl>
                                          <p:spTgt spid="9249"/>
                                        </p:tgtEl>
                                        <p:attrNameLst>
                                          <p:attrName>ppt_x</p:attrName>
                                        </p:attrNameLst>
                                      </p:cBhvr>
                                      <p:tavLst>
                                        <p:tav tm="0">
                                          <p:val>
                                            <p:strVal val="#ppt_x"/>
                                          </p:val>
                                        </p:tav>
                                        <p:tav tm="100000">
                                          <p:val>
                                            <p:strVal val="#ppt_x"/>
                                          </p:val>
                                        </p:tav>
                                      </p:tavLst>
                                    </p:anim>
                                    <p:anim calcmode="lin" valueType="num">
                                      <p:cBhvr>
                                        <p:cTn id="134" dur="1000" fill="hold"/>
                                        <p:tgtEl>
                                          <p:spTgt spid="9249"/>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32"/>
                                        </p:tgtEl>
                                        <p:attrNameLst>
                                          <p:attrName>style.visibility</p:attrName>
                                        </p:attrNameLst>
                                      </p:cBhvr>
                                      <p:to>
                                        <p:strVal val="visible"/>
                                      </p:to>
                                    </p:set>
                                    <p:animEffect transition="in" filter="fade">
                                      <p:cBhvr>
                                        <p:cTn id="137" dur="1000"/>
                                        <p:tgtEl>
                                          <p:spTgt spid="32"/>
                                        </p:tgtEl>
                                      </p:cBhvr>
                                    </p:animEffect>
                                    <p:anim calcmode="lin" valueType="num">
                                      <p:cBhvr>
                                        <p:cTn id="138" dur="1000" fill="hold"/>
                                        <p:tgtEl>
                                          <p:spTgt spid="32"/>
                                        </p:tgtEl>
                                        <p:attrNameLst>
                                          <p:attrName>ppt_x</p:attrName>
                                        </p:attrNameLst>
                                      </p:cBhvr>
                                      <p:tavLst>
                                        <p:tav tm="0">
                                          <p:val>
                                            <p:strVal val="#ppt_x"/>
                                          </p:val>
                                        </p:tav>
                                        <p:tav tm="100000">
                                          <p:val>
                                            <p:strVal val="#ppt_x"/>
                                          </p:val>
                                        </p:tav>
                                      </p:tavLst>
                                    </p:anim>
                                    <p:anim calcmode="lin" valueType="num">
                                      <p:cBhvr>
                                        <p:cTn id="139" dur="1000" fill="hold"/>
                                        <p:tgtEl>
                                          <p:spTgt spid="32"/>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33"/>
                                        </p:tgtEl>
                                        <p:attrNameLst>
                                          <p:attrName>style.visibility</p:attrName>
                                        </p:attrNameLst>
                                      </p:cBhvr>
                                      <p:to>
                                        <p:strVal val="visible"/>
                                      </p:to>
                                    </p:set>
                                    <p:animEffect transition="in" filter="fade">
                                      <p:cBhvr>
                                        <p:cTn id="142" dur="1000"/>
                                        <p:tgtEl>
                                          <p:spTgt spid="33"/>
                                        </p:tgtEl>
                                      </p:cBhvr>
                                    </p:animEffect>
                                    <p:anim calcmode="lin" valueType="num">
                                      <p:cBhvr>
                                        <p:cTn id="143" dur="1000" fill="hold"/>
                                        <p:tgtEl>
                                          <p:spTgt spid="33"/>
                                        </p:tgtEl>
                                        <p:attrNameLst>
                                          <p:attrName>ppt_x</p:attrName>
                                        </p:attrNameLst>
                                      </p:cBhvr>
                                      <p:tavLst>
                                        <p:tav tm="0">
                                          <p:val>
                                            <p:strVal val="#ppt_x"/>
                                          </p:val>
                                        </p:tav>
                                        <p:tav tm="100000">
                                          <p:val>
                                            <p:strVal val="#ppt_x"/>
                                          </p:val>
                                        </p:tav>
                                      </p:tavLst>
                                    </p:anim>
                                    <p:anim calcmode="lin" valueType="num">
                                      <p:cBhvr>
                                        <p:cTn id="144" dur="1000" fill="hold"/>
                                        <p:tgtEl>
                                          <p:spTgt spid="33"/>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34"/>
                                        </p:tgtEl>
                                        <p:attrNameLst>
                                          <p:attrName>style.visibility</p:attrName>
                                        </p:attrNameLst>
                                      </p:cBhvr>
                                      <p:to>
                                        <p:strVal val="visible"/>
                                      </p:to>
                                    </p:set>
                                    <p:animEffect transition="in" filter="fade">
                                      <p:cBhvr>
                                        <p:cTn id="147" dur="1000"/>
                                        <p:tgtEl>
                                          <p:spTgt spid="34"/>
                                        </p:tgtEl>
                                      </p:cBhvr>
                                    </p:animEffect>
                                    <p:anim calcmode="lin" valueType="num">
                                      <p:cBhvr>
                                        <p:cTn id="148" dur="1000" fill="hold"/>
                                        <p:tgtEl>
                                          <p:spTgt spid="34"/>
                                        </p:tgtEl>
                                        <p:attrNameLst>
                                          <p:attrName>ppt_x</p:attrName>
                                        </p:attrNameLst>
                                      </p:cBhvr>
                                      <p:tavLst>
                                        <p:tav tm="0">
                                          <p:val>
                                            <p:strVal val="#ppt_x"/>
                                          </p:val>
                                        </p:tav>
                                        <p:tav tm="100000">
                                          <p:val>
                                            <p:strVal val="#ppt_x"/>
                                          </p:val>
                                        </p:tav>
                                      </p:tavLst>
                                    </p:anim>
                                    <p:anim calcmode="lin" valueType="num">
                                      <p:cBhvr>
                                        <p:cTn id="149" dur="1000" fill="hold"/>
                                        <p:tgtEl>
                                          <p:spTgt spid="34"/>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9253"/>
                                        </p:tgtEl>
                                        <p:attrNameLst>
                                          <p:attrName>style.visibility</p:attrName>
                                        </p:attrNameLst>
                                      </p:cBhvr>
                                      <p:to>
                                        <p:strVal val="visible"/>
                                      </p:to>
                                    </p:set>
                                    <p:animEffect transition="in" filter="fade">
                                      <p:cBhvr>
                                        <p:cTn id="152" dur="1000"/>
                                        <p:tgtEl>
                                          <p:spTgt spid="9253"/>
                                        </p:tgtEl>
                                      </p:cBhvr>
                                    </p:animEffect>
                                    <p:anim calcmode="lin" valueType="num">
                                      <p:cBhvr>
                                        <p:cTn id="153" dur="1000" fill="hold"/>
                                        <p:tgtEl>
                                          <p:spTgt spid="9253"/>
                                        </p:tgtEl>
                                        <p:attrNameLst>
                                          <p:attrName>ppt_x</p:attrName>
                                        </p:attrNameLst>
                                      </p:cBhvr>
                                      <p:tavLst>
                                        <p:tav tm="0">
                                          <p:val>
                                            <p:strVal val="#ppt_x"/>
                                          </p:val>
                                        </p:tav>
                                        <p:tav tm="100000">
                                          <p:val>
                                            <p:strVal val="#ppt_x"/>
                                          </p:val>
                                        </p:tav>
                                      </p:tavLst>
                                    </p:anim>
                                    <p:anim calcmode="lin" valueType="num">
                                      <p:cBhvr>
                                        <p:cTn id="154" dur="1000" fill="hold"/>
                                        <p:tgtEl>
                                          <p:spTgt spid="9253"/>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36"/>
                                        </p:tgtEl>
                                        <p:attrNameLst>
                                          <p:attrName>style.visibility</p:attrName>
                                        </p:attrNameLst>
                                      </p:cBhvr>
                                      <p:to>
                                        <p:strVal val="visible"/>
                                      </p:to>
                                    </p:set>
                                    <p:animEffect transition="in" filter="fade">
                                      <p:cBhvr>
                                        <p:cTn id="157" dur="1000"/>
                                        <p:tgtEl>
                                          <p:spTgt spid="36"/>
                                        </p:tgtEl>
                                      </p:cBhvr>
                                    </p:animEffect>
                                    <p:anim calcmode="lin" valueType="num">
                                      <p:cBhvr>
                                        <p:cTn id="158" dur="1000" fill="hold"/>
                                        <p:tgtEl>
                                          <p:spTgt spid="36"/>
                                        </p:tgtEl>
                                        <p:attrNameLst>
                                          <p:attrName>ppt_x</p:attrName>
                                        </p:attrNameLst>
                                      </p:cBhvr>
                                      <p:tavLst>
                                        <p:tav tm="0">
                                          <p:val>
                                            <p:strVal val="#ppt_x"/>
                                          </p:val>
                                        </p:tav>
                                        <p:tav tm="100000">
                                          <p:val>
                                            <p:strVal val="#ppt_x"/>
                                          </p:val>
                                        </p:tav>
                                      </p:tavLst>
                                    </p:anim>
                                    <p:anim calcmode="lin" valueType="num">
                                      <p:cBhvr>
                                        <p:cTn id="159" dur="1000" fill="hold"/>
                                        <p:tgtEl>
                                          <p:spTgt spid="36"/>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nodePh="1">
                                  <p:stCondLst>
                                    <p:cond delay="0"/>
                                  </p:stCondLst>
                                  <p:endCondLst>
                                    <p:cond evt="begin" delay="0">
                                      <p:tn val="160"/>
                                    </p:cond>
                                  </p:endCondLst>
                                  <p:childTnLst>
                                    <p:set>
                                      <p:cBhvr>
                                        <p:cTn id="161" dur="1" fill="hold">
                                          <p:stCondLst>
                                            <p:cond delay="0"/>
                                          </p:stCondLst>
                                        </p:cTn>
                                        <p:tgtEl>
                                          <p:spTgt spid="9255"/>
                                        </p:tgtEl>
                                        <p:attrNameLst>
                                          <p:attrName>style.visibility</p:attrName>
                                        </p:attrNameLst>
                                      </p:cBhvr>
                                      <p:to>
                                        <p:strVal val="visible"/>
                                      </p:to>
                                    </p:set>
                                    <p:animEffect transition="in" filter="fade">
                                      <p:cBhvr>
                                        <p:cTn id="162" dur="1000"/>
                                        <p:tgtEl>
                                          <p:spTgt spid="9255"/>
                                        </p:tgtEl>
                                      </p:cBhvr>
                                    </p:animEffect>
                                    <p:anim calcmode="lin" valueType="num">
                                      <p:cBhvr>
                                        <p:cTn id="163" dur="1000" fill="hold"/>
                                        <p:tgtEl>
                                          <p:spTgt spid="9255"/>
                                        </p:tgtEl>
                                        <p:attrNameLst>
                                          <p:attrName>ppt_x</p:attrName>
                                        </p:attrNameLst>
                                      </p:cBhvr>
                                      <p:tavLst>
                                        <p:tav tm="0">
                                          <p:val>
                                            <p:strVal val="#ppt_x"/>
                                          </p:val>
                                        </p:tav>
                                        <p:tav tm="100000">
                                          <p:val>
                                            <p:strVal val="#ppt_x"/>
                                          </p:val>
                                        </p:tav>
                                      </p:tavLst>
                                    </p:anim>
                                    <p:anim calcmode="lin" valueType="num">
                                      <p:cBhvr>
                                        <p:cTn id="164" dur="1000" fill="hold"/>
                                        <p:tgtEl>
                                          <p:spTgt spid="9255"/>
                                        </p:tgtEl>
                                        <p:attrNameLst>
                                          <p:attrName>ppt_y</p:attrName>
                                        </p:attrNameLst>
                                      </p:cBhvr>
                                      <p:tavLst>
                                        <p:tav tm="0">
                                          <p:val>
                                            <p:strVal val="#ppt_y+.1"/>
                                          </p:val>
                                        </p:tav>
                                        <p:tav tm="100000">
                                          <p:val>
                                            <p:strVal val="#ppt_y"/>
                                          </p:val>
                                        </p:tav>
                                      </p:tavLst>
                                    </p:anim>
                                  </p:childTnLst>
                                </p:cTn>
                              </p:par>
                              <p:par>
                                <p:cTn id="165" presetID="42" presetClass="entr" presetSubtype="0" fill="hold" nodeType="withEffect">
                                  <p:stCondLst>
                                    <p:cond delay="0"/>
                                  </p:stCondLst>
                                  <p:childTnLst>
                                    <p:set>
                                      <p:cBhvr>
                                        <p:cTn id="166" dur="1" fill="hold">
                                          <p:stCondLst>
                                            <p:cond delay="0"/>
                                          </p:stCondLst>
                                        </p:cTn>
                                        <p:tgtEl>
                                          <p:spTgt spid="9219"/>
                                        </p:tgtEl>
                                        <p:attrNameLst>
                                          <p:attrName>style.visibility</p:attrName>
                                        </p:attrNameLst>
                                      </p:cBhvr>
                                      <p:to>
                                        <p:strVal val="visible"/>
                                      </p:to>
                                    </p:set>
                                    <p:animEffect transition="in" filter="fade">
                                      <p:cBhvr>
                                        <p:cTn id="167" dur="1000"/>
                                        <p:tgtEl>
                                          <p:spTgt spid="9219"/>
                                        </p:tgtEl>
                                      </p:cBhvr>
                                    </p:animEffect>
                                    <p:anim calcmode="lin" valueType="num">
                                      <p:cBhvr>
                                        <p:cTn id="168" dur="1000" fill="hold"/>
                                        <p:tgtEl>
                                          <p:spTgt spid="9219"/>
                                        </p:tgtEl>
                                        <p:attrNameLst>
                                          <p:attrName>ppt_x</p:attrName>
                                        </p:attrNameLst>
                                      </p:cBhvr>
                                      <p:tavLst>
                                        <p:tav tm="0">
                                          <p:val>
                                            <p:strVal val="#ppt_x"/>
                                          </p:val>
                                        </p:tav>
                                        <p:tav tm="100000">
                                          <p:val>
                                            <p:strVal val="#ppt_x"/>
                                          </p:val>
                                        </p:tav>
                                      </p:tavLst>
                                    </p:anim>
                                    <p:anim calcmode="lin" valueType="num">
                                      <p:cBhvr>
                                        <p:cTn id="169" dur="1000" fill="hold"/>
                                        <p:tgtEl>
                                          <p:spTgt spid="9219"/>
                                        </p:tgtEl>
                                        <p:attrNameLst>
                                          <p:attrName>ppt_y</p:attrName>
                                        </p:attrNameLst>
                                      </p:cBhvr>
                                      <p:tavLst>
                                        <p:tav tm="0">
                                          <p:val>
                                            <p:strVal val="#ppt_y+.1"/>
                                          </p:val>
                                        </p:tav>
                                        <p:tav tm="100000">
                                          <p:val>
                                            <p:strVal val="#ppt_y"/>
                                          </p:val>
                                        </p:tav>
                                      </p:tavLst>
                                    </p:anim>
                                  </p:childTnLst>
                                </p:cTn>
                              </p:par>
                              <p:par>
                                <p:cTn id="170" presetID="42" presetClass="entr" presetSubtype="0" fill="hold" nodeType="withEffect">
                                  <p:stCondLst>
                                    <p:cond delay="0"/>
                                  </p:stCondLst>
                                  <p:childTnLst>
                                    <p:set>
                                      <p:cBhvr>
                                        <p:cTn id="171" dur="1" fill="hold">
                                          <p:stCondLst>
                                            <p:cond delay="0"/>
                                          </p:stCondLst>
                                        </p:cTn>
                                        <p:tgtEl>
                                          <p:spTgt spid="9220"/>
                                        </p:tgtEl>
                                        <p:attrNameLst>
                                          <p:attrName>style.visibility</p:attrName>
                                        </p:attrNameLst>
                                      </p:cBhvr>
                                      <p:to>
                                        <p:strVal val="visible"/>
                                      </p:to>
                                    </p:set>
                                    <p:animEffect transition="in" filter="fade">
                                      <p:cBhvr>
                                        <p:cTn id="172" dur="1000"/>
                                        <p:tgtEl>
                                          <p:spTgt spid="9220"/>
                                        </p:tgtEl>
                                      </p:cBhvr>
                                    </p:animEffect>
                                    <p:anim calcmode="lin" valueType="num">
                                      <p:cBhvr>
                                        <p:cTn id="173" dur="1000" fill="hold"/>
                                        <p:tgtEl>
                                          <p:spTgt spid="9220"/>
                                        </p:tgtEl>
                                        <p:attrNameLst>
                                          <p:attrName>ppt_x</p:attrName>
                                        </p:attrNameLst>
                                      </p:cBhvr>
                                      <p:tavLst>
                                        <p:tav tm="0">
                                          <p:val>
                                            <p:strVal val="#ppt_x"/>
                                          </p:val>
                                        </p:tav>
                                        <p:tav tm="100000">
                                          <p:val>
                                            <p:strVal val="#ppt_x"/>
                                          </p:val>
                                        </p:tav>
                                      </p:tavLst>
                                    </p:anim>
                                    <p:anim calcmode="lin" valueType="num">
                                      <p:cBhvr>
                                        <p:cTn id="174" dur="1000" fill="hold"/>
                                        <p:tgtEl>
                                          <p:spTgt spid="9220"/>
                                        </p:tgtEl>
                                        <p:attrNameLst>
                                          <p:attrName>ppt_y</p:attrName>
                                        </p:attrNameLst>
                                      </p:cBhvr>
                                      <p:tavLst>
                                        <p:tav tm="0">
                                          <p:val>
                                            <p:strVal val="#ppt_y+.1"/>
                                          </p:val>
                                        </p:tav>
                                        <p:tav tm="100000">
                                          <p:val>
                                            <p:strVal val="#ppt_y"/>
                                          </p:val>
                                        </p:tav>
                                      </p:tavLst>
                                    </p:anim>
                                  </p:childTnLst>
                                </p:cTn>
                              </p:par>
                            </p:childTnLst>
                          </p:cTn>
                        </p:par>
                      </p:childTnLst>
                    </p:cTn>
                  </p:par>
                  <p:par>
                    <p:cTn id="175" fill="hold" nodeType="clickPar">
                      <p:stCondLst>
                        <p:cond delay="indefinite"/>
                      </p:stCondLst>
                      <p:childTnLst>
                        <p:par>
                          <p:cTn id="176" fill="hold" nodeType="withGroup">
                            <p:stCondLst>
                              <p:cond delay="0"/>
                            </p:stCondLst>
                            <p:childTnLst>
                              <p:par>
                                <p:cTn id="177" presetID="42" presetClass="entr" presetSubtype="0" fill="hold" grpId="0" nodeType="clickEffect">
                                  <p:stCondLst>
                                    <p:cond delay="0"/>
                                  </p:stCondLst>
                                  <p:childTnLst>
                                    <p:set>
                                      <p:cBhvr>
                                        <p:cTn id="178" dur="1" fill="hold">
                                          <p:stCondLst>
                                            <p:cond delay="0"/>
                                          </p:stCondLst>
                                        </p:cTn>
                                        <p:tgtEl>
                                          <p:spTgt spid="9233"/>
                                        </p:tgtEl>
                                        <p:attrNameLst>
                                          <p:attrName>style.visibility</p:attrName>
                                        </p:attrNameLst>
                                      </p:cBhvr>
                                      <p:to>
                                        <p:strVal val="visible"/>
                                      </p:to>
                                    </p:set>
                                    <p:animEffect transition="in" filter="fade">
                                      <p:cBhvr>
                                        <p:cTn id="179" dur="1000"/>
                                        <p:tgtEl>
                                          <p:spTgt spid="9233"/>
                                        </p:tgtEl>
                                      </p:cBhvr>
                                    </p:animEffect>
                                    <p:anim calcmode="lin" valueType="num">
                                      <p:cBhvr>
                                        <p:cTn id="180" dur="1000" fill="hold"/>
                                        <p:tgtEl>
                                          <p:spTgt spid="9233"/>
                                        </p:tgtEl>
                                        <p:attrNameLst>
                                          <p:attrName>ppt_x</p:attrName>
                                        </p:attrNameLst>
                                      </p:cBhvr>
                                      <p:tavLst>
                                        <p:tav tm="0">
                                          <p:val>
                                            <p:strVal val="#ppt_x"/>
                                          </p:val>
                                        </p:tav>
                                        <p:tav tm="100000">
                                          <p:val>
                                            <p:strVal val="#ppt_x"/>
                                          </p:val>
                                        </p:tav>
                                      </p:tavLst>
                                    </p:anim>
                                    <p:anim calcmode="lin" valueType="num">
                                      <p:cBhvr>
                                        <p:cTn id="181" dur="1000" fill="hold"/>
                                        <p:tgtEl>
                                          <p:spTgt spid="9233"/>
                                        </p:tgtEl>
                                        <p:attrNameLst>
                                          <p:attrName>ppt_y</p:attrName>
                                        </p:attrNameLst>
                                      </p:cBhvr>
                                      <p:tavLst>
                                        <p:tav tm="0">
                                          <p:val>
                                            <p:strVal val="#ppt_y+.1"/>
                                          </p:val>
                                        </p:tav>
                                        <p:tav tm="100000">
                                          <p:val>
                                            <p:strVal val="#ppt_y"/>
                                          </p:val>
                                        </p:tav>
                                      </p:tavLst>
                                    </p:anim>
                                  </p:childTnLst>
                                </p:cTn>
                              </p:par>
                            </p:childTnLst>
                          </p:cTn>
                        </p:par>
                      </p:childTnLst>
                    </p:cTn>
                  </p:par>
                  <p:par>
                    <p:cTn id="182" fill="hold" nodeType="clickPar">
                      <p:stCondLst>
                        <p:cond delay="indefinite"/>
                      </p:stCondLst>
                      <p:childTnLst>
                        <p:par>
                          <p:cTn id="183" fill="hold" nodeType="withGroup">
                            <p:stCondLst>
                              <p:cond delay="0"/>
                            </p:stCondLst>
                            <p:childTnLst>
                              <p:par>
                                <p:cTn id="184" presetID="22" presetClass="entr" presetSubtype="4" fill="hold" grpId="0" nodeType="clickEffect">
                                  <p:stCondLst>
                                    <p:cond delay="0"/>
                                  </p:stCondLst>
                                  <p:childTnLst>
                                    <p:set>
                                      <p:cBhvr>
                                        <p:cTn id="185" dur="1" fill="hold">
                                          <p:stCondLst>
                                            <p:cond delay="0"/>
                                          </p:stCondLst>
                                        </p:cTn>
                                        <p:tgtEl>
                                          <p:spTgt spid="40"/>
                                        </p:tgtEl>
                                        <p:attrNameLst>
                                          <p:attrName>style.visibility</p:attrName>
                                        </p:attrNameLst>
                                      </p:cBhvr>
                                      <p:to>
                                        <p:strVal val="visible"/>
                                      </p:to>
                                    </p:set>
                                    <p:animEffect transition="in" filter="wipe(down)">
                                      <p:cBhvr>
                                        <p:cTn id="186" dur="500"/>
                                        <p:tgtEl>
                                          <p:spTgt spid="40"/>
                                        </p:tgtEl>
                                      </p:cBhvr>
                                    </p:animEffect>
                                  </p:childTnLst>
                                </p:cTn>
                              </p:par>
                            </p:childTnLst>
                          </p:cTn>
                        </p:par>
                      </p:childTnLst>
                    </p:cTn>
                  </p:par>
                  <p:par>
                    <p:cTn id="187" fill="hold" nodeType="clickPar">
                      <p:stCondLst>
                        <p:cond delay="indefinite"/>
                      </p:stCondLst>
                      <p:childTnLst>
                        <p:par>
                          <p:cTn id="188" fill="hold" nodeType="withGroup">
                            <p:stCondLst>
                              <p:cond delay="0"/>
                            </p:stCondLst>
                            <p:childTnLst>
                              <p:par>
                                <p:cTn id="189" presetID="6" presetClass="entr" presetSubtype="16" fill="hold" nodeType="clickEffect">
                                  <p:stCondLst>
                                    <p:cond delay="0"/>
                                  </p:stCondLst>
                                  <p:childTnLst>
                                    <p:set>
                                      <p:cBhvr>
                                        <p:cTn id="190" dur="1" fill="hold">
                                          <p:stCondLst>
                                            <p:cond delay="0"/>
                                          </p:stCondLst>
                                        </p:cTn>
                                        <p:tgtEl>
                                          <p:spTgt spid="39"/>
                                        </p:tgtEl>
                                        <p:attrNameLst>
                                          <p:attrName>style.visibility</p:attrName>
                                        </p:attrNameLst>
                                      </p:cBhvr>
                                      <p:to>
                                        <p:strVal val="visible"/>
                                      </p:to>
                                    </p:set>
                                    <p:animEffect transition="in" filter="circle(in)">
                                      <p:cBhvr>
                                        <p:cTn id="191"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9225" grpId="0"/>
      <p:bldP spid="7" grpId="0"/>
      <p:bldP spid="8" grpId="0"/>
      <p:bldP spid="10" grpId="0"/>
      <p:bldP spid="11" grpId="0"/>
      <p:bldP spid="12" grpId="0" animBg="1"/>
      <p:bldP spid="13" grpId="0"/>
      <p:bldP spid="9233" grpId="0"/>
      <p:bldP spid="9234" grpId="0" animBg="1"/>
      <p:bldP spid="9235" grpId="0" animBg="1"/>
      <p:bldP spid="9236" grpId="0" animBg="1"/>
      <p:bldP spid="9237" grpId="0" animBg="1"/>
      <p:bldP spid="9238" grpId="0" animBg="1"/>
      <p:bldP spid="9239" grpId="0" animBg="1"/>
      <p:bldP spid="9241" grpId="0" animBg="1"/>
      <p:bldP spid="9242" grpId="0" animBg="1"/>
      <p:bldP spid="9243" grpId="0" animBg="1"/>
      <p:bldP spid="9244" grpId="0" animBg="1"/>
      <p:bldP spid="9245" grpId="0" animBg="1"/>
      <p:bldP spid="27" grpId="0"/>
      <p:bldP spid="9247" grpId="0" animBg="1"/>
      <p:bldP spid="9248" grpId="0" animBg="1"/>
      <p:bldP spid="9249" grpId="0" animBg="1"/>
      <p:bldP spid="32" grpId="0"/>
      <p:bldP spid="33" grpId="0"/>
      <p:bldP spid="34" grpId="0"/>
      <p:bldP spid="9253" grpId="0" animBg="1"/>
      <p:bldP spid="36" grpId="0"/>
      <p:bldP spid="9255" grpId="0"/>
      <p:bldP spid="40" grpId="0"/>
      <p:bldP spid="45"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828801" y="4038601"/>
            <a:ext cx="81962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zh-CN" altLang="en-US" sz="2400" b="1" i="0" dirty="0">
                <a:solidFill>
                  <a:srgbClr val="009900"/>
                </a:solidFill>
              </a:rPr>
              <a:t>黑体的辐出度与黑体的热力学温度的四次方成正比</a:t>
            </a:r>
            <a:r>
              <a:rPr lang="zh-CN" altLang="en-US" sz="2400" b="1" i="0" dirty="0"/>
              <a:t>，这就是</a:t>
            </a:r>
            <a:r>
              <a:rPr lang="zh-CN" altLang="en-US" sz="2400" b="1" i="0" dirty="0">
                <a:solidFill>
                  <a:srgbClr val="FF0000"/>
                </a:solidFill>
                <a:ea typeface="楷体_GB2312" pitchFamily="49" charset="-122"/>
                <a:sym typeface="Symbol" panose="05050102010706020507" pitchFamily="18" charset="2"/>
              </a:rPr>
              <a:t>斯特藩</a:t>
            </a:r>
            <a:r>
              <a:rPr lang="en-US" altLang="zh-CN" sz="2400" b="1" i="0" dirty="0">
                <a:solidFill>
                  <a:srgbClr val="FF0000"/>
                </a:solidFill>
                <a:ea typeface="楷体_GB2312" pitchFamily="49" charset="-122"/>
                <a:sym typeface="Symbol" panose="05050102010706020507" pitchFamily="18" charset="2"/>
              </a:rPr>
              <a:t>-</a:t>
            </a:r>
            <a:r>
              <a:rPr lang="zh-CN" altLang="en-US" sz="2400" b="1" i="0" dirty="0">
                <a:solidFill>
                  <a:srgbClr val="FF0000"/>
                </a:solidFill>
                <a:ea typeface="楷体_GB2312" pitchFamily="49" charset="-122"/>
                <a:sym typeface="Symbol" panose="05050102010706020507" pitchFamily="18" charset="2"/>
              </a:rPr>
              <a:t>玻耳兹曼定律</a:t>
            </a:r>
            <a:r>
              <a:rPr lang="zh-CN" altLang="en-US" sz="2400" b="1" i="0" dirty="0">
                <a:solidFill>
                  <a:srgbClr val="3333FF"/>
                </a:solidFill>
                <a:ea typeface="楷体_GB2312" pitchFamily="49" charset="-122"/>
                <a:sym typeface="Symbol" panose="05050102010706020507" pitchFamily="18" charset="2"/>
              </a:rPr>
              <a:t>。</a:t>
            </a:r>
            <a:endParaRPr lang="zh-CN" altLang="en-US" sz="2800" b="1" i="0" dirty="0">
              <a:solidFill>
                <a:srgbClr val="3333FF"/>
              </a:solidFill>
              <a:ea typeface="楷体_GB2312" pitchFamily="49" charset="-122"/>
              <a:sym typeface="Symbol" panose="05050102010706020507" pitchFamily="18" charset="2"/>
            </a:endParaRPr>
          </a:p>
        </p:txBody>
      </p:sp>
      <p:graphicFrame>
        <p:nvGraphicFramePr>
          <p:cNvPr id="4" name="Object 6"/>
          <p:cNvGraphicFramePr>
            <a:graphicFrameLocks noChangeAspect="1"/>
          </p:cNvGraphicFramePr>
          <p:nvPr/>
        </p:nvGraphicFramePr>
        <p:xfrm>
          <a:off x="4381501" y="5000626"/>
          <a:ext cx="2786063" cy="822325"/>
        </p:xfrm>
        <a:graphic>
          <a:graphicData uri="http://schemas.openxmlformats.org/presentationml/2006/ole">
            <mc:AlternateContent xmlns:mc="http://schemas.openxmlformats.org/markup-compatibility/2006">
              <mc:Choice xmlns:v="urn:schemas-microsoft-com:vml" Requires="v">
                <p:oleObj spid="_x0000_s35211" name="公式" r:id="rId3" imgW="774364" imgH="228501" progId="Equation.3">
                  <p:embed/>
                </p:oleObj>
              </mc:Choice>
              <mc:Fallback>
                <p:oleObj name="公式" r:id="rId3" imgW="774364" imgH="228501"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01" y="5000626"/>
                        <a:ext cx="2786063" cy="822325"/>
                      </a:xfrm>
                      <a:prstGeom prst="rect">
                        <a:avLst/>
                      </a:prstGeom>
                      <a:gradFill rotWithShape="0">
                        <a:gsLst>
                          <a:gs pos="0">
                            <a:srgbClr val="FF00FF"/>
                          </a:gs>
                          <a:gs pos="50000">
                            <a:srgbClr val="FFFFFF"/>
                          </a:gs>
                          <a:gs pos="100000">
                            <a:srgbClr val="FF00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7"/>
          <p:cNvSpPr txBox="1">
            <a:spLocks noChangeArrowheads="1"/>
          </p:cNvSpPr>
          <p:nvPr/>
        </p:nvSpPr>
        <p:spPr bwMode="auto">
          <a:xfrm>
            <a:off x="1752600" y="5943601"/>
            <a:ext cx="8415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en-US" altLang="zh-CN" sz="2400" b="1" i="0" dirty="0">
                <a:latin typeface="Symbol" panose="05050102010706020507" pitchFamily="18" charset="2"/>
              </a:rPr>
              <a:t>s</a:t>
            </a:r>
            <a:r>
              <a:rPr lang="en-US" altLang="zh-CN" sz="2400" b="1" i="0" dirty="0"/>
              <a:t>=5.67</a:t>
            </a:r>
            <a:r>
              <a:rPr lang="en-US" altLang="zh-CN" sz="2400" b="1" i="0" dirty="0">
                <a:latin typeface="宋体" panose="02010600030101010101" pitchFamily="2" charset="-122"/>
              </a:rPr>
              <a:t>×</a:t>
            </a:r>
            <a:r>
              <a:rPr lang="en-US" altLang="zh-CN" sz="2400" b="1" i="0" dirty="0"/>
              <a:t>10</a:t>
            </a:r>
            <a:r>
              <a:rPr lang="en-US" altLang="zh-CN" sz="2400" b="1" i="0" baseline="30000" dirty="0"/>
              <a:t>-8</a:t>
            </a:r>
            <a:r>
              <a:rPr lang="en-US" altLang="zh-CN" sz="2400" b="1" i="0" dirty="0"/>
              <a:t>W· m</a:t>
            </a:r>
            <a:r>
              <a:rPr lang="en-US" altLang="zh-CN" sz="2400" b="1" i="0" baseline="30000" dirty="0"/>
              <a:t>-2</a:t>
            </a:r>
            <a:r>
              <a:rPr lang="en-US" altLang="zh-CN" sz="2400" b="1" i="0" dirty="0"/>
              <a:t>· K</a:t>
            </a:r>
            <a:r>
              <a:rPr lang="en-US" altLang="zh-CN" sz="2400" b="1" i="0" baseline="30000" dirty="0"/>
              <a:t>-4</a:t>
            </a:r>
            <a:r>
              <a:rPr lang="zh-CN" altLang="en-US" sz="2400" b="1" i="0" dirty="0">
                <a:solidFill>
                  <a:srgbClr val="0070C0"/>
                </a:solidFill>
              </a:rPr>
              <a:t>为</a:t>
            </a:r>
            <a:r>
              <a:rPr lang="zh-CN" altLang="en-US" sz="2400" b="1" i="0" dirty="0">
                <a:solidFill>
                  <a:srgbClr val="0070C0"/>
                </a:solidFill>
                <a:sym typeface="Symbol" panose="05050102010706020507" pitchFamily="18" charset="2"/>
              </a:rPr>
              <a:t>斯特藩</a:t>
            </a:r>
            <a:r>
              <a:rPr lang="en-US" altLang="zh-CN" sz="2400" b="1" i="0" dirty="0">
                <a:solidFill>
                  <a:srgbClr val="0070C0"/>
                </a:solidFill>
                <a:sym typeface="Symbol" panose="05050102010706020507" pitchFamily="18" charset="2"/>
              </a:rPr>
              <a:t>-</a:t>
            </a:r>
            <a:r>
              <a:rPr lang="zh-CN" altLang="en-US" sz="2400" b="1" i="0" dirty="0">
                <a:solidFill>
                  <a:srgbClr val="0070C0"/>
                </a:solidFill>
                <a:sym typeface="Symbol" panose="05050102010706020507" pitchFamily="18" charset="2"/>
              </a:rPr>
              <a:t>玻耳兹曼</a:t>
            </a:r>
            <a:r>
              <a:rPr lang="zh-CN" altLang="en-US" sz="2400" b="1" i="0" dirty="0">
                <a:solidFill>
                  <a:srgbClr val="0070C0"/>
                </a:solidFill>
              </a:rPr>
              <a:t>常量</a:t>
            </a:r>
          </a:p>
        </p:txBody>
      </p:sp>
      <p:pic>
        <p:nvPicPr>
          <p:cNvPr id="6" name="Picture 7" descr="s_stef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1" y="869950"/>
            <a:ext cx="250031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玻尔兹曼"/>
          <p:cNvPicPr>
            <a:picLocks noChangeAspect="1" noChangeArrowheads="1"/>
          </p:cNvPicPr>
          <p:nvPr/>
        </p:nvPicPr>
        <p:blipFill>
          <a:blip r:embed="rId6">
            <a:extLst>
              <a:ext uri="{28A0092B-C50C-407E-A947-70E740481C1C}">
                <a14:useLocalDpi xmlns:a14="http://schemas.microsoft.com/office/drawing/2010/main" val="0"/>
              </a:ext>
            </a:extLst>
          </a:blip>
          <a:srcRect l="19383" t="20905" r="55786" b="17595"/>
          <a:stretch>
            <a:fillRect/>
          </a:stretch>
        </p:blipFill>
        <p:spPr bwMode="auto">
          <a:xfrm>
            <a:off x="7024688" y="857250"/>
            <a:ext cx="216535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circle(in)">
                                      <p:cBhvr>
                                        <p:cTn id="28"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
          <p:cNvSpPr txBox="1">
            <a:spLocks noChangeArrowheads="1"/>
          </p:cNvSpPr>
          <p:nvPr/>
        </p:nvSpPr>
        <p:spPr bwMode="auto">
          <a:xfrm>
            <a:off x="1127448" y="1087778"/>
            <a:ext cx="993710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spcBef>
                <a:spcPct val="50000"/>
              </a:spcBef>
            </a:pPr>
            <a:r>
              <a:rPr lang="zh-CN" altLang="en-US" sz="2800" i="0" dirty="0"/>
              <a:t>太阳可以看成一个</a:t>
            </a:r>
            <a:r>
              <a:rPr lang="zh-CN" altLang="en-US" sz="2800" i="0" dirty="0">
                <a:effectLst>
                  <a:outerShdw blurRad="38100" dist="38100" dir="2700000" algn="tl">
                    <a:srgbClr val="FFFFFF"/>
                  </a:outerShdw>
                </a:effectLst>
                <a:latin typeface="宋体" pitchFamily="2" charset="-122"/>
              </a:rPr>
              <a:t>黑</a:t>
            </a:r>
            <a:r>
              <a:rPr lang="zh-CN" altLang="en-US" sz="2800" i="0" dirty="0"/>
              <a:t>体，因为辐射太阳单位时间内的质量损失为</a:t>
            </a:r>
            <a:r>
              <a:rPr lang="en-US" altLang="zh-CN" sz="2800" i="0" dirty="0">
                <a:solidFill>
                  <a:srgbClr val="FF0000"/>
                </a:solidFill>
              </a:rPr>
              <a:t>m</a:t>
            </a:r>
            <a:r>
              <a:rPr lang="en-US" altLang="zh-CN" sz="2800" i="0" dirty="0"/>
              <a:t>,</a:t>
            </a:r>
            <a:r>
              <a:rPr lang="zh-CN" altLang="en-US" sz="2800" i="0" dirty="0"/>
              <a:t> </a:t>
            </a:r>
            <a:r>
              <a:rPr lang="zh-CN" altLang="en-US" sz="2800" i="0" dirty="0">
                <a:solidFill>
                  <a:srgbClr val="009900"/>
                </a:solidFill>
                <a:sym typeface="Symbol" panose="05050102010706020507" pitchFamily="18" charset="2"/>
              </a:rPr>
              <a:t>斯特藩</a:t>
            </a:r>
            <a:r>
              <a:rPr lang="en-US" altLang="zh-CN" sz="2800" i="0" dirty="0">
                <a:solidFill>
                  <a:srgbClr val="009900"/>
                </a:solidFill>
                <a:sym typeface="Symbol" panose="05050102010706020507" pitchFamily="18" charset="2"/>
              </a:rPr>
              <a:t>-</a:t>
            </a:r>
            <a:r>
              <a:rPr lang="zh-CN" altLang="en-US" sz="2800" i="0" dirty="0">
                <a:solidFill>
                  <a:srgbClr val="009900"/>
                </a:solidFill>
                <a:sym typeface="Symbol" panose="05050102010706020507" pitchFamily="18" charset="2"/>
              </a:rPr>
              <a:t>玻耳兹曼</a:t>
            </a:r>
            <a:r>
              <a:rPr lang="zh-CN" altLang="en-US" sz="2800" i="0" dirty="0">
                <a:solidFill>
                  <a:srgbClr val="009900"/>
                </a:solidFill>
              </a:rPr>
              <a:t>常数为</a:t>
            </a:r>
            <a:r>
              <a:rPr lang="zh-CN" altLang="en-US" sz="2800" i="0" dirty="0">
                <a:solidFill>
                  <a:srgbClr val="FF0000"/>
                </a:solidFill>
                <a:sym typeface="Symbol" panose="05050102010706020507" pitchFamily="18" charset="2"/>
              </a:rPr>
              <a:t></a:t>
            </a:r>
            <a:r>
              <a:rPr lang="zh-CN" altLang="en-US" sz="2800" i="0" dirty="0">
                <a:solidFill>
                  <a:srgbClr val="009900"/>
                </a:solidFill>
                <a:sym typeface="Symbol" panose="05050102010706020507" pitchFamily="18" charset="2"/>
              </a:rPr>
              <a:t>，</a:t>
            </a:r>
            <a:r>
              <a:rPr lang="zh-CN" altLang="en-US" sz="2800" i="0" dirty="0"/>
              <a:t>太阳半径为</a:t>
            </a:r>
            <a:r>
              <a:rPr lang="en-US" altLang="zh-CN" sz="2800" i="0" dirty="0">
                <a:solidFill>
                  <a:srgbClr val="FF0000"/>
                </a:solidFill>
              </a:rPr>
              <a:t>R</a:t>
            </a:r>
            <a:r>
              <a:rPr lang="zh-CN" altLang="en-US" sz="2800" i="0" dirty="0"/>
              <a:t>，真空中的光速为</a:t>
            </a:r>
            <a:r>
              <a:rPr lang="en-US" altLang="zh-CN" sz="2800" i="0" dirty="0">
                <a:solidFill>
                  <a:srgbClr val="FF0000"/>
                </a:solidFill>
              </a:rPr>
              <a:t>c</a:t>
            </a:r>
            <a:r>
              <a:rPr lang="en-US" altLang="zh-CN" sz="2800" i="0" dirty="0"/>
              <a:t>,</a:t>
            </a:r>
            <a:r>
              <a:rPr lang="zh-CN" altLang="en-US" sz="2800" i="0" dirty="0"/>
              <a:t>太阳温度</a:t>
            </a:r>
            <a:r>
              <a:rPr lang="en-US" altLang="zh-CN" sz="2800" i="0" dirty="0">
                <a:solidFill>
                  <a:srgbClr val="FF0000"/>
                </a:solidFill>
              </a:rPr>
              <a:t>T</a:t>
            </a:r>
            <a:r>
              <a:rPr lang="en-US" altLang="zh-CN" sz="2800" i="0" dirty="0"/>
              <a:t>=_____</a:t>
            </a:r>
            <a:r>
              <a:rPr lang="zh-CN" altLang="en-US" sz="2800" i="0" dirty="0"/>
              <a:t>。 </a:t>
            </a:r>
          </a:p>
        </p:txBody>
      </p:sp>
      <p:graphicFrame>
        <p:nvGraphicFramePr>
          <p:cNvPr id="12" name="Object 10"/>
          <p:cNvGraphicFramePr>
            <a:graphicFrameLocks noChangeAspect="1"/>
          </p:cNvGraphicFramePr>
          <p:nvPr>
            <p:extLst>
              <p:ext uri="{D42A27DB-BD31-4B8C-83A1-F6EECF244321}">
                <p14:modId xmlns:p14="http://schemas.microsoft.com/office/powerpoint/2010/main" val="2335884883"/>
              </p:ext>
            </p:extLst>
          </p:nvPr>
        </p:nvGraphicFramePr>
        <p:xfrm>
          <a:off x="1415480" y="3789040"/>
          <a:ext cx="2960687" cy="627063"/>
        </p:xfrm>
        <a:graphic>
          <a:graphicData uri="http://schemas.openxmlformats.org/presentationml/2006/ole">
            <mc:AlternateContent xmlns:mc="http://schemas.openxmlformats.org/markup-compatibility/2006">
              <mc:Choice xmlns:v="urn:schemas-microsoft-com:vml" Requires="v">
                <p:oleObj spid="_x0000_s327976" name="Equation" r:id="rId3" imgW="990360" imgH="203040" progId="Equation.DSMT4">
                  <p:embed/>
                </p:oleObj>
              </mc:Choice>
              <mc:Fallback>
                <p:oleObj name="Equation" r:id="rId3" imgW="990360" imgH="203040" progId="Equation.DSMT4">
                  <p:embed/>
                  <p:pic>
                    <p:nvPicPr>
                      <p:cNvPr id="9" name="Object 10"/>
                      <p:cNvPicPr>
                        <a:picLocks noChangeAspect="1" noChangeArrowheads="1"/>
                      </p:cNvPicPr>
                      <p:nvPr/>
                    </p:nvPicPr>
                    <p:blipFill>
                      <a:blip r:embed="rId4"/>
                      <a:srcRect/>
                      <a:stretch>
                        <a:fillRect/>
                      </a:stretch>
                    </p:blipFill>
                    <p:spPr bwMode="blackWhite">
                      <a:xfrm>
                        <a:off x="1415480" y="3789040"/>
                        <a:ext cx="2960687" cy="627063"/>
                      </a:xfrm>
                      <a:prstGeom prst="rect">
                        <a:avLst/>
                      </a:prstGeom>
                      <a:noFill/>
                      <a:ln>
                        <a:noFill/>
                      </a:ln>
                      <a:extLst/>
                    </p:spPr>
                  </p:pic>
                </p:oleObj>
              </mc:Fallback>
            </mc:AlternateContent>
          </a:graphicData>
        </a:graphic>
      </p:graphicFrame>
      <p:graphicFrame>
        <p:nvGraphicFramePr>
          <p:cNvPr id="13" name="Object 10"/>
          <p:cNvGraphicFramePr>
            <a:graphicFrameLocks noChangeAspect="1"/>
          </p:cNvGraphicFramePr>
          <p:nvPr>
            <p:extLst>
              <p:ext uri="{D42A27DB-BD31-4B8C-83A1-F6EECF244321}">
                <p14:modId xmlns:p14="http://schemas.microsoft.com/office/powerpoint/2010/main" val="91065996"/>
              </p:ext>
            </p:extLst>
          </p:nvPr>
        </p:nvGraphicFramePr>
        <p:xfrm>
          <a:off x="1053076" y="4563396"/>
          <a:ext cx="2748410" cy="1472287"/>
        </p:xfrm>
        <a:graphic>
          <a:graphicData uri="http://schemas.openxmlformats.org/presentationml/2006/ole">
            <mc:AlternateContent xmlns:mc="http://schemas.openxmlformats.org/markup-compatibility/2006">
              <mc:Choice xmlns:v="urn:schemas-microsoft-com:vml" Requires="v">
                <p:oleObj spid="_x0000_s327977" name="Equation" r:id="rId5" imgW="977760" imgH="507960" progId="Equation.DSMT4">
                  <p:embed/>
                </p:oleObj>
              </mc:Choice>
              <mc:Fallback>
                <p:oleObj name="Equation" r:id="rId5" imgW="977760" imgH="507960" progId="Equation.DSMT4">
                  <p:embed/>
                  <p:pic>
                    <p:nvPicPr>
                      <p:cNvPr id="7" name="Object 10"/>
                      <p:cNvPicPr>
                        <a:picLocks noChangeAspect="1" noChangeArrowheads="1"/>
                      </p:cNvPicPr>
                      <p:nvPr/>
                    </p:nvPicPr>
                    <p:blipFill>
                      <a:blip r:embed="rId6"/>
                      <a:srcRect/>
                      <a:stretch>
                        <a:fillRect/>
                      </a:stretch>
                    </p:blipFill>
                    <p:spPr bwMode="blackWhite">
                      <a:xfrm>
                        <a:off x="1053076" y="4563396"/>
                        <a:ext cx="2748410" cy="1472287"/>
                      </a:xfrm>
                      <a:prstGeom prst="rect">
                        <a:avLst/>
                      </a:prstGeom>
                      <a:noFill/>
                      <a:ln>
                        <a:noFill/>
                      </a:ln>
                      <a:extLst/>
                    </p:spPr>
                  </p:pic>
                </p:oleObj>
              </mc:Fallback>
            </mc:AlternateContent>
          </a:graphicData>
        </a:graphic>
      </p:graphicFrame>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79976" y="2060848"/>
            <a:ext cx="6061684" cy="4546263"/>
          </a:xfrm>
          <a:prstGeom prst="rect">
            <a:avLst/>
          </a:prstGeom>
        </p:spPr>
      </p:pic>
      <p:sp>
        <p:nvSpPr>
          <p:cNvPr id="14" name="矩形 60"/>
          <p:cNvSpPr>
            <a:spLocks noChangeArrowheads="1"/>
          </p:cNvSpPr>
          <p:nvPr/>
        </p:nvSpPr>
        <p:spPr bwMode="auto">
          <a:xfrm>
            <a:off x="4836170" y="337539"/>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b="1" i="0" dirty="0">
                <a:solidFill>
                  <a:srgbClr val="FF0000"/>
                </a:solidFill>
                <a:latin typeface="宋体" panose="02010600030101010101" pitchFamily="2" charset="-122"/>
              </a:rPr>
              <a:t>课堂练习</a:t>
            </a:r>
            <a:endParaRPr lang="zh-CN" altLang="en-US" b="1" i="0" dirty="0">
              <a:solidFill>
                <a:srgbClr val="000000"/>
              </a:solidFill>
            </a:endParaRPr>
          </a:p>
        </p:txBody>
      </p:sp>
      <p:graphicFrame>
        <p:nvGraphicFramePr>
          <p:cNvPr id="15" name="Object 10"/>
          <p:cNvGraphicFramePr>
            <a:graphicFrameLocks noChangeAspect="1"/>
          </p:cNvGraphicFramePr>
          <p:nvPr>
            <p:extLst>
              <p:ext uri="{D42A27DB-BD31-4B8C-83A1-F6EECF244321}">
                <p14:modId xmlns:p14="http://schemas.microsoft.com/office/powerpoint/2010/main" val="1138296106"/>
              </p:ext>
            </p:extLst>
          </p:nvPr>
        </p:nvGraphicFramePr>
        <p:xfrm>
          <a:off x="1631504" y="2664470"/>
          <a:ext cx="2065140" cy="618294"/>
        </p:xfrm>
        <a:graphic>
          <a:graphicData uri="http://schemas.openxmlformats.org/presentationml/2006/ole">
            <mc:AlternateContent xmlns:mc="http://schemas.openxmlformats.org/markup-compatibility/2006">
              <mc:Choice xmlns:v="urn:schemas-microsoft-com:vml" Requires="v">
                <p:oleObj spid="_x0000_s327978" name="公式" r:id="rId8" imgW="787320" imgH="228600" progId="Equation.3">
                  <p:embed/>
                </p:oleObj>
              </mc:Choice>
              <mc:Fallback>
                <p:oleObj name="公式" r:id="rId8" imgW="787320" imgH="228600" progId="Equation.3">
                  <p:embed/>
                  <p:pic>
                    <p:nvPicPr>
                      <p:cNvPr id="3" name="Object 10"/>
                      <p:cNvPicPr>
                        <a:picLocks noChangeAspect="1" noChangeArrowheads="1"/>
                      </p:cNvPicPr>
                      <p:nvPr/>
                    </p:nvPicPr>
                    <p:blipFill>
                      <a:blip r:embed="rId9"/>
                      <a:srcRect/>
                      <a:stretch>
                        <a:fillRect/>
                      </a:stretch>
                    </p:blipFill>
                    <p:spPr bwMode="blackWhite">
                      <a:xfrm>
                        <a:off x="1631504" y="2664470"/>
                        <a:ext cx="2065140" cy="618294"/>
                      </a:xfrm>
                      <a:prstGeom prst="rect">
                        <a:avLst/>
                      </a:prstGeom>
                      <a:solidFill>
                        <a:srgbClr val="00FF00"/>
                      </a:solidFill>
                      <a:ln>
                        <a:noFill/>
                      </a:ln>
                      <a:extLst/>
                    </p:spPr>
                  </p:pic>
                </p:oleObj>
              </mc:Fallback>
            </mc:AlternateContent>
          </a:graphicData>
        </a:graphic>
      </p:graphicFrame>
    </p:spTree>
    <p:extLst>
      <p:ext uri="{BB962C8B-B14F-4D97-AF65-F5344CB8AC3E}">
        <p14:creationId xmlns:p14="http://schemas.microsoft.com/office/powerpoint/2010/main" val="23385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695400" y="646116"/>
            <a:ext cx="1083969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spcBef>
                <a:spcPct val="50000"/>
              </a:spcBef>
            </a:pPr>
            <a:r>
              <a:rPr lang="zh-CN" altLang="en-US" sz="2800" i="0" dirty="0"/>
              <a:t>太阳可以看成一个</a:t>
            </a:r>
            <a:r>
              <a:rPr lang="zh-CN" altLang="en-US" sz="2800" i="0" dirty="0">
                <a:effectLst>
                  <a:outerShdw blurRad="38100" dist="38100" dir="2700000" algn="tl">
                    <a:srgbClr val="FFFFFF"/>
                  </a:outerShdw>
                </a:effectLst>
                <a:latin typeface="宋体" pitchFamily="2" charset="-122"/>
              </a:rPr>
              <a:t>黑</a:t>
            </a:r>
            <a:r>
              <a:rPr lang="zh-CN" altLang="en-US" sz="2800" i="0" dirty="0"/>
              <a:t>体，已知地球上垂直于太阳光方向单位面积单位时间内接收到的太阳辐射能为</a:t>
            </a:r>
            <a:r>
              <a:rPr lang="en-US" altLang="zh-CN" sz="2800" i="0" dirty="0">
                <a:solidFill>
                  <a:srgbClr val="FF0000"/>
                </a:solidFill>
              </a:rPr>
              <a:t>w</a:t>
            </a:r>
            <a:r>
              <a:rPr lang="en-US" altLang="zh-CN" sz="2800" i="0" dirty="0"/>
              <a:t>,</a:t>
            </a:r>
            <a:r>
              <a:rPr lang="zh-CN" altLang="en-US" sz="2800" i="0" dirty="0">
                <a:solidFill>
                  <a:srgbClr val="009900"/>
                </a:solidFill>
                <a:sym typeface="Symbol" panose="05050102010706020507" pitchFamily="18" charset="2"/>
              </a:rPr>
              <a:t>斯特藩</a:t>
            </a:r>
            <a:r>
              <a:rPr lang="en-US" altLang="zh-CN" sz="2800" i="0" dirty="0">
                <a:solidFill>
                  <a:srgbClr val="009900"/>
                </a:solidFill>
                <a:sym typeface="Symbol" panose="05050102010706020507" pitchFamily="18" charset="2"/>
              </a:rPr>
              <a:t>-</a:t>
            </a:r>
            <a:r>
              <a:rPr lang="zh-CN" altLang="en-US" sz="2800" i="0" dirty="0">
                <a:solidFill>
                  <a:srgbClr val="009900"/>
                </a:solidFill>
                <a:sym typeface="Symbol" panose="05050102010706020507" pitchFamily="18" charset="2"/>
              </a:rPr>
              <a:t>玻耳兹曼</a:t>
            </a:r>
            <a:r>
              <a:rPr lang="zh-CN" altLang="en-US" sz="2800" i="0" dirty="0">
                <a:solidFill>
                  <a:srgbClr val="009900"/>
                </a:solidFill>
              </a:rPr>
              <a:t>常数为</a:t>
            </a:r>
            <a:r>
              <a:rPr lang="zh-CN" altLang="en-US" sz="2800" i="0" dirty="0">
                <a:solidFill>
                  <a:srgbClr val="FF0000"/>
                </a:solidFill>
                <a:sym typeface="Symbol" panose="05050102010706020507" pitchFamily="18" charset="2"/>
              </a:rPr>
              <a:t></a:t>
            </a:r>
            <a:r>
              <a:rPr lang="zh-CN" altLang="en-US" sz="2800" i="0" dirty="0">
                <a:solidFill>
                  <a:srgbClr val="009900"/>
                </a:solidFill>
                <a:sym typeface="Symbol" panose="05050102010706020507" pitchFamily="18" charset="2"/>
              </a:rPr>
              <a:t>，</a:t>
            </a:r>
            <a:r>
              <a:rPr lang="zh-CN" altLang="en-US" sz="2800" i="0" dirty="0"/>
              <a:t>日地距离为</a:t>
            </a:r>
            <a:r>
              <a:rPr lang="en-US" altLang="zh-CN" sz="2800" i="0" dirty="0">
                <a:solidFill>
                  <a:srgbClr val="FF0000"/>
                </a:solidFill>
              </a:rPr>
              <a:t>L</a:t>
            </a:r>
            <a:r>
              <a:rPr lang="en-US" altLang="zh-CN" sz="2800" i="0" dirty="0"/>
              <a:t>,</a:t>
            </a:r>
            <a:r>
              <a:rPr lang="zh-CN" altLang="en-US" sz="2800" i="0" dirty="0"/>
              <a:t>太阳半径为</a:t>
            </a:r>
            <a:r>
              <a:rPr lang="en-US" altLang="zh-CN" sz="2800" i="0" dirty="0">
                <a:solidFill>
                  <a:srgbClr val="FF0000"/>
                </a:solidFill>
              </a:rPr>
              <a:t>R</a:t>
            </a:r>
            <a:r>
              <a:rPr lang="zh-CN" altLang="en-US" sz="2800" i="0" dirty="0"/>
              <a:t>，太阳温度</a:t>
            </a:r>
            <a:r>
              <a:rPr lang="en-US" altLang="zh-CN" sz="2800" i="0" dirty="0">
                <a:solidFill>
                  <a:srgbClr val="FF0000"/>
                </a:solidFill>
              </a:rPr>
              <a:t>T</a:t>
            </a:r>
            <a:r>
              <a:rPr lang="en-US" altLang="zh-CN" sz="2800" i="0" dirty="0"/>
              <a:t>=_____</a:t>
            </a:r>
            <a:r>
              <a:rPr lang="zh-CN" altLang="en-US" sz="2800" i="0" dirty="0"/>
              <a:t>。 </a:t>
            </a:r>
          </a:p>
        </p:txBody>
      </p:sp>
      <p:graphicFrame>
        <p:nvGraphicFramePr>
          <p:cNvPr id="3" name="Object 10"/>
          <p:cNvGraphicFramePr>
            <a:graphicFrameLocks noChangeAspect="1"/>
          </p:cNvGraphicFramePr>
          <p:nvPr>
            <p:extLst>
              <p:ext uri="{D42A27DB-BD31-4B8C-83A1-F6EECF244321}">
                <p14:modId xmlns:p14="http://schemas.microsoft.com/office/powerpoint/2010/main" val="4278856077"/>
              </p:ext>
            </p:extLst>
          </p:nvPr>
        </p:nvGraphicFramePr>
        <p:xfrm>
          <a:off x="1053076" y="2196007"/>
          <a:ext cx="2065140" cy="618294"/>
        </p:xfrm>
        <a:graphic>
          <a:graphicData uri="http://schemas.openxmlformats.org/presentationml/2006/ole">
            <mc:AlternateContent xmlns:mc="http://schemas.openxmlformats.org/markup-compatibility/2006">
              <mc:Choice xmlns:v="urn:schemas-microsoft-com:vml" Requires="v">
                <p:oleObj spid="_x0000_s335090" name="公式" r:id="rId3" imgW="787320" imgH="228600" progId="Equation.3">
                  <p:embed/>
                </p:oleObj>
              </mc:Choice>
              <mc:Fallback>
                <p:oleObj name="公式" r:id="rId3" imgW="787320" imgH="228600" progId="Equation.3">
                  <p:embed/>
                  <p:pic>
                    <p:nvPicPr>
                      <p:cNvPr id="3" name="Object 10"/>
                      <p:cNvPicPr>
                        <a:picLocks noChangeAspect="1" noChangeArrowheads="1"/>
                      </p:cNvPicPr>
                      <p:nvPr/>
                    </p:nvPicPr>
                    <p:blipFill>
                      <a:blip r:embed="rId4"/>
                      <a:srcRect/>
                      <a:stretch>
                        <a:fillRect/>
                      </a:stretch>
                    </p:blipFill>
                    <p:spPr bwMode="blackWhite">
                      <a:xfrm>
                        <a:off x="1053076" y="2196007"/>
                        <a:ext cx="2065140" cy="618294"/>
                      </a:xfrm>
                      <a:prstGeom prst="rect">
                        <a:avLst/>
                      </a:prstGeom>
                      <a:solidFill>
                        <a:srgbClr val="00FF00"/>
                      </a:solidFill>
                      <a:ln>
                        <a:noFill/>
                      </a:ln>
                      <a:extLst/>
                    </p:spPr>
                  </p:pic>
                </p:oleObj>
              </mc:Fallback>
            </mc:AlternateContent>
          </a:graphicData>
        </a:graphic>
      </p:graphicFrame>
      <p:sp>
        <p:nvSpPr>
          <p:cNvPr id="4" name="矩形 3"/>
          <p:cNvSpPr/>
          <p:nvPr/>
        </p:nvSpPr>
        <p:spPr>
          <a:xfrm>
            <a:off x="911424" y="3178509"/>
            <a:ext cx="1620957" cy="523220"/>
          </a:xfrm>
          <a:prstGeom prst="rect">
            <a:avLst/>
          </a:prstGeom>
        </p:spPr>
        <p:txBody>
          <a:bodyPr wrap="none">
            <a:spAutoFit/>
          </a:bodyPr>
          <a:lstStyle/>
          <a:p>
            <a:r>
              <a:rPr lang="zh-CN" altLang="en-US" sz="2800" b="1" i="0" dirty="0">
                <a:solidFill>
                  <a:srgbClr val="C00000"/>
                </a:solidFill>
                <a:latin typeface="华文新魏" panose="02010800040101010101" pitchFamily="2" charset="-122"/>
                <a:ea typeface="华文新魏" panose="02010800040101010101" pitchFamily="2" charset="-122"/>
              </a:rPr>
              <a:t>能量守恒</a:t>
            </a:r>
          </a:p>
        </p:txBody>
      </p:sp>
      <p:graphicFrame>
        <p:nvGraphicFramePr>
          <p:cNvPr id="5" name="Object 10"/>
          <p:cNvGraphicFramePr>
            <a:graphicFrameLocks noChangeAspect="1"/>
          </p:cNvGraphicFramePr>
          <p:nvPr>
            <p:extLst>
              <p:ext uri="{D42A27DB-BD31-4B8C-83A1-F6EECF244321}">
                <p14:modId xmlns:p14="http://schemas.microsoft.com/office/powerpoint/2010/main" val="1956504333"/>
              </p:ext>
            </p:extLst>
          </p:nvPr>
        </p:nvGraphicFramePr>
        <p:xfrm>
          <a:off x="983432" y="4065937"/>
          <a:ext cx="3416300" cy="627062"/>
        </p:xfrm>
        <a:graphic>
          <a:graphicData uri="http://schemas.openxmlformats.org/presentationml/2006/ole">
            <mc:AlternateContent xmlns:mc="http://schemas.openxmlformats.org/markup-compatibility/2006">
              <mc:Choice xmlns:v="urn:schemas-microsoft-com:vml" Requires="v">
                <p:oleObj spid="_x0000_s335091" name="公式" r:id="rId5" imgW="1143000" imgH="203040" progId="Equation.3">
                  <p:embed/>
                </p:oleObj>
              </mc:Choice>
              <mc:Fallback>
                <p:oleObj name="公式" r:id="rId5" imgW="1143000" imgH="203040" progId="Equation.3">
                  <p:embed/>
                  <p:pic>
                    <p:nvPicPr>
                      <p:cNvPr id="6" name="Object 10"/>
                      <p:cNvPicPr>
                        <a:picLocks noChangeAspect="1" noChangeArrowheads="1"/>
                      </p:cNvPicPr>
                      <p:nvPr/>
                    </p:nvPicPr>
                    <p:blipFill>
                      <a:blip r:embed="rId6"/>
                      <a:srcRect/>
                      <a:stretch>
                        <a:fillRect/>
                      </a:stretch>
                    </p:blipFill>
                    <p:spPr bwMode="blackWhite">
                      <a:xfrm>
                        <a:off x="983432" y="4065937"/>
                        <a:ext cx="3416300" cy="627062"/>
                      </a:xfrm>
                      <a:prstGeom prst="rect">
                        <a:avLst/>
                      </a:prstGeom>
                      <a:noFill/>
                      <a:ln>
                        <a:noFill/>
                      </a:ln>
                      <a:extLst/>
                    </p:spPr>
                  </p:pic>
                </p:oleObj>
              </mc:Fallback>
            </mc:AlternateContent>
          </a:graphicData>
        </a:graphic>
      </p:graphicFrame>
      <p:sp>
        <p:nvSpPr>
          <p:cNvPr id="7" name="矩形 60"/>
          <p:cNvSpPr>
            <a:spLocks noChangeArrowheads="1"/>
          </p:cNvSpPr>
          <p:nvPr/>
        </p:nvSpPr>
        <p:spPr bwMode="auto">
          <a:xfrm>
            <a:off x="5215726" y="67114"/>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b="1" i="0" dirty="0">
                <a:solidFill>
                  <a:srgbClr val="FF0000"/>
                </a:solidFill>
                <a:latin typeface="宋体" panose="02010600030101010101" pitchFamily="2" charset="-122"/>
              </a:rPr>
              <a:t>课堂练习</a:t>
            </a:r>
            <a:endParaRPr lang="zh-CN" altLang="en-US" b="1" i="0" dirty="0">
              <a:solidFill>
                <a:srgbClr val="000000"/>
              </a:solidFill>
            </a:endParaRPr>
          </a:p>
        </p:txBody>
      </p:sp>
      <p:graphicFrame>
        <p:nvGraphicFramePr>
          <p:cNvPr id="8" name="Object 10"/>
          <p:cNvGraphicFramePr>
            <a:graphicFrameLocks noChangeAspect="1"/>
          </p:cNvGraphicFramePr>
          <p:nvPr>
            <p:extLst>
              <p:ext uri="{D42A27DB-BD31-4B8C-83A1-F6EECF244321}">
                <p14:modId xmlns:p14="http://schemas.microsoft.com/office/powerpoint/2010/main" val="2188337794"/>
              </p:ext>
            </p:extLst>
          </p:nvPr>
        </p:nvGraphicFramePr>
        <p:xfrm>
          <a:off x="1721902" y="4849127"/>
          <a:ext cx="1746250" cy="1108075"/>
        </p:xfrm>
        <a:graphic>
          <a:graphicData uri="http://schemas.openxmlformats.org/presentationml/2006/ole">
            <mc:AlternateContent xmlns:mc="http://schemas.openxmlformats.org/markup-compatibility/2006">
              <mc:Choice xmlns:v="urn:schemas-microsoft-com:vml" Requires="v">
                <p:oleObj spid="_x0000_s335092" name="公式" r:id="rId7" imgW="825480" imgH="507960" progId="Equation.3">
                  <p:embed/>
                </p:oleObj>
              </mc:Choice>
              <mc:Fallback>
                <p:oleObj name="公式" r:id="rId7" imgW="825480" imgH="507960" progId="Equation.3">
                  <p:embed/>
                  <p:pic>
                    <p:nvPicPr>
                      <p:cNvPr id="11" name="Object 10"/>
                      <p:cNvPicPr>
                        <a:picLocks noChangeAspect="1" noChangeArrowheads="1"/>
                      </p:cNvPicPr>
                      <p:nvPr/>
                    </p:nvPicPr>
                    <p:blipFill>
                      <a:blip r:embed="rId8"/>
                      <a:srcRect/>
                      <a:stretch>
                        <a:fillRect/>
                      </a:stretch>
                    </p:blipFill>
                    <p:spPr bwMode="blackWhite">
                      <a:xfrm>
                        <a:off x="1721902" y="4849127"/>
                        <a:ext cx="1746250" cy="1108075"/>
                      </a:xfrm>
                      <a:prstGeom prst="rect">
                        <a:avLst/>
                      </a:prstGeom>
                      <a:noFill/>
                      <a:ln>
                        <a:noFill/>
                      </a:ln>
                      <a:extLst/>
                    </p:spPr>
                  </p:pic>
                </p:oleObj>
              </mc:Fallback>
            </mc:AlternateContent>
          </a:graphicData>
        </a:graphic>
      </p:graphicFrame>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7848" y="2276872"/>
            <a:ext cx="6345560" cy="3951950"/>
          </a:xfrm>
          <a:prstGeom prst="rect">
            <a:avLst/>
          </a:prstGeom>
        </p:spPr>
      </p:pic>
    </p:spTree>
    <p:extLst>
      <p:ext uri="{BB962C8B-B14F-4D97-AF65-F5344CB8AC3E}">
        <p14:creationId xmlns:p14="http://schemas.microsoft.com/office/powerpoint/2010/main" val="250127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2095500" y="1"/>
            <a:ext cx="327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0" dirty="0">
                <a:solidFill>
                  <a:srgbClr val="C00000"/>
                </a:solidFill>
                <a:ea typeface="楷体_GB2312" pitchFamily="49" charset="-122"/>
                <a:sym typeface="Symbol" panose="05050102010706020507" pitchFamily="18" charset="2"/>
              </a:rPr>
              <a:t>3</a:t>
            </a:r>
            <a:r>
              <a:rPr lang="zh-CN" altLang="en-US" sz="2800" b="1" i="0" dirty="0">
                <a:solidFill>
                  <a:srgbClr val="C00000"/>
                </a:solidFill>
                <a:ea typeface="楷体_GB2312" pitchFamily="49" charset="-122"/>
                <a:sym typeface="Symbol" panose="05050102010706020507" pitchFamily="18" charset="2"/>
              </a:rPr>
              <a:t>、维恩位移定律</a:t>
            </a:r>
          </a:p>
        </p:txBody>
      </p:sp>
      <p:graphicFrame>
        <p:nvGraphicFramePr>
          <p:cNvPr id="9" name="Object 11"/>
          <p:cNvGraphicFramePr>
            <a:graphicFrameLocks noChangeAspect="1"/>
          </p:cNvGraphicFramePr>
          <p:nvPr/>
        </p:nvGraphicFramePr>
        <p:xfrm>
          <a:off x="2667000" y="6353176"/>
          <a:ext cx="3360738" cy="504825"/>
        </p:xfrm>
        <a:graphic>
          <a:graphicData uri="http://schemas.openxmlformats.org/presentationml/2006/ole">
            <mc:AlternateContent xmlns:mc="http://schemas.openxmlformats.org/markup-compatibility/2006">
              <mc:Choice xmlns:v="urn:schemas-microsoft-com:vml" Requires="v">
                <p:oleObj spid="_x0000_s218038" name="公式" r:id="rId3" imgW="1346200" imgH="203200" progId="Equation.3">
                  <p:embed/>
                </p:oleObj>
              </mc:Choice>
              <mc:Fallback>
                <p:oleObj name="公式" r:id="rId3" imgW="1346200" imgH="20320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6353176"/>
                        <a:ext cx="3360738" cy="5048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7"/>
          <p:cNvGraphicFramePr>
            <a:graphicFrameLocks noChangeAspect="1"/>
          </p:cNvGraphicFramePr>
          <p:nvPr/>
        </p:nvGraphicFramePr>
        <p:xfrm>
          <a:off x="7524751" y="214313"/>
          <a:ext cx="2881313" cy="3657600"/>
        </p:xfrm>
        <a:graphic>
          <a:graphicData uri="http://schemas.openxmlformats.org/presentationml/2006/ole">
            <mc:AlternateContent xmlns:mc="http://schemas.openxmlformats.org/markup-compatibility/2006">
              <mc:Choice xmlns:v="urn:schemas-microsoft-com:vml" Requires="v">
                <p:oleObj spid="_x0000_s218039" name="剪辑" r:id="rId5" imgW="942857" imgH="1352381" progId="MS_ClipArt_Gallery.2">
                  <p:embed/>
                </p:oleObj>
              </mc:Choice>
              <mc:Fallback>
                <p:oleObj name="剪辑" r:id="rId5" imgW="942857" imgH="1352381" progId="MS_ClipArt_Gallery.2">
                  <p:embed/>
                  <p:pic>
                    <p:nvPicPr>
                      <p:cNvPr id="0" name="Object 7"/>
                      <p:cNvPicPr>
                        <a:picLocks noChangeAspect="1" noChangeArrowheads="1"/>
                      </p:cNvPicPr>
                      <p:nvPr/>
                    </p:nvPicPr>
                    <p:blipFill>
                      <a:blip r:embed="rId6">
                        <a:lum bright="-12000" contrast="30000"/>
                        <a:extLst>
                          <a:ext uri="{28A0092B-C50C-407E-A947-70E740481C1C}">
                            <a14:useLocalDpi xmlns:a14="http://schemas.microsoft.com/office/drawing/2010/main" val="0"/>
                          </a:ext>
                        </a:extLst>
                      </a:blip>
                      <a:srcRect b="11539"/>
                      <a:stretch>
                        <a:fillRect/>
                      </a:stretch>
                    </p:blipFill>
                    <p:spPr bwMode="auto">
                      <a:xfrm>
                        <a:off x="7524751" y="214313"/>
                        <a:ext cx="2881313"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1273" name="Freeform 5"/>
          <p:cNvSpPr>
            <a:spLocks/>
          </p:cNvSpPr>
          <p:nvPr/>
        </p:nvSpPr>
        <p:spPr bwMode="auto">
          <a:xfrm>
            <a:off x="3560764" y="4689475"/>
            <a:ext cx="3887787" cy="673100"/>
          </a:xfrm>
          <a:custGeom>
            <a:avLst/>
            <a:gdLst>
              <a:gd name="T0" fmla="*/ 2147483647 w 2449"/>
              <a:gd name="T1" fmla="*/ 2147483647 h 424"/>
              <a:gd name="T2" fmla="*/ 2147483647 w 2449"/>
              <a:gd name="T3" fmla="*/ 2147483647 h 424"/>
              <a:gd name="T4" fmla="*/ 2147483647 w 2449"/>
              <a:gd name="T5" fmla="*/ 2147483647 h 424"/>
              <a:gd name="T6" fmla="*/ 2147483647 w 2449"/>
              <a:gd name="T7" fmla="*/ 2147483647 h 424"/>
              <a:gd name="T8" fmla="*/ 2147483647 w 2449"/>
              <a:gd name="T9" fmla="*/ 2147483647 h 424"/>
              <a:gd name="T10" fmla="*/ 2147483647 w 2449"/>
              <a:gd name="T11" fmla="*/ 2147483647 h 424"/>
              <a:gd name="T12" fmla="*/ 2147483647 w 2449"/>
              <a:gd name="T13" fmla="*/ 2147483647 h 424"/>
              <a:gd name="T14" fmla="*/ 2147483647 w 2449"/>
              <a:gd name="T15" fmla="*/ 2147483647 h 424"/>
              <a:gd name="T16" fmla="*/ 2147483647 w 2449"/>
              <a:gd name="T17" fmla="*/ 2147483647 h 424"/>
              <a:gd name="T18" fmla="*/ 2147483647 w 2449"/>
              <a:gd name="T19" fmla="*/ 2147483647 h 424"/>
              <a:gd name="T20" fmla="*/ 2147483647 w 2449"/>
              <a:gd name="T21" fmla="*/ 2147483647 h 424"/>
              <a:gd name="T22" fmla="*/ 2147483647 w 2449"/>
              <a:gd name="T23" fmla="*/ 2147483647 h 424"/>
              <a:gd name="T24" fmla="*/ 2147483647 w 2449"/>
              <a:gd name="T25" fmla="*/ 2147483647 h 424"/>
              <a:gd name="T26" fmla="*/ 2147483647 w 2449"/>
              <a:gd name="T27" fmla="*/ 2147483647 h 424"/>
              <a:gd name="T28" fmla="*/ 2147483647 w 2449"/>
              <a:gd name="T29" fmla="*/ 2147483647 h 424"/>
              <a:gd name="T30" fmla="*/ 2147483647 w 2449"/>
              <a:gd name="T31" fmla="*/ 2147483647 h 424"/>
              <a:gd name="T32" fmla="*/ 2147483647 w 2449"/>
              <a:gd name="T33" fmla="*/ 2147483647 h 424"/>
              <a:gd name="T34" fmla="*/ 2147483647 w 2449"/>
              <a:gd name="T35" fmla="*/ 2147483647 h 424"/>
              <a:gd name="T36" fmla="*/ 2147483647 w 2449"/>
              <a:gd name="T37" fmla="*/ 0 h 424"/>
              <a:gd name="T38" fmla="*/ 2147483647 w 2449"/>
              <a:gd name="T39" fmla="*/ 2147483647 h 424"/>
              <a:gd name="T40" fmla="*/ 2147483647 w 2449"/>
              <a:gd name="T41" fmla="*/ 2147483647 h 424"/>
              <a:gd name="T42" fmla="*/ 2147483647 w 2449"/>
              <a:gd name="T43" fmla="*/ 2147483647 h 424"/>
              <a:gd name="T44" fmla="*/ 2147483647 w 2449"/>
              <a:gd name="T45" fmla="*/ 2147483647 h 424"/>
              <a:gd name="T46" fmla="*/ 2147483647 w 2449"/>
              <a:gd name="T47" fmla="*/ 2147483647 h 424"/>
              <a:gd name="T48" fmla="*/ 2147483647 w 2449"/>
              <a:gd name="T49" fmla="*/ 2147483647 h 424"/>
              <a:gd name="T50" fmla="*/ 2147483647 w 2449"/>
              <a:gd name="T51" fmla="*/ 2147483647 h 424"/>
              <a:gd name="T52" fmla="*/ 2147483647 w 2449"/>
              <a:gd name="T53" fmla="*/ 2147483647 h 424"/>
              <a:gd name="T54" fmla="*/ 2147483647 w 2449"/>
              <a:gd name="T55" fmla="*/ 2147483647 h 424"/>
              <a:gd name="T56" fmla="*/ 2147483647 w 2449"/>
              <a:gd name="T57" fmla="*/ 2147483647 h 424"/>
              <a:gd name="T58" fmla="*/ 2147483647 w 2449"/>
              <a:gd name="T59" fmla="*/ 2147483647 h 424"/>
              <a:gd name="T60" fmla="*/ 2147483647 w 2449"/>
              <a:gd name="T61" fmla="*/ 2147483647 h 424"/>
              <a:gd name="T62" fmla="*/ 2147483647 w 2449"/>
              <a:gd name="T63" fmla="*/ 2147483647 h 424"/>
              <a:gd name="T64" fmla="*/ 2147483647 w 2449"/>
              <a:gd name="T65" fmla="*/ 2147483647 h 424"/>
              <a:gd name="T66" fmla="*/ 2147483647 w 2449"/>
              <a:gd name="T67" fmla="*/ 2147483647 h 424"/>
              <a:gd name="T68" fmla="*/ 2147483647 w 2449"/>
              <a:gd name="T69" fmla="*/ 2147483647 h 424"/>
              <a:gd name="T70" fmla="*/ 2147483647 w 2449"/>
              <a:gd name="T71" fmla="*/ 2147483647 h 424"/>
              <a:gd name="T72" fmla="*/ 2147483647 w 2449"/>
              <a:gd name="T73" fmla="*/ 2147483647 h 42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49"/>
              <a:gd name="T112" fmla="*/ 0 h 424"/>
              <a:gd name="T113" fmla="*/ 2449 w 2449"/>
              <a:gd name="T114" fmla="*/ 424 h 42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49" h="424">
                <a:moveTo>
                  <a:pt x="0" y="423"/>
                </a:moveTo>
                <a:lnTo>
                  <a:pt x="47" y="415"/>
                </a:lnTo>
                <a:lnTo>
                  <a:pt x="94" y="406"/>
                </a:lnTo>
                <a:lnTo>
                  <a:pt x="143" y="396"/>
                </a:lnTo>
                <a:lnTo>
                  <a:pt x="193" y="385"/>
                </a:lnTo>
                <a:lnTo>
                  <a:pt x="218" y="378"/>
                </a:lnTo>
                <a:lnTo>
                  <a:pt x="244" y="371"/>
                </a:lnTo>
                <a:lnTo>
                  <a:pt x="269" y="363"/>
                </a:lnTo>
                <a:lnTo>
                  <a:pt x="296" y="355"/>
                </a:lnTo>
                <a:lnTo>
                  <a:pt x="322" y="345"/>
                </a:lnTo>
                <a:lnTo>
                  <a:pt x="351" y="334"/>
                </a:lnTo>
                <a:lnTo>
                  <a:pt x="379" y="323"/>
                </a:lnTo>
                <a:lnTo>
                  <a:pt x="408" y="310"/>
                </a:lnTo>
                <a:lnTo>
                  <a:pt x="422" y="303"/>
                </a:lnTo>
                <a:lnTo>
                  <a:pt x="437" y="295"/>
                </a:lnTo>
                <a:lnTo>
                  <a:pt x="451" y="286"/>
                </a:lnTo>
                <a:lnTo>
                  <a:pt x="466" y="277"/>
                </a:lnTo>
                <a:lnTo>
                  <a:pt x="481" y="266"/>
                </a:lnTo>
                <a:lnTo>
                  <a:pt x="495" y="255"/>
                </a:lnTo>
                <a:lnTo>
                  <a:pt x="526" y="232"/>
                </a:lnTo>
                <a:lnTo>
                  <a:pt x="555" y="207"/>
                </a:lnTo>
                <a:lnTo>
                  <a:pt x="586" y="181"/>
                </a:lnTo>
                <a:lnTo>
                  <a:pt x="616" y="154"/>
                </a:lnTo>
                <a:lnTo>
                  <a:pt x="648" y="129"/>
                </a:lnTo>
                <a:lnTo>
                  <a:pt x="681" y="103"/>
                </a:lnTo>
                <a:lnTo>
                  <a:pt x="714" y="79"/>
                </a:lnTo>
                <a:lnTo>
                  <a:pt x="730" y="68"/>
                </a:lnTo>
                <a:lnTo>
                  <a:pt x="748" y="58"/>
                </a:lnTo>
                <a:lnTo>
                  <a:pt x="765" y="48"/>
                </a:lnTo>
                <a:lnTo>
                  <a:pt x="782" y="39"/>
                </a:lnTo>
                <a:lnTo>
                  <a:pt x="800" y="30"/>
                </a:lnTo>
                <a:lnTo>
                  <a:pt x="818" y="22"/>
                </a:lnTo>
                <a:lnTo>
                  <a:pt x="837" y="16"/>
                </a:lnTo>
                <a:lnTo>
                  <a:pt x="854" y="11"/>
                </a:lnTo>
                <a:lnTo>
                  <a:pt x="874" y="6"/>
                </a:lnTo>
                <a:lnTo>
                  <a:pt x="894" y="3"/>
                </a:lnTo>
                <a:lnTo>
                  <a:pt x="913" y="1"/>
                </a:lnTo>
                <a:lnTo>
                  <a:pt x="932" y="0"/>
                </a:lnTo>
                <a:lnTo>
                  <a:pt x="953" y="1"/>
                </a:lnTo>
                <a:lnTo>
                  <a:pt x="974" y="3"/>
                </a:lnTo>
                <a:lnTo>
                  <a:pt x="994" y="6"/>
                </a:lnTo>
                <a:lnTo>
                  <a:pt x="1016" y="11"/>
                </a:lnTo>
                <a:lnTo>
                  <a:pt x="1038" y="16"/>
                </a:lnTo>
                <a:lnTo>
                  <a:pt x="1060" y="22"/>
                </a:lnTo>
                <a:lnTo>
                  <a:pt x="1083" y="30"/>
                </a:lnTo>
                <a:lnTo>
                  <a:pt x="1106" y="39"/>
                </a:lnTo>
                <a:lnTo>
                  <a:pt x="1129" y="48"/>
                </a:lnTo>
                <a:lnTo>
                  <a:pt x="1152" y="58"/>
                </a:lnTo>
                <a:lnTo>
                  <a:pt x="1175" y="68"/>
                </a:lnTo>
                <a:lnTo>
                  <a:pt x="1200" y="79"/>
                </a:lnTo>
                <a:lnTo>
                  <a:pt x="1248" y="103"/>
                </a:lnTo>
                <a:lnTo>
                  <a:pt x="1297" y="129"/>
                </a:lnTo>
                <a:lnTo>
                  <a:pt x="1347" y="154"/>
                </a:lnTo>
                <a:lnTo>
                  <a:pt x="1396" y="181"/>
                </a:lnTo>
                <a:lnTo>
                  <a:pt x="1446" y="207"/>
                </a:lnTo>
                <a:lnTo>
                  <a:pt x="1496" y="232"/>
                </a:lnTo>
                <a:lnTo>
                  <a:pt x="1544" y="255"/>
                </a:lnTo>
                <a:lnTo>
                  <a:pt x="1570" y="266"/>
                </a:lnTo>
                <a:lnTo>
                  <a:pt x="1594" y="277"/>
                </a:lnTo>
                <a:lnTo>
                  <a:pt x="1618" y="286"/>
                </a:lnTo>
                <a:lnTo>
                  <a:pt x="1643" y="295"/>
                </a:lnTo>
                <a:lnTo>
                  <a:pt x="1666" y="303"/>
                </a:lnTo>
                <a:lnTo>
                  <a:pt x="1690" y="310"/>
                </a:lnTo>
                <a:lnTo>
                  <a:pt x="1738" y="323"/>
                </a:lnTo>
                <a:lnTo>
                  <a:pt x="1785" y="334"/>
                </a:lnTo>
                <a:lnTo>
                  <a:pt x="1832" y="345"/>
                </a:lnTo>
                <a:lnTo>
                  <a:pt x="1880" y="355"/>
                </a:lnTo>
                <a:lnTo>
                  <a:pt x="1927" y="363"/>
                </a:lnTo>
                <a:lnTo>
                  <a:pt x="1974" y="371"/>
                </a:lnTo>
                <a:lnTo>
                  <a:pt x="2022" y="378"/>
                </a:lnTo>
                <a:lnTo>
                  <a:pt x="2069" y="385"/>
                </a:lnTo>
                <a:lnTo>
                  <a:pt x="2163" y="396"/>
                </a:lnTo>
                <a:lnTo>
                  <a:pt x="2258" y="406"/>
                </a:lnTo>
                <a:lnTo>
                  <a:pt x="2353" y="415"/>
                </a:lnTo>
                <a:lnTo>
                  <a:pt x="2448" y="423"/>
                </a:lnTo>
              </a:path>
            </a:pathLst>
          </a:custGeom>
          <a:noFill/>
          <a:ln w="5715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74" name="Freeform 6"/>
          <p:cNvSpPr>
            <a:spLocks/>
          </p:cNvSpPr>
          <p:nvPr/>
        </p:nvSpPr>
        <p:spPr bwMode="auto">
          <a:xfrm>
            <a:off x="4156075" y="5054600"/>
            <a:ext cx="3138488" cy="400050"/>
          </a:xfrm>
          <a:custGeom>
            <a:avLst/>
            <a:gdLst>
              <a:gd name="T0" fmla="*/ 2147483647 w 1977"/>
              <a:gd name="T1" fmla="*/ 2147483647 h 252"/>
              <a:gd name="T2" fmla="*/ 2147483647 w 1977"/>
              <a:gd name="T3" fmla="*/ 2147483647 h 252"/>
              <a:gd name="T4" fmla="*/ 2147483647 w 1977"/>
              <a:gd name="T5" fmla="*/ 2147483647 h 252"/>
              <a:gd name="T6" fmla="*/ 2147483647 w 1977"/>
              <a:gd name="T7" fmla="*/ 2147483647 h 252"/>
              <a:gd name="T8" fmla="*/ 2147483647 w 1977"/>
              <a:gd name="T9" fmla="*/ 2147483647 h 252"/>
              <a:gd name="T10" fmla="*/ 2147483647 w 1977"/>
              <a:gd name="T11" fmla="*/ 2147483647 h 252"/>
              <a:gd name="T12" fmla="*/ 2147483647 w 1977"/>
              <a:gd name="T13" fmla="*/ 2147483647 h 252"/>
              <a:gd name="T14" fmla="*/ 2147483647 w 1977"/>
              <a:gd name="T15" fmla="*/ 2147483647 h 252"/>
              <a:gd name="T16" fmla="*/ 2147483647 w 1977"/>
              <a:gd name="T17" fmla="*/ 2147483647 h 252"/>
              <a:gd name="T18" fmla="*/ 2147483647 w 1977"/>
              <a:gd name="T19" fmla="*/ 2147483647 h 252"/>
              <a:gd name="T20" fmla="*/ 2147483647 w 1977"/>
              <a:gd name="T21" fmla="*/ 2147483647 h 252"/>
              <a:gd name="T22" fmla="*/ 2147483647 w 1977"/>
              <a:gd name="T23" fmla="*/ 2147483647 h 252"/>
              <a:gd name="T24" fmla="*/ 2147483647 w 1977"/>
              <a:gd name="T25" fmla="*/ 2147483647 h 252"/>
              <a:gd name="T26" fmla="*/ 2147483647 w 1977"/>
              <a:gd name="T27" fmla="*/ 2147483647 h 252"/>
              <a:gd name="T28" fmla="*/ 2147483647 w 1977"/>
              <a:gd name="T29" fmla="*/ 2147483647 h 252"/>
              <a:gd name="T30" fmla="*/ 2147483647 w 1977"/>
              <a:gd name="T31" fmla="*/ 2147483647 h 252"/>
              <a:gd name="T32" fmla="*/ 2147483647 w 1977"/>
              <a:gd name="T33" fmla="*/ 2147483647 h 252"/>
              <a:gd name="T34" fmla="*/ 2147483647 w 1977"/>
              <a:gd name="T35" fmla="*/ 2147483647 h 252"/>
              <a:gd name="T36" fmla="*/ 2147483647 w 1977"/>
              <a:gd name="T37" fmla="*/ 0 h 252"/>
              <a:gd name="T38" fmla="*/ 2147483647 w 1977"/>
              <a:gd name="T39" fmla="*/ 2147483647 h 252"/>
              <a:gd name="T40" fmla="*/ 2147483647 w 1977"/>
              <a:gd name="T41" fmla="*/ 2147483647 h 252"/>
              <a:gd name="T42" fmla="*/ 2147483647 w 1977"/>
              <a:gd name="T43" fmla="*/ 2147483647 h 252"/>
              <a:gd name="T44" fmla="*/ 2147483647 w 1977"/>
              <a:gd name="T45" fmla="*/ 2147483647 h 252"/>
              <a:gd name="T46" fmla="*/ 2147483647 w 1977"/>
              <a:gd name="T47" fmla="*/ 2147483647 h 252"/>
              <a:gd name="T48" fmla="*/ 2147483647 w 1977"/>
              <a:gd name="T49" fmla="*/ 2147483647 h 252"/>
              <a:gd name="T50" fmla="*/ 2147483647 w 1977"/>
              <a:gd name="T51" fmla="*/ 2147483647 h 252"/>
              <a:gd name="T52" fmla="*/ 2147483647 w 1977"/>
              <a:gd name="T53" fmla="*/ 2147483647 h 252"/>
              <a:gd name="T54" fmla="*/ 2147483647 w 1977"/>
              <a:gd name="T55" fmla="*/ 2147483647 h 252"/>
              <a:gd name="T56" fmla="*/ 2147483647 w 1977"/>
              <a:gd name="T57" fmla="*/ 2147483647 h 252"/>
              <a:gd name="T58" fmla="*/ 2147483647 w 1977"/>
              <a:gd name="T59" fmla="*/ 2147483647 h 252"/>
              <a:gd name="T60" fmla="*/ 2147483647 w 1977"/>
              <a:gd name="T61" fmla="*/ 2147483647 h 252"/>
              <a:gd name="T62" fmla="*/ 2147483647 w 1977"/>
              <a:gd name="T63" fmla="*/ 2147483647 h 252"/>
              <a:gd name="T64" fmla="*/ 2147483647 w 1977"/>
              <a:gd name="T65" fmla="*/ 2147483647 h 252"/>
              <a:gd name="T66" fmla="*/ 2147483647 w 1977"/>
              <a:gd name="T67" fmla="*/ 2147483647 h 252"/>
              <a:gd name="T68" fmla="*/ 2147483647 w 1977"/>
              <a:gd name="T69" fmla="*/ 2147483647 h 252"/>
              <a:gd name="T70" fmla="*/ 2147483647 w 1977"/>
              <a:gd name="T71" fmla="*/ 2147483647 h 252"/>
              <a:gd name="T72" fmla="*/ 2147483647 w 1977"/>
              <a:gd name="T73" fmla="*/ 2147483647 h 2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77"/>
              <a:gd name="T112" fmla="*/ 0 h 252"/>
              <a:gd name="T113" fmla="*/ 1977 w 1977"/>
              <a:gd name="T114" fmla="*/ 252 h 2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77" h="252">
                <a:moveTo>
                  <a:pt x="0" y="251"/>
                </a:moveTo>
                <a:lnTo>
                  <a:pt x="38" y="246"/>
                </a:lnTo>
                <a:lnTo>
                  <a:pt x="76" y="241"/>
                </a:lnTo>
                <a:lnTo>
                  <a:pt x="116" y="235"/>
                </a:lnTo>
                <a:lnTo>
                  <a:pt x="156" y="229"/>
                </a:lnTo>
                <a:lnTo>
                  <a:pt x="176" y="224"/>
                </a:lnTo>
                <a:lnTo>
                  <a:pt x="197" y="220"/>
                </a:lnTo>
                <a:lnTo>
                  <a:pt x="217" y="215"/>
                </a:lnTo>
                <a:lnTo>
                  <a:pt x="239" y="211"/>
                </a:lnTo>
                <a:lnTo>
                  <a:pt x="261" y="205"/>
                </a:lnTo>
                <a:lnTo>
                  <a:pt x="283" y="198"/>
                </a:lnTo>
                <a:lnTo>
                  <a:pt x="306" y="192"/>
                </a:lnTo>
                <a:lnTo>
                  <a:pt x="329" y="184"/>
                </a:lnTo>
                <a:lnTo>
                  <a:pt x="341" y="180"/>
                </a:lnTo>
                <a:lnTo>
                  <a:pt x="353" y="175"/>
                </a:lnTo>
                <a:lnTo>
                  <a:pt x="365" y="170"/>
                </a:lnTo>
                <a:lnTo>
                  <a:pt x="376" y="164"/>
                </a:lnTo>
                <a:lnTo>
                  <a:pt x="388" y="158"/>
                </a:lnTo>
                <a:lnTo>
                  <a:pt x="400" y="152"/>
                </a:lnTo>
                <a:lnTo>
                  <a:pt x="424" y="138"/>
                </a:lnTo>
                <a:lnTo>
                  <a:pt x="448" y="123"/>
                </a:lnTo>
                <a:lnTo>
                  <a:pt x="473" y="108"/>
                </a:lnTo>
                <a:lnTo>
                  <a:pt x="498" y="92"/>
                </a:lnTo>
                <a:lnTo>
                  <a:pt x="523" y="77"/>
                </a:lnTo>
                <a:lnTo>
                  <a:pt x="550" y="62"/>
                </a:lnTo>
                <a:lnTo>
                  <a:pt x="576" y="47"/>
                </a:lnTo>
                <a:lnTo>
                  <a:pt x="590" y="41"/>
                </a:lnTo>
                <a:lnTo>
                  <a:pt x="604" y="35"/>
                </a:lnTo>
                <a:lnTo>
                  <a:pt x="617" y="29"/>
                </a:lnTo>
                <a:lnTo>
                  <a:pt x="631" y="23"/>
                </a:lnTo>
                <a:lnTo>
                  <a:pt x="646" y="18"/>
                </a:lnTo>
                <a:lnTo>
                  <a:pt x="661" y="14"/>
                </a:lnTo>
                <a:lnTo>
                  <a:pt x="675" y="10"/>
                </a:lnTo>
                <a:lnTo>
                  <a:pt x="690" y="7"/>
                </a:lnTo>
                <a:lnTo>
                  <a:pt x="706" y="4"/>
                </a:lnTo>
                <a:lnTo>
                  <a:pt x="721" y="2"/>
                </a:lnTo>
                <a:lnTo>
                  <a:pt x="737" y="1"/>
                </a:lnTo>
                <a:lnTo>
                  <a:pt x="753" y="0"/>
                </a:lnTo>
                <a:lnTo>
                  <a:pt x="769" y="1"/>
                </a:lnTo>
                <a:lnTo>
                  <a:pt x="786" y="2"/>
                </a:lnTo>
                <a:lnTo>
                  <a:pt x="803" y="4"/>
                </a:lnTo>
                <a:lnTo>
                  <a:pt x="820" y="7"/>
                </a:lnTo>
                <a:lnTo>
                  <a:pt x="838" y="10"/>
                </a:lnTo>
                <a:lnTo>
                  <a:pt x="856" y="14"/>
                </a:lnTo>
                <a:lnTo>
                  <a:pt x="874" y="18"/>
                </a:lnTo>
                <a:lnTo>
                  <a:pt x="893" y="23"/>
                </a:lnTo>
                <a:lnTo>
                  <a:pt x="912" y="29"/>
                </a:lnTo>
                <a:lnTo>
                  <a:pt x="930" y="35"/>
                </a:lnTo>
                <a:lnTo>
                  <a:pt x="949" y="41"/>
                </a:lnTo>
                <a:lnTo>
                  <a:pt x="968" y="47"/>
                </a:lnTo>
                <a:lnTo>
                  <a:pt x="1008" y="62"/>
                </a:lnTo>
                <a:lnTo>
                  <a:pt x="1047" y="77"/>
                </a:lnTo>
                <a:lnTo>
                  <a:pt x="1087" y="92"/>
                </a:lnTo>
                <a:lnTo>
                  <a:pt x="1127" y="108"/>
                </a:lnTo>
                <a:lnTo>
                  <a:pt x="1167" y="123"/>
                </a:lnTo>
                <a:lnTo>
                  <a:pt x="1208" y="138"/>
                </a:lnTo>
                <a:lnTo>
                  <a:pt x="1247" y="152"/>
                </a:lnTo>
                <a:lnTo>
                  <a:pt x="1267" y="158"/>
                </a:lnTo>
                <a:lnTo>
                  <a:pt x="1287" y="164"/>
                </a:lnTo>
                <a:lnTo>
                  <a:pt x="1307" y="170"/>
                </a:lnTo>
                <a:lnTo>
                  <a:pt x="1326" y="175"/>
                </a:lnTo>
                <a:lnTo>
                  <a:pt x="1345" y="180"/>
                </a:lnTo>
                <a:lnTo>
                  <a:pt x="1364" y="184"/>
                </a:lnTo>
                <a:lnTo>
                  <a:pt x="1403" y="192"/>
                </a:lnTo>
                <a:lnTo>
                  <a:pt x="1441" y="198"/>
                </a:lnTo>
                <a:lnTo>
                  <a:pt x="1479" y="205"/>
                </a:lnTo>
                <a:lnTo>
                  <a:pt x="1517" y="211"/>
                </a:lnTo>
                <a:lnTo>
                  <a:pt x="1556" y="215"/>
                </a:lnTo>
                <a:lnTo>
                  <a:pt x="1594" y="220"/>
                </a:lnTo>
                <a:lnTo>
                  <a:pt x="1632" y="224"/>
                </a:lnTo>
                <a:lnTo>
                  <a:pt x="1670" y="229"/>
                </a:lnTo>
                <a:lnTo>
                  <a:pt x="1747" y="235"/>
                </a:lnTo>
                <a:lnTo>
                  <a:pt x="1823" y="241"/>
                </a:lnTo>
                <a:lnTo>
                  <a:pt x="1900" y="246"/>
                </a:lnTo>
                <a:lnTo>
                  <a:pt x="1976" y="251"/>
                </a:lnTo>
              </a:path>
            </a:pathLst>
          </a:custGeom>
          <a:noFill/>
          <a:ln w="57150" cap="rnd">
            <a:solidFill>
              <a:srgbClr val="00CC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75" name="Freeform 7"/>
          <p:cNvSpPr>
            <a:spLocks/>
          </p:cNvSpPr>
          <p:nvPr/>
        </p:nvSpPr>
        <p:spPr bwMode="auto">
          <a:xfrm>
            <a:off x="2792414" y="3921125"/>
            <a:ext cx="4808537" cy="1220788"/>
          </a:xfrm>
          <a:custGeom>
            <a:avLst/>
            <a:gdLst>
              <a:gd name="T0" fmla="*/ 2147483647 w 3029"/>
              <a:gd name="T1" fmla="*/ 2147483647 h 769"/>
              <a:gd name="T2" fmla="*/ 2147483647 w 3029"/>
              <a:gd name="T3" fmla="*/ 2147483647 h 769"/>
              <a:gd name="T4" fmla="*/ 2147483647 w 3029"/>
              <a:gd name="T5" fmla="*/ 2147483647 h 769"/>
              <a:gd name="T6" fmla="*/ 2147483647 w 3029"/>
              <a:gd name="T7" fmla="*/ 2147483647 h 769"/>
              <a:gd name="T8" fmla="*/ 2147483647 w 3029"/>
              <a:gd name="T9" fmla="*/ 2147483647 h 769"/>
              <a:gd name="T10" fmla="*/ 2147483647 w 3029"/>
              <a:gd name="T11" fmla="*/ 2147483647 h 769"/>
              <a:gd name="T12" fmla="*/ 2147483647 w 3029"/>
              <a:gd name="T13" fmla="*/ 2147483647 h 769"/>
              <a:gd name="T14" fmla="*/ 2147483647 w 3029"/>
              <a:gd name="T15" fmla="*/ 2147483647 h 769"/>
              <a:gd name="T16" fmla="*/ 2147483647 w 3029"/>
              <a:gd name="T17" fmla="*/ 2147483647 h 769"/>
              <a:gd name="T18" fmla="*/ 2147483647 w 3029"/>
              <a:gd name="T19" fmla="*/ 2147483647 h 769"/>
              <a:gd name="T20" fmla="*/ 2147483647 w 3029"/>
              <a:gd name="T21" fmla="*/ 2147483647 h 769"/>
              <a:gd name="T22" fmla="*/ 2147483647 w 3029"/>
              <a:gd name="T23" fmla="*/ 2147483647 h 769"/>
              <a:gd name="T24" fmla="*/ 2147483647 w 3029"/>
              <a:gd name="T25" fmla="*/ 2147483647 h 769"/>
              <a:gd name="T26" fmla="*/ 2147483647 w 3029"/>
              <a:gd name="T27" fmla="*/ 2147483647 h 769"/>
              <a:gd name="T28" fmla="*/ 2147483647 w 3029"/>
              <a:gd name="T29" fmla="*/ 2147483647 h 769"/>
              <a:gd name="T30" fmla="*/ 2147483647 w 3029"/>
              <a:gd name="T31" fmla="*/ 2147483647 h 769"/>
              <a:gd name="T32" fmla="*/ 2147483647 w 3029"/>
              <a:gd name="T33" fmla="*/ 2147483647 h 769"/>
              <a:gd name="T34" fmla="*/ 2147483647 w 3029"/>
              <a:gd name="T35" fmla="*/ 2147483647 h 769"/>
              <a:gd name="T36" fmla="*/ 2147483647 w 3029"/>
              <a:gd name="T37" fmla="*/ 0 h 769"/>
              <a:gd name="T38" fmla="*/ 2147483647 w 3029"/>
              <a:gd name="T39" fmla="*/ 2147483647 h 769"/>
              <a:gd name="T40" fmla="*/ 2147483647 w 3029"/>
              <a:gd name="T41" fmla="*/ 2147483647 h 769"/>
              <a:gd name="T42" fmla="*/ 2147483647 w 3029"/>
              <a:gd name="T43" fmla="*/ 2147483647 h 769"/>
              <a:gd name="T44" fmla="*/ 2147483647 w 3029"/>
              <a:gd name="T45" fmla="*/ 2147483647 h 769"/>
              <a:gd name="T46" fmla="*/ 2147483647 w 3029"/>
              <a:gd name="T47" fmla="*/ 2147483647 h 769"/>
              <a:gd name="T48" fmla="*/ 2147483647 w 3029"/>
              <a:gd name="T49" fmla="*/ 2147483647 h 769"/>
              <a:gd name="T50" fmla="*/ 2147483647 w 3029"/>
              <a:gd name="T51" fmla="*/ 2147483647 h 769"/>
              <a:gd name="T52" fmla="*/ 2147483647 w 3029"/>
              <a:gd name="T53" fmla="*/ 2147483647 h 769"/>
              <a:gd name="T54" fmla="*/ 2147483647 w 3029"/>
              <a:gd name="T55" fmla="*/ 2147483647 h 769"/>
              <a:gd name="T56" fmla="*/ 2147483647 w 3029"/>
              <a:gd name="T57" fmla="*/ 2147483647 h 769"/>
              <a:gd name="T58" fmla="*/ 2147483647 w 3029"/>
              <a:gd name="T59" fmla="*/ 2147483647 h 769"/>
              <a:gd name="T60" fmla="*/ 2147483647 w 3029"/>
              <a:gd name="T61" fmla="*/ 2147483647 h 769"/>
              <a:gd name="T62" fmla="*/ 2147483647 w 3029"/>
              <a:gd name="T63" fmla="*/ 2147483647 h 769"/>
              <a:gd name="T64" fmla="*/ 2147483647 w 3029"/>
              <a:gd name="T65" fmla="*/ 2147483647 h 769"/>
              <a:gd name="T66" fmla="*/ 2147483647 w 3029"/>
              <a:gd name="T67" fmla="*/ 2147483647 h 769"/>
              <a:gd name="T68" fmla="*/ 2147483647 w 3029"/>
              <a:gd name="T69" fmla="*/ 2147483647 h 769"/>
              <a:gd name="T70" fmla="*/ 2147483647 w 3029"/>
              <a:gd name="T71" fmla="*/ 2147483647 h 769"/>
              <a:gd name="T72" fmla="*/ 2147483647 w 3029"/>
              <a:gd name="T73" fmla="*/ 2147483647 h 76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029"/>
              <a:gd name="T112" fmla="*/ 0 h 769"/>
              <a:gd name="T113" fmla="*/ 3029 w 3029"/>
              <a:gd name="T114" fmla="*/ 769 h 76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029" h="769">
                <a:moveTo>
                  <a:pt x="0" y="768"/>
                </a:moveTo>
                <a:lnTo>
                  <a:pt x="58" y="752"/>
                </a:lnTo>
                <a:lnTo>
                  <a:pt x="117" y="737"/>
                </a:lnTo>
                <a:lnTo>
                  <a:pt x="176" y="719"/>
                </a:lnTo>
                <a:lnTo>
                  <a:pt x="238" y="699"/>
                </a:lnTo>
                <a:lnTo>
                  <a:pt x="269" y="686"/>
                </a:lnTo>
                <a:lnTo>
                  <a:pt x="301" y="673"/>
                </a:lnTo>
                <a:lnTo>
                  <a:pt x="332" y="659"/>
                </a:lnTo>
                <a:lnTo>
                  <a:pt x="366" y="644"/>
                </a:lnTo>
                <a:lnTo>
                  <a:pt x="399" y="625"/>
                </a:lnTo>
                <a:lnTo>
                  <a:pt x="433" y="606"/>
                </a:lnTo>
                <a:lnTo>
                  <a:pt x="468" y="586"/>
                </a:lnTo>
                <a:lnTo>
                  <a:pt x="504" y="563"/>
                </a:lnTo>
                <a:lnTo>
                  <a:pt x="522" y="550"/>
                </a:lnTo>
                <a:lnTo>
                  <a:pt x="540" y="534"/>
                </a:lnTo>
                <a:lnTo>
                  <a:pt x="558" y="518"/>
                </a:lnTo>
                <a:lnTo>
                  <a:pt x="576" y="501"/>
                </a:lnTo>
                <a:lnTo>
                  <a:pt x="594" y="483"/>
                </a:lnTo>
                <a:lnTo>
                  <a:pt x="612" y="464"/>
                </a:lnTo>
                <a:lnTo>
                  <a:pt x="650" y="420"/>
                </a:lnTo>
                <a:lnTo>
                  <a:pt x="686" y="375"/>
                </a:lnTo>
                <a:lnTo>
                  <a:pt x="725" y="328"/>
                </a:lnTo>
                <a:lnTo>
                  <a:pt x="763" y="280"/>
                </a:lnTo>
                <a:lnTo>
                  <a:pt x="801" y="233"/>
                </a:lnTo>
                <a:lnTo>
                  <a:pt x="842" y="187"/>
                </a:lnTo>
                <a:lnTo>
                  <a:pt x="883" y="144"/>
                </a:lnTo>
                <a:lnTo>
                  <a:pt x="903" y="123"/>
                </a:lnTo>
                <a:lnTo>
                  <a:pt x="925" y="104"/>
                </a:lnTo>
                <a:lnTo>
                  <a:pt x="946" y="85"/>
                </a:lnTo>
                <a:lnTo>
                  <a:pt x="966" y="70"/>
                </a:lnTo>
                <a:lnTo>
                  <a:pt x="989" y="54"/>
                </a:lnTo>
                <a:lnTo>
                  <a:pt x="1012" y="40"/>
                </a:lnTo>
                <a:lnTo>
                  <a:pt x="1034" y="28"/>
                </a:lnTo>
                <a:lnTo>
                  <a:pt x="1057" y="18"/>
                </a:lnTo>
                <a:lnTo>
                  <a:pt x="1081" y="10"/>
                </a:lnTo>
                <a:lnTo>
                  <a:pt x="1104" y="5"/>
                </a:lnTo>
                <a:lnTo>
                  <a:pt x="1129" y="0"/>
                </a:lnTo>
                <a:lnTo>
                  <a:pt x="1153" y="0"/>
                </a:lnTo>
                <a:lnTo>
                  <a:pt x="1178" y="0"/>
                </a:lnTo>
                <a:lnTo>
                  <a:pt x="1204" y="5"/>
                </a:lnTo>
                <a:lnTo>
                  <a:pt x="1230" y="10"/>
                </a:lnTo>
                <a:lnTo>
                  <a:pt x="1257" y="18"/>
                </a:lnTo>
                <a:lnTo>
                  <a:pt x="1284" y="28"/>
                </a:lnTo>
                <a:lnTo>
                  <a:pt x="1311" y="40"/>
                </a:lnTo>
                <a:lnTo>
                  <a:pt x="1339" y="54"/>
                </a:lnTo>
                <a:lnTo>
                  <a:pt x="1368" y="70"/>
                </a:lnTo>
                <a:lnTo>
                  <a:pt x="1396" y="85"/>
                </a:lnTo>
                <a:lnTo>
                  <a:pt x="1425" y="104"/>
                </a:lnTo>
                <a:lnTo>
                  <a:pt x="1454" y="123"/>
                </a:lnTo>
                <a:lnTo>
                  <a:pt x="1483" y="144"/>
                </a:lnTo>
                <a:lnTo>
                  <a:pt x="1544" y="187"/>
                </a:lnTo>
                <a:lnTo>
                  <a:pt x="1603" y="233"/>
                </a:lnTo>
                <a:lnTo>
                  <a:pt x="1665" y="280"/>
                </a:lnTo>
                <a:lnTo>
                  <a:pt x="1727" y="328"/>
                </a:lnTo>
                <a:lnTo>
                  <a:pt x="1788" y="375"/>
                </a:lnTo>
                <a:lnTo>
                  <a:pt x="1849" y="420"/>
                </a:lnTo>
                <a:lnTo>
                  <a:pt x="1910" y="464"/>
                </a:lnTo>
                <a:lnTo>
                  <a:pt x="1941" y="483"/>
                </a:lnTo>
                <a:lnTo>
                  <a:pt x="1971" y="501"/>
                </a:lnTo>
                <a:lnTo>
                  <a:pt x="2002" y="518"/>
                </a:lnTo>
                <a:lnTo>
                  <a:pt x="2032" y="534"/>
                </a:lnTo>
                <a:lnTo>
                  <a:pt x="2061" y="550"/>
                </a:lnTo>
                <a:lnTo>
                  <a:pt x="2090" y="563"/>
                </a:lnTo>
                <a:lnTo>
                  <a:pt x="2149" y="586"/>
                </a:lnTo>
                <a:lnTo>
                  <a:pt x="2208" y="606"/>
                </a:lnTo>
                <a:lnTo>
                  <a:pt x="2266" y="625"/>
                </a:lnTo>
                <a:lnTo>
                  <a:pt x="2325" y="644"/>
                </a:lnTo>
                <a:lnTo>
                  <a:pt x="2383" y="659"/>
                </a:lnTo>
                <a:lnTo>
                  <a:pt x="2442" y="673"/>
                </a:lnTo>
                <a:lnTo>
                  <a:pt x="2500" y="686"/>
                </a:lnTo>
                <a:lnTo>
                  <a:pt x="2558" y="699"/>
                </a:lnTo>
                <a:lnTo>
                  <a:pt x="2676" y="719"/>
                </a:lnTo>
                <a:lnTo>
                  <a:pt x="2793" y="737"/>
                </a:lnTo>
                <a:lnTo>
                  <a:pt x="2910" y="752"/>
                </a:lnTo>
                <a:lnTo>
                  <a:pt x="3028" y="768"/>
                </a:lnTo>
              </a:path>
            </a:pathLst>
          </a:custGeom>
          <a:noFill/>
          <a:ln w="57150" cap="rnd">
            <a:solidFill>
              <a:srgbClr val="FF66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76" name="Freeform 8"/>
          <p:cNvSpPr>
            <a:spLocks/>
          </p:cNvSpPr>
          <p:nvPr/>
        </p:nvSpPr>
        <p:spPr bwMode="auto">
          <a:xfrm>
            <a:off x="2341564" y="1579564"/>
            <a:ext cx="5449887" cy="3436937"/>
          </a:xfrm>
          <a:custGeom>
            <a:avLst/>
            <a:gdLst>
              <a:gd name="T0" fmla="*/ 2147483647 w 3433"/>
              <a:gd name="T1" fmla="*/ 2147483647 h 2165"/>
              <a:gd name="T2" fmla="*/ 2147483647 w 3433"/>
              <a:gd name="T3" fmla="*/ 2147483647 h 2165"/>
              <a:gd name="T4" fmla="*/ 2147483647 w 3433"/>
              <a:gd name="T5" fmla="*/ 2147483647 h 2165"/>
              <a:gd name="T6" fmla="*/ 2147483647 w 3433"/>
              <a:gd name="T7" fmla="*/ 2147483647 h 2165"/>
              <a:gd name="T8" fmla="*/ 2147483647 w 3433"/>
              <a:gd name="T9" fmla="*/ 2147483647 h 2165"/>
              <a:gd name="T10" fmla="*/ 2147483647 w 3433"/>
              <a:gd name="T11" fmla="*/ 2147483647 h 2165"/>
              <a:gd name="T12" fmla="*/ 2147483647 w 3433"/>
              <a:gd name="T13" fmla="*/ 2147483647 h 2165"/>
              <a:gd name="T14" fmla="*/ 2147483647 w 3433"/>
              <a:gd name="T15" fmla="*/ 2147483647 h 2165"/>
              <a:gd name="T16" fmla="*/ 2147483647 w 3433"/>
              <a:gd name="T17" fmla="*/ 2147483647 h 2165"/>
              <a:gd name="T18" fmla="*/ 2147483647 w 3433"/>
              <a:gd name="T19" fmla="*/ 2147483647 h 2165"/>
              <a:gd name="T20" fmla="*/ 2147483647 w 3433"/>
              <a:gd name="T21" fmla="*/ 2147483647 h 2165"/>
              <a:gd name="T22" fmla="*/ 2147483647 w 3433"/>
              <a:gd name="T23" fmla="*/ 2147483647 h 2165"/>
              <a:gd name="T24" fmla="*/ 2147483647 w 3433"/>
              <a:gd name="T25" fmla="*/ 2147483647 h 2165"/>
              <a:gd name="T26" fmla="*/ 2147483647 w 3433"/>
              <a:gd name="T27" fmla="*/ 2147483647 h 2165"/>
              <a:gd name="T28" fmla="*/ 2147483647 w 3433"/>
              <a:gd name="T29" fmla="*/ 2147483647 h 2165"/>
              <a:gd name="T30" fmla="*/ 2147483647 w 3433"/>
              <a:gd name="T31" fmla="*/ 2147483647 h 2165"/>
              <a:gd name="T32" fmla="*/ 2147483647 w 3433"/>
              <a:gd name="T33" fmla="*/ 2147483647 h 2165"/>
              <a:gd name="T34" fmla="*/ 2147483647 w 3433"/>
              <a:gd name="T35" fmla="*/ 2147483647 h 2165"/>
              <a:gd name="T36" fmla="*/ 2147483647 w 3433"/>
              <a:gd name="T37" fmla="*/ 0 h 2165"/>
              <a:gd name="T38" fmla="*/ 2147483647 w 3433"/>
              <a:gd name="T39" fmla="*/ 2147483647 h 2165"/>
              <a:gd name="T40" fmla="*/ 2147483647 w 3433"/>
              <a:gd name="T41" fmla="*/ 2147483647 h 2165"/>
              <a:gd name="T42" fmla="*/ 2147483647 w 3433"/>
              <a:gd name="T43" fmla="*/ 2147483647 h 2165"/>
              <a:gd name="T44" fmla="*/ 2147483647 w 3433"/>
              <a:gd name="T45" fmla="*/ 2147483647 h 2165"/>
              <a:gd name="T46" fmla="*/ 2147483647 w 3433"/>
              <a:gd name="T47" fmla="*/ 2147483647 h 2165"/>
              <a:gd name="T48" fmla="*/ 2147483647 w 3433"/>
              <a:gd name="T49" fmla="*/ 2147483647 h 2165"/>
              <a:gd name="T50" fmla="*/ 2147483647 w 3433"/>
              <a:gd name="T51" fmla="*/ 2147483647 h 2165"/>
              <a:gd name="T52" fmla="*/ 2147483647 w 3433"/>
              <a:gd name="T53" fmla="*/ 2147483647 h 2165"/>
              <a:gd name="T54" fmla="*/ 2147483647 w 3433"/>
              <a:gd name="T55" fmla="*/ 2147483647 h 2165"/>
              <a:gd name="T56" fmla="*/ 2147483647 w 3433"/>
              <a:gd name="T57" fmla="*/ 2147483647 h 2165"/>
              <a:gd name="T58" fmla="*/ 2147483647 w 3433"/>
              <a:gd name="T59" fmla="*/ 2147483647 h 2165"/>
              <a:gd name="T60" fmla="*/ 2147483647 w 3433"/>
              <a:gd name="T61" fmla="*/ 2147483647 h 2165"/>
              <a:gd name="T62" fmla="*/ 2147483647 w 3433"/>
              <a:gd name="T63" fmla="*/ 2147483647 h 2165"/>
              <a:gd name="T64" fmla="*/ 2147483647 w 3433"/>
              <a:gd name="T65" fmla="*/ 2147483647 h 2165"/>
              <a:gd name="T66" fmla="*/ 2147483647 w 3433"/>
              <a:gd name="T67" fmla="*/ 2147483647 h 2165"/>
              <a:gd name="T68" fmla="*/ 2147483647 w 3433"/>
              <a:gd name="T69" fmla="*/ 2147483647 h 2165"/>
              <a:gd name="T70" fmla="*/ 2147483647 w 3433"/>
              <a:gd name="T71" fmla="*/ 2147483647 h 2165"/>
              <a:gd name="T72" fmla="*/ 2147483647 w 3433"/>
              <a:gd name="T73" fmla="*/ 2147483647 h 21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433"/>
              <a:gd name="T112" fmla="*/ 0 h 2165"/>
              <a:gd name="T113" fmla="*/ 3433 w 3433"/>
              <a:gd name="T114" fmla="*/ 2165 h 21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433" h="2165">
                <a:moveTo>
                  <a:pt x="0" y="2164"/>
                </a:moveTo>
                <a:lnTo>
                  <a:pt x="66" y="2122"/>
                </a:lnTo>
                <a:lnTo>
                  <a:pt x="133" y="2080"/>
                </a:lnTo>
                <a:lnTo>
                  <a:pt x="200" y="2029"/>
                </a:lnTo>
                <a:lnTo>
                  <a:pt x="270" y="1972"/>
                </a:lnTo>
                <a:lnTo>
                  <a:pt x="306" y="1936"/>
                </a:lnTo>
                <a:lnTo>
                  <a:pt x="342" y="1899"/>
                </a:lnTo>
                <a:lnTo>
                  <a:pt x="377" y="1857"/>
                </a:lnTo>
                <a:lnTo>
                  <a:pt x="415" y="1815"/>
                </a:lnTo>
                <a:lnTo>
                  <a:pt x="453" y="1764"/>
                </a:lnTo>
                <a:lnTo>
                  <a:pt x="492" y="1710"/>
                </a:lnTo>
                <a:lnTo>
                  <a:pt x="530" y="1653"/>
                </a:lnTo>
                <a:lnTo>
                  <a:pt x="571" y="1587"/>
                </a:lnTo>
                <a:lnTo>
                  <a:pt x="592" y="1551"/>
                </a:lnTo>
                <a:lnTo>
                  <a:pt x="612" y="1509"/>
                </a:lnTo>
                <a:lnTo>
                  <a:pt x="632" y="1464"/>
                </a:lnTo>
                <a:lnTo>
                  <a:pt x="653" y="1416"/>
                </a:lnTo>
                <a:lnTo>
                  <a:pt x="673" y="1362"/>
                </a:lnTo>
                <a:lnTo>
                  <a:pt x="694" y="1307"/>
                </a:lnTo>
                <a:lnTo>
                  <a:pt x="736" y="1187"/>
                </a:lnTo>
                <a:lnTo>
                  <a:pt x="777" y="1058"/>
                </a:lnTo>
                <a:lnTo>
                  <a:pt x="822" y="926"/>
                </a:lnTo>
                <a:lnTo>
                  <a:pt x="864" y="790"/>
                </a:lnTo>
                <a:lnTo>
                  <a:pt x="909" y="658"/>
                </a:lnTo>
                <a:lnTo>
                  <a:pt x="954" y="529"/>
                </a:lnTo>
                <a:lnTo>
                  <a:pt x="1001" y="406"/>
                </a:lnTo>
                <a:lnTo>
                  <a:pt x="1025" y="349"/>
                </a:lnTo>
                <a:lnTo>
                  <a:pt x="1048" y="295"/>
                </a:lnTo>
                <a:lnTo>
                  <a:pt x="1072" y="243"/>
                </a:lnTo>
                <a:lnTo>
                  <a:pt x="1096" y="198"/>
                </a:lnTo>
                <a:lnTo>
                  <a:pt x="1121" y="153"/>
                </a:lnTo>
                <a:lnTo>
                  <a:pt x="1147" y="114"/>
                </a:lnTo>
                <a:lnTo>
                  <a:pt x="1172" y="81"/>
                </a:lnTo>
                <a:lnTo>
                  <a:pt x="1198" y="54"/>
                </a:lnTo>
                <a:lnTo>
                  <a:pt x="1225" y="30"/>
                </a:lnTo>
                <a:lnTo>
                  <a:pt x="1253" y="15"/>
                </a:lnTo>
                <a:lnTo>
                  <a:pt x="1280" y="3"/>
                </a:lnTo>
                <a:lnTo>
                  <a:pt x="1307" y="0"/>
                </a:lnTo>
                <a:lnTo>
                  <a:pt x="1336" y="3"/>
                </a:lnTo>
                <a:lnTo>
                  <a:pt x="1365" y="15"/>
                </a:lnTo>
                <a:lnTo>
                  <a:pt x="1394" y="30"/>
                </a:lnTo>
                <a:lnTo>
                  <a:pt x="1424" y="54"/>
                </a:lnTo>
                <a:lnTo>
                  <a:pt x="1455" y="81"/>
                </a:lnTo>
                <a:lnTo>
                  <a:pt x="1486" y="114"/>
                </a:lnTo>
                <a:lnTo>
                  <a:pt x="1518" y="153"/>
                </a:lnTo>
                <a:lnTo>
                  <a:pt x="1551" y="198"/>
                </a:lnTo>
                <a:lnTo>
                  <a:pt x="1583" y="243"/>
                </a:lnTo>
                <a:lnTo>
                  <a:pt x="1616" y="295"/>
                </a:lnTo>
                <a:lnTo>
                  <a:pt x="1648" y="349"/>
                </a:lnTo>
                <a:lnTo>
                  <a:pt x="1681" y="406"/>
                </a:lnTo>
                <a:lnTo>
                  <a:pt x="1750" y="529"/>
                </a:lnTo>
                <a:lnTo>
                  <a:pt x="1818" y="658"/>
                </a:lnTo>
                <a:lnTo>
                  <a:pt x="1887" y="790"/>
                </a:lnTo>
                <a:lnTo>
                  <a:pt x="1958" y="926"/>
                </a:lnTo>
                <a:lnTo>
                  <a:pt x="2027" y="1058"/>
                </a:lnTo>
                <a:lnTo>
                  <a:pt x="2097" y="1187"/>
                </a:lnTo>
                <a:lnTo>
                  <a:pt x="2165" y="1307"/>
                </a:lnTo>
                <a:lnTo>
                  <a:pt x="2201" y="1362"/>
                </a:lnTo>
                <a:lnTo>
                  <a:pt x="2235" y="1416"/>
                </a:lnTo>
                <a:lnTo>
                  <a:pt x="2269" y="1464"/>
                </a:lnTo>
                <a:lnTo>
                  <a:pt x="2303" y="1509"/>
                </a:lnTo>
                <a:lnTo>
                  <a:pt x="2335" y="1551"/>
                </a:lnTo>
                <a:lnTo>
                  <a:pt x="2369" y="1587"/>
                </a:lnTo>
                <a:lnTo>
                  <a:pt x="2436" y="1653"/>
                </a:lnTo>
                <a:lnTo>
                  <a:pt x="2502" y="1710"/>
                </a:lnTo>
                <a:lnTo>
                  <a:pt x="2569" y="1764"/>
                </a:lnTo>
                <a:lnTo>
                  <a:pt x="2635" y="1815"/>
                </a:lnTo>
                <a:lnTo>
                  <a:pt x="2701" y="1857"/>
                </a:lnTo>
                <a:lnTo>
                  <a:pt x="2768" y="1899"/>
                </a:lnTo>
                <a:lnTo>
                  <a:pt x="2834" y="1936"/>
                </a:lnTo>
                <a:lnTo>
                  <a:pt x="2901" y="1972"/>
                </a:lnTo>
                <a:lnTo>
                  <a:pt x="3033" y="2029"/>
                </a:lnTo>
                <a:lnTo>
                  <a:pt x="3166" y="2080"/>
                </a:lnTo>
                <a:lnTo>
                  <a:pt x="3299" y="2122"/>
                </a:lnTo>
                <a:lnTo>
                  <a:pt x="3432" y="2164"/>
                </a:lnTo>
              </a:path>
            </a:pathLst>
          </a:custGeom>
          <a:noFill/>
          <a:ln w="57150" cap="rnd">
            <a:solidFill>
              <a:srgbClr val="FF66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77" name="Line 9"/>
          <p:cNvSpPr>
            <a:spLocks noChangeShapeType="1"/>
          </p:cNvSpPr>
          <p:nvPr/>
        </p:nvSpPr>
        <p:spPr bwMode="auto">
          <a:xfrm>
            <a:off x="2084388" y="1444625"/>
            <a:ext cx="0" cy="4114800"/>
          </a:xfrm>
          <a:prstGeom prst="line">
            <a:avLst/>
          </a:prstGeom>
          <a:noFill/>
          <a:ln w="28575">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8" name="Line 10"/>
          <p:cNvSpPr>
            <a:spLocks noChangeShapeType="1"/>
          </p:cNvSpPr>
          <p:nvPr/>
        </p:nvSpPr>
        <p:spPr bwMode="auto">
          <a:xfrm>
            <a:off x="2084388" y="5549900"/>
            <a:ext cx="6913562" cy="0"/>
          </a:xfrm>
          <a:prstGeom prst="line">
            <a:avLst/>
          </a:prstGeom>
          <a:noFill/>
          <a:ln w="28575">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9" name="Line 12"/>
          <p:cNvSpPr>
            <a:spLocks noChangeShapeType="1"/>
          </p:cNvSpPr>
          <p:nvPr/>
        </p:nvSpPr>
        <p:spPr bwMode="auto">
          <a:xfrm flipV="1">
            <a:off x="3179763" y="5368925"/>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0" name="Line 13"/>
          <p:cNvSpPr>
            <a:spLocks noChangeShapeType="1"/>
          </p:cNvSpPr>
          <p:nvPr/>
        </p:nvSpPr>
        <p:spPr bwMode="auto">
          <a:xfrm flipV="1">
            <a:off x="4322763" y="5368925"/>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1" name="Line 14"/>
          <p:cNvSpPr>
            <a:spLocks noChangeShapeType="1"/>
          </p:cNvSpPr>
          <p:nvPr/>
        </p:nvSpPr>
        <p:spPr bwMode="auto">
          <a:xfrm flipV="1">
            <a:off x="5389563" y="5064125"/>
            <a:ext cx="0" cy="457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2" name="Line 15"/>
          <p:cNvSpPr>
            <a:spLocks noChangeShapeType="1"/>
          </p:cNvSpPr>
          <p:nvPr/>
        </p:nvSpPr>
        <p:spPr bwMode="auto">
          <a:xfrm flipV="1">
            <a:off x="6532563" y="5368925"/>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3" name="Line 16"/>
          <p:cNvSpPr>
            <a:spLocks noChangeShapeType="1"/>
          </p:cNvSpPr>
          <p:nvPr/>
        </p:nvSpPr>
        <p:spPr bwMode="auto">
          <a:xfrm flipV="1">
            <a:off x="8399463" y="54483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Rectangle 17"/>
          <p:cNvSpPr>
            <a:spLocks noChangeArrowheads="1"/>
          </p:cNvSpPr>
          <p:nvPr/>
        </p:nvSpPr>
        <p:spPr bwMode="auto">
          <a:xfrm>
            <a:off x="1881189" y="5643564"/>
            <a:ext cx="6956425" cy="585787"/>
          </a:xfrm>
          <a:prstGeom prst="rect">
            <a:avLst/>
          </a:prstGeom>
          <a:noFill/>
          <a:ln w="9525">
            <a:noFill/>
            <a:miter lim="800000"/>
            <a:headEnd/>
            <a:tailEnd/>
          </a:ln>
          <a:effectLst/>
        </p:spPr>
        <p:txBody>
          <a:bodyPr wrap="none" lIns="92075" tIns="46038" rIns="92075" bIns="46038">
            <a:spAutoFit/>
          </a:bodyPr>
          <a:lstStyle/>
          <a:p>
            <a:pPr>
              <a:defRPr/>
            </a:pPr>
            <a:r>
              <a:rPr lang="en-US" altLang="zh-CN" sz="3200" b="1" i="0" dirty="0">
                <a:effectLst>
                  <a:outerShdw blurRad="38100" dist="38100" dir="2700000" algn="tl">
                    <a:srgbClr val="969696"/>
                  </a:outerShdw>
                </a:effectLst>
              </a:rPr>
              <a:t>0         </a:t>
            </a:r>
            <a:r>
              <a:rPr lang="en-US" altLang="zh-CN" sz="2000" b="1" i="0" dirty="0">
                <a:effectLst>
                  <a:outerShdw blurRad="38100" dist="38100" dir="2700000" algn="tl">
                    <a:srgbClr val="969696"/>
                  </a:outerShdw>
                </a:effectLst>
              </a:rPr>
              <a:t>1</a:t>
            </a:r>
            <a:r>
              <a:rPr lang="en-US" altLang="zh-CN" sz="3200" b="1" i="0" dirty="0">
                <a:effectLst>
                  <a:outerShdw blurRad="38100" dist="38100" dir="2700000" algn="tl">
                    <a:srgbClr val="969696"/>
                  </a:outerShdw>
                </a:effectLst>
              </a:rPr>
              <a:t>          </a:t>
            </a:r>
            <a:r>
              <a:rPr lang="en-US" altLang="zh-CN" sz="2000" b="1" i="0" dirty="0">
                <a:effectLst>
                  <a:outerShdw blurRad="38100" dist="38100" dir="2700000" algn="tl">
                    <a:srgbClr val="969696"/>
                  </a:outerShdw>
                </a:effectLst>
              </a:rPr>
              <a:t>2 </a:t>
            </a:r>
            <a:r>
              <a:rPr lang="en-US" altLang="zh-CN" sz="3200" b="1" i="0" dirty="0">
                <a:effectLst>
                  <a:outerShdw blurRad="38100" dist="38100" dir="2700000" algn="tl">
                    <a:srgbClr val="969696"/>
                  </a:outerShdw>
                </a:effectLst>
              </a:rPr>
              <a:t>         </a:t>
            </a:r>
            <a:r>
              <a:rPr lang="en-US" altLang="zh-CN" sz="2000" b="1" i="0" dirty="0">
                <a:effectLst>
                  <a:outerShdw blurRad="38100" dist="38100" dir="2700000" algn="tl">
                    <a:srgbClr val="969696"/>
                  </a:outerShdw>
                </a:effectLst>
              </a:rPr>
              <a:t>3</a:t>
            </a:r>
            <a:r>
              <a:rPr lang="en-US" altLang="zh-CN" sz="3200" b="1" i="0" dirty="0">
                <a:effectLst>
                  <a:outerShdw blurRad="38100" dist="38100" dir="2700000" algn="tl">
                    <a:srgbClr val="969696"/>
                  </a:outerShdw>
                </a:effectLst>
              </a:rPr>
              <a:t>         </a:t>
            </a:r>
            <a:r>
              <a:rPr lang="en-US" altLang="zh-CN" sz="2000" b="1" i="0" dirty="0">
                <a:effectLst>
                  <a:outerShdw blurRad="38100" dist="38100" dir="2700000" algn="tl">
                    <a:srgbClr val="969696"/>
                  </a:outerShdw>
                </a:effectLst>
              </a:rPr>
              <a:t> 4  </a:t>
            </a:r>
            <a:r>
              <a:rPr lang="en-US" altLang="zh-CN" sz="3200" b="1" i="0" dirty="0">
                <a:effectLst>
                  <a:outerShdw blurRad="38100" dist="38100" dir="2700000" algn="tl">
                    <a:srgbClr val="969696"/>
                  </a:outerShdw>
                </a:effectLst>
              </a:rPr>
              <a:t>        </a:t>
            </a:r>
            <a:r>
              <a:rPr lang="en-US" altLang="zh-CN" sz="2000" b="1" i="0" dirty="0">
                <a:effectLst>
                  <a:outerShdw blurRad="38100" dist="38100" dir="2700000" algn="tl">
                    <a:srgbClr val="969696"/>
                  </a:outerShdw>
                </a:effectLst>
              </a:rPr>
              <a:t>5</a:t>
            </a:r>
            <a:r>
              <a:rPr lang="en-US" altLang="zh-CN" sz="3200" b="1" i="0" dirty="0">
                <a:effectLst>
                  <a:outerShdw blurRad="38100" dist="38100" dir="2700000" algn="tl">
                    <a:srgbClr val="969696"/>
                  </a:outerShdw>
                </a:effectLst>
              </a:rPr>
              <a:t>         </a:t>
            </a:r>
            <a:r>
              <a:rPr lang="en-US" altLang="zh-CN" sz="2000" b="1" i="0" dirty="0">
                <a:effectLst>
                  <a:outerShdw blurRad="38100" dist="38100" dir="2700000" algn="tl">
                    <a:srgbClr val="969696"/>
                  </a:outerShdw>
                </a:effectLst>
              </a:rPr>
              <a:t>6</a:t>
            </a:r>
            <a:endParaRPr lang="en-US" altLang="zh-CN" sz="2000" b="1" i="0" dirty="0"/>
          </a:p>
        </p:txBody>
      </p:sp>
      <p:sp>
        <p:nvSpPr>
          <p:cNvPr id="11285" name="Line 19"/>
          <p:cNvSpPr>
            <a:spLocks noChangeShapeType="1"/>
          </p:cNvSpPr>
          <p:nvPr/>
        </p:nvSpPr>
        <p:spPr bwMode="auto">
          <a:xfrm flipV="1">
            <a:off x="4398963" y="1558925"/>
            <a:ext cx="0" cy="3810000"/>
          </a:xfrm>
          <a:prstGeom prst="line">
            <a:avLst/>
          </a:prstGeom>
          <a:noFill/>
          <a:ln w="381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6" name="Line 20"/>
          <p:cNvSpPr>
            <a:spLocks noChangeShapeType="1"/>
          </p:cNvSpPr>
          <p:nvPr/>
        </p:nvSpPr>
        <p:spPr bwMode="auto">
          <a:xfrm flipV="1">
            <a:off x="5389563" y="5140325"/>
            <a:ext cx="0" cy="76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7" name="Line 21"/>
          <p:cNvSpPr>
            <a:spLocks noChangeShapeType="1"/>
          </p:cNvSpPr>
          <p:nvPr/>
        </p:nvSpPr>
        <p:spPr bwMode="auto">
          <a:xfrm flipV="1">
            <a:off x="5084763" y="4683125"/>
            <a:ext cx="0" cy="838200"/>
          </a:xfrm>
          <a:prstGeom prst="line">
            <a:avLst/>
          </a:prstGeom>
          <a:noFill/>
          <a:ln w="381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Rectangle 22"/>
          <p:cNvSpPr>
            <a:spLocks noChangeArrowheads="1"/>
          </p:cNvSpPr>
          <p:nvPr/>
        </p:nvSpPr>
        <p:spPr bwMode="auto">
          <a:xfrm rot="2765043">
            <a:off x="5794376" y="3489326"/>
            <a:ext cx="898525" cy="400050"/>
          </a:xfrm>
          <a:prstGeom prst="rect">
            <a:avLst/>
          </a:prstGeom>
          <a:noFill/>
          <a:ln w="9525">
            <a:noFill/>
            <a:miter lim="800000"/>
            <a:headEnd/>
            <a:tailEnd/>
          </a:ln>
          <a:effectLst/>
        </p:spPr>
        <p:txBody>
          <a:bodyPr wrap="none" lIns="92075" tIns="46038" rIns="92075" bIns="46038">
            <a:spAutoFit/>
          </a:bodyPr>
          <a:lstStyle/>
          <a:p>
            <a:pPr>
              <a:defRPr/>
            </a:pPr>
            <a:r>
              <a:rPr lang="en-US" altLang="zh-CN" sz="2000" b="1" i="0">
                <a:effectLst>
                  <a:outerShdw blurRad="38100" dist="38100" dir="2700000" algn="tl">
                    <a:srgbClr val="969696"/>
                  </a:outerShdw>
                </a:effectLst>
              </a:rPr>
              <a:t>1700K</a:t>
            </a:r>
            <a:endParaRPr lang="en-US" altLang="zh-CN" sz="2000" b="1" i="0"/>
          </a:p>
        </p:txBody>
      </p:sp>
      <p:sp>
        <p:nvSpPr>
          <p:cNvPr id="30" name="Rectangle 23"/>
          <p:cNvSpPr>
            <a:spLocks noChangeArrowheads="1"/>
          </p:cNvSpPr>
          <p:nvPr/>
        </p:nvSpPr>
        <p:spPr bwMode="auto">
          <a:xfrm rot="1740000">
            <a:off x="5319714" y="4106863"/>
            <a:ext cx="898525" cy="400050"/>
          </a:xfrm>
          <a:prstGeom prst="rect">
            <a:avLst/>
          </a:prstGeom>
          <a:noFill/>
          <a:ln w="9525">
            <a:noFill/>
            <a:miter lim="800000"/>
            <a:headEnd/>
            <a:tailEnd/>
          </a:ln>
          <a:effectLst/>
        </p:spPr>
        <p:txBody>
          <a:bodyPr wrap="none" lIns="92075" tIns="46038" rIns="92075" bIns="46038">
            <a:spAutoFit/>
          </a:bodyPr>
          <a:lstStyle/>
          <a:p>
            <a:pPr>
              <a:defRPr/>
            </a:pPr>
            <a:r>
              <a:rPr lang="en-US" altLang="zh-CN" sz="2000" b="1" i="0">
                <a:effectLst>
                  <a:outerShdw blurRad="38100" dist="38100" dir="2700000" algn="tl">
                    <a:srgbClr val="969696"/>
                  </a:outerShdw>
                </a:effectLst>
              </a:rPr>
              <a:t>1500K</a:t>
            </a:r>
            <a:endParaRPr lang="en-US" altLang="zh-CN" sz="2000" b="1" i="0"/>
          </a:p>
        </p:txBody>
      </p:sp>
      <p:sp>
        <p:nvSpPr>
          <p:cNvPr id="31" name="Rectangle 24"/>
          <p:cNvSpPr>
            <a:spLocks noChangeArrowheads="1"/>
          </p:cNvSpPr>
          <p:nvPr/>
        </p:nvSpPr>
        <p:spPr bwMode="auto">
          <a:xfrm rot="1140000">
            <a:off x="5037139" y="4540250"/>
            <a:ext cx="1004887" cy="400050"/>
          </a:xfrm>
          <a:prstGeom prst="rect">
            <a:avLst/>
          </a:prstGeom>
          <a:noFill/>
          <a:ln w="9525">
            <a:noFill/>
            <a:miter lim="800000"/>
            <a:headEnd/>
            <a:tailEnd/>
          </a:ln>
          <a:effectLst/>
        </p:spPr>
        <p:txBody>
          <a:bodyPr lIns="92075" tIns="46038" rIns="92075" bIns="46038">
            <a:spAutoFit/>
          </a:bodyPr>
          <a:lstStyle/>
          <a:p>
            <a:pPr>
              <a:defRPr/>
            </a:pPr>
            <a:r>
              <a:rPr lang="en-US" altLang="zh-CN" sz="2000" b="1" i="0">
                <a:effectLst>
                  <a:outerShdw blurRad="38100" dist="38100" dir="2700000" algn="tl">
                    <a:srgbClr val="969696"/>
                  </a:outerShdw>
                </a:effectLst>
              </a:rPr>
              <a:t>1300K</a:t>
            </a:r>
            <a:endParaRPr lang="en-US" altLang="zh-CN" sz="2000" b="1" i="0"/>
          </a:p>
        </p:txBody>
      </p:sp>
      <p:sp>
        <p:nvSpPr>
          <p:cNvPr id="11291" name="Line 25"/>
          <p:cNvSpPr>
            <a:spLocks noChangeShapeType="1"/>
          </p:cNvSpPr>
          <p:nvPr/>
        </p:nvSpPr>
        <p:spPr bwMode="auto">
          <a:xfrm flipV="1">
            <a:off x="4703763" y="3921125"/>
            <a:ext cx="0" cy="1600200"/>
          </a:xfrm>
          <a:prstGeom prst="line">
            <a:avLst/>
          </a:prstGeom>
          <a:noFill/>
          <a:ln w="381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Rectangle 26"/>
          <p:cNvSpPr>
            <a:spLocks noChangeArrowheads="1"/>
          </p:cNvSpPr>
          <p:nvPr/>
        </p:nvSpPr>
        <p:spPr bwMode="auto">
          <a:xfrm rot="1140000">
            <a:off x="5043488" y="4972050"/>
            <a:ext cx="876300" cy="400050"/>
          </a:xfrm>
          <a:prstGeom prst="rect">
            <a:avLst/>
          </a:prstGeom>
          <a:noFill/>
          <a:ln w="9525">
            <a:noFill/>
            <a:miter lim="800000"/>
            <a:headEnd/>
            <a:tailEnd/>
          </a:ln>
          <a:effectLst/>
        </p:spPr>
        <p:txBody>
          <a:bodyPr wrap="none" lIns="92075" tIns="46038" rIns="92075" bIns="46038">
            <a:spAutoFit/>
          </a:bodyPr>
          <a:lstStyle/>
          <a:p>
            <a:pPr>
              <a:defRPr/>
            </a:pPr>
            <a:r>
              <a:rPr lang="en-US" altLang="zh-CN" sz="2000" b="1" i="0">
                <a:effectLst>
                  <a:outerShdw blurRad="38100" dist="38100" dir="2700000" algn="tl">
                    <a:srgbClr val="969696"/>
                  </a:outerShdw>
                </a:effectLst>
              </a:rPr>
              <a:t>1100K</a:t>
            </a:r>
            <a:endParaRPr lang="en-US" altLang="zh-CN" sz="2000" b="1" i="0"/>
          </a:p>
        </p:txBody>
      </p:sp>
      <p:graphicFrame>
        <p:nvGraphicFramePr>
          <p:cNvPr id="11269" name="Object 47"/>
          <p:cNvGraphicFramePr>
            <a:graphicFrameLocks noChangeAspect="1"/>
          </p:cNvGraphicFramePr>
          <p:nvPr/>
        </p:nvGraphicFramePr>
        <p:xfrm>
          <a:off x="2184400" y="1590675"/>
          <a:ext cx="1042988" cy="477838"/>
        </p:xfrm>
        <a:graphic>
          <a:graphicData uri="http://schemas.openxmlformats.org/presentationml/2006/ole">
            <mc:AlternateContent xmlns:mc="http://schemas.openxmlformats.org/markup-compatibility/2006">
              <mc:Choice xmlns:v="urn:schemas-microsoft-com:vml" Requires="v">
                <p:oleObj spid="_x0000_s218040" name="公式" r:id="rId7" imgW="380887" imgH="142795" progId="Equation.3">
                  <p:embed/>
                </p:oleObj>
              </mc:Choice>
              <mc:Fallback>
                <p:oleObj name="公式" r:id="rId7" imgW="380887" imgH="142795" progId="Equation.3">
                  <p:embed/>
                  <p:pic>
                    <p:nvPicPr>
                      <p:cNvPr id="0" name="Object 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4400" y="1590675"/>
                        <a:ext cx="1042988"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0" name="Object 10"/>
          <p:cNvGraphicFramePr>
            <a:graphicFrameLocks noChangeAspect="1"/>
          </p:cNvGraphicFramePr>
          <p:nvPr/>
        </p:nvGraphicFramePr>
        <p:xfrm>
          <a:off x="9256714" y="5233988"/>
          <a:ext cx="496887" cy="569912"/>
        </p:xfrm>
        <a:graphic>
          <a:graphicData uri="http://schemas.openxmlformats.org/presentationml/2006/ole">
            <mc:AlternateContent xmlns:mc="http://schemas.openxmlformats.org/markup-compatibility/2006">
              <mc:Choice xmlns:v="urn:schemas-microsoft-com:vml" Requires="v">
                <p:oleObj spid="_x0000_s218041" name="公式" r:id="rId9" imgW="139579" imgH="177646" progId="Equation.3">
                  <p:embed/>
                </p:oleObj>
              </mc:Choice>
              <mc:Fallback>
                <p:oleObj name="公式" r:id="rId9" imgW="139579" imgH="177646"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56714" y="5233988"/>
                        <a:ext cx="496887" cy="56991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矩形 31"/>
          <p:cNvSpPr/>
          <p:nvPr/>
        </p:nvSpPr>
        <p:spPr>
          <a:xfrm>
            <a:off x="1738314" y="500064"/>
            <a:ext cx="5214937" cy="954087"/>
          </a:xfrm>
          <a:prstGeom prst="rect">
            <a:avLst/>
          </a:prstGeom>
        </p:spPr>
        <p:txBody>
          <a:bodyPr>
            <a:spAutoFit/>
          </a:bodyPr>
          <a:lstStyle/>
          <a:p>
            <a:pPr algn="just">
              <a:defRPr/>
            </a:pPr>
            <a:r>
              <a:rPr lang="zh-CN" altLang="en-US" sz="2800" b="1" i="0" dirty="0">
                <a:solidFill>
                  <a:srgbClr val="0000FF"/>
                </a:solidFill>
                <a:effectLst>
                  <a:outerShdw blurRad="38100" dist="38100" dir="2700000" algn="tl">
                    <a:srgbClr val="FFFFFF"/>
                  </a:outerShdw>
                </a:effectLst>
                <a:latin typeface="宋体" pitchFamily="2" charset="-122"/>
              </a:rPr>
              <a:t>黑体辐射中单色辐出度的极值波长</a:t>
            </a:r>
            <a:r>
              <a:rPr lang="zh-CN" altLang="en-US" sz="2800" b="1" dirty="0">
                <a:solidFill>
                  <a:srgbClr val="FF0000"/>
                </a:solidFill>
                <a:effectLst>
                  <a:outerShdw blurRad="38100" dist="38100" dir="2700000" algn="tl">
                    <a:srgbClr val="FFFFFF"/>
                  </a:outerShdw>
                </a:effectLst>
                <a:sym typeface="Symbol" pitchFamily="18" charset="2"/>
              </a:rPr>
              <a:t></a:t>
            </a:r>
            <a:r>
              <a:rPr lang="en-US" altLang="en-US" sz="2800" b="1" i="0" baseline="-25000" dirty="0">
                <a:solidFill>
                  <a:srgbClr val="FF0000"/>
                </a:solidFill>
                <a:effectLst>
                  <a:outerShdw blurRad="38100" dist="38100" dir="2700000" algn="tl">
                    <a:srgbClr val="FFFFFF"/>
                  </a:outerShdw>
                </a:effectLst>
                <a:sym typeface="Symbol" pitchFamily="18" charset="2"/>
              </a:rPr>
              <a:t>m</a:t>
            </a:r>
            <a:r>
              <a:rPr lang="zh-CN" altLang="en-US" sz="2800" b="1" i="0" dirty="0">
                <a:solidFill>
                  <a:srgbClr val="0000FF"/>
                </a:solidFill>
                <a:effectLst>
                  <a:outerShdw blurRad="38100" dist="38100" dir="2700000" algn="tl">
                    <a:srgbClr val="FFFFFF"/>
                  </a:outerShdw>
                </a:effectLst>
                <a:latin typeface="宋体" pitchFamily="2" charset="-122"/>
              </a:rPr>
              <a:t>与黑体温度</a:t>
            </a:r>
            <a:r>
              <a:rPr lang="en-US" altLang="zh-CN" sz="2800" b="1" dirty="0">
                <a:solidFill>
                  <a:srgbClr val="FF0000"/>
                </a:solidFill>
                <a:effectLst>
                  <a:outerShdw blurRad="38100" dist="38100" dir="2700000" algn="tl">
                    <a:srgbClr val="FFFFFF"/>
                  </a:outerShdw>
                </a:effectLst>
              </a:rPr>
              <a:t>T</a:t>
            </a:r>
            <a:r>
              <a:rPr lang="en-US" altLang="zh-CN" sz="2800" b="1" dirty="0">
                <a:solidFill>
                  <a:srgbClr val="0000FF"/>
                </a:solidFill>
                <a:effectLst>
                  <a:outerShdw blurRad="38100" dist="38100" dir="2700000" algn="tl">
                    <a:srgbClr val="FFFFFF"/>
                  </a:outerShdw>
                </a:effectLst>
                <a:latin typeface="宋体" pitchFamily="2" charset="-122"/>
              </a:rPr>
              <a:t> </a:t>
            </a:r>
            <a:r>
              <a:rPr lang="zh-CN" altLang="en-US" sz="2800" b="1" i="0" dirty="0">
                <a:solidFill>
                  <a:srgbClr val="0000FF"/>
                </a:solidFill>
                <a:effectLst>
                  <a:outerShdw blurRad="38100" dist="38100" dir="2700000" algn="tl">
                    <a:srgbClr val="FFFFFF"/>
                  </a:outerShdw>
                </a:effectLst>
                <a:latin typeface="宋体" pitchFamily="2" charset="-122"/>
              </a:rPr>
              <a:t>之积为常数</a:t>
            </a:r>
          </a:p>
        </p:txBody>
      </p:sp>
      <p:graphicFrame>
        <p:nvGraphicFramePr>
          <p:cNvPr id="34" name="Object 10"/>
          <p:cNvGraphicFramePr>
            <a:graphicFrameLocks noChangeAspect="1"/>
          </p:cNvGraphicFramePr>
          <p:nvPr>
            <p:extLst>
              <p:ext uri="{D42A27DB-BD31-4B8C-83A1-F6EECF244321}">
                <p14:modId xmlns:p14="http://schemas.microsoft.com/office/powerpoint/2010/main" val="771568748"/>
              </p:ext>
            </p:extLst>
          </p:nvPr>
        </p:nvGraphicFramePr>
        <p:xfrm>
          <a:off x="5222876" y="1558925"/>
          <a:ext cx="2320925" cy="977900"/>
        </p:xfrm>
        <a:graphic>
          <a:graphicData uri="http://schemas.openxmlformats.org/presentationml/2006/ole">
            <mc:AlternateContent xmlns:mc="http://schemas.openxmlformats.org/markup-compatibility/2006">
              <mc:Choice xmlns:v="urn:schemas-microsoft-com:vml" Requires="v">
                <p:oleObj spid="_x0000_s218042" name="公式" r:id="rId11" imgW="457280" imgH="142795" progId="Equation.3">
                  <p:embed/>
                </p:oleObj>
              </mc:Choice>
              <mc:Fallback>
                <p:oleObj name="公式" r:id="rId11" imgW="457280" imgH="14279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22876" y="1558925"/>
                        <a:ext cx="2320925" cy="977900"/>
                      </a:xfrm>
                      <a:prstGeom prst="rect">
                        <a:avLst/>
                      </a:prstGeom>
                      <a:gradFill rotWithShape="0">
                        <a:gsLst>
                          <a:gs pos="0">
                            <a:srgbClr val="FF00FF"/>
                          </a:gs>
                          <a:gs pos="50000">
                            <a:srgbClr val="FFFFFF"/>
                          </a:gs>
                          <a:gs pos="100000">
                            <a:srgbClr val="FF00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2"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1273"/>
                                        </p:tgtEl>
                                        <p:attrNameLst>
                                          <p:attrName>style.visibility</p:attrName>
                                        </p:attrNameLst>
                                      </p:cBhvr>
                                      <p:to>
                                        <p:strVal val="visible"/>
                                      </p:to>
                                    </p:set>
                                    <p:animEffect transition="in" filter="fade">
                                      <p:cBhvr>
                                        <p:cTn id="23" dur="1000"/>
                                        <p:tgtEl>
                                          <p:spTgt spid="11273"/>
                                        </p:tgtEl>
                                      </p:cBhvr>
                                    </p:animEffect>
                                    <p:anim calcmode="lin" valueType="num">
                                      <p:cBhvr>
                                        <p:cTn id="24" dur="1000" fill="hold"/>
                                        <p:tgtEl>
                                          <p:spTgt spid="11273"/>
                                        </p:tgtEl>
                                        <p:attrNameLst>
                                          <p:attrName>ppt_x</p:attrName>
                                        </p:attrNameLst>
                                      </p:cBhvr>
                                      <p:tavLst>
                                        <p:tav tm="0">
                                          <p:val>
                                            <p:strVal val="#ppt_x"/>
                                          </p:val>
                                        </p:tav>
                                        <p:tav tm="100000">
                                          <p:val>
                                            <p:strVal val="#ppt_x"/>
                                          </p:val>
                                        </p:tav>
                                      </p:tavLst>
                                    </p:anim>
                                    <p:anim calcmode="lin" valueType="num">
                                      <p:cBhvr>
                                        <p:cTn id="25" dur="1000" fill="hold"/>
                                        <p:tgtEl>
                                          <p:spTgt spid="1127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1274"/>
                                        </p:tgtEl>
                                        <p:attrNameLst>
                                          <p:attrName>style.visibility</p:attrName>
                                        </p:attrNameLst>
                                      </p:cBhvr>
                                      <p:to>
                                        <p:strVal val="visible"/>
                                      </p:to>
                                    </p:set>
                                    <p:animEffect transition="in" filter="fade">
                                      <p:cBhvr>
                                        <p:cTn id="28" dur="1000"/>
                                        <p:tgtEl>
                                          <p:spTgt spid="11274"/>
                                        </p:tgtEl>
                                      </p:cBhvr>
                                    </p:animEffect>
                                    <p:anim calcmode="lin" valueType="num">
                                      <p:cBhvr>
                                        <p:cTn id="29" dur="1000" fill="hold"/>
                                        <p:tgtEl>
                                          <p:spTgt spid="11274"/>
                                        </p:tgtEl>
                                        <p:attrNameLst>
                                          <p:attrName>ppt_x</p:attrName>
                                        </p:attrNameLst>
                                      </p:cBhvr>
                                      <p:tavLst>
                                        <p:tav tm="0">
                                          <p:val>
                                            <p:strVal val="#ppt_x"/>
                                          </p:val>
                                        </p:tav>
                                        <p:tav tm="100000">
                                          <p:val>
                                            <p:strVal val="#ppt_x"/>
                                          </p:val>
                                        </p:tav>
                                      </p:tavLst>
                                    </p:anim>
                                    <p:anim calcmode="lin" valueType="num">
                                      <p:cBhvr>
                                        <p:cTn id="30" dur="1000" fill="hold"/>
                                        <p:tgtEl>
                                          <p:spTgt spid="1127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1275"/>
                                        </p:tgtEl>
                                        <p:attrNameLst>
                                          <p:attrName>style.visibility</p:attrName>
                                        </p:attrNameLst>
                                      </p:cBhvr>
                                      <p:to>
                                        <p:strVal val="visible"/>
                                      </p:to>
                                    </p:set>
                                    <p:animEffect transition="in" filter="fade">
                                      <p:cBhvr>
                                        <p:cTn id="33" dur="1000"/>
                                        <p:tgtEl>
                                          <p:spTgt spid="11275"/>
                                        </p:tgtEl>
                                      </p:cBhvr>
                                    </p:animEffect>
                                    <p:anim calcmode="lin" valueType="num">
                                      <p:cBhvr>
                                        <p:cTn id="34" dur="1000" fill="hold"/>
                                        <p:tgtEl>
                                          <p:spTgt spid="11275"/>
                                        </p:tgtEl>
                                        <p:attrNameLst>
                                          <p:attrName>ppt_x</p:attrName>
                                        </p:attrNameLst>
                                      </p:cBhvr>
                                      <p:tavLst>
                                        <p:tav tm="0">
                                          <p:val>
                                            <p:strVal val="#ppt_x"/>
                                          </p:val>
                                        </p:tav>
                                        <p:tav tm="100000">
                                          <p:val>
                                            <p:strVal val="#ppt_x"/>
                                          </p:val>
                                        </p:tav>
                                      </p:tavLst>
                                    </p:anim>
                                    <p:anim calcmode="lin" valueType="num">
                                      <p:cBhvr>
                                        <p:cTn id="35" dur="1000" fill="hold"/>
                                        <p:tgtEl>
                                          <p:spTgt spid="11275"/>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1276"/>
                                        </p:tgtEl>
                                        <p:attrNameLst>
                                          <p:attrName>style.visibility</p:attrName>
                                        </p:attrNameLst>
                                      </p:cBhvr>
                                      <p:to>
                                        <p:strVal val="visible"/>
                                      </p:to>
                                    </p:set>
                                    <p:animEffect transition="in" filter="fade">
                                      <p:cBhvr>
                                        <p:cTn id="38" dur="1000"/>
                                        <p:tgtEl>
                                          <p:spTgt spid="11276"/>
                                        </p:tgtEl>
                                      </p:cBhvr>
                                    </p:animEffect>
                                    <p:anim calcmode="lin" valueType="num">
                                      <p:cBhvr>
                                        <p:cTn id="39" dur="1000" fill="hold"/>
                                        <p:tgtEl>
                                          <p:spTgt spid="11276"/>
                                        </p:tgtEl>
                                        <p:attrNameLst>
                                          <p:attrName>ppt_x</p:attrName>
                                        </p:attrNameLst>
                                      </p:cBhvr>
                                      <p:tavLst>
                                        <p:tav tm="0">
                                          <p:val>
                                            <p:strVal val="#ppt_x"/>
                                          </p:val>
                                        </p:tav>
                                        <p:tav tm="100000">
                                          <p:val>
                                            <p:strVal val="#ppt_x"/>
                                          </p:val>
                                        </p:tav>
                                      </p:tavLst>
                                    </p:anim>
                                    <p:anim calcmode="lin" valueType="num">
                                      <p:cBhvr>
                                        <p:cTn id="40" dur="1000" fill="hold"/>
                                        <p:tgtEl>
                                          <p:spTgt spid="1127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1277"/>
                                        </p:tgtEl>
                                        <p:attrNameLst>
                                          <p:attrName>style.visibility</p:attrName>
                                        </p:attrNameLst>
                                      </p:cBhvr>
                                      <p:to>
                                        <p:strVal val="visible"/>
                                      </p:to>
                                    </p:set>
                                    <p:animEffect transition="in" filter="fade">
                                      <p:cBhvr>
                                        <p:cTn id="43" dur="1000"/>
                                        <p:tgtEl>
                                          <p:spTgt spid="11277"/>
                                        </p:tgtEl>
                                      </p:cBhvr>
                                    </p:animEffect>
                                    <p:anim calcmode="lin" valueType="num">
                                      <p:cBhvr>
                                        <p:cTn id="44" dur="1000" fill="hold"/>
                                        <p:tgtEl>
                                          <p:spTgt spid="11277"/>
                                        </p:tgtEl>
                                        <p:attrNameLst>
                                          <p:attrName>ppt_x</p:attrName>
                                        </p:attrNameLst>
                                      </p:cBhvr>
                                      <p:tavLst>
                                        <p:tav tm="0">
                                          <p:val>
                                            <p:strVal val="#ppt_x"/>
                                          </p:val>
                                        </p:tav>
                                        <p:tav tm="100000">
                                          <p:val>
                                            <p:strVal val="#ppt_x"/>
                                          </p:val>
                                        </p:tav>
                                      </p:tavLst>
                                    </p:anim>
                                    <p:anim calcmode="lin" valueType="num">
                                      <p:cBhvr>
                                        <p:cTn id="45" dur="1000" fill="hold"/>
                                        <p:tgtEl>
                                          <p:spTgt spid="1127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1278"/>
                                        </p:tgtEl>
                                        <p:attrNameLst>
                                          <p:attrName>style.visibility</p:attrName>
                                        </p:attrNameLst>
                                      </p:cBhvr>
                                      <p:to>
                                        <p:strVal val="visible"/>
                                      </p:to>
                                    </p:set>
                                    <p:animEffect transition="in" filter="fade">
                                      <p:cBhvr>
                                        <p:cTn id="48" dur="1000"/>
                                        <p:tgtEl>
                                          <p:spTgt spid="11278"/>
                                        </p:tgtEl>
                                      </p:cBhvr>
                                    </p:animEffect>
                                    <p:anim calcmode="lin" valueType="num">
                                      <p:cBhvr>
                                        <p:cTn id="49" dur="1000" fill="hold"/>
                                        <p:tgtEl>
                                          <p:spTgt spid="11278"/>
                                        </p:tgtEl>
                                        <p:attrNameLst>
                                          <p:attrName>ppt_x</p:attrName>
                                        </p:attrNameLst>
                                      </p:cBhvr>
                                      <p:tavLst>
                                        <p:tav tm="0">
                                          <p:val>
                                            <p:strVal val="#ppt_x"/>
                                          </p:val>
                                        </p:tav>
                                        <p:tav tm="100000">
                                          <p:val>
                                            <p:strVal val="#ppt_x"/>
                                          </p:val>
                                        </p:tav>
                                      </p:tavLst>
                                    </p:anim>
                                    <p:anim calcmode="lin" valueType="num">
                                      <p:cBhvr>
                                        <p:cTn id="50" dur="1000" fill="hold"/>
                                        <p:tgtEl>
                                          <p:spTgt spid="11278"/>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1279"/>
                                        </p:tgtEl>
                                        <p:attrNameLst>
                                          <p:attrName>style.visibility</p:attrName>
                                        </p:attrNameLst>
                                      </p:cBhvr>
                                      <p:to>
                                        <p:strVal val="visible"/>
                                      </p:to>
                                    </p:set>
                                    <p:animEffect transition="in" filter="fade">
                                      <p:cBhvr>
                                        <p:cTn id="53" dur="1000"/>
                                        <p:tgtEl>
                                          <p:spTgt spid="11279"/>
                                        </p:tgtEl>
                                      </p:cBhvr>
                                    </p:animEffect>
                                    <p:anim calcmode="lin" valueType="num">
                                      <p:cBhvr>
                                        <p:cTn id="54" dur="1000" fill="hold"/>
                                        <p:tgtEl>
                                          <p:spTgt spid="11279"/>
                                        </p:tgtEl>
                                        <p:attrNameLst>
                                          <p:attrName>ppt_x</p:attrName>
                                        </p:attrNameLst>
                                      </p:cBhvr>
                                      <p:tavLst>
                                        <p:tav tm="0">
                                          <p:val>
                                            <p:strVal val="#ppt_x"/>
                                          </p:val>
                                        </p:tav>
                                        <p:tav tm="100000">
                                          <p:val>
                                            <p:strVal val="#ppt_x"/>
                                          </p:val>
                                        </p:tav>
                                      </p:tavLst>
                                    </p:anim>
                                    <p:anim calcmode="lin" valueType="num">
                                      <p:cBhvr>
                                        <p:cTn id="55" dur="1000" fill="hold"/>
                                        <p:tgtEl>
                                          <p:spTgt spid="1127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1280"/>
                                        </p:tgtEl>
                                        <p:attrNameLst>
                                          <p:attrName>style.visibility</p:attrName>
                                        </p:attrNameLst>
                                      </p:cBhvr>
                                      <p:to>
                                        <p:strVal val="visible"/>
                                      </p:to>
                                    </p:set>
                                    <p:animEffect transition="in" filter="fade">
                                      <p:cBhvr>
                                        <p:cTn id="58" dur="1000"/>
                                        <p:tgtEl>
                                          <p:spTgt spid="11280"/>
                                        </p:tgtEl>
                                      </p:cBhvr>
                                    </p:animEffect>
                                    <p:anim calcmode="lin" valueType="num">
                                      <p:cBhvr>
                                        <p:cTn id="59" dur="1000" fill="hold"/>
                                        <p:tgtEl>
                                          <p:spTgt spid="11280"/>
                                        </p:tgtEl>
                                        <p:attrNameLst>
                                          <p:attrName>ppt_x</p:attrName>
                                        </p:attrNameLst>
                                      </p:cBhvr>
                                      <p:tavLst>
                                        <p:tav tm="0">
                                          <p:val>
                                            <p:strVal val="#ppt_x"/>
                                          </p:val>
                                        </p:tav>
                                        <p:tav tm="100000">
                                          <p:val>
                                            <p:strVal val="#ppt_x"/>
                                          </p:val>
                                        </p:tav>
                                      </p:tavLst>
                                    </p:anim>
                                    <p:anim calcmode="lin" valueType="num">
                                      <p:cBhvr>
                                        <p:cTn id="60" dur="1000" fill="hold"/>
                                        <p:tgtEl>
                                          <p:spTgt spid="11280"/>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1281"/>
                                        </p:tgtEl>
                                        <p:attrNameLst>
                                          <p:attrName>style.visibility</p:attrName>
                                        </p:attrNameLst>
                                      </p:cBhvr>
                                      <p:to>
                                        <p:strVal val="visible"/>
                                      </p:to>
                                    </p:set>
                                    <p:animEffect transition="in" filter="fade">
                                      <p:cBhvr>
                                        <p:cTn id="63" dur="1000"/>
                                        <p:tgtEl>
                                          <p:spTgt spid="11281"/>
                                        </p:tgtEl>
                                      </p:cBhvr>
                                    </p:animEffect>
                                    <p:anim calcmode="lin" valueType="num">
                                      <p:cBhvr>
                                        <p:cTn id="64" dur="1000" fill="hold"/>
                                        <p:tgtEl>
                                          <p:spTgt spid="11281"/>
                                        </p:tgtEl>
                                        <p:attrNameLst>
                                          <p:attrName>ppt_x</p:attrName>
                                        </p:attrNameLst>
                                      </p:cBhvr>
                                      <p:tavLst>
                                        <p:tav tm="0">
                                          <p:val>
                                            <p:strVal val="#ppt_x"/>
                                          </p:val>
                                        </p:tav>
                                        <p:tav tm="100000">
                                          <p:val>
                                            <p:strVal val="#ppt_x"/>
                                          </p:val>
                                        </p:tav>
                                      </p:tavLst>
                                    </p:anim>
                                    <p:anim calcmode="lin" valueType="num">
                                      <p:cBhvr>
                                        <p:cTn id="65" dur="1000" fill="hold"/>
                                        <p:tgtEl>
                                          <p:spTgt spid="11281"/>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1282"/>
                                        </p:tgtEl>
                                        <p:attrNameLst>
                                          <p:attrName>style.visibility</p:attrName>
                                        </p:attrNameLst>
                                      </p:cBhvr>
                                      <p:to>
                                        <p:strVal val="visible"/>
                                      </p:to>
                                    </p:set>
                                    <p:animEffect transition="in" filter="fade">
                                      <p:cBhvr>
                                        <p:cTn id="68" dur="1000"/>
                                        <p:tgtEl>
                                          <p:spTgt spid="11282"/>
                                        </p:tgtEl>
                                      </p:cBhvr>
                                    </p:animEffect>
                                    <p:anim calcmode="lin" valueType="num">
                                      <p:cBhvr>
                                        <p:cTn id="69" dur="1000" fill="hold"/>
                                        <p:tgtEl>
                                          <p:spTgt spid="11282"/>
                                        </p:tgtEl>
                                        <p:attrNameLst>
                                          <p:attrName>ppt_x</p:attrName>
                                        </p:attrNameLst>
                                      </p:cBhvr>
                                      <p:tavLst>
                                        <p:tav tm="0">
                                          <p:val>
                                            <p:strVal val="#ppt_x"/>
                                          </p:val>
                                        </p:tav>
                                        <p:tav tm="100000">
                                          <p:val>
                                            <p:strVal val="#ppt_x"/>
                                          </p:val>
                                        </p:tav>
                                      </p:tavLst>
                                    </p:anim>
                                    <p:anim calcmode="lin" valueType="num">
                                      <p:cBhvr>
                                        <p:cTn id="70" dur="1000" fill="hold"/>
                                        <p:tgtEl>
                                          <p:spTgt spid="11282"/>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1283"/>
                                        </p:tgtEl>
                                        <p:attrNameLst>
                                          <p:attrName>style.visibility</p:attrName>
                                        </p:attrNameLst>
                                      </p:cBhvr>
                                      <p:to>
                                        <p:strVal val="visible"/>
                                      </p:to>
                                    </p:set>
                                    <p:animEffect transition="in" filter="fade">
                                      <p:cBhvr>
                                        <p:cTn id="73" dur="1000"/>
                                        <p:tgtEl>
                                          <p:spTgt spid="11283"/>
                                        </p:tgtEl>
                                      </p:cBhvr>
                                    </p:animEffect>
                                    <p:anim calcmode="lin" valueType="num">
                                      <p:cBhvr>
                                        <p:cTn id="74" dur="1000" fill="hold"/>
                                        <p:tgtEl>
                                          <p:spTgt spid="11283"/>
                                        </p:tgtEl>
                                        <p:attrNameLst>
                                          <p:attrName>ppt_x</p:attrName>
                                        </p:attrNameLst>
                                      </p:cBhvr>
                                      <p:tavLst>
                                        <p:tav tm="0">
                                          <p:val>
                                            <p:strVal val="#ppt_x"/>
                                          </p:val>
                                        </p:tav>
                                        <p:tav tm="100000">
                                          <p:val>
                                            <p:strVal val="#ppt_x"/>
                                          </p:val>
                                        </p:tav>
                                      </p:tavLst>
                                    </p:anim>
                                    <p:anim calcmode="lin" valueType="num">
                                      <p:cBhvr>
                                        <p:cTn id="75" dur="1000" fill="hold"/>
                                        <p:tgtEl>
                                          <p:spTgt spid="11283"/>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1000"/>
                                        <p:tgtEl>
                                          <p:spTgt spid="24"/>
                                        </p:tgtEl>
                                      </p:cBhvr>
                                    </p:animEffect>
                                    <p:anim calcmode="lin" valueType="num">
                                      <p:cBhvr>
                                        <p:cTn id="79" dur="1000" fill="hold"/>
                                        <p:tgtEl>
                                          <p:spTgt spid="24"/>
                                        </p:tgtEl>
                                        <p:attrNameLst>
                                          <p:attrName>ppt_x</p:attrName>
                                        </p:attrNameLst>
                                      </p:cBhvr>
                                      <p:tavLst>
                                        <p:tav tm="0">
                                          <p:val>
                                            <p:strVal val="#ppt_x"/>
                                          </p:val>
                                        </p:tav>
                                        <p:tav tm="100000">
                                          <p:val>
                                            <p:strVal val="#ppt_x"/>
                                          </p:val>
                                        </p:tav>
                                      </p:tavLst>
                                    </p:anim>
                                    <p:anim calcmode="lin" valueType="num">
                                      <p:cBhvr>
                                        <p:cTn id="80" dur="1000" fill="hold"/>
                                        <p:tgtEl>
                                          <p:spTgt spid="24"/>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11285"/>
                                        </p:tgtEl>
                                        <p:attrNameLst>
                                          <p:attrName>style.visibility</p:attrName>
                                        </p:attrNameLst>
                                      </p:cBhvr>
                                      <p:to>
                                        <p:strVal val="visible"/>
                                      </p:to>
                                    </p:set>
                                    <p:animEffect transition="in" filter="fade">
                                      <p:cBhvr>
                                        <p:cTn id="83" dur="1000"/>
                                        <p:tgtEl>
                                          <p:spTgt spid="11285"/>
                                        </p:tgtEl>
                                      </p:cBhvr>
                                    </p:animEffect>
                                    <p:anim calcmode="lin" valueType="num">
                                      <p:cBhvr>
                                        <p:cTn id="84" dur="1000" fill="hold"/>
                                        <p:tgtEl>
                                          <p:spTgt spid="11285"/>
                                        </p:tgtEl>
                                        <p:attrNameLst>
                                          <p:attrName>ppt_x</p:attrName>
                                        </p:attrNameLst>
                                      </p:cBhvr>
                                      <p:tavLst>
                                        <p:tav tm="0">
                                          <p:val>
                                            <p:strVal val="#ppt_x"/>
                                          </p:val>
                                        </p:tav>
                                        <p:tav tm="100000">
                                          <p:val>
                                            <p:strVal val="#ppt_x"/>
                                          </p:val>
                                        </p:tav>
                                      </p:tavLst>
                                    </p:anim>
                                    <p:anim calcmode="lin" valueType="num">
                                      <p:cBhvr>
                                        <p:cTn id="85" dur="1000" fill="hold"/>
                                        <p:tgtEl>
                                          <p:spTgt spid="11285"/>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11286"/>
                                        </p:tgtEl>
                                        <p:attrNameLst>
                                          <p:attrName>style.visibility</p:attrName>
                                        </p:attrNameLst>
                                      </p:cBhvr>
                                      <p:to>
                                        <p:strVal val="visible"/>
                                      </p:to>
                                    </p:set>
                                    <p:animEffect transition="in" filter="fade">
                                      <p:cBhvr>
                                        <p:cTn id="88" dur="1000"/>
                                        <p:tgtEl>
                                          <p:spTgt spid="11286"/>
                                        </p:tgtEl>
                                      </p:cBhvr>
                                    </p:animEffect>
                                    <p:anim calcmode="lin" valueType="num">
                                      <p:cBhvr>
                                        <p:cTn id="89" dur="1000" fill="hold"/>
                                        <p:tgtEl>
                                          <p:spTgt spid="11286"/>
                                        </p:tgtEl>
                                        <p:attrNameLst>
                                          <p:attrName>ppt_x</p:attrName>
                                        </p:attrNameLst>
                                      </p:cBhvr>
                                      <p:tavLst>
                                        <p:tav tm="0">
                                          <p:val>
                                            <p:strVal val="#ppt_x"/>
                                          </p:val>
                                        </p:tav>
                                        <p:tav tm="100000">
                                          <p:val>
                                            <p:strVal val="#ppt_x"/>
                                          </p:val>
                                        </p:tav>
                                      </p:tavLst>
                                    </p:anim>
                                    <p:anim calcmode="lin" valueType="num">
                                      <p:cBhvr>
                                        <p:cTn id="90" dur="1000" fill="hold"/>
                                        <p:tgtEl>
                                          <p:spTgt spid="11286"/>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1287"/>
                                        </p:tgtEl>
                                        <p:attrNameLst>
                                          <p:attrName>style.visibility</p:attrName>
                                        </p:attrNameLst>
                                      </p:cBhvr>
                                      <p:to>
                                        <p:strVal val="visible"/>
                                      </p:to>
                                    </p:set>
                                    <p:animEffect transition="in" filter="fade">
                                      <p:cBhvr>
                                        <p:cTn id="93" dur="1000"/>
                                        <p:tgtEl>
                                          <p:spTgt spid="11287"/>
                                        </p:tgtEl>
                                      </p:cBhvr>
                                    </p:animEffect>
                                    <p:anim calcmode="lin" valueType="num">
                                      <p:cBhvr>
                                        <p:cTn id="94" dur="1000" fill="hold"/>
                                        <p:tgtEl>
                                          <p:spTgt spid="11287"/>
                                        </p:tgtEl>
                                        <p:attrNameLst>
                                          <p:attrName>ppt_x</p:attrName>
                                        </p:attrNameLst>
                                      </p:cBhvr>
                                      <p:tavLst>
                                        <p:tav tm="0">
                                          <p:val>
                                            <p:strVal val="#ppt_x"/>
                                          </p:val>
                                        </p:tav>
                                        <p:tav tm="100000">
                                          <p:val>
                                            <p:strVal val="#ppt_x"/>
                                          </p:val>
                                        </p:tav>
                                      </p:tavLst>
                                    </p:anim>
                                    <p:anim calcmode="lin" valueType="num">
                                      <p:cBhvr>
                                        <p:cTn id="95" dur="1000" fill="hold"/>
                                        <p:tgtEl>
                                          <p:spTgt spid="11287"/>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fade">
                                      <p:cBhvr>
                                        <p:cTn id="98" dur="1000"/>
                                        <p:tgtEl>
                                          <p:spTgt spid="29"/>
                                        </p:tgtEl>
                                      </p:cBhvr>
                                    </p:animEffect>
                                    <p:anim calcmode="lin" valueType="num">
                                      <p:cBhvr>
                                        <p:cTn id="99" dur="1000" fill="hold"/>
                                        <p:tgtEl>
                                          <p:spTgt spid="29"/>
                                        </p:tgtEl>
                                        <p:attrNameLst>
                                          <p:attrName>ppt_x</p:attrName>
                                        </p:attrNameLst>
                                      </p:cBhvr>
                                      <p:tavLst>
                                        <p:tav tm="0">
                                          <p:val>
                                            <p:strVal val="#ppt_x"/>
                                          </p:val>
                                        </p:tav>
                                        <p:tav tm="100000">
                                          <p:val>
                                            <p:strVal val="#ppt_x"/>
                                          </p:val>
                                        </p:tav>
                                      </p:tavLst>
                                    </p:anim>
                                    <p:anim calcmode="lin" valueType="num">
                                      <p:cBhvr>
                                        <p:cTn id="100" dur="1000" fill="hold"/>
                                        <p:tgtEl>
                                          <p:spTgt spid="29"/>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1000"/>
                                        <p:tgtEl>
                                          <p:spTgt spid="30"/>
                                        </p:tgtEl>
                                      </p:cBhvr>
                                    </p:animEffect>
                                    <p:anim calcmode="lin" valueType="num">
                                      <p:cBhvr>
                                        <p:cTn id="104" dur="1000" fill="hold"/>
                                        <p:tgtEl>
                                          <p:spTgt spid="30"/>
                                        </p:tgtEl>
                                        <p:attrNameLst>
                                          <p:attrName>ppt_x</p:attrName>
                                        </p:attrNameLst>
                                      </p:cBhvr>
                                      <p:tavLst>
                                        <p:tav tm="0">
                                          <p:val>
                                            <p:strVal val="#ppt_x"/>
                                          </p:val>
                                        </p:tav>
                                        <p:tav tm="100000">
                                          <p:val>
                                            <p:strVal val="#ppt_x"/>
                                          </p:val>
                                        </p:tav>
                                      </p:tavLst>
                                    </p:anim>
                                    <p:anim calcmode="lin" valueType="num">
                                      <p:cBhvr>
                                        <p:cTn id="105" dur="1000" fill="hold"/>
                                        <p:tgtEl>
                                          <p:spTgt spid="30"/>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31"/>
                                        </p:tgtEl>
                                        <p:attrNameLst>
                                          <p:attrName>style.visibility</p:attrName>
                                        </p:attrNameLst>
                                      </p:cBhvr>
                                      <p:to>
                                        <p:strVal val="visible"/>
                                      </p:to>
                                    </p:set>
                                    <p:animEffect transition="in" filter="fade">
                                      <p:cBhvr>
                                        <p:cTn id="108" dur="1000"/>
                                        <p:tgtEl>
                                          <p:spTgt spid="31"/>
                                        </p:tgtEl>
                                      </p:cBhvr>
                                    </p:animEffect>
                                    <p:anim calcmode="lin" valueType="num">
                                      <p:cBhvr>
                                        <p:cTn id="109" dur="1000" fill="hold"/>
                                        <p:tgtEl>
                                          <p:spTgt spid="31"/>
                                        </p:tgtEl>
                                        <p:attrNameLst>
                                          <p:attrName>ppt_x</p:attrName>
                                        </p:attrNameLst>
                                      </p:cBhvr>
                                      <p:tavLst>
                                        <p:tav tm="0">
                                          <p:val>
                                            <p:strVal val="#ppt_x"/>
                                          </p:val>
                                        </p:tav>
                                        <p:tav tm="100000">
                                          <p:val>
                                            <p:strVal val="#ppt_x"/>
                                          </p:val>
                                        </p:tav>
                                      </p:tavLst>
                                    </p:anim>
                                    <p:anim calcmode="lin" valueType="num">
                                      <p:cBhvr>
                                        <p:cTn id="110" dur="1000" fill="hold"/>
                                        <p:tgtEl>
                                          <p:spTgt spid="31"/>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11291"/>
                                        </p:tgtEl>
                                        <p:attrNameLst>
                                          <p:attrName>style.visibility</p:attrName>
                                        </p:attrNameLst>
                                      </p:cBhvr>
                                      <p:to>
                                        <p:strVal val="visible"/>
                                      </p:to>
                                    </p:set>
                                    <p:animEffect transition="in" filter="fade">
                                      <p:cBhvr>
                                        <p:cTn id="113" dur="1000"/>
                                        <p:tgtEl>
                                          <p:spTgt spid="11291"/>
                                        </p:tgtEl>
                                      </p:cBhvr>
                                    </p:animEffect>
                                    <p:anim calcmode="lin" valueType="num">
                                      <p:cBhvr>
                                        <p:cTn id="114" dur="1000" fill="hold"/>
                                        <p:tgtEl>
                                          <p:spTgt spid="11291"/>
                                        </p:tgtEl>
                                        <p:attrNameLst>
                                          <p:attrName>ppt_x</p:attrName>
                                        </p:attrNameLst>
                                      </p:cBhvr>
                                      <p:tavLst>
                                        <p:tav tm="0">
                                          <p:val>
                                            <p:strVal val="#ppt_x"/>
                                          </p:val>
                                        </p:tav>
                                        <p:tav tm="100000">
                                          <p:val>
                                            <p:strVal val="#ppt_x"/>
                                          </p:val>
                                        </p:tav>
                                      </p:tavLst>
                                    </p:anim>
                                    <p:anim calcmode="lin" valueType="num">
                                      <p:cBhvr>
                                        <p:cTn id="115" dur="1000" fill="hold"/>
                                        <p:tgtEl>
                                          <p:spTgt spid="11291"/>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fade">
                                      <p:cBhvr>
                                        <p:cTn id="118" dur="1000"/>
                                        <p:tgtEl>
                                          <p:spTgt spid="33"/>
                                        </p:tgtEl>
                                      </p:cBhvr>
                                    </p:animEffect>
                                    <p:anim calcmode="lin" valueType="num">
                                      <p:cBhvr>
                                        <p:cTn id="119" dur="1000" fill="hold"/>
                                        <p:tgtEl>
                                          <p:spTgt spid="33"/>
                                        </p:tgtEl>
                                        <p:attrNameLst>
                                          <p:attrName>ppt_x</p:attrName>
                                        </p:attrNameLst>
                                      </p:cBhvr>
                                      <p:tavLst>
                                        <p:tav tm="0">
                                          <p:val>
                                            <p:strVal val="#ppt_x"/>
                                          </p:val>
                                        </p:tav>
                                        <p:tav tm="100000">
                                          <p:val>
                                            <p:strVal val="#ppt_x"/>
                                          </p:val>
                                        </p:tav>
                                      </p:tavLst>
                                    </p:anim>
                                    <p:anim calcmode="lin" valueType="num">
                                      <p:cBhvr>
                                        <p:cTn id="120" dur="1000" fill="hold"/>
                                        <p:tgtEl>
                                          <p:spTgt spid="33"/>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0"/>
                                  </p:stCondLst>
                                  <p:childTnLst>
                                    <p:set>
                                      <p:cBhvr>
                                        <p:cTn id="122" dur="1" fill="hold">
                                          <p:stCondLst>
                                            <p:cond delay="0"/>
                                          </p:stCondLst>
                                        </p:cTn>
                                        <p:tgtEl>
                                          <p:spTgt spid="11269"/>
                                        </p:tgtEl>
                                        <p:attrNameLst>
                                          <p:attrName>style.visibility</p:attrName>
                                        </p:attrNameLst>
                                      </p:cBhvr>
                                      <p:to>
                                        <p:strVal val="visible"/>
                                      </p:to>
                                    </p:set>
                                    <p:animEffect transition="in" filter="fade">
                                      <p:cBhvr>
                                        <p:cTn id="123" dur="1000"/>
                                        <p:tgtEl>
                                          <p:spTgt spid="11269"/>
                                        </p:tgtEl>
                                      </p:cBhvr>
                                    </p:animEffect>
                                    <p:anim calcmode="lin" valueType="num">
                                      <p:cBhvr>
                                        <p:cTn id="124" dur="1000" fill="hold"/>
                                        <p:tgtEl>
                                          <p:spTgt spid="11269"/>
                                        </p:tgtEl>
                                        <p:attrNameLst>
                                          <p:attrName>ppt_x</p:attrName>
                                        </p:attrNameLst>
                                      </p:cBhvr>
                                      <p:tavLst>
                                        <p:tav tm="0">
                                          <p:val>
                                            <p:strVal val="#ppt_x"/>
                                          </p:val>
                                        </p:tav>
                                        <p:tav tm="100000">
                                          <p:val>
                                            <p:strVal val="#ppt_x"/>
                                          </p:val>
                                        </p:tav>
                                      </p:tavLst>
                                    </p:anim>
                                    <p:anim calcmode="lin" valueType="num">
                                      <p:cBhvr>
                                        <p:cTn id="125" dur="1000" fill="hold"/>
                                        <p:tgtEl>
                                          <p:spTgt spid="11269"/>
                                        </p:tgtEl>
                                        <p:attrNameLst>
                                          <p:attrName>ppt_y</p:attrName>
                                        </p:attrNameLst>
                                      </p:cBhvr>
                                      <p:tavLst>
                                        <p:tav tm="0">
                                          <p:val>
                                            <p:strVal val="#ppt_y+.1"/>
                                          </p:val>
                                        </p:tav>
                                        <p:tav tm="100000">
                                          <p:val>
                                            <p:strVal val="#ppt_y"/>
                                          </p:val>
                                        </p:tav>
                                      </p:tavLst>
                                    </p:anim>
                                  </p:childTnLst>
                                </p:cTn>
                              </p:par>
                              <p:par>
                                <p:cTn id="126" presetID="42" presetClass="entr" presetSubtype="0" fill="hold" nodeType="withEffect">
                                  <p:stCondLst>
                                    <p:cond delay="0"/>
                                  </p:stCondLst>
                                  <p:childTnLst>
                                    <p:set>
                                      <p:cBhvr>
                                        <p:cTn id="127" dur="1" fill="hold">
                                          <p:stCondLst>
                                            <p:cond delay="0"/>
                                          </p:stCondLst>
                                        </p:cTn>
                                        <p:tgtEl>
                                          <p:spTgt spid="11270"/>
                                        </p:tgtEl>
                                        <p:attrNameLst>
                                          <p:attrName>style.visibility</p:attrName>
                                        </p:attrNameLst>
                                      </p:cBhvr>
                                      <p:to>
                                        <p:strVal val="visible"/>
                                      </p:to>
                                    </p:set>
                                    <p:animEffect transition="in" filter="fade">
                                      <p:cBhvr>
                                        <p:cTn id="128" dur="1000"/>
                                        <p:tgtEl>
                                          <p:spTgt spid="11270"/>
                                        </p:tgtEl>
                                      </p:cBhvr>
                                    </p:animEffect>
                                    <p:anim calcmode="lin" valueType="num">
                                      <p:cBhvr>
                                        <p:cTn id="129" dur="1000" fill="hold"/>
                                        <p:tgtEl>
                                          <p:spTgt spid="11270"/>
                                        </p:tgtEl>
                                        <p:attrNameLst>
                                          <p:attrName>ppt_x</p:attrName>
                                        </p:attrNameLst>
                                      </p:cBhvr>
                                      <p:tavLst>
                                        <p:tav tm="0">
                                          <p:val>
                                            <p:strVal val="#ppt_x"/>
                                          </p:val>
                                        </p:tav>
                                        <p:tav tm="100000">
                                          <p:val>
                                            <p:strVal val="#ppt_x"/>
                                          </p:val>
                                        </p:tav>
                                      </p:tavLst>
                                    </p:anim>
                                    <p:anim calcmode="lin" valueType="num">
                                      <p:cBhvr>
                                        <p:cTn id="130" dur="1000" fill="hold"/>
                                        <p:tgtEl>
                                          <p:spTgt spid="11270"/>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grpId="0" nodeType="clickEffect">
                                  <p:stCondLst>
                                    <p:cond delay="0"/>
                                  </p:stCondLst>
                                  <p:childTnLst>
                                    <p:set>
                                      <p:cBhvr>
                                        <p:cTn id="134" dur="1" fill="hold">
                                          <p:stCondLst>
                                            <p:cond delay="0"/>
                                          </p:stCondLst>
                                        </p:cTn>
                                        <p:tgtEl>
                                          <p:spTgt spid="32"/>
                                        </p:tgtEl>
                                        <p:attrNameLst>
                                          <p:attrName>style.visibility</p:attrName>
                                        </p:attrNameLst>
                                      </p:cBhvr>
                                      <p:to>
                                        <p:strVal val="visible"/>
                                      </p:to>
                                    </p:set>
                                    <p:animEffect transition="in" filter="wipe(down)">
                                      <p:cBhvr>
                                        <p:cTn id="135" dur="500"/>
                                        <p:tgtEl>
                                          <p:spTgt spid="32"/>
                                        </p:tgtEl>
                                      </p:cBhvr>
                                    </p:animEffect>
                                  </p:childTnLst>
                                </p:cTn>
                              </p:par>
                            </p:childTnLst>
                          </p:cTn>
                        </p:par>
                      </p:childTnLst>
                    </p:cTn>
                  </p:par>
                  <p:par>
                    <p:cTn id="136" fill="hold">
                      <p:stCondLst>
                        <p:cond delay="indefinite"/>
                      </p:stCondLst>
                      <p:childTnLst>
                        <p:par>
                          <p:cTn id="137" fill="hold">
                            <p:stCondLst>
                              <p:cond delay="0"/>
                            </p:stCondLst>
                            <p:childTnLst>
                              <p:par>
                                <p:cTn id="138" presetID="21" presetClass="entr" presetSubtype="1" fill="hold" nodeType="click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wheel(1)">
                                      <p:cBhvr>
                                        <p:cTn id="140"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273" grpId="0" animBg="1"/>
      <p:bldP spid="11274" grpId="0" animBg="1"/>
      <p:bldP spid="11275" grpId="0" animBg="1"/>
      <p:bldP spid="11276" grpId="0" animBg="1"/>
      <p:bldP spid="11277" grpId="0" animBg="1"/>
      <p:bldP spid="11278" grpId="0" animBg="1"/>
      <p:bldP spid="11279" grpId="0" animBg="1"/>
      <p:bldP spid="11280" grpId="0" animBg="1"/>
      <p:bldP spid="11281" grpId="0" animBg="1"/>
      <p:bldP spid="11282" grpId="0" animBg="1"/>
      <p:bldP spid="11283" grpId="0" animBg="1"/>
      <p:bldP spid="24" grpId="0"/>
      <p:bldP spid="11285" grpId="0" animBg="1"/>
      <p:bldP spid="11286" grpId="0" animBg="1"/>
      <p:bldP spid="11287" grpId="0" animBg="1"/>
      <p:bldP spid="29" grpId="0"/>
      <p:bldP spid="30" grpId="0"/>
      <p:bldP spid="31" grpId="0"/>
      <p:bldP spid="11291" grpId="0" animBg="1"/>
      <p:bldP spid="33" grpId="0"/>
      <p:bldP spid="32"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Box 4"/>
          <p:cNvSpPr txBox="1">
            <a:spLocks noChangeArrowheads="1"/>
          </p:cNvSpPr>
          <p:nvPr/>
        </p:nvSpPr>
        <p:spPr bwMode="blackWhite">
          <a:xfrm>
            <a:off x="1159689" y="145880"/>
            <a:ext cx="5689600" cy="581025"/>
          </a:xfrm>
          <a:prstGeom prst="rect">
            <a:avLst/>
          </a:prstGeom>
          <a:noFill/>
          <a:ln w="9525">
            <a:noFill/>
            <a:miter lim="800000"/>
            <a:headEnd/>
            <a:tailEnd/>
          </a:ln>
        </p:spPr>
        <p:txBody>
          <a:bodyPr>
            <a:spAutoFit/>
          </a:bodyPr>
          <a:lstStyle/>
          <a:p>
            <a:pPr>
              <a:spcBef>
                <a:spcPct val="50000"/>
              </a:spcBef>
              <a:defRPr/>
            </a:pPr>
            <a:r>
              <a:rPr lang="zh-CN" altLang="en-US" sz="3200" b="1" i="0" dirty="0">
                <a:solidFill>
                  <a:srgbClr val="0033CC"/>
                </a:solidFill>
              </a:rPr>
              <a:t>太阳就是一个近似</a:t>
            </a:r>
            <a:r>
              <a:rPr lang="zh-CN" altLang="en-US" sz="3200" b="1" i="0" dirty="0">
                <a:solidFill>
                  <a:srgbClr val="0033CC"/>
                </a:solidFill>
                <a:effectLst>
                  <a:outerShdw blurRad="38100" dist="38100" dir="2700000" algn="tl">
                    <a:srgbClr val="FFFFFF"/>
                  </a:outerShdw>
                </a:effectLst>
                <a:latin typeface="宋体" pitchFamily="2" charset="-122"/>
              </a:rPr>
              <a:t>黑</a:t>
            </a:r>
            <a:r>
              <a:rPr lang="zh-CN" altLang="en-US" sz="3200" b="1" i="0" dirty="0">
                <a:solidFill>
                  <a:srgbClr val="0033CC"/>
                </a:solidFill>
              </a:rPr>
              <a:t>体。</a:t>
            </a:r>
            <a:endParaRPr lang="en-US" altLang="zh-CN" sz="3200" b="1" i="0" dirty="0">
              <a:solidFill>
                <a:srgbClr val="0033CC"/>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793" y="852386"/>
            <a:ext cx="2857500" cy="2305050"/>
          </a:xfrm>
          <a:prstGeom prst="rect">
            <a:avLst/>
          </a:prstGeom>
        </p:spPr>
      </p:pic>
      <p:graphicFrame>
        <p:nvGraphicFramePr>
          <p:cNvPr id="13" name="Object 8"/>
          <p:cNvGraphicFramePr>
            <a:graphicFrameLocks noChangeAspect="1"/>
          </p:cNvGraphicFramePr>
          <p:nvPr>
            <p:extLst>
              <p:ext uri="{D42A27DB-BD31-4B8C-83A1-F6EECF244321}">
                <p14:modId xmlns:p14="http://schemas.microsoft.com/office/powerpoint/2010/main" val="1021988878"/>
              </p:ext>
            </p:extLst>
          </p:nvPr>
        </p:nvGraphicFramePr>
        <p:xfrm>
          <a:off x="6959600" y="225426"/>
          <a:ext cx="2851150" cy="1331913"/>
        </p:xfrm>
        <a:graphic>
          <a:graphicData uri="http://schemas.openxmlformats.org/presentationml/2006/ole">
            <mc:AlternateContent xmlns:mc="http://schemas.openxmlformats.org/markup-compatibility/2006">
              <mc:Choice xmlns:v="urn:schemas-microsoft-com:vml" Requires="v">
                <p:oleObj spid="_x0000_s357530" name="公式" r:id="rId4" imgW="495000" imgH="228600" progId="Equation.3">
                  <p:embed/>
                </p:oleObj>
              </mc:Choice>
              <mc:Fallback>
                <p:oleObj name="公式" r:id="rId4" imgW="495000" imgH="228600" progId="Equation.3">
                  <p:embed/>
                  <p:pic>
                    <p:nvPicPr>
                      <p:cNvPr id="5" name="Object 8"/>
                      <p:cNvPicPr>
                        <a:picLocks noChangeAspect="1" noChangeArrowheads="1"/>
                      </p:cNvPicPr>
                      <p:nvPr/>
                    </p:nvPicPr>
                    <p:blipFill>
                      <a:blip r:embed="rId5"/>
                      <a:srcRect/>
                      <a:stretch>
                        <a:fillRect/>
                      </a:stretch>
                    </p:blipFill>
                    <p:spPr bwMode="blackWhite">
                      <a:xfrm>
                        <a:off x="6959600" y="225426"/>
                        <a:ext cx="2851150" cy="1331913"/>
                      </a:xfrm>
                      <a:prstGeom prst="rect">
                        <a:avLst/>
                      </a:prstGeom>
                      <a:noFill/>
                      <a:ln>
                        <a:noFill/>
                      </a:ln>
                      <a:effectLst/>
                      <a:extLst/>
                    </p:spPr>
                  </p:pic>
                </p:oleObj>
              </mc:Fallback>
            </mc:AlternateContent>
          </a:graphicData>
        </a:graphic>
      </p:graphicFrame>
      <p:pic>
        <p:nvPicPr>
          <p:cNvPr id="14" name="Picture 5" descr="未标题-7"/>
          <p:cNvPicPr>
            <a:picLocks noChangeAspect="1" noChangeArrowheads="1"/>
          </p:cNvPicPr>
          <p:nvPr/>
        </p:nvPicPr>
        <p:blipFill>
          <a:blip r:embed="rId6">
            <a:lum contrast="12000"/>
            <a:extLst>
              <a:ext uri="{28A0092B-C50C-407E-A947-70E740481C1C}">
                <a14:useLocalDpi xmlns:a14="http://schemas.microsoft.com/office/drawing/2010/main" val="0"/>
              </a:ext>
            </a:extLst>
          </a:blip>
          <a:srcRect/>
          <a:stretch>
            <a:fillRect/>
          </a:stretch>
        </p:blipFill>
        <p:spPr bwMode="auto">
          <a:xfrm>
            <a:off x="1022228" y="4149080"/>
            <a:ext cx="4000500"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Object 6"/>
          <p:cNvGraphicFramePr>
            <a:graphicFrameLocks noChangeAspect="1"/>
          </p:cNvGraphicFramePr>
          <p:nvPr>
            <p:extLst>
              <p:ext uri="{D42A27DB-BD31-4B8C-83A1-F6EECF244321}">
                <p14:modId xmlns:p14="http://schemas.microsoft.com/office/powerpoint/2010/main" val="2119571618"/>
              </p:ext>
            </p:extLst>
          </p:nvPr>
        </p:nvGraphicFramePr>
        <p:xfrm>
          <a:off x="2533900" y="3744268"/>
          <a:ext cx="2623765" cy="531813"/>
        </p:xfrm>
        <a:graphic>
          <a:graphicData uri="http://schemas.openxmlformats.org/presentationml/2006/ole">
            <mc:AlternateContent xmlns:mc="http://schemas.openxmlformats.org/markup-compatibility/2006">
              <mc:Choice xmlns:v="urn:schemas-microsoft-com:vml" Requires="v">
                <p:oleObj spid="_x0000_s357531" name="公式" r:id="rId7" imgW="876240" imgH="228600" progId="Equation.3">
                  <p:embed/>
                </p:oleObj>
              </mc:Choice>
              <mc:Fallback>
                <p:oleObj name="公式" r:id="rId7" imgW="876240" imgH="228600" progId="Equation.3">
                  <p:embed/>
                  <p:pic>
                    <p:nvPicPr>
                      <p:cNvPr id="13314" name="Object 6"/>
                      <p:cNvPicPr>
                        <a:picLocks noChangeAspect="1" noChangeArrowheads="1"/>
                      </p:cNvPicPr>
                      <p:nvPr/>
                    </p:nvPicPr>
                    <p:blipFill>
                      <a:blip r:embed="rId8"/>
                      <a:srcRect/>
                      <a:stretch>
                        <a:fillRect/>
                      </a:stretch>
                    </p:blipFill>
                    <p:spPr bwMode="blackWhite">
                      <a:xfrm>
                        <a:off x="2533900" y="3744268"/>
                        <a:ext cx="2623765" cy="531813"/>
                      </a:xfrm>
                      <a:prstGeom prst="rect">
                        <a:avLst/>
                      </a:prstGeom>
                      <a:noFill/>
                      <a:ln>
                        <a:noFill/>
                      </a:ln>
                      <a:extLst/>
                    </p:spPr>
                  </p:pic>
                </p:oleObj>
              </mc:Fallback>
            </mc:AlternateContent>
          </a:graphicData>
        </a:graphic>
      </p:graphicFrame>
      <p:graphicFrame>
        <p:nvGraphicFramePr>
          <p:cNvPr id="16" name="Object 10"/>
          <p:cNvGraphicFramePr>
            <a:graphicFrameLocks noChangeAspect="1"/>
          </p:cNvGraphicFramePr>
          <p:nvPr>
            <p:extLst>
              <p:ext uri="{D42A27DB-BD31-4B8C-83A1-F6EECF244321}">
                <p14:modId xmlns:p14="http://schemas.microsoft.com/office/powerpoint/2010/main" val="3125158704"/>
              </p:ext>
            </p:extLst>
          </p:nvPr>
        </p:nvGraphicFramePr>
        <p:xfrm>
          <a:off x="5951984" y="2803588"/>
          <a:ext cx="3414712" cy="1022350"/>
        </p:xfrm>
        <a:graphic>
          <a:graphicData uri="http://schemas.openxmlformats.org/presentationml/2006/ole">
            <mc:AlternateContent xmlns:mc="http://schemas.openxmlformats.org/markup-compatibility/2006">
              <mc:Choice xmlns:v="urn:schemas-microsoft-com:vml" Requires="v">
                <p:oleObj spid="_x0000_s357532" name="公式" r:id="rId9" imgW="787320" imgH="228600" progId="Equation.3">
                  <p:embed/>
                </p:oleObj>
              </mc:Choice>
              <mc:Fallback>
                <p:oleObj name="公式" r:id="rId9" imgW="787320" imgH="228600" progId="Equation.3">
                  <p:embed/>
                  <p:pic>
                    <p:nvPicPr>
                      <p:cNvPr id="6" name="Object 10"/>
                      <p:cNvPicPr>
                        <a:picLocks noChangeAspect="1" noChangeArrowheads="1"/>
                      </p:cNvPicPr>
                      <p:nvPr/>
                    </p:nvPicPr>
                    <p:blipFill>
                      <a:blip r:embed="rId10"/>
                      <a:srcRect/>
                      <a:stretch>
                        <a:fillRect/>
                      </a:stretch>
                    </p:blipFill>
                    <p:spPr bwMode="blackWhite">
                      <a:xfrm>
                        <a:off x="5951984" y="2803588"/>
                        <a:ext cx="3414712" cy="1022350"/>
                      </a:xfrm>
                      <a:prstGeom prst="rect">
                        <a:avLst/>
                      </a:prstGeom>
                      <a:noFill/>
                      <a:ln>
                        <a:noFill/>
                      </a:ln>
                      <a:extLst/>
                    </p:spPr>
                  </p:pic>
                </p:oleObj>
              </mc:Fallback>
            </mc:AlternateContent>
          </a:graphicData>
        </a:graphic>
      </p:graphicFrame>
      <p:sp>
        <p:nvSpPr>
          <p:cNvPr id="17" name="Text Box 13"/>
          <p:cNvSpPr txBox="1">
            <a:spLocks noChangeArrowheads="1"/>
          </p:cNvSpPr>
          <p:nvPr/>
        </p:nvSpPr>
        <p:spPr bwMode="blackWhite">
          <a:xfrm>
            <a:off x="5540380" y="1741986"/>
            <a:ext cx="550919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b="1" i="0" dirty="0">
                <a:solidFill>
                  <a:srgbClr val="9900FF"/>
                </a:solidFill>
              </a:rPr>
              <a:t>由维恩公式，知太阳的表面温度为</a:t>
            </a:r>
            <a:r>
              <a:rPr lang="en-US" altLang="zh-CN" sz="2800" b="1" i="0" dirty="0">
                <a:solidFill>
                  <a:srgbClr val="9900FF"/>
                </a:solidFill>
              </a:rPr>
              <a:t>5500</a:t>
            </a:r>
            <a:r>
              <a:rPr lang="zh-CN" altLang="en-US" sz="2800" b="1" i="0" dirty="0">
                <a:solidFill>
                  <a:srgbClr val="9900FF"/>
                </a:solidFill>
              </a:rPr>
              <a:t>度左右。</a:t>
            </a:r>
            <a:endParaRPr lang="en-US" altLang="zh-CN" sz="2800" b="1" i="0" dirty="0">
              <a:solidFill>
                <a:srgbClr val="9900FF"/>
              </a:solidFill>
            </a:endParaRPr>
          </a:p>
        </p:txBody>
      </p:sp>
      <p:sp>
        <p:nvSpPr>
          <p:cNvPr id="18" name="Text Box 16"/>
          <p:cNvSpPr txBox="1">
            <a:spLocks noChangeArrowheads="1"/>
          </p:cNvSpPr>
          <p:nvPr/>
        </p:nvSpPr>
        <p:spPr bwMode="blackWhite">
          <a:xfrm>
            <a:off x="7104112" y="4340374"/>
            <a:ext cx="3563938"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dirty="0">
                <a:solidFill>
                  <a:srgbClr val="008000"/>
                </a:solidFill>
              </a:rPr>
              <a:t>太阳每秒向外辐射的总能量：</a:t>
            </a:r>
            <a:r>
              <a:rPr lang="en-US" altLang="zh-CN" sz="2800" b="1" i="0" dirty="0">
                <a:solidFill>
                  <a:schemeClr val="accent2"/>
                </a:solidFill>
              </a:rPr>
              <a:t>10</a:t>
            </a:r>
            <a:r>
              <a:rPr lang="en-US" altLang="zh-CN" sz="2800" b="1" i="0" baseline="30000" dirty="0">
                <a:solidFill>
                  <a:schemeClr val="accent2"/>
                </a:solidFill>
              </a:rPr>
              <a:t>26</a:t>
            </a:r>
            <a:r>
              <a:rPr lang="zh-CN" altLang="en-US" sz="2800" b="1" i="0" dirty="0">
                <a:solidFill>
                  <a:schemeClr val="accent2"/>
                </a:solidFill>
              </a:rPr>
              <a:t>焦耳。</a:t>
            </a:r>
            <a:endParaRPr lang="en-US" altLang="zh-CN" sz="2800" b="1" i="0" dirty="0">
              <a:solidFill>
                <a:schemeClr val="accent2"/>
              </a:solidFill>
            </a:endParaRPr>
          </a:p>
          <a:p>
            <a:pPr eaLnBrk="1" hangingPunct="1">
              <a:spcBef>
                <a:spcPct val="50000"/>
              </a:spcBef>
            </a:pPr>
            <a:r>
              <a:rPr lang="zh-CN" altLang="en-US" sz="2800" b="1" i="0" dirty="0">
                <a:solidFill>
                  <a:srgbClr val="3E0000"/>
                </a:solidFill>
              </a:rPr>
              <a:t>地球每秒能接收到的能量：</a:t>
            </a:r>
            <a:r>
              <a:rPr lang="en-US" altLang="zh-CN" sz="2800" b="1" i="0" dirty="0">
                <a:solidFill>
                  <a:schemeClr val="accent2"/>
                </a:solidFill>
              </a:rPr>
              <a:t>10</a:t>
            </a:r>
            <a:r>
              <a:rPr lang="en-US" altLang="zh-CN" sz="2800" b="1" i="0" baseline="30000" dirty="0">
                <a:solidFill>
                  <a:schemeClr val="accent2"/>
                </a:solidFill>
              </a:rPr>
              <a:t>17</a:t>
            </a:r>
            <a:r>
              <a:rPr lang="zh-CN" altLang="en-US" sz="2800" b="1" i="0" dirty="0">
                <a:solidFill>
                  <a:schemeClr val="accent2"/>
                </a:solidFill>
              </a:rPr>
              <a:t>焦耳。</a:t>
            </a:r>
            <a:endParaRPr lang="en-US" altLang="zh-CN" sz="2800" b="1" i="0" dirty="0">
              <a:solidFill>
                <a:schemeClr val="accent2"/>
              </a:solidFill>
            </a:endParaRPr>
          </a:p>
        </p:txBody>
      </p:sp>
      <p:sp>
        <p:nvSpPr>
          <p:cNvPr id="19" name="Line 17"/>
          <p:cNvSpPr>
            <a:spLocks noChangeShapeType="1"/>
          </p:cNvSpPr>
          <p:nvPr/>
        </p:nvSpPr>
        <p:spPr bwMode="blackWhite">
          <a:xfrm>
            <a:off x="3284787" y="4160193"/>
            <a:ext cx="0" cy="360363"/>
          </a:xfrm>
          <a:prstGeom prst="line">
            <a:avLst/>
          </a:prstGeom>
          <a:noFill/>
          <a:ln w="38100">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circle(in)">
                                      <p:cBhvr>
                                        <p:cTn id="19" dur="20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randombar(horizontal)">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down)">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0"/>
                                        <p:tgtEl>
                                          <p:spTgt spid="18"/>
                                        </p:tgtEl>
                                      </p:cBhvr>
                                    </p:animEffect>
                                    <p:anim calcmode="lin" valueType="num">
                                      <p:cBhvr>
                                        <p:cTn id="52" dur="1000" fill="hold"/>
                                        <p:tgtEl>
                                          <p:spTgt spid="18"/>
                                        </p:tgtEl>
                                        <p:attrNameLst>
                                          <p:attrName>ppt_x</p:attrName>
                                        </p:attrNameLst>
                                      </p:cBhvr>
                                      <p:tavLst>
                                        <p:tav tm="0">
                                          <p:val>
                                            <p:strVal val="#ppt_x"/>
                                          </p:val>
                                        </p:tav>
                                        <p:tav tm="100000">
                                          <p:val>
                                            <p:strVal val="#ppt_x"/>
                                          </p:val>
                                        </p:tav>
                                      </p:tavLst>
                                    </p:anim>
                                    <p:anim calcmode="lin" valueType="num">
                                      <p:cBhvr>
                                        <p:cTn id="5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4" descr="未标题-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013" y="2781301"/>
            <a:ext cx="3594100"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5"/>
          <p:cNvSpPr txBox="1">
            <a:spLocks noChangeArrowheads="1"/>
          </p:cNvSpPr>
          <p:nvPr/>
        </p:nvSpPr>
        <p:spPr bwMode="auto">
          <a:xfrm>
            <a:off x="1774825" y="836614"/>
            <a:ext cx="5689600" cy="579437"/>
          </a:xfrm>
          <a:prstGeom prst="rect">
            <a:avLst/>
          </a:prstGeom>
          <a:noFill/>
          <a:ln w="9525">
            <a:noFill/>
            <a:miter lim="800000"/>
            <a:headEnd/>
            <a:tailEnd/>
          </a:ln>
        </p:spPr>
        <p:txBody>
          <a:bodyPr>
            <a:spAutoFit/>
          </a:bodyPr>
          <a:lstStyle/>
          <a:p>
            <a:pPr>
              <a:spcBef>
                <a:spcPct val="50000"/>
              </a:spcBef>
              <a:defRPr/>
            </a:pPr>
            <a:r>
              <a:rPr lang="zh-CN" altLang="en-US" sz="3200" b="1" i="0" dirty="0">
                <a:solidFill>
                  <a:srgbClr val="9900CC"/>
                </a:solidFill>
              </a:rPr>
              <a:t>宇宙也是一个</a:t>
            </a:r>
            <a:r>
              <a:rPr lang="zh-CN" altLang="en-US" sz="3200" b="1" i="0" dirty="0">
                <a:solidFill>
                  <a:srgbClr val="9900CC"/>
                </a:solidFill>
                <a:effectLst>
                  <a:outerShdw blurRad="38100" dist="38100" dir="2700000" algn="tl">
                    <a:srgbClr val="FFFFFF"/>
                  </a:outerShdw>
                </a:effectLst>
                <a:latin typeface="宋体" pitchFamily="2" charset="-122"/>
              </a:rPr>
              <a:t>黑</a:t>
            </a:r>
            <a:r>
              <a:rPr lang="zh-CN" altLang="en-US" sz="3200" b="1" i="0" dirty="0">
                <a:solidFill>
                  <a:srgbClr val="9900CC"/>
                </a:solidFill>
              </a:rPr>
              <a:t>体。</a:t>
            </a:r>
            <a:endParaRPr lang="en-US" altLang="zh-CN" sz="3200" b="1" i="0" dirty="0">
              <a:solidFill>
                <a:srgbClr val="9900CC"/>
              </a:solidFill>
            </a:endParaRPr>
          </a:p>
        </p:txBody>
      </p:sp>
      <p:sp>
        <p:nvSpPr>
          <p:cNvPr id="5" name="Text Box 9"/>
          <p:cNvSpPr txBox="1">
            <a:spLocks noChangeArrowheads="1"/>
          </p:cNvSpPr>
          <p:nvPr/>
        </p:nvSpPr>
        <p:spPr bwMode="auto">
          <a:xfrm>
            <a:off x="1774825" y="1844676"/>
            <a:ext cx="5759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a:t>温度为</a:t>
            </a:r>
            <a:r>
              <a:rPr lang="en-US" altLang="zh-CN" sz="2800" b="1" i="0">
                <a:solidFill>
                  <a:srgbClr val="FF0000"/>
                </a:solidFill>
              </a:rPr>
              <a:t>2.73K</a:t>
            </a:r>
            <a:r>
              <a:rPr lang="zh-CN" altLang="en-US" sz="2800" b="1" i="0"/>
              <a:t>的宇宙热辐射谱。</a:t>
            </a:r>
          </a:p>
        </p:txBody>
      </p:sp>
      <p:sp>
        <p:nvSpPr>
          <p:cNvPr id="6" name="Line 10"/>
          <p:cNvSpPr>
            <a:spLocks noChangeShapeType="1"/>
          </p:cNvSpPr>
          <p:nvPr/>
        </p:nvSpPr>
        <p:spPr bwMode="auto">
          <a:xfrm flipH="1" flipV="1">
            <a:off x="3575050" y="3141664"/>
            <a:ext cx="0" cy="2808287"/>
          </a:xfrm>
          <a:prstGeom prst="line">
            <a:avLst/>
          </a:prstGeom>
          <a:noFill/>
          <a:ln w="28575">
            <a:solidFill>
              <a:srgbClr val="FF66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Text Box 11"/>
          <p:cNvSpPr txBox="1">
            <a:spLocks noChangeArrowheads="1"/>
          </p:cNvSpPr>
          <p:nvPr/>
        </p:nvSpPr>
        <p:spPr bwMode="auto">
          <a:xfrm>
            <a:off x="2566988" y="5805488"/>
            <a:ext cx="40322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i="0">
                <a:solidFill>
                  <a:srgbClr val="008000"/>
                </a:solidFill>
              </a:rPr>
              <a:t>对应的峰值波长是</a:t>
            </a:r>
            <a:r>
              <a:rPr lang="en-US" altLang="zh-CN" sz="3200" b="1" i="0">
                <a:solidFill>
                  <a:srgbClr val="008000"/>
                </a:solidFill>
              </a:rPr>
              <a:t>1.67</a:t>
            </a:r>
            <a:r>
              <a:rPr lang="zh-CN" altLang="en-US" sz="3200" b="1" i="0">
                <a:solidFill>
                  <a:srgbClr val="008000"/>
                </a:solidFill>
              </a:rPr>
              <a:t>毫米 </a:t>
            </a:r>
            <a:endParaRPr lang="en-US" altLang="zh-CN" sz="3200" b="1" i="0">
              <a:solidFill>
                <a:srgbClr val="008000"/>
              </a:solidFill>
            </a:endParaRPr>
          </a:p>
        </p:txBody>
      </p:sp>
      <p:pic>
        <p:nvPicPr>
          <p:cNvPr id="8" name="Picture 12" descr="CBR1Fig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2112" y="1396912"/>
            <a:ext cx="3708400" cy="295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3"/>
          <p:cNvSpPr txBox="1">
            <a:spLocks noChangeArrowheads="1"/>
          </p:cNvSpPr>
          <p:nvPr/>
        </p:nvSpPr>
        <p:spPr bwMode="auto">
          <a:xfrm>
            <a:off x="6491288" y="4357688"/>
            <a:ext cx="4176712"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b="1" i="0"/>
              <a:t>宇宙间充满了 </a:t>
            </a:r>
            <a:r>
              <a:rPr lang="zh-CN" altLang="en-US" sz="2800" b="1" i="0">
                <a:solidFill>
                  <a:srgbClr val="FF0000"/>
                </a:solidFill>
                <a:sym typeface="Symbol" panose="05050102010706020507" pitchFamily="18" charset="2"/>
              </a:rPr>
              <a:t></a:t>
            </a:r>
            <a:r>
              <a:rPr lang="en-US" altLang="zh-CN" sz="2800" b="1" i="0" baseline="-25000">
                <a:solidFill>
                  <a:srgbClr val="FF0000"/>
                </a:solidFill>
              </a:rPr>
              <a:t>m</a:t>
            </a:r>
            <a:r>
              <a:rPr lang="zh-CN" altLang="en-US" sz="2800" b="1" i="0">
                <a:solidFill>
                  <a:srgbClr val="FF0000"/>
                </a:solidFill>
              </a:rPr>
              <a:t>在</a:t>
            </a:r>
            <a:r>
              <a:rPr lang="en-US" altLang="zh-CN" sz="2800" b="1" i="0">
                <a:solidFill>
                  <a:srgbClr val="FF0000"/>
                </a:solidFill>
              </a:rPr>
              <a:t>1</a:t>
            </a:r>
            <a:r>
              <a:rPr lang="zh-CN" altLang="en-US" sz="2800" b="1" i="0">
                <a:solidFill>
                  <a:srgbClr val="FF0000"/>
                </a:solidFill>
              </a:rPr>
              <a:t>毫米</a:t>
            </a:r>
            <a:r>
              <a:rPr lang="zh-CN" altLang="en-US" sz="2800" b="1" i="0"/>
              <a:t>附近的</a:t>
            </a:r>
            <a:r>
              <a:rPr lang="zh-CN" altLang="en-US" sz="2800" b="1" i="0">
                <a:solidFill>
                  <a:srgbClr val="FF0000"/>
                </a:solidFill>
              </a:rPr>
              <a:t>微波背景辐射</a:t>
            </a:r>
            <a:r>
              <a:rPr lang="zh-CN" altLang="en-US" sz="2800" b="1" i="0"/>
              <a:t>，这已经被实验证实，成为宇宙大爆炸起源的最可信证据。</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nodeType="afterGroup">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Text Box 4"/>
          <p:cNvSpPr txBox="1">
            <a:spLocks noChangeArrowheads="1"/>
          </p:cNvSpPr>
          <p:nvPr/>
        </p:nvSpPr>
        <p:spPr bwMode="auto">
          <a:xfrm>
            <a:off x="4238626" y="285751"/>
            <a:ext cx="4429125" cy="650875"/>
          </a:xfrm>
          <a:prstGeom prst="rect">
            <a:avLst/>
          </a:prstGeom>
          <a:solidFill>
            <a:srgbClr val="FFFF00"/>
          </a:solidFill>
          <a:ln w="9525">
            <a:solidFill>
              <a:srgbClr val="FFCC00"/>
            </a:solidFill>
            <a:miter lim="800000"/>
            <a:headEnd/>
            <a:tailEnd/>
          </a:ln>
        </p:spPr>
        <p:txBody>
          <a:bodyPr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600" b="1" i="0">
                <a:solidFill>
                  <a:srgbClr val="FF3300"/>
                </a:solidFill>
                <a:ea typeface="楷体_GB2312" pitchFamily="49" charset="-122"/>
              </a:rPr>
              <a:t>1846</a:t>
            </a:r>
            <a:r>
              <a:rPr lang="zh-CN" altLang="en-US" sz="3600" b="1" i="0">
                <a:solidFill>
                  <a:srgbClr val="FF3300"/>
                </a:solidFill>
                <a:ea typeface="楷体_GB2312" pitchFamily="49" charset="-122"/>
              </a:rPr>
              <a:t>年海王星的发现</a:t>
            </a:r>
            <a:endParaRPr lang="en-US" altLang="zh-CN" sz="3600" b="1" i="0">
              <a:solidFill>
                <a:srgbClr val="FF3300"/>
              </a:solidFill>
              <a:ea typeface="楷体_GB2312" pitchFamily="49" charset="-122"/>
            </a:endParaRPr>
          </a:p>
        </p:txBody>
      </p:sp>
      <p:sp>
        <p:nvSpPr>
          <p:cNvPr id="5123" name="Text Box 5"/>
          <p:cNvSpPr txBox="1">
            <a:spLocks noChangeArrowheads="1"/>
          </p:cNvSpPr>
          <p:nvPr/>
        </p:nvSpPr>
        <p:spPr bwMode="auto">
          <a:xfrm>
            <a:off x="4238626" y="928689"/>
            <a:ext cx="5929313" cy="649287"/>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600" b="1" i="0">
                <a:solidFill>
                  <a:srgbClr val="FF3300"/>
                </a:solidFill>
                <a:ea typeface="楷体_GB2312" pitchFamily="49" charset="-122"/>
              </a:rPr>
              <a:t>1864</a:t>
            </a:r>
            <a:r>
              <a:rPr lang="zh-CN" altLang="en-US" sz="3600" b="1" i="0">
                <a:solidFill>
                  <a:srgbClr val="FF3300"/>
                </a:solidFill>
                <a:ea typeface="楷体_GB2312" pitchFamily="49" charset="-122"/>
              </a:rPr>
              <a:t>年麦克斯韦预言电磁波</a:t>
            </a:r>
            <a:endParaRPr lang="en-US" altLang="zh-CN" sz="3600" b="1" i="0">
              <a:solidFill>
                <a:srgbClr val="FF3300"/>
              </a:solidFill>
              <a:ea typeface="楷体_GB2312" pitchFamily="49" charset="-122"/>
            </a:endParaRPr>
          </a:p>
        </p:txBody>
      </p:sp>
      <p:sp>
        <p:nvSpPr>
          <p:cNvPr id="5124" name="Text Box 6"/>
          <p:cNvSpPr txBox="1">
            <a:spLocks noChangeArrowheads="1"/>
          </p:cNvSpPr>
          <p:nvPr/>
        </p:nvSpPr>
        <p:spPr bwMode="auto">
          <a:xfrm>
            <a:off x="2238375" y="1785939"/>
            <a:ext cx="8072438" cy="64928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600" b="1" i="0">
                <a:solidFill>
                  <a:schemeClr val="accent2"/>
                </a:solidFill>
                <a:ea typeface="楷体_GB2312" pitchFamily="49" charset="-122"/>
              </a:rPr>
              <a:t>经典物理的成就达到了登峰造极的程度</a:t>
            </a:r>
            <a:endParaRPr lang="en-US" altLang="zh-CN" sz="3600" b="1" i="0">
              <a:solidFill>
                <a:schemeClr val="accent2"/>
              </a:solidFill>
              <a:ea typeface="楷体_GB2312" pitchFamily="49" charset="-122"/>
            </a:endParaRPr>
          </a:p>
        </p:txBody>
      </p:sp>
      <p:sp>
        <p:nvSpPr>
          <p:cNvPr id="5125" name="Text Box 3"/>
          <p:cNvSpPr txBox="1">
            <a:spLocks noChangeArrowheads="1"/>
          </p:cNvSpPr>
          <p:nvPr/>
        </p:nvSpPr>
        <p:spPr bwMode="auto">
          <a:xfrm>
            <a:off x="2595564" y="3429001"/>
            <a:ext cx="6897687" cy="709613"/>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4000" b="1" i="0">
                <a:solidFill>
                  <a:schemeClr val="accent2"/>
                </a:solidFill>
                <a:ea typeface="楷体_GB2312" pitchFamily="49" charset="-122"/>
              </a:rPr>
              <a:t>物质粒子  </a:t>
            </a:r>
            <a:r>
              <a:rPr lang="en-US" altLang="zh-CN" sz="4000" b="1" i="0">
                <a:solidFill>
                  <a:schemeClr val="accent2"/>
                </a:solidFill>
                <a:ea typeface="楷体_GB2312" pitchFamily="49" charset="-122"/>
              </a:rPr>
              <a:t>+  </a:t>
            </a:r>
            <a:r>
              <a:rPr lang="zh-CN" altLang="en-US" sz="4000" b="1" i="0">
                <a:solidFill>
                  <a:schemeClr val="accent2"/>
                </a:solidFill>
                <a:ea typeface="楷体_GB2312" pitchFamily="49" charset="-122"/>
              </a:rPr>
              <a:t>电磁场  </a:t>
            </a:r>
            <a:r>
              <a:rPr lang="en-US" altLang="zh-CN" sz="4000" b="1" i="0">
                <a:solidFill>
                  <a:schemeClr val="accent2"/>
                </a:solidFill>
                <a:ea typeface="楷体_GB2312" pitchFamily="49" charset="-122"/>
              </a:rPr>
              <a:t>=  </a:t>
            </a:r>
            <a:r>
              <a:rPr lang="zh-CN" altLang="en-US" sz="4000" b="1" i="0">
                <a:solidFill>
                  <a:schemeClr val="accent2"/>
                </a:solidFill>
                <a:ea typeface="楷体_GB2312" pitchFamily="49" charset="-122"/>
              </a:rPr>
              <a:t>世界</a:t>
            </a:r>
          </a:p>
        </p:txBody>
      </p:sp>
      <p:sp>
        <p:nvSpPr>
          <p:cNvPr id="5126" name="Text Box 4"/>
          <p:cNvSpPr txBox="1">
            <a:spLocks noChangeArrowheads="1"/>
          </p:cNvSpPr>
          <p:nvPr/>
        </p:nvSpPr>
        <p:spPr bwMode="auto">
          <a:xfrm>
            <a:off x="2166938" y="5072064"/>
            <a:ext cx="73914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600" b="1" i="0">
                <a:solidFill>
                  <a:srgbClr val="FF3300"/>
                </a:solidFill>
                <a:ea typeface="楷体_GB2312" pitchFamily="49" charset="-122"/>
              </a:rPr>
              <a:t>物质粒子的运动由经典力学描述</a:t>
            </a:r>
          </a:p>
        </p:txBody>
      </p:sp>
      <p:sp>
        <p:nvSpPr>
          <p:cNvPr id="5127" name="Text Box 5"/>
          <p:cNvSpPr txBox="1">
            <a:spLocks noChangeArrowheads="1"/>
          </p:cNvSpPr>
          <p:nvPr/>
        </p:nvSpPr>
        <p:spPr bwMode="auto">
          <a:xfrm>
            <a:off x="2309813" y="4286250"/>
            <a:ext cx="685800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600" b="1" i="0">
                <a:solidFill>
                  <a:srgbClr val="FF3300"/>
                </a:solidFill>
                <a:ea typeface="楷体_GB2312" pitchFamily="49" charset="-122"/>
              </a:rPr>
              <a:t>电磁场运动由经典电磁学描述</a:t>
            </a:r>
            <a:endParaRPr lang="en-US" altLang="zh-CN" sz="3600" b="1" i="0">
              <a:solidFill>
                <a:srgbClr val="FF3300"/>
              </a:solidFill>
              <a:ea typeface="楷体_GB2312" pitchFamily="49" charset="-122"/>
            </a:endParaRPr>
          </a:p>
        </p:txBody>
      </p:sp>
      <p:sp>
        <p:nvSpPr>
          <p:cNvPr id="5128" name="Text Box 6"/>
          <p:cNvSpPr txBox="1">
            <a:spLocks noChangeArrowheads="1"/>
          </p:cNvSpPr>
          <p:nvPr/>
        </p:nvSpPr>
        <p:spPr bwMode="auto">
          <a:xfrm>
            <a:off x="1809750" y="5786439"/>
            <a:ext cx="80010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600" b="1" i="0">
                <a:solidFill>
                  <a:srgbClr val="FF3300"/>
                </a:solidFill>
                <a:ea typeface="楷体_GB2312" pitchFamily="49" charset="-122"/>
              </a:rPr>
              <a:t>带电粒子与电磁场相互作用是洛仑兹力</a:t>
            </a:r>
            <a:r>
              <a:rPr lang="en-US" altLang="zh-CN" sz="3600" b="1" i="0">
                <a:solidFill>
                  <a:srgbClr val="FF3300"/>
                </a:solidFill>
                <a:ea typeface="楷体_GB2312" pitchFamily="49" charset="-122"/>
              </a:rPr>
              <a:t>.</a:t>
            </a:r>
          </a:p>
        </p:txBody>
      </p:sp>
      <p:sp>
        <p:nvSpPr>
          <p:cNvPr id="14" name="矩形 13"/>
          <p:cNvSpPr/>
          <p:nvPr/>
        </p:nvSpPr>
        <p:spPr>
          <a:xfrm>
            <a:off x="1809751" y="214313"/>
            <a:ext cx="2143125" cy="1200150"/>
          </a:xfrm>
          <a:prstGeom prst="rect">
            <a:avLst/>
          </a:prstGeom>
        </p:spPr>
        <p:txBody>
          <a:bodyPr>
            <a:spAutoFit/>
          </a:bodyPr>
          <a:lstStyle/>
          <a:p>
            <a:pPr>
              <a:defRPr/>
            </a:pPr>
            <a:r>
              <a:rPr lang="zh-CN" altLang="en-US" sz="3600" b="1" i="0" kern="0" dirty="0">
                <a:solidFill>
                  <a:srgbClr val="0099FF"/>
                </a:solidFill>
              </a:rPr>
              <a:t>最为突出的事例：</a:t>
            </a:r>
          </a:p>
        </p:txBody>
      </p:sp>
      <p:sp>
        <p:nvSpPr>
          <p:cNvPr id="15" name="矩形 14"/>
          <p:cNvSpPr/>
          <p:nvPr/>
        </p:nvSpPr>
        <p:spPr>
          <a:xfrm>
            <a:off x="3095626" y="2714626"/>
            <a:ext cx="5897563" cy="646113"/>
          </a:xfrm>
          <a:prstGeom prst="rect">
            <a:avLst/>
          </a:prstGeom>
        </p:spPr>
        <p:txBody>
          <a:bodyPr wrap="none">
            <a:spAutoFit/>
          </a:bodyPr>
          <a:lstStyle/>
          <a:p>
            <a:pPr algn="ctr">
              <a:defRPr/>
            </a:pPr>
            <a:r>
              <a:rPr lang="zh-CN" altLang="en-US" sz="3600" b="1" i="0" kern="0" dirty="0"/>
              <a:t>当时物理学家们的世界图样</a:t>
            </a:r>
            <a:r>
              <a:rPr lang="en-US" altLang="zh-CN" sz="3600" b="1" i="0" kern="0" dirty="0"/>
              <a:t>:</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4" descr="Cosmo5Problems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2575" y="3557589"/>
            <a:ext cx="2884488" cy="1443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 name="Picture 5" descr="20090624114308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2575" y="244475"/>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6"/>
          <p:cNvSpPr txBox="1">
            <a:spLocks noChangeArrowheads="1"/>
          </p:cNvSpPr>
          <p:nvPr/>
        </p:nvSpPr>
        <p:spPr bwMode="auto">
          <a:xfrm>
            <a:off x="6488114" y="5357814"/>
            <a:ext cx="367347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0">
                <a:ea typeface="楷体_GB2312" pitchFamily="49" charset="-122"/>
              </a:rPr>
              <a:t>WMAP</a:t>
            </a:r>
            <a:r>
              <a:rPr lang="zh-CN" altLang="en-US" b="1" i="0">
                <a:ea typeface="楷体_GB2312" pitchFamily="49" charset="-122"/>
              </a:rPr>
              <a:t>探测到的宇宙微波背景辐射。</a:t>
            </a:r>
          </a:p>
        </p:txBody>
      </p:sp>
      <p:pic>
        <p:nvPicPr>
          <p:cNvPr id="38917" name="Picture 7" descr="CO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5864" y="317500"/>
            <a:ext cx="2251075"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8" descr="cmb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11400" y="3629026"/>
            <a:ext cx="2736850" cy="13620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8919" name="Text Box 11"/>
          <p:cNvSpPr txBox="1">
            <a:spLocks noChangeArrowheads="1"/>
          </p:cNvSpPr>
          <p:nvPr/>
        </p:nvSpPr>
        <p:spPr bwMode="auto">
          <a:xfrm>
            <a:off x="2024063" y="5357814"/>
            <a:ext cx="36004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0">
                <a:ea typeface="楷体_GB2312" pitchFamily="49" charset="-122"/>
              </a:rPr>
              <a:t>COBE</a:t>
            </a:r>
            <a:r>
              <a:rPr lang="zh-CN" altLang="en-US" b="1" i="0">
                <a:latin typeface="楷体_GB2312" pitchFamily="49" charset="-122"/>
                <a:ea typeface="楷体_GB2312" pitchFamily="49" charset="-122"/>
              </a:rPr>
              <a:t>探测到的宇宙微波背景辐射。</a:t>
            </a:r>
            <a:endParaRPr lang="en-US" altLang="zh-CN" b="1" i="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427071" y="911242"/>
            <a:ext cx="7560840" cy="2246769"/>
          </a:xfrm>
          <a:prstGeom prst="rect">
            <a:avLst/>
          </a:prstGeom>
        </p:spPr>
        <p:txBody>
          <a:bodyPr wrap="square">
            <a:spAutoFit/>
          </a:bodyPr>
          <a:lstStyle/>
          <a:p>
            <a:r>
              <a:rPr lang="en-US" altLang="zh-CN" sz="2800" b="1" i="0" dirty="0">
                <a:solidFill>
                  <a:srgbClr val="9900CC"/>
                </a:solidFill>
              </a:rPr>
              <a:t> </a:t>
            </a:r>
            <a:r>
              <a:rPr lang="zh-CN" altLang="en-US" sz="2800" b="1" i="0" dirty="0">
                <a:solidFill>
                  <a:srgbClr val="9900CC"/>
                </a:solidFill>
              </a:rPr>
              <a:t>测量星球表面温度的方法之一，是把星球看作绝对黑体而测定其最大单色辐出度的波长</a:t>
            </a:r>
            <a:r>
              <a:rPr lang="en-US" altLang="zh-CN" sz="2800" b="1" dirty="0">
                <a:solidFill>
                  <a:srgbClr val="FF0000"/>
                </a:solidFill>
                <a:sym typeface="Symbol" panose="05050102010706020507" pitchFamily="18" charset="2"/>
              </a:rPr>
              <a:t></a:t>
            </a:r>
            <a:r>
              <a:rPr lang="en-US" altLang="zh-CN" sz="2800" b="1" baseline="-25000" dirty="0">
                <a:solidFill>
                  <a:srgbClr val="FF0000"/>
                </a:solidFill>
              </a:rPr>
              <a:t>m</a:t>
            </a:r>
            <a:r>
              <a:rPr lang="zh-CN" altLang="en-US" sz="2800" b="1" i="0" dirty="0"/>
              <a:t>，</a:t>
            </a:r>
            <a:r>
              <a:rPr lang="zh-CN" altLang="en-US" sz="2800" b="1" i="0" dirty="0">
                <a:solidFill>
                  <a:srgbClr val="009900"/>
                </a:solidFill>
              </a:rPr>
              <a:t>现测得太阳的</a:t>
            </a:r>
            <a:r>
              <a:rPr lang="en-US" altLang="zh-CN" sz="2800" b="1" dirty="0">
                <a:solidFill>
                  <a:srgbClr val="FF0000"/>
                </a:solidFill>
                <a:sym typeface="Symbol" panose="05050102010706020507" pitchFamily="18" charset="2"/>
              </a:rPr>
              <a:t></a:t>
            </a:r>
            <a:r>
              <a:rPr lang="en-US" altLang="zh-CN" sz="2800" b="1" baseline="-25000" dirty="0">
                <a:solidFill>
                  <a:srgbClr val="FF0000"/>
                </a:solidFill>
              </a:rPr>
              <a:t>m</a:t>
            </a:r>
            <a:r>
              <a:rPr lang="en-US" altLang="zh-CN" sz="2800" b="1" i="0" baseline="-25000" dirty="0">
                <a:solidFill>
                  <a:srgbClr val="FF0000"/>
                </a:solidFill>
              </a:rPr>
              <a:t>1</a:t>
            </a:r>
            <a:r>
              <a:rPr lang="en-US" altLang="zh-CN" sz="2800" b="1" i="0" dirty="0">
                <a:solidFill>
                  <a:srgbClr val="FF0000"/>
                </a:solidFill>
              </a:rPr>
              <a:t>= 0.55 </a:t>
            </a:r>
            <a:r>
              <a:rPr lang="en-US" altLang="zh-CN" sz="2800" b="1" dirty="0">
                <a:solidFill>
                  <a:srgbClr val="FF0000"/>
                </a:solidFill>
                <a:sym typeface="Symbol" panose="05050102010706020507" pitchFamily="18" charset="2"/>
              </a:rPr>
              <a:t></a:t>
            </a:r>
            <a:r>
              <a:rPr lang="en-US" altLang="zh-CN" sz="2800" b="1" i="0" dirty="0">
                <a:solidFill>
                  <a:srgbClr val="FF0000"/>
                </a:solidFill>
              </a:rPr>
              <a:t>m</a:t>
            </a:r>
            <a:r>
              <a:rPr lang="zh-CN" altLang="en-US" sz="2800" b="1" i="0" dirty="0">
                <a:solidFill>
                  <a:srgbClr val="9900CC"/>
                </a:solidFill>
              </a:rPr>
              <a:t>，</a:t>
            </a:r>
            <a:r>
              <a:rPr lang="zh-CN" altLang="en-US" sz="2800" b="1" i="0" dirty="0">
                <a:solidFill>
                  <a:srgbClr val="0000FF"/>
                </a:solidFill>
              </a:rPr>
              <a:t>北极星的</a:t>
            </a:r>
            <a:r>
              <a:rPr lang="en-US" altLang="zh-CN" sz="2800" b="1" dirty="0">
                <a:solidFill>
                  <a:srgbClr val="FF0000"/>
                </a:solidFill>
                <a:sym typeface="Symbol" panose="05050102010706020507" pitchFamily="18" charset="2"/>
              </a:rPr>
              <a:t></a:t>
            </a:r>
            <a:r>
              <a:rPr lang="en-US" altLang="zh-CN" sz="2800" b="1" baseline="-25000" dirty="0">
                <a:solidFill>
                  <a:srgbClr val="FF0000"/>
                </a:solidFill>
              </a:rPr>
              <a:t>m</a:t>
            </a:r>
            <a:r>
              <a:rPr lang="en-US" altLang="zh-CN" sz="2800" b="1" i="0" baseline="-25000" dirty="0">
                <a:solidFill>
                  <a:srgbClr val="FF0000"/>
                </a:solidFill>
              </a:rPr>
              <a:t>2 </a:t>
            </a:r>
            <a:r>
              <a:rPr lang="en-US" altLang="zh-CN" sz="2800" b="1" i="0" dirty="0">
                <a:solidFill>
                  <a:srgbClr val="FF0000"/>
                </a:solidFill>
              </a:rPr>
              <a:t>= 0.35 </a:t>
            </a:r>
            <a:r>
              <a:rPr lang="en-US" altLang="zh-CN" sz="2800" b="1" dirty="0">
                <a:solidFill>
                  <a:srgbClr val="FF0000"/>
                </a:solidFill>
                <a:sym typeface="Symbol" panose="05050102010706020507" pitchFamily="18" charset="2"/>
              </a:rPr>
              <a:t> </a:t>
            </a:r>
            <a:r>
              <a:rPr lang="en-US" altLang="zh-CN" sz="2800" b="1" i="0" dirty="0">
                <a:solidFill>
                  <a:srgbClr val="FF0000"/>
                </a:solidFill>
              </a:rPr>
              <a:t>m</a:t>
            </a:r>
            <a:r>
              <a:rPr lang="zh-CN" altLang="en-US" sz="2800" b="1" i="0" dirty="0">
                <a:solidFill>
                  <a:srgbClr val="009900"/>
                </a:solidFill>
              </a:rPr>
              <a:t>，</a:t>
            </a:r>
            <a:r>
              <a:rPr lang="zh-CN" altLang="en-US" sz="2800" b="1" i="0" dirty="0">
                <a:solidFill>
                  <a:srgbClr val="0000FF"/>
                </a:solidFill>
              </a:rPr>
              <a:t>则太阳表面温度</a:t>
            </a:r>
            <a:r>
              <a:rPr lang="en-US" altLang="zh-CN" sz="2800" b="1" dirty="0">
                <a:solidFill>
                  <a:srgbClr val="FF0000"/>
                </a:solidFill>
              </a:rPr>
              <a:t>T</a:t>
            </a:r>
            <a:r>
              <a:rPr lang="en-US" altLang="zh-CN" sz="2800" b="1" i="0" baseline="-25000" dirty="0">
                <a:solidFill>
                  <a:srgbClr val="FF0000"/>
                </a:solidFill>
              </a:rPr>
              <a:t>1</a:t>
            </a:r>
            <a:r>
              <a:rPr lang="en-US" altLang="zh-CN" sz="2800" baseline="-25000" dirty="0">
                <a:solidFill>
                  <a:srgbClr val="FF0000"/>
                </a:solidFill>
              </a:rPr>
              <a:t> </a:t>
            </a:r>
            <a:r>
              <a:rPr lang="zh-CN" altLang="en-US" sz="2800" b="1" i="0" dirty="0">
                <a:solidFill>
                  <a:srgbClr val="0000FF"/>
                </a:solidFill>
              </a:rPr>
              <a:t>与北极星表面温度</a:t>
            </a:r>
            <a:r>
              <a:rPr lang="en-US" altLang="zh-CN" sz="2800" b="1" dirty="0">
                <a:solidFill>
                  <a:srgbClr val="FF0000"/>
                </a:solidFill>
              </a:rPr>
              <a:t>T</a:t>
            </a:r>
            <a:r>
              <a:rPr lang="en-US" altLang="zh-CN" sz="2800" b="1" i="0" baseline="-25000" dirty="0">
                <a:solidFill>
                  <a:srgbClr val="FF0000"/>
                </a:solidFill>
              </a:rPr>
              <a:t>2</a:t>
            </a:r>
            <a:r>
              <a:rPr lang="en-US" altLang="zh-CN" sz="2800" b="1" i="0" baseline="-25000" dirty="0">
                <a:solidFill>
                  <a:srgbClr val="0000FF"/>
                </a:solidFill>
              </a:rPr>
              <a:t> </a:t>
            </a:r>
            <a:r>
              <a:rPr lang="zh-CN" altLang="en-US" sz="2800" b="1" i="0" dirty="0">
                <a:solidFill>
                  <a:srgbClr val="0000FF"/>
                </a:solidFill>
              </a:rPr>
              <a:t>之比</a:t>
            </a:r>
            <a:r>
              <a:rPr lang="en-US" altLang="zh-CN" sz="2800" b="1" dirty="0">
                <a:solidFill>
                  <a:srgbClr val="FF0000"/>
                </a:solidFill>
              </a:rPr>
              <a:t>T</a:t>
            </a:r>
            <a:r>
              <a:rPr lang="en-US" altLang="zh-CN" sz="2800" b="1" i="0" baseline="-25000" dirty="0">
                <a:solidFill>
                  <a:srgbClr val="FF0000"/>
                </a:solidFill>
              </a:rPr>
              <a:t>1 </a:t>
            </a:r>
            <a:r>
              <a:rPr lang="en-US" altLang="zh-CN" sz="2800" b="1" i="0" dirty="0">
                <a:solidFill>
                  <a:srgbClr val="FF0000"/>
                </a:solidFill>
              </a:rPr>
              <a:t>/</a:t>
            </a:r>
            <a:r>
              <a:rPr lang="en-US" altLang="zh-CN" sz="2800" b="1" dirty="0">
                <a:solidFill>
                  <a:srgbClr val="FF0000"/>
                </a:solidFill>
              </a:rPr>
              <a:t>T</a:t>
            </a:r>
            <a:r>
              <a:rPr lang="en-US" altLang="zh-CN" sz="2800" b="1" i="0" baseline="-25000" dirty="0">
                <a:solidFill>
                  <a:srgbClr val="FF0000"/>
                </a:solidFill>
              </a:rPr>
              <a:t>2 </a:t>
            </a:r>
            <a:r>
              <a:rPr lang="en-US" altLang="zh-CN" sz="2800" b="1" i="0" dirty="0">
                <a:solidFill>
                  <a:srgbClr val="0000FF"/>
                </a:solidFill>
              </a:rPr>
              <a:t>=</a:t>
            </a:r>
            <a:r>
              <a:rPr lang="en-US" altLang="zh-CN" sz="2800" b="1" i="0" dirty="0">
                <a:solidFill>
                  <a:srgbClr val="9900CC"/>
                </a:solidFill>
              </a:rPr>
              <a:t> </a:t>
            </a:r>
            <a:r>
              <a:rPr lang="en-US" altLang="zh-CN" sz="2800" b="1" i="0" dirty="0">
                <a:solidFill>
                  <a:srgbClr val="009900"/>
                </a:solidFill>
              </a:rPr>
              <a:t>______</a:t>
            </a:r>
            <a:endParaRPr lang="zh-CN" altLang="en-US" sz="2800" b="1" i="0" dirty="0">
              <a:solidFill>
                <a:srgbClr val="009900"/>
              </a:solidFill>
            </a:endParaRPr>
          </a:p>
        </p:txBody>
      </p:sp>
      <p:sp>
        <p:nvSpPr>
          <p:cNvPr id="18" name="矩形 17"/>
          <p:cNvSpPr/>
          <p:nvPr/>
        </p:nvSpPr>
        <p:spPr>
          <a:xfrm>
            <a:off x="4252012" y="2545829"/>
            <a:ext cx="777008" cy="492443"/>
          </a:xfrm>
          <a:prstGeom prst="rect">
            <a:avLst/>
          </a:prstGeom>
        </p:spPr>
        <p:txBody>
          <a:bodyPr wrap="none">
            <a:spAutoFit/>
          </a:bodyPr>
          <a:lstStyle/>
          <a:p>
            <a:r>
              <a:rPr lang="en-US" altLang="zh-CN" b="1" i="0" dirty="0">
                <a:solidFill>
                  <a:srgbClr val="FF0000"/>
                </a:solidFill>
              </a:rPr>
              <a:t>7:11</a:t>
            </a:r>
            <a:endParaRPr lang="zh-CN" altLang="en-US" dirty="0">
              <a:solidFill>
                <a:srgbClr val="FF0000"/>
              </a:solidFill>
            </a:endParaRPr>
          </a:p>
        </p:txBody>
      </p:sp>
      <p:sp>
        <p:nvSpPr>
          <p:cNvPr id="19" name="矩形 18"/>
          <p:cNvSpPr/>
          <p:nvPr/>
        </p:nvSpPr>
        <p:spPr>
          <a:xfrm>
            <a:off x="3262486" y="3251571"/>
            <a:ext cx="2348720" cy="523220"/>
          </a:xfrm>
          <a:prstGeom prst="rect">
            <a:avLst/>
          </a:prstGeom>
        </p:spPr>
        <p:txBody>
          <a:bodyPr wrap="none">
            <a:spAutoFit/>
          </a:bodyPr>
          <a:lstStyle/>
          <a:p>
            <a:r>
              <a:rPr lang="zh-CN" altLang="en-US" sz="2800" b="1" i="0" dirty="0">
                <a:solidFill>
                  <a:srgbClr val="FF00FF"/>
                </a:solidFill>
                <a:ea typeface="楷体_GB2312" pitchFamily="49" charset="-122"/>
                <a:sym typeface="Symbol" panose="05050102010706020507" pitchFamily="18" charset="2"/>
              </a:rPr>
              <a:t>维恩位移定律</a:t>
            </a:r>
            <a:endParaRPr lang="zh-CN" altLang="en-US" sz="2800" dirty="0">
              <a:solidFill>
                <a:srgbClr val="FF00FF"/>
              </a:solidFill>
            </a:endParaRPr>
          </a:p>
        </p:txBody>
      </p:sp>
      <p:graphicFrame>
        <p:nvGraphicFramePr>
          <p:cNvPr id="20" name="Object 10"/>
          <p:cNvGraphicFramePr>
            <a:graphicFrameLocks noChangeAspect="1"/>
          </p:cNvGraphicFramePr>
          <p:nvPr>
            <p:extLst>
              <p:ext uri="{D42A27DB-BD31-4B8C-83A1-F6EECF244321}">
                <p14:modId xmlns:p14="http://schemas.microsoft.com/office/powerpoint/2010/main" val="951301345"/>
              </p:ext>
            </p:extLst>
          </p:nvPr>
        </p:nvGraphicFramePr>
        <p:xfrm>
          <a:off x="6139844" y="3140968"/>
          <a:ext cx="1816869" cy="765521"/>
        </p:xfrm>
        <a:graphic>
          <a:graphicData uri="http://schemas.openxmlformats.org/presentationml/2006/ole">
            <mc:AlternateContent xmlns:mc="http://schemas.openxmlformats.org/markup-compatibility/2006">
              <mc:Choice xmlns:v="urn:schemas-microsoft-com:vml" Requires="v">
                <p:oleObj spid="_x0000_s258424" name="公式" r:id="rId3" imgW="457280" imgH="142795" progId="Equation.3">
                  <p:embed/>
                </p:oleObj>
              </mc:Choice>
              <mc:Fallback>
                <p:oleObj name="公式" r:id="rId3" imgW="457280" imgH="1427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9844" y="3140968"/>
                        <a:ext cx="1816869" cy="765521"/>
                      </a:xfrm>
                      <a:prstGeom prst="rect">
                        <a:avLst/>
                      </a:prstGeom>
                      <a:solidFill>
                        <a:srgbClr val="FFFF00"/>
                      </a:solidFill>
                      <a:ln>
                        <a:noFill/>
                      </a:ln>
                      <a:effectLst/>
                      <a:extLst/>
                    </p:spPr>
                  </p:pic>
                </p:oleObj>
              </mc:Fallback>
            </mc:AlternateContent>
          </a:graphicData>
        </a:graphic>
      </p:graphicFrame>
      <p:pic>
        <p:nvPicPr>
          <p:cNvPr id="21" name="Picture 24" descr="4C70BBA977B88F3DF7393CB7443DAF2A"/>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214697" y="2047202"/>
            <a:ext cx="1555973" cy="166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60"/>
          <p:cNvSpPr>
            <a:spLocks noChangeArrowheads="1"/>
          </p:cNvSpPr>
          <p:nvPr/>
        </p:nvSpPr>
        <p:spPr bwMode="auto">
          <a:xfrm>
            <a:off x="5215726" y="67114"/>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b="1" i="0" dirty="0">
                <a:solidFill>
                  <a:srgbClr val="FF0000"/>
                </a:solidFill>
                <a:latin typeface="宋体" panose="02010600030101010101" pitchFamily="2" charset="-122"/>
              </a:rPr>
              <a:t>课堂练习</a:t>
            </a:r>
            <a:endParaRPr lang="zh-CN" altLang="en-US" b="1" i="0" dirty="0">
              <a:solidFill>
                <a:srgbClr val="000000"/>
              </a:solidFill>
            </a:endParaRPr>
          </a:p>
        </p:txBody>
      </p:sp>
    </p:spTree>
    <p:extLst>
      <p:ext uri="{BB962C8B-B14F-4D97-AF65-F5344CB8AC3E}">
        <p14:creationId xmlns:p14="http://schemas.microsoft.com/office/powerpoint/2010/main" val="209483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1000" fill="hold"/>
                                        <p:tgtEl>
                                          <p:spTgt spid="20"/>
                                        </p:tgtEl>
                                        <p:attrNameLst>
                                          <p:attrName>ppt_w</p:attrName>
                                        </p:attrNameLst>
                                      </p:cBhvr>
                                      <p:tavLst>
                                        <p:tav tm="0">
                                          <p:val>
                                            <p:fltVal val="0"/>
                                          </p:val>
                                        </p:tav>
                                        <p:tav tm="100000">
                                          <p:val>
                                            <p:strVal val="#ppt_w"/>
                                          </p:val>
                                        </p:tav>
                                      </p:tavLst>
                                    </p:anim>
                                    <p:anim calcmode="lin" valueType="num">
                                      <p:cBhvr>
                                        <p:cTn id="18" dur="1000" fill="hold"/>
                                        <p:tgtEl>
                                          <p:spTgt spid="20"/>
                                        </p:tgtEl>
                                        <p:attrNameLst>
                                          <p:attrName>ppt_h</p:attrName>
                                        </p:attrNameLst>
                                      </p:cBhvr>
                                      <p:tavLst>
                                        <p:tav tm="0">
                                          <p:val>
                                            <p:fltVal val="0"/>
                                          </p:val>
                                        </p:tav>
                                        <p:tav tm="100000">
                                          <p:val>
                                            <p:strVal val="#ppt_h"/>
                                          </p:val>
                                        </p:tav>
                                      </p:tavLst>
                                    </p:anim>
                                    <p:anim calcmode="lin" valueType="num">
                                      <p:cBhvr>
                                        <p:cTn id="19" dur="1000" fill="hold"/>
                                        <p:tgtEl>
                                          <p:spTgt spid="20"/>
                                        </p:tgtEl>
                                        <p:attrNameLst>
                                          <p:attrName>style.rotation</p:attrName>
                                        </p:attrNameLst>
                                      </p:cBhvr>
                                      <p:tavLst>
                                        <p:tav tm="0">
                                          <p:val>
                                            <p:fltVal val="90"/>
                                          </p:val>
                                        </p:tav>
                                        <p:tav tm="100000">
                                          <p:val>
                                            <p:fltVal val="0"/>
                                          </p:val>
                                        </p:tav>
                                      </p:tavLst>
                                    </p:anim>
                                    <p:animEffect transition="in" filter="fade">
                                      <p:cBhvr>
                                        <p:cTn id="20" dur="10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623392" y="945998"/>
            <a:ext cx="1044116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spcBef>
                <a:spcPct val="50000"/>
              </a:spcBef>
            </a:pPr>
            <a:r>
              <a:rPr lang="zh-CN" altLang="en-US" sz="2800" i="0" dirty="0"/>
              <a:t>太阳可以看成一个</a:t>
            </a:r>
            <a:r>
              <a:rPr lang="zh-CN" altLang="en-US" sz="2800" i="0" dirty="0">
                <a:effectLst>
                  <a:outerShdw blurRad="38100" dist="38100" dir="2700000" algn="tl">
                    <a:srgbClr val="FFFFFF"/>
                  </a:outerShdw>
                </a:effectLst>
                <a:latin typeface="宋体" pitchFamily="2" charset="-122"/>
              </a:rPr>
              <a:t>黑</a:t>
            </a:r>
            <a:r>
              <a:rPr lang="zh-CN" altLang="en-US" sz="2800" i="0" dirty="0"/>
              <a:t>体，</a:t>
            </a:r>
            <a:r>
              <a:rPr lang="zh-CN" altLang="en-US" sz="2800" i="0" dirty="0">
                <a:solidFill>
                  <a:srgbClr val="009900"/>
                </a:solidFill>
                <a:sym typeface="Symbol" panose="05050102010706020507" pitchFamily="18" charset="2"/>
              </a:rPr>
              <a:t>斯特藩</a:t>
            </a:r>
            <a:r>
              <a:rPr lang="en-US" altLang="zh-CN" sz="2800" i="0" dirty="0">
                <a:solidFill>
                  <a:srgbClr val="009900"/>
                </a:solidFill>
                <a:sym typeface="Symbol" panose="05050102010706020507" pitchFamily="18" charset="2"/>
              </a:rPr>
              <a:t>-</a:t>
            </a:r>
            <a:r>
              <a:rPr lang="zh-CN" altLang="en-US" sz="2800" i="0" dirty="0">
                <a:solidFill>
                  <a:srgbClr val="009900"/>
                </a:solidFill>
                <a:sym typeface="Symbol" panose="05050102010706020507" pitchFamily="18" charset="2"/>
              </a:rPr>
              <a:t>玻耳兹曼</a:t>
            </a:r>
            <a:r>
              <a:rPr lang="zh-CN" altLang="en-US" sz="2800" i="0" dirty="0">
                <a:solidFill>
                  <a:srgbClr val="009900"/>
                </a:solidFill>
              </a:rPr>
              <a:t>常数为</a:t>
            </a:r>
            <a:r>
              <a:rPr lang="zh-CN" altLang="en-US" sz="2800" i="0" dirty="0">
                <a:solidFill>
                  <a:srgbClr val="FF0000"/>
                </a:solidFill>
                <a:sym typeface="Symbol" panose="05050102010706020507" pitchFamily="18" charset="2"/>
              </a:rPr>
              <a:t></a:t>
            </a:r>
            <a:r>
              <a:rPr lang="zh-CN" altLang="en-US" sz="2800" i="0" dirty="0">
                <a:solidFill>
                  <a:srgbClr val="009900"/>
                </a:solidFill>
                <a:sym typeface="Symbol" panose="05050102010706020507" pitchFamily="18" charset="2"/>
              </a:rPr>
              <a:t>，</a:t>
            </a:r>
            <a:r>
              <a:rPr lang="zh-CN" altLang="en-US" sz="2800" i="0" dirty="0">
                <a:solidFill>
                  <a:srgbClr val="C00000"/>
                </a:solidFill>
                <a:ea typeface="楷体_GB2312" pitchFamily="49" charset="-122"/>
                <a:sym typeface="Symbol" panose="05050102010706020507" pitchFamily="18" charset="2"/>
              </a:rPr>
              <a:t>维恩</a:t>
            </a:r>
            <a:r>
              <a:rPr lang="zh-CN" altLang="en-US" sz="2800" i="0" dirty="0">
                <a:solidFill>
                  <a:srgbClr val="009900"/>
                </a:solidFill>
              </a:rPr>
              <a:t>常数</a:t>
            </a:r>
            <a:r>
              <a:rPr lang="zh-CN" altLang="en-US" sz="2800" i="0" dirty="0">
                <a:solidFill>
                  <a:srgbClr val="009900"/>
                </a:solidFill>
                <a:ea typeface="楷体_GB2312" pitchFamily="49" charset="-122"/>
                <a:sym typeface="Symbol" panose="05050102010706020507" pitchFamily="18" charset="2"/>
              </a:rPr>
              <a:t>为</a:t>
            </a:r>
            <a:r>
              <a:rPr lang="en-US" altLang="zh-CN" sz="2800" i="0" dirty="0">
                <a:solidFill>
                  <a:srgbClr val="C00000"/>
                </a:solidFill>
                <a:ea typeface="楷体_GB2312" pitchFamily="49" charset="-122"/>
                <a:sym typeface="Symbol" panose="05050102010706020507" pitchFamily="18" charset="2"/>
              </a:rPr>
              <a:t>b</a:t>
            </a:r>
            <a:r>
              <a:rPr lang="en-US" altLang="zh-CN" sz="2800" i="0" dirty="0">
                <a:solidFill>
                  <a:srgbClr val="009900"/>
                </a:solidFill>
                <a:ea typeface="楷体_GB2312" pitchFamily="49" charset="-122"/>
                <a:sym typeface="Symbol" panose="05050102010706020507" pitchFamily="18" charset="2"/>
              </a:rPr>
              <a:t>,</a:t>
            </a:r>
            <a:r>
              <a:rPr lang="zh-CN" altLang="en-US" sz="2800" i="0" dirty="0"/>
              <a:t>真空中的光速为</a:t>
            </a:r>
            <a:r>
              <a:rPr lang="en-US" altLang="zh-CN" sz="2800" i="0" dirty="0">
                <a:solidFill>
                  <a:srgbClr val="FF0000"/>
                </a:solidFill>
              </a:rPr>
              <a:t>c</a:t>
            </a:r>
            <a:r>
              <a:rPr lang="en-US" altLang="zh-CN" sz="2800" i="0" dirty="0"/>
              <a:t>,</a:t>
            </a:r>
            <a:r>
              <a:rPr lang="zh-CN" altLang="en-US" sz="2800" i="0" dirty="0"/>
              <a:t>太阳半径为</a:t>
            </a:r>
            <a:r>
              <a:rPr lang="en-US" altLang="zh-CN" sz="2800" i="0" dirty="0">
                <a:solidFill>
                  <a:srgbClr val="FF0000"/>
                </a:solidFill>
              </a:rPr>
              <a:t>R</a:t>
            </a:r>
            <a:r>
              <a:rPr lang="zh-CN" altLang="en-US" sz="2800" i="0" dirty="0"/>
              <a:t>，</a:t>
            </a:r>
            <a:r>
              <a:rPr lang="zh-CN" altLang="en-US" sz="2800" i="0" dirty="0">
                <a:solidFill>
                  <a:srgbClr val="9900CC"/>
                </a:solidFill>
              </a:rPr>
              <a:t>其最大单色辐出度的波长为</a:t>
            </a:r>
            <a:r>
              <a:rPr lang="en-US" altLang="zh-CN" sz="2800" dirty="0">
                <a:solidFill>
                  <a:srgbClr val="FF0000"/>
                </a:solidFill>
                <a:sym typeface="Symbol" panose="05050102010706020507" pitchFamily="18" charset="2"/>
              </a:rPr>
              <a:t></a:t>
            </a:r>
            <a:r>
              <a:rPr lang="en-US" altLang="zh-CN" sz="2800" baseline="-25000" dirty="0">
                <a:solidFill>
                  <a:srgbClr val="FF0000"/>
                </a:solidFill>
              </a:rPr>
              <a:t>m</a:t>
            </a:r>
            <a:r>
              <a:rPr lang="en-US" altLang="zh-CN" sz="2800" dirty="0">
                <a:solidFill>
                  <a:srgbClr val="FF0000"/>
                </a:solidFill>
                <a:sym typeface="Symbol" panose="05050102010706020507" pitchFamily="18" charset="2"/>
              </a:rPr>
              <a:t> </a:t>
            </a:r>
            <a:r>
              <a:rPr lang="zh-CN" altLang="en-US" sz="2800" i="0" dirty="0"/>
              <a:t>，因为辐射太阳单位时间内的质量损失为</a:t>
            </a:r>
            <a:r>
              <a:rPr lang="en-US" altLang="zh-CN" sz="2800" i="0" dirty="0"/>
              <a:t>=_____</a:t>
            </a:r>
            <a:r>
              <a:rPr lang="zh-CN" altLang="en-US" sz="2800" i="0" dirty="0"/>
              <a:t> </a:t>
            </a:r>
          </a:p>
        </p:txBody>
      </p:sp>
      <p:graphicFrame>
        <p:nvGraphicFramePr>
          <p:cNvPr id="3" name="Object 10"/>
          <p:cNvGraphicFramePr>
            <a:graphicFrameLocks noChangeAspect="1"/>
          </p:cNvGraphicFramePr>
          <p:nvPr>
            <p:extLst>
              <p:ext uri="{D42A27DB-BD31-4B8C-83A1-F6EECF244321}">
                <p14:modId xmlns:p14="http://schemas.microsoft.com/office/powerpoint/2010/main" val="434804431"/>
              </p:ext>
            </p:extLst>
          </p:nvPr>
        </p:nvGraphicFramePr>
        <p:xfrm>
          <a:off x="1189831" y="3771624"/>
          <a:ext cx="4706937" cy="1568450"/>
        </p:xfrm>
        <a:graphic>
          <a:graphicData uri="http://schemas.openxmlformats.org/presentationml/2006/ole">
            <mc:AlternateContent xmlns:mc="http://schemas.openxmlformats.org/markup-compatibility/2006">
              <mc:Choice xmlns:v="urn:schemas-microsoft-com:vml" Requires="v">
                <p:oleObj spid="_x0000_s337218" name="Equation" r:id="rId3" imgW="1574640" imgH="507960" progId="Equation.DSMT4">
                  <p:embed/>
                </p:oleObj>
              </mc:Choice>
              <mc:Fallback>
                <p:oleObj name="Equation" r:id="rId3" imgW="1574640" imgH="507960" progId="Equation.DSMT4">
                  <p:embed/>
                  <p:pic>
                    <p:nvPicPr>
                      <p:cNvPr id="12" name="Object 10"/>
                      <p:cNvPicPr>
                        <a:picLocks noChangeAspect="1" noChangeArrowheads="1"/>
                      </p:cNvPicPr>
                      <p:nvPr/>
                    </p:nvPicPr>
                    <p:blipFill>
                      <a:blip r:embed="rId4"/>
                      <a:srcRect/>
                      <a:stretch>
                        <a:fillRect/>
                      </a:stretch>
                    </p:blipFill>
                    <p:spPr bwMode="blackWhite">
                      <a:xfrm>
                        <a:off x="1189831" y="3771624"/>
                        <a:ext cx="4706937" cy="1568450"/>
                      </a:xfrm>
                      <a:prstGeom prst="rect">
                        <a:avLst/>
                      </a:prstGeom>
                      <a:noFill/>
                      <a:ln>
                        <a:noFill/>
                      </a:ln>
                      <a:extLst/>
                    </p:spPr>
                  </p:pic>
                </p:oleObj>
              </mc:Fallback>
            </mc:AlternateContent>
          </a:graphicData>
        </a:graphic>
      </p:graphicFrame>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316" y="2311737"/>
            <a:ext cx="6061684" cy="4546263"/>
          </a:xfrm>
          <a:prstGeom prst="rect">
            <a:avLst/>
          </a:prstGeom>
        </p:spPr>
      </p:pic>
      <p:sp>
        <p:nvSpPr>
          <p:cNvPr id="6" name="矩形 60"/>
          <p:cNvSpPr>
            <a:spLocks noChangeArrowheads="1"/>
          </p:cNvSpPr>
          <p:nvPr/>
        </p:nvSpPr>
        <p:spPr bwMode="auto">
          <a:xfrm>
            <a:off x="4836170" y="337539"/>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b="1" i="0" dirty="0">
                <a:solidFill>
                  <a:srgbClr val="FF0000"/>
                </a:solidFill>
                <a:latin typeface="宋体" panose="02010600030101010101" pitchFamily="2" charset="-122"/>
              </a:rPr>
              <a:t>课堂练习</a:t>
            </a:r>
            <a:endParaRPr lang="zh-CN" altLang="en-US" b="1" i="0" dirty="0">
              <a:solidFill>
                <a:srgbClr val="000000"/>
              </a:solidFill>
            </a:endParaRPr>
          </a:p>
        </p:txBody>
      </p:sp>
      <p:graphicFrame>
        <p:nvGraphicFramePr>
          <p:cNvPr id="7" name="Object 10"/>
          <p:cNvGraphicFramePr>
            <a:graphicFrameLocks noChangeAspect="1"/>
          </p:cNvGraphicFramePr>
          <p:nvPr>
            <p:extLst>
              <p:ext uri="{D42A27DB-BD31-4B8C-83A1-F6EECF244321}">
                <p14:modId xmlns:p14="http://schemas.microsoft.com/office/powerpoint/2010/main" val="2235960382"/>
              </p:ext>
            </p:extLst>
          </p:nvPr>
        </p:nvGraphicFramePr>
        <p:xfrm>
          <a:off x="700994" y="2423107"/>
          <a:ext cx="2065140" cy="618294"/>
        </p:xfrm>
        <a:graphic>
          <a:graphicData uri="http://schemas.openxmlformats.org/presentationml/2006/ole">
            <mc:AlternateContent xmlns:mc="http://schemas.openxmlformats.org/markup-compatibility/2006">
              <mc:Choice xmlns:v="urn:schemas-microsoft-com:vml" Requires="v">
                <p:oleObj spid="_x0000_s337219" name="公式" r:id="rId6" imgW="787320" imgH="228600" progId="Equation.3">
                  <p:embed/>
                </p:oleObj>
              </mc:Choice>
              <mc:Fallback>
                <p:oleObj name="公式" r:id="rId6" imgW="787320" imgH="228600" progId="Equation.3">
                  <p:embed/>
                  <p:pic>
                    <p:nvPicPr>
                      <p:cNvPr id="15" name="Object 10"/>
                      <p:cNvPicPr>
                        <a:picLocks noChangeAspect="1" noChangeArrowheads="1"/>
                      </p:cNvPicPr>
                      <p:nvPr/>
                    </p:nvPicPr>
                    <p:blipFill>
                      <a:blip r:embed="rId7"/>
                      <a:srcRect/>
                      <a:stretch>
                        <a:fillRect/>
                      </a:stretch>
                    </p:blipFill>
                    <p:spPr bwMode="blackWhite">
                      <a:xfrm>
                        <a:off x="700994" y="2423107"/>
                        <a:ext cx="2065140" cy="618294"/>
                      </a:xfrm>
                      <a:prstGeom prst="rect">
                        <a:avLst/>
                      </a:prstGeom>
                      <a:solidFill>
                        <a:srgbClr val="00FF00"/>
                      </a:solidFill>
                      <a:ln>
                        <a:noFill/>
                      </a:ln>
                      <a:extLst/>
                    </p:spPr>
                  </p:pic>
                </p:oleObj>
              </mc:Fallback>
            </mc:AlternateContent>
          </a:graphicData>
        </a:graphic>
      </p:graphicFrame>
      <p:graphicFrame>
        <p:nvGraphicFramePr>
          <p:cNvPr id="8" name="Object 10"/>
          <p:cNvGraphicFramePr>
            <a:graphicFrameLocks noChangeAspect="1"/>
          </p:cNvGraphicFramePr>
          <p:nvPr>
            <p:extLst>
              <p:ext uri="{D42A27DB-BD31-4B8C-83A1-F6EECF244321}">
                <p14:modId xmlns:p14="http://schemas.microsoft.com/office/powerpoint/2010/main" val="154765094"/>
              </p:ext>
            </p:extLst>
          </p:nvPr>
        </p:nvGraphicFramePr>
        <p:xfrm>
          <a:off x="3954454" y="2420296"/>
          <a:ext cx="1816869" cy="765521"/>
        </p:xfrm>
        <a:graphic>
          <a:graphicData uri="http://schemas.openxmlformats.org/presentationml/2006/ole">
            <mc:AlternateContent xmlns:mc="http://schemas.openxmlformats.org/markup-compatibility/2006">
              <mc:Choice xmlns:v="urn:schemas-microsoft-com:vml" Requires="v">
                <p:oleObj spid="_x0000_s337220" name="公式" r:id="rId8" imgW="457280" imgH="142795" progId="Equation.3">
                  <p:embed/>
                </p:oleObj>
              </mc:Choice>
              <mc:Fallback>
                <p:oleObj name="公式" r:id="rId8" imgW="457280" imgH="142795" progId="Equation.3">
                  <p:embed/>
                  <p:pic>
                    <p:nvPicPr>
                      <p:cNvPr id="2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4454" y="2420296"/>
                        <a:ext cx="1816869" cy="765521"/>
                      </a:xfrm>
                      <a:prstGeom prst="rect">
                        <a:avLst/>
                      </a:prstGeom>
                      <a:solidFill>
                        <a:srgbClr val="FFFF00"/>
                      </a:solidFill>
                      <a:ln>
                        <a:noFill/>
                      </a:ln>
                      <a:effectLst/>
                      <a:extLst/>
                    </p:spPr>
                  </p:pic>
                </p:oleObj>
              </mc:Fallback>
            </mc:AlternateContent>
          </a:graphicData>
        </a:graphic>
      </p:graphicFrame>
      <p:sp>
        <p:nvSpPr>
          <p:cNvPr id="9" name="矩形 8"/>
          <p:cNvSpPr/>
          <p:nvPr/>
        </p:nvSpPr>
        <p:spPr>
          <a:xfrm>
            <a:off x="307361" y="3273657"/>
            <a:ext cx="5356592" cy="523220"/>
          </a:xfrm>
          <a:prstGeom prst="rect">
            <a:avLst/>
          </a:prstGeom>
        </p:spPr>
        <p:txBody>
          <a:bodyPr wrap="square">
            <a:spAutoFit/>
          </a:bodyPr>
          <a:lstStyle/>
          <a:p>
            <a:r>
              <a:rPr lang="zh-CN" altLang="en-US" sz="2800" b="1" i="0" dirty="0">
                <a:solidFill>
                  <a:srgbClr val="FF00FF"/>
                </a:solidFill>
              </a:rPr>
              <a:t>太阳单位时间内的总辐射能为</a:t>
            </a:r>
            <a:endParaRPr lang="zh-CN" altLang="en-US" sz="2800" b="1" dirty="0">
              <a:solidFill>
                <a:srgbClr val="FF00FF"/>
              </a:solidFill>
            </a:endParaRPr>
          </a:p>
        </p:txBody>
      </p:sp>
      <p:sp>
        <p:nvSpPr>
          <p:cNvPr id="10" name="矩形 9"/>
          <p:cNvSpPr/>
          <p:nvPr/>
        </p:nvSpPr>
        <p:spPr>
          <a:xfrm>
            <a:off x="551385" y="5147513"/>
            <a:ext cx="2880320" cy="1384995"/>
          </a:xfrm>
          <a:prstGeom prst="rect">
            <a:avLst/>
          </a:prstGeom>
        </p:spPr>
        <p:txBody>
          <a:bodyPr wrap="square">
            <a:spAutoFit/>
          </a:bodyPr>
          <a:lstStyle/>
          <a:p>
            <a:r>
              <a:rPr lang="zh-CN" altLang="en-US" sz="2800" b="1" i="0" dirty="0">
                <a:solidFill>
                  <a:srgbClr val="009900"/>
                </a:solidFill>
              </a:rPr>
              <a:t>因为辐射太阳单位时间内的质量损失为</a:t>
            </a:r>
            <a:endParaRPr lang="zh-CN" altLang="en-US" sz="2800" b="1" dirty="0">
              <a:solidFill>
                <a:srgbClr val="009900"/>
              </a:solidFill>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1119793666"/>
              </p:ext>
            </p:extLst>
          </p:nvPr>
        </p:nvGraphicFramePr>
        <p:xfrm>
          <a:off x="3280419" y="5170429"/>
          <a:ext cx="3111500" cy="1568450"/>
        </p:xfrm>
        <a:graphic>
          <a:graphicData uri="http://schemas.openxmlformats.org/presentationml/2006/ole">
            <mc:AlternateContent xmlns:mc="http://schemas.openxmlformats.org/markup-compatibility/2006">
              <mc:Choice xmlns:v="urn:schemas-microsoft-com:vml" Requires="v">
                <p:oleObj spid="_x0000_s337221" name="Equation" r:id="rId10" imgW="1041120" imgH="507960" progId="Equation.DSMT4">
                  <p:embed/>
                </p:oleObj>
              </mc:Choice>
              <mc:Fallback>
                <p:oleObj name="Equation" r:id="rId10" imgW="1041120" imgH="507960" progId="Equation.DSMT4">
                  <p:embed/>
                  <p:pic>
                    <p:nvPicPr>
                      <p:cNvPr id="3" name="Object 10"/>
                      <p:cNvPicPr>
                        <a:picLocks noChangeAspect="1" noChangeArrowheads="1"/>
                      </p:cNvPicPr>
                      <p:nvPr/>
                    </p:nvPicPr>
                    <p:blipFill>
                      <a:blip r:embed="rId11"/>
                      <a:srcRect/>
                      <a:stretch>
                        <a:fillRect/>
                      </a:stretch>
                    </p:blipFill>
                    <p:spPr bwMode="blackWhite">
                      <a:xfrm>
                        <a:off x="3280419" y="5170429"/>
                        <a:ext cx="3111500" cy="156845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51987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heel(1)">
                                      <p:cBhvr>
                                        <p:cTn id="18" dur="2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1000" fill="hold"/>
                                        <p:tgtEl>
                                          <p:spTgt spid="11"/>
                                        </p:tgtEl>
                                        <p:attrNameLst>
                                          <p:attrName>ppt_w</p:attrName>
                                        </p:attrNameLst>
                                      </p:cBhvr>
                                      <p:tavLst>
                                        <p:tav tm="0">
                                          <p:val>
                                            <p:fltVal val="0"/>
                                          </p:val>
                                        </p:tav>
                                        <p:tav tm="100000">
                                          <p:val>
                                            <p:strVal val="#ppt_w"/>
                                          </p:val>
                                        </p:tav>
                                      </p:tavLst>
                                    </p:anim>
                                    <p:anim calcmode="lin" valueType="num">
                                      <p:cBhvr>
                                        <p:cTn id="24" dur="1000" fill="hold"/>
                                        <p:tgtEl>
                                          <p:spTgt spid="11"/>
                                        </p:tgtEl>
                                        <p:attrNameLst>
                                          <p:attrName>ppt_h</p:attrName>
                                        </p:attrNameLst>
                                      </p:cBhvr>
                                      <p:tavLst>
                                        <p:tav tm="0">
                                          <p:val>
                                            <p:fltVal val="0"/>
                                          </p:val>
                                        </p:tav>
                                        <p:tav tm="100000">
                                          <p:val>
                                            <p:strVal val="#ppt_h"/>
                                          </p:val>
                                        </p:tav>
                                      </p:tavLst>
                                    </p:anim>
                                    <p:anim calcmode="lin" valueType="num">
                                      <p:cBhvr>
                                        <p:cTn id="25" dur="1000" fill="hold"/>
                                        <p:tgtEl>
                                          <p:spTgt spid="11"/>
                                        </p:tgtEl>
                                        <p:attrNameLst>
                                          <p:attrName>style.rotation</p:attrName>
                                        </p:attrNameLst>
                                      </p:cBhvr>
                                      <p:tavLst>
                                        <p:tav tm="0">
                                          <p:val>
                                            <p:fltVal val="90"/>
                                          </p:val>
                                        </p:tav>
                                        <p:tav tm="100000">
                                          <p:val>
                                            <p:fltVal val="0"/>
                                          </p:val>
                                        </p:tav>
                                      </p:tavLst>
                                    </p:anim>
                                    <p:animEffect transition="in" filter="fade">
                                      <p:cBhvr>
                                        <p:cTn id="2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487488" y="646116"/>
            <a:ext cx="10047609"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spcBef>
                <a:spcPct val="50000"/>
              </a:spcBef>
            </a:pPr>
            <a:r>
              <a:rPr lang="zh-CN" altLang="en-US" sz="2800" i="0" dirty="0"/>
              <a:t>太阳可以看成一个</a:t>
            </a:r>
            <a:r>
              <a:rPr lang="zh-CN" altLang="en-US" sz="2800" i="0" dirty="0">
                <a:effectLst>
                  <a:outerShdw blurRad="38100" dist="38100" dir="2700000" algn="tl">
                    <a:srgbClr val="FFFFFF"/>
                  </a:outerShdw>
                </a:effectLst>
                <a:latin typeface="宋体" pitchFamily="2" charset="-122"/>
              </a:rPr>
              <a:t>黑</a:t>
            </a:r>
            <a:r>
              <a:rPr lang="zh-CN" altLang="en-US" sz="2800" i="0" dirty="0"/>
              <a:t>体，已知地球上垂直于太阳光方向单位面积单位时间内接收到的太阳辐射能为</a:t>
            </a:r>
            <a:r>
              <a:rPr lang="en-US" altLang="zh-CN" sz="2800" i="0" dirty="0">
                <a:solidFill>
                  <a:srgbClr val="FF0000"/>
                </a:solidFill>
              </a:rPr>
              <a:t>w</a:t>
            </a:r>
            <a:r>
              <a:rPr lang="en-US" altLang="zh-CN" sz="2800" i="0" dirty="0"/>
              <a:t>,</a:t>
            </a:r>
            <a:r>
              <a:rPr lang="zh-CN" altLang="en-US" sz="2800" i="0" dirty="0">
                <a:solidFill>
                  <a:srgbClr val="009900"/>
                </a:solidFill>
                <a:sym typeface="Symbol" panose="05050102010706020507" pitchFamily="18" charset="2"/>
              </a:rPr>
              <a:t>斯特藩</a:t>
            </a:r>
            <a:r>
              <a:rPr lang="en-US" altLang="zh-CN" sz="2800" i="0" dirty="0">
                <a:solidFill>
                  <a:srgbClr val="009900"/>
                </a:solidFill>
                <a:sym typeface="Symbol" panose="05050102010706020507" pitchFamily="18" charset="2"/>
              </a:rPr>
              <a:t>-</a:t>
            </a:r>
            <a:r>
              <a:rPr lang="zh-CN" altLang="en-US" sz="2800" i="0" dirty="0">
                <a:solidFill>
                  <a:srgbClr val="009900"/>
                </a:solidFill>
                <a:sym typeface="Symbol" panose="05050102010706020507" pitchFamily="18" charset="2"/>
              </a:rPr>
              <a:t>玻耳兹曼</a:t>
            </a:r>
            <a:r>
              <a:rPr lang="zh-CN" altLang="en-US" sz="2800" i="0" dirty="0">
                <a:solidFill>
                  <a:srgbClr val="009900"/>
                </a:solidFill>
              </a:rPr>
              <a:t>常数为</a:t>
            </a:r>
            <a:r>
              <a:rPr lang="zh-CN" altLang="en-US" sz="2800" i="0" dirty="0">
                <a:solidFill>
                  <a:srgbClr val="FF0000"/>
                </a:solidFill>
                <a:sym typeface="Symbol" panose="05050102010706020507" pitchFamily="18" charset="2"/>
              </a:rPr>
              <a:t></a:t>
            </a:r>
            <a:r>
              <a:rPr lang="zh-CN" altLang="en-US" sz="2800" i="0" dirty="0">
                <a:solidFill>
                  <a:srgbClr val="009900"/>
                </a:solidFill>
                <a:sym typeface="Symbol" panose="05050102010706020507" pitchFamily="18" charset="2"/>
              </a:rPr>
              <a:t>，</a:t>
            </a:r>
            <a:r>
              <a:rPr lang="zh-CN" altLang="en-US" sz="2800" i="0" dirty="0">
                <a:solidFill>
                  <a:srgbClr val="C00000"/>
                </a:solidFill>
                <a:ea typeface="楷体_GB2312" pitchFamily="49" charset="-122"/>
                <a:sym typeface="Symbol" panose="05050102010706020507" pitchFamily="18" charset="2"/>
              </a:rPr>
              <a:t>维恩</a:t>
            </a:r>
            <a:r>
              <a:rPr lang="zh-CN" altLang="en-US" sz="2800" i="0" dirty="0">
                <a:solidFill>
                  <a:srgbClr val="009900"/>
                </a:solidFill>
              </a:rPr>
              <a:t>常数</a:t>
            </a:r>
            <a:r>
              <a:rPr lang="zh-CN" altLang="en-US" sz="2800" i="0" dirty="0">
                <a:solidFill>
                  <a:srgbClr val="009900"/>
                </a:solidFill>
                <a:ea typeface="楷体_GB2312" pitchFamily="49" charset="-122"/>
                <a:sym typeface="Symbol" panose="05050102010706020507" pitchFamily="18" charset="2"/>
              </a:rPr>
              <a:t>为</a:t>
            </a:r>
            <a:r>
              <a:rPr lang="en-US" altLang="zh-CN" sz="2800" i="0" dirty="0">
                <a:solidFill>
                  <a:srgbClr val="C00000"/>
                </a:solidFill>
                <a:ea typeface="楷体_GB2312" pitchFamily="49" charset="-122"/>
                <a:sym typeface="Symbol" panose="05050102010706020507" pitchFamily="18" charset="2"/>
              </a:rPr>
              <a:t>b</a:t>
            </a:r>
            <a:r>
              <a:rPr lang="en-US" altLang="zh-CN" sz="2800" i="0" dirty="0">
                <a:solidFill>
                  <a:srgbClr val="009900"/>
                </a:solidFill>
                <a:ea typeface="楷体_GB2312" pitchFamily="49" charset="-122"/>
                <a:sym typeface="Symbol" panose="05050102010706020507" pitchFamily="18" charset="2"/>
              </a:rPr>
              <a:t>,</a:t>
            </a:r>
            <a:r>
              <a:rPr lang="zh-CN" altLang="en-US" sz="2800" i="0" dirty="0"/>
              <a:t>日地距离为</a:t>
            </a:r>
            <a:r>
              <a:rPr lang="en-US" altLang="zh-CN" sz="2800" i="0" dirty="0">
                <a:solidFill>
                  <a:srgbClr val="FF0000"/>
                </a:solidFill>
              </a:rPr>
              <a:t>L</a:t>
            </a:r>
            <a:r>
              <a:rPr lang="en-US" altLang="zh-CN" sz="2800" i="0" dirty="0"/>
              <a:t>,</a:t>
            </a:r>
            <a:r>
              <a:rPr lang="zh-CN" altLang="en-US" sz="2800" i="0" dirty="0"/>
              <a:t>太阳半径为</a:t>
            </a:r>
            <a:r>
              <a:rPr lang="en-US" altLang="zh-CN" sz="2800" i="0" dirty="0">
                <a:solidFill>
                  <a:srgbClr val="FF0000"/>
                </a:solidFill>
              </a:rPr>
              <a:t>R</a:t>
            </a:r>
            <a:r>
              <a:rPr lang="zh-CN" altLang="en-US" sz="2800" i="0" dirty="0"/>
              <a:t>，</a:t>
            </a:r>
            <a:r>
              <a:rPr lang="zh-CN" altLang="en-US" sz="2800" i="0" dirty="0">
                <a:solidFill>
                  <a:srgbClr val="9900CC"/>
                </a:solidFill>
              </a:rPr>
              <a:t>其最大单色辐出度的波长</a:t>
            </a:r>
            <a:r>
              <a:rPr lang="en-US" altLang="zh-CN" sz="2800" dirty="0">
                <a:solidFill>
                  <a:srgbClr val="FF0000"/>
                </a:solidFill>
                <a:sym typeface="Symbol" panose="05050102010706020507" pitchFamily="18" charset="2"/>
              </a:rPr>
              <a:t></a:t>
            </a:r>
            <a:r>
              <a:rPr lang="en-US" altLang="zh-CN" sz="2800" baseline="-25000" dirty="0">
                <a:solidFill>
                  <a:srgbClr val="FF0000"/>
                </a:solidFill>
              </a:rPr>
              <a:t>m</a:t>
            </a:r>
            <a:r>
              <a:rPr lang="en-US" altLang="zh-CN" sz="2800" dirty="0">
                <a:solidFill>
                  <a:srgbClr val="FF0000"/>
                </a:solidFill>
                <a:sym typeface="Symbol" panose="05050102010706020507" pitchFamily="18" charset="2"/>
              </a:rPr>
              <a:t> </a:t>
            </a:r>
            <a:r>
              <a:rPr lang="en-US" altLang="zh-CN" sz="2800" i="0" dirty="0"/>
              <a:t>=_____</a:t>
            </a:r>
            <a:r>
              <a:rPr lang="zh-CN" altLang="en-US" sz="2800" i="0" dirty="0"/>
              <a:t>。 </a:t>
            </a:r>
          </a:p>
        </p:txBody>
      </p:sp>
      <p:graphicFrame>
        <p:nvGraphicFramePr>
          <p:cNvPr id="3" name="Object 10"/>
          <p:cNvGraphicFramePr>
            <a:graphicFrameLocks noChangeAspect="1"/>
          </p:cNvGraphicFramePr>
          <p:nvPr>
            <p:extLst>
              <p:ext uri="{D42A27DB-BD31-4B8C-83A1-F6EECF244321}">
                <p14:modId xmlns:p14="http://schemas.microsoft.com/office/powerpoint/2010/main" val="1190687596"/>
              </p:ext>
            </p:extLst>
          </p:nvPr>
        </p:nvGraphicFramePr>
        <p:xfrm>
          <a:off x="675841" y="2617427"/>
          <a:ext cx="2065140" cy="618294"/>
        </p:xfrm>
        <a:graphic>
          <a:graphicData uri="http://schemas.openxmlformats.org/presentationml/2006/ole">
            <mc:AlternateContent xmlns:mc="http://schemas.openxmlformats.org/markup-compatibility/2006">
              <mc:Choice xmlns:v="urn:schemas-microsoft-com:vml" Requires="v">
                <p:oleObj spid="_x0000_s338321" name="公式" r:id="rId3" imgW="787320" imgH="228600" progId="Equation.3">
                  <p:embed/>
                </p:oleObj>
              </mc:Choice>
              <mc:Fallback>
                <p:oleObj name="公式" r:id="rId3" imgW="787320" imgH="228600" progId="Equation.3">
                  <p:embed/>
                  <p:pic>
                    <p:nvPicPr>
                      <p:cNvPr id="3" name="Object 10"/>
                      <p:cNvPicPr>
                        <a:picLocks noChangeAspect="1" noChangeArrowheads="1"/>
                      </p:cNvPicPr>
                      <p:nvPr/>
                    </p:nvPicPr>
                    <p:blipFill>
                      <a:blip r:embed="rId4"/>
                      <a:srcRect/>
                      <a:stretch>
                        <a:fillRect/>
                      </a:stretch>
                    </p:blipFill>
                    <p:spPr bwMode="blackWhite">
                      <a:xfrm>
                        <a:off x="675841" y="2617427"/>
                        <a:ext cx="2065140" cy="618294"/>
                      </a:xfrm>
                      <a:prstGeom prst="rect">
                        <a:avLst/>
                      </a:prstGeom>
                      <a:solidFill>
                        <a:srgbClr val="00FF00"/>
                      </a:solidFill>
                      <a:ln>
                        <a:noFill/>
                      </a:ln>
                      <a:extLst/>
                    </p:spPr>
                  </p:pic>
                </p:oleObj>
              </mc:Fallback>
            </mc:AlternateContent>
          </a:graphicData>
        </a:graphic>
      </p:graphicFrame>
      <p:sp>
        <p:nvSpPr>
          <p:cNvPr id="4" name="矩形 3"/>
          <p:cNvSpPr/>
          <p:nvPr/>
        </p:nvSpPr>
        <p:spPr>
          <a:xfrm>
            <a:off x="911423" y="3391151"/>
            <a:ext cx="1620957" cy="523220"/>
          </a:xfrm>
          <a:prstGeom prst="rect">
            <a:avLst/>
          </a:prstGeom>
        </p:spPr>
        <p:txBody>
          <a:bodyPr wrap="none">
            <a:spAutoFit/>
          </a:bodyPr>
          <a:lstStyle/>
          <a:p>
            <a:r>
              <a:rPr lang="zh-CN" altLang="en-US" sz="2800" b="1" i="0" dirty="0">
                <a:solidFill>
                  <a:srgbClr val="C00000"/>
                </a:solidFill>
                <a:latin typeface="华文新魏" panose="02010800040101010101" pitchFamily="2" charset="-122"/>
                <a:ea typeface="华文新魏" panose="02010800040101010101" pitchFamily="2" charset="-122"/>
              </a:rPr>
              <a:t>能量守恒</a:t>
            </a:r>
          </a:p>
        </p:txBody>
      </p:sp>
      <p:graphicFrame>
        <p:nvGraphicFramePr>
          <p:cNvPr id="5" name="Object 10"/>
          <p:cNvGraphicFramePr>
            <a:graphicFrameLocks noChangeAspect="1"/>
          </p:cNvGraphicFramePr>
          <p:nvPr>
            <p:extLst>
              <p:ext uri="{D42A27DB-BD31-4B8C-83A1-F6EECF244321}">
                <p14:modId xmlns:p14="http://schemas.microsoft.com/office/powerpoint/2010/main" val="2900746467"/>
              </p:ext>
            </p:extLst>
          </p:nvPr>
        </p:nvGraphicFramePr>
        <p:xfrm>
          <a:off x="551384" y="4005064"/>
          <a:ext cx="3416300" cy="627062"/>
        </p:xfrm>
        <a:graphic>
          <a:graphicData uri="http://schemas.openxmlformats.org/presentationml/2006/ole">
            <mc:AlternateContent xmlns:mc="http://schemas.openxmlformats.org/markup-compatibility/2006">
              <mc:Choice xmlns:v="urn:schemas-microsoft-com:vml" Requires="v">
                <p:oleObj spid="_x0000_s338322" name="公式" r:id="rId5" imgW="1143000" imgH="203040" progId="Equation.3">
                  <p:embed/>
                </p:oleObj>
              </mc:Choice>
              <mc:Fallback>
                <p:oleObj name="公式" r:id="rId5" imgW="1143000" imgH="203040" progId="Equation.3">
                  <p:embed/>
                  <p:pic>
                    <p:nvPicPr>
                      <p:cNvPr id="5" name="Object 10"/>
                      <p:cNvPicPr>
                        <a:picLocks noChangeAspect="1" noChangeArrowheads="1"/>
                      </p:cNvPicPr>
                      <p:nvPr/>
                    </p:nvPicPr>
                    <p:blipFill>
                      <a:blip r:embed="rId6"/>
                      <a:srcRect/>
                      <a:stretch>
                        <a:fillRect/>
                      </a:stretch>
                    </p:blipFill>
                    <p:spPr bwMode="blackWhite">
                      <a:xfrm>
                        <a:off x="551384" y="4005064"/>
                        <a:ext cx="3416300" cy="627062"/>
                      </a:xfrm>
                      <a:prstGeom prst="rect">
                        <a:avLst/>
                      </a:prstGeom>
                      <a:noFill/>
                      <a:ln>
                        <a:noFill/>
                      </a:ln>
                      <a:extLst/>
                    </p:spPr>
                  </p:pic>
                </p:oleObj>
              </mc:Fallback>
            </mc:AlternateContent>
          </a:graphicData>
        </a:graphic>
      </p:graphicFrame>
      <p:sp>
        <p:nvSpPr>
          <p:cNvPr id="6" name="矩形 60"/>
          <p:cNvSpPr>
            <a:spLocks noChangeArrowheads="1"/>
          </p:cNvSpPr>
          <p:nvPr/>
        </p:nvSpPr>
        <p:spPr bwMode="auto">
          <a:xfrm>
            <a:off x="5215726" y="67114"/>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b="1" i="0" dirty="0">
                <a:solidFill>
                  <a:srgbClr val="FF0000"/>
                </a:solidFill>
                <a:latin typeface="宋体" panose="02010600030101010101" pitchFamily="2" charset="-122"/>
              </a:rPr>
              <a:t>课堂练习</a:t>
            </a:r>
            <a:endParaRPr lang="zh-CN" altLang="en-US" b="1" i="0" dirty="0">
              <a:solidFill>
                <a:srgbClr val="000000"/>
              </a:solidFill>
            </a:endParaRPr>
          </a:p>
        </p:txBody>
      </p:sp>
      <p:graphicFrame>
        <p:nvGraphicFramePr>
          <p:cNvPr id="7" name="Object 10"/>
          <p:cNvGraphicFramePr>
            <a:graphicFrameLocks noChangeAspect="1"/>
          </p:cNvGraphicFramePr>
          <p:nvPr>
            <p:extLst>
              <p:ext uri="{D42A27DB-BD31-4B8C-83A1-F6EECF244321}">
                <p14:modId xmlns:p14="http://schemas.microsoft.com/office/powerpoint/2010/main" val="1596507089"/>
              </p:ext>
            </p:extLst>
          </p:nvPr>
        </p:nvGraphicFramePr>
        <p:xfrm>
          <a:off x="675841" y="4762915"/>
          <a:ext cx="1746250" cy="1108075"/>
        </p:xfrm>
        <a:graphic>
          <a:graphicData uri="http://schemas.openxmlformats.org/presentationml/2006/ole">
            <mc:AlternateContent xmlns:mc="http://schemas.openxmlformats.org/markup-compatibility/2006">
              <mc:Choice xmlns:v="urn:schemas-microsoft-com:vml" Requires="v">
                <p:oleObj spid="_x0000_s338323" name="公式" r:id="rId7" imgW="825480" imgH="507960" progId="Equation.3">
                  <p:embed/>
                </p:oleObj>
              </mc:Choice>
              <mc:Fallback>
                <p:oleObj name="公式" r:id="rId7" imgW="825480" imgH="507960" progId="Equation.3">
                  <p:embed/>
                  <p:pic>
                    <p:nvPicPr>
                      <p:cNvPr id="8" name="Object 10"/>
                      <p:cNvPicPr>
                        <a:picLocks noChangeAspect="1" noChangeArrowheads="1"/>
                      </p:cNvPicPr>
                      <p:nvPr/>
                    </p:nvPicPr>
                    <p:blipFill>
                      <a:blip r:embed="rId8"/>
                      <a:srcRect/>
                      <a:stretch>
                        <a:fillRect/>
                      </a:stretch>
                    </p:blipFill>
                    <p:spPr bwMode="blackWhite">
                      <a:xfrm>
                        <a:off x="675841" y="4762915"/>
                        <a:ext cx="1746250" cy="1108075"/>
                      </a:xfrm>
                      <a:prstGeom prst="rect">
                        <a:avLst/>
                      </a:prstGeom>
                      <a:noFill/>
                      <a:ln>
                        <a:noFill/>
                      </a:ln>
                      <a:extLst/>
                    </p:spPr>
                  </p:pic>
                </p:oleObj>
              </mc:Fallback>
            </mc:AlternateContent>
          </a:graphicData>
        </a:graphic>
      </p:graphicFrame>
      <p:pic>
        <p:nvPicPr>
          <p:cNvPr id="8" name="图片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7848" y="2276872"/>
            <a:ext cx="6345560" cy="3951950"/>
          </a:xfrm>
          <a:prstGeom prst="rect">
            <a:avLst/>
          </a:prstGeom>
        </p:spPr>
      </p:pic>
      <p:graphicFrame>
        <p:nvGraphicFramePr>
          <p:cNvPr id="9" name="Object 10"/>
          <p:cNvGraphicFramePr>
            <a:graphicFrameLocks noChangeAspect="1"/>
          </p:cNvGraphicFramePr>
          <p:nvPr>
            <p:extLst>
              <p:ext uri="{D42A27DB-BD31-4B8C-83A1-F6EECF244321}">
                <p14:modId xmlns:p14="http://schemas.microsoft.com/office/powerpoint/2010/main" val="3118637783"/>
              </p:ext>
            </p:extLst>
          </p:nvPr>
        </p:nvGraphicFramePr>
        <p:xfrm>
          <a:off x="2825980" y="2554716"/>
          <a:ext cx="1816869" cy="765521"/>
        </p:xfrm>
        <a:graphic>
          <a:graphicData uri="http://schemas.openxmlformats.org/presentationml/2006/ole">
            <mc:AlternateContent xmlns:mc="http://schemas.openxmlformats.org/markup-compatibility/2006">
              <mc:Choice xmlns:v="urn:schemas-microsoft-com:vml" Requires="v">
                <p:oleObj spid="_x0000_s338324" name="公式" r:id="rId10" imgW="457280" imgH="142795" progId="Equation.3">
                  <p:embed/>
                </p:oleObj>
              </mc:Choice>
              <mc:Fallback>
                <p:oleObj name="公式" r:id="rId10" imgW="457280" imgH="142795" progId="Equation.3">
                  <p:embed/>
                  <p:pic>
                    <p:nvPicPr>
                      <p:cNvPr id="2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5980" y="2554716"/>
                        <a:ext cx="1816869" cy="765521"/>
                      </a:xfrm>
                      <a:prstGeom prst="rect">
                        <a:avLst/>
                      </a:prstGeom>
                      <a:solidFill>
                        <a:srgbClr val="FFFF00"/>
                      </a:solidFill>
                      <a:ln>
                        <a:noFill/>
                      </a:ln>
                      <a:effectLst/>
                      <a:extLst/>
                    </p:spPr>
                  </p:pic>
                </p:oleObj>
              </mc:Fallback>
            </mc:AlternateContent>
          </a:graphicData>
        </a:graphic>
      </p:graphicFrame>
      <p:graphicFrame>
        <p:nvGraphicFramePr>
          <p:cNvPr id="10" name="Object 10"/>
          <p:cNvGraphicFramePr>
            <a:graphicFrameLocks noChangeAspect="1"/>
          </p:cNvGraphicFramePr>
          <p:nvPr>
            <p:extLst>
              <p:ext uri="{D42A27DB-BD31-4B8C-83A1-F6EECF244321}">
                <p14:modId xmlns:p14="http://schemas.microsoft.com/office/powerpoint/2010/main" val="3412301673"/>
              </p:ext>
            </p:extLst>
          </p:nvPr>
        </p:nvGraphicFramePr>
        <p:xfrm>
          <a:off x="2351584" y="5517232"/>
          <a:ext cx="2174875" cy="1108075"/>
        </p:xfrm>
        <a:graphic>
          <a:graphicData uri="http://schemas.openxmlformats.org/presentationml/2006/ole">
            <mc:AlternateContent xmlns:mc="http://schemas.openxmlformats.org/markup-compatibility/2006">
              <mc:Choice xmlns:v="urn:schemas-microsoft-com:vml" Requires="v">
                <p:oleObj spid="_x0000_s338325" name="Equation" r:id="rId12" imgW="1028520" imgH="507960" progId="Equation.DSMT4">
                  <p:embed/>
                </p:oleObj>
              </mc:Choice>
              <mc:Fallback>
                <p:oleObj name="Equation" r:id="rId12" imgW="1028520" imgH="507960" progId="Equation.DSMT4">
                  <p:embed/>
                  <p:pic>
                    <p:nvPicPr>
                      <p:cNvPr id="7" name="Object 10"/>
                      <p:cNvPicPr>
                        <a:picLocks noChangeAspect="1" noChangeArrowheads="1"/>
                      </p:cNvPicPr>
                      <p:nvPr/>
                    </p:nvPicPr>
                    <p:blipFill>
                      <a:blip r:embed="rId13"/>
                      <a:srcRect/>
                      <a:stretch>
                        <a:fillRect/>
                      </a:stretch>
                    </p:blipFill>
                    <p:spPr bwMode="blackWhite">
                      <a:xfrm>
                        <a:off x="2351584" y="5517232"/>
                        <a:ext cx="2174875" cy="1108075"/>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8810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2207569" y="2134166"/>
            <a:ext cx="3564929" cy="1886945"/>
          </a:xfrm>
          <a:prstGeom prst="rect">
            <a:avLst/>
          </a:prstGeom>
        </p:spPr>
      </p:pic>
      <p:pic>
        <p:nvPicPr>
          <p:cNvPr id="14" name="图片 13"/>
          <p:cNvPicPr>
            <a:picLocks noChangeAspect="1"/>
          </p:cNvPicPr>
          <p:nvPr/>
        </p:nvPicPr>
        <p:blipFill>
          <a:blip r:embed="rId4"/>
          <a:stretch>
            <a:fillRect/>
          </a:stretch>
        </p:blipFill>
        <p:spPr>
          <a:xfrm>
            <a:off x="6427681" y="2058284"/>
            <a:ext cx="3183964" cy="1962827"/>
          </a:xfrm>
          <a:prstGeom prst="rect">
            <a:avLst/>
          </a:prstGeom>
        </p:spPr>
      </p:pic>
      <p:pic>
        <p:nvPicPr>
          <p:cNvPr id="26" name="图片 25"/>
          <p:cNvPicPr>
            <a:picLocks noChangeAspect="1"/>
          </p:cNvPicPr>
          <p:nvPr/>
        </p:nvPicPr>
        <p:blipFill>
          <a:blip r:embed="rId5"/>
          <a:stretch>
            <a:fillRect/>
          </a:stretch>
        </p:blipFill>
        <p:spPr>
          <a:xfrm>
            <a:off x="2382801" y="4403510"/>
            <a:ext cx="3592005" cy="2214372"/>
          </a:xfrm>
          <a:prstGeom prst="rect">
            <a:avLst/>
          </a:prstGeom>
        </p:spPr>
      </p:pic>
      <p:pic>
        <p:nvPicPr>
          <p:cNvPr id="27" name="图片 26"/>
          <p:cNvPicPr>
            <a:picLocks noChangeAspect="1"/>
          </p:cNvPicPr>
          <p:nvPr/>
        </p:nvPicPr>
        <p:blipFill>
          <a:blip r:embed="rId6"/>
          <a:stretch>
            <a:fillRect/>
          </a:stretch>
        </p:blipFill>
        <p:spPr>
          <a:xfrm>
            <a:off x="6330030" y="4403510"/>
            <a:ext cx="4173878" cy="2066104"/>
          </a:xfrm>
          <a:prstGeom prst="rect">
            <a:avLst/>
          </a:prstGeom>
        </p:spPr>
      </p:pic>
      <p:sp>
        <p:nvSpPr>
          <p:cNvPr id="28" name="矩形 27"/>
          <p:cNvSpPr/>
          <p:nvPr/>
        </p:nvSpPr>
        <p:spPr>
          <a:xfrm>
            <a:off x="1905876" y="687039"/>
            <a:ext cx="8352928" cy="892552"/>
          </a:xfrm>
          <a:prstGeom prst="rect">
            <a:avLst/>
          </a:prstGeom>
        </p:spPr>
        <p:txBody>
          <a:bodyPr wrap="square">
            <a:spAutoFit/>
          </a:bodyPr>
          <a:lstStyle/>
          <a:p>
            <a:r>
              <a:rPr lang="zh-CN" altLang="en-US" b="1" i="0" dirty="0">
                <a:solidFill>
                  <a:srgbClr val="009900"/>
                </a:solidFill>
              </a:rPr>
              <a:t>下面四个图中，哪一个正确反映黑体单色辐出度和</a:t>
            </a:r>
            <a:r>
              <a:rPr lang="en-US" altLang="zh-CN" b="1" i="0" dirty="0">
                <a:solidFill>
                  <a:srgbClr val="FF00FF"/>
                </a:solidFill>
              </a:rPr>
              <a:t>T</a:t>
            </a:r>
            <a:r>
              <a:rPr lang="zh-CN" altLang="en-US" b="1" i="0" dirty="0">
                <a:solidFill>
                  <a:srgbClr val="009900"/>
                </a:solidFill>
              </a:rPr>
              <a:t>的变化关系，已知</a:t>
            </a:r>
            <a:r>
              <a:rPr lang="en-US" altLang="zh-CN" sz="2400" b="1" dirty="0">
                <a:solidFill>
                  <a:srgbClr val="FF0000"/>
                </a:solidFill>
              </a:rPr>
              <a:t>T</a:t>
            </a:r>
            <a:r>
              <a:rPr lang="en-US" altLang="zh-CN" sz="2400" b="1" i="0" baseline="-25000" dirty="0">
                <a:solidFill>
                  <a:srgbClr val="FF0000"/>
                </a:solidFill>
              </a:rPr>
              <a:t>1 </a:t>
            </a:r>
            <a:r>
              <a:rPr lang="en-US" altLang="zh-CN" sz="2400" b="1" i="0" dirty="0">
                <a:solidFill>
                  <a:srgbClr val="FF0000"/>
                </a:solidFill>
              </a:rPr>
              <a:t>&lt;</a:t>
            </a:r>
            <a:r>
              <a:rPr lang="en-US" altLang="zh-CN" sz="2400" b="1" dirty="0">
                <a:solidFill>
                  <a:srgbClr val="FF0000"/>
                </a:solidFill>
              </a:rPr>
              <a:t>T</a:t>
            </a:r>
            <a:r>
              <a:rPr lang="en-US" altLang="zh-CN" sz="2400" b="1" i="0" baseline="-25000" dirty="0">
                <a:solidFill>
                  <a:srgbClr val="FF0000"/>
                </a:solidFill>
              </a:rPr>
              <a:t>2</a:t>
            </a:r>
            <a:endParaRPr lang="zh-CN" altLang="en-US" b="1" i="0" dirty="0">
              <a:solidFill>
                <a:srgbClr val="009900"/>
              </a:solidFill>
            </a:endParaRPr>
          </a:p>
        </p:txBody>
      </p:sp>
      <p:sp>
        <p:nvSpPr>
          <p:cNvPr id="30" name="矩形 29"/>
          <p:cNvSpPr/>
          <p:nvPr/>
        </p:nvSpPr>
        <p:spPr>
          <a:xfrm>
            <a:off x="3503690" y="3966090"/>
            <a:ext cx="646331" cy="492443"/>
          </a:xfrm>
          <a:prstGeom prst="rect">
            <a:avLst/>
          </a:prstGeom>
        </p:spPr>
        <p:txBody>
          <a:bodyPr wrap="none">
            <a:spAutoFit/>
          </a:bodyPr>
          <a:lstStyle/>
          <a:p>
            <a:r>
              <a:rPr lang="en-US" altLang="zh-CN" b="1" i="0" dirty="0">
                <a:solidFill>
                  <a:srgbClr val="009900"/>
                </a:solidFill>
              </a:rPr>
              <a:t>(A)</a:t>
            </a:r>
            <a:endParaRPr lang="zh-CN" altLang="en-US" dirty="0"/>
          </a:p>
        </p:txBody>
      </p:sp>
      <p:sp>
        <p:nvSpPr>
          <p:cNvPr id="31" name="矩形 30"/>
          <p:cNvSpPr/>
          <p:nvPr/>
        </p:nvSpPr>
        <p:spPr>
          <a:xfrm>
            <a:off x="7460251" y="3937300"/>
            <a:ext cx="628698" cy="492443"/>
          </a:xfrm>
          <a:prstGeom prst="rect">
            <a:avLst/>
          </a:prstGeom>
        </p:spPr>
        <p:txBody>
          <a:bodyPr wrap="none">
            <a:spAutoFit/>
          </a:bodyPr>
          <a:lstStyle/>
          <a:p>
            <a:r>
              <a:rPr lang="en-US" altLang="zh-CN" b="1" i="0" dirty="0">
                <a:solidFill>
                  <a:srgbClr val="009900"/>
                </a:solidFill>
              </a:rPr>
              <a:t>(B)</a:t>
            </a:r>
            <a:endParaRPr lang="zh-CN" altLang="en-US" dirty="0"/>
          </a:p>
        </p:txBody>
      </p:sp>
      <p:sp>
        <p:nvSpPr>
          <p:cNvPr id="32" name="矩形 31"/>
          <p:cNvSpPr/>
          <p:nvPr/>
        </p:nvSpPr>
        <p:spPr>
          <a:xfrm>
            <a:off x="1736470" y="6125440"/>
            <a:ext cx="646331" cy="492443"/>
          </a:xfrm>
          <a:prstGeom prst="rect">
            <a:avLst/>
          </a:prstGeom>
        </p:spPr>
        <p:txBody>
          <a:bodyPr wrap="none">
            <a:spAutoFit/>
          </a:bodyPr>
          <a:lstStyle/>
          <a:p>
            <a:r>
              <a:rPr lang="en-US" altLang="zh-CN" b="1" i="0" dirty="0">
                <a:solidFill>
                  <a:srgbClr val="009900"/>
                </a:solidFill>
              </a:rPr>
              <a:t>(C)</a:t>
            </a:r>
            <a:endParaRPr lang="zh-CN" altLang="en-US" dirty="0"/>
          </a:p>
        </p:txBody>
      </p:sp>
      <p:sp>
        <p:nvSpPr>
          <p:cNvPr id="33" name="矩形 32"/>
          <p:cNvSpPr/>
          <p:nvPr/>
        </p:nvSpPr>
        <p:spPr>
          <a:xfrm>
            <a:off x="5708188" y="5540318"/>
            <a:ext cx="646331" cy="492443"/>
          </a:xfrm>
          <a:prstGeom prst="rect">
            <a:avLst/>
          </a:prstGeom>
        </p:spPr>
        <p:txBody>
          <a:bodyPr wrap="none">
            <a:spAutoFit/>
          </a:bodyPr>
          <a:lstStyle/>
          <a:p>
            <a:r>
              <a:rPr lang="en-US" altLang="zh-CN" b="1" i="0" dirty="0">
                <a:solidFill>
                  <a:srgbClr val="009900"/>
                </a:solidFill>
              </a:rPr>
              <a:t>(D)</a:t>
            </a:r>
            <a:endParaRPr lang="zh-CN" altLang="en-US" dirty="0"/>
          </a:p>
        </p:txBody>
      </p:sp>
      <p:sp>
        <p:nvSpPr>
          <p:cNvPr id="35" name="矩形 60"/>
          <p:cNvSpPr>
            <a:spLocks noChangeArrowheads="1"/>
          </p:cNvSpPr>
          <p:nvPr/>
        </p:nvSpPr>
        <p:spPr bwMode="auto">
          <a:xfrm>
            <a:off x="4803755" y="67114"/>
            <a:ext cx="26564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b="1" i="0" dirty="0">
                <a:solidFill>
                  <a:srgbClr val="FF0000"/>
                </a:solidFill>
                <a:latin typeface="宋体" panose="02010600030101010101" pitchFamily="2" charset="-122"/>
              </a:rPr>
              <a:t>课堂练习题：</a:t>
            </a:r>
            <a:endParaRPr lang="zh-CN" altLang="en-US" b="1" i="0" dirty="0">
              <a:solidFill>
                <a:srgbClr val="000000"/>
              </a:solidFill>
            </a:endParaRPr>
          </a:p>
        </p:txBody>
      </p:sp>
      <p:graphicFrame>
        <p:nvGraphicFramePr>
          <p:cNvPr id="36" name="Object 10"/>
          <p:cNvGraphicFramePr>
            <a:graphicFrameLocks noChangeAspect="1"/>
          </p:cNvGraphicFramePr>
          <p:nvPr>
            <p:extLst>
              <p:ext uri="{D42A27DB-BD31-4B8C-83A1-F6EECF244321}">
                <p14:modId xmlns:p14="http://schemas.microsoft.com/office/powerpoint/2010/main" val="3998481646"/>
              </p:ext>
            </p:extLst>
          </p:nvPr>
        </p:nvGraphicFramePr>
        <p:xfrm>
          <a:off x="5395111" y="1402787"/>
          <a:ext cx="2065140" cy="618294"/>
        </p:xfrm>
        <a:graphic>
          <a:graphicData uri="http://schemas.openxmlformats.org/presentationml/2006/ole">
            <mc:AlternateContent xmlns:mc="http://schemas.openxmlformats.org/markup-compatibility/2006">
              <mc:Choice xmlns:v="urn:schemas-microsoft-com:vml" Requires="v">
                <p:oleObj spid="_x0000_s261440" name="公式" r:id="rId7" imgW="787320" imgH="228600" progId="Equation.3">
                  <p:embed/>
                </p:oleObj>
              </mc:Choice>
              <mc:Fallback>
                <p:oleObj name="公式" r:id="rId7" imgW="787320" imgH="228600" progId="Equation.3">
                  <p:embed/>
                  <p:pic>
                    <p:nvPicPr>
                      <p:cNvPr id="0" name=""/>
                      <p:cNvPicPr>
                        <a:picLocks noChangeAspect="1" noChangeArrowheads="1"/>
                      </p:cNvPicPr>
                      <p:nvPr/>
                    </p:nvPicPr>
                    <p:blipFill>
                      <a:blip r:embed="rId8"/>
                      <a:srcRect/>
                      <a:stretch>
                        <a:fillRect/>
                      </a:stretch>
                    </p:blipFill>
                    <p:spPr bwMode="blackWhite">
                      <a:xfrm>
                        <a:off x="5395111" y="1402787"/>
                        <a:ext cx="2065140" cy="618294"/>
                      </a:xfrm>
                      <a:prstGeom prst="rect">
                        <a:avLst/>
                      </a:prstGeom>
                      <a:solidFill>
                        <a:srgbClr val="FFFF00"/>
                      </a:solidFill>
                      <a:ln>
                        <a:noFill/>
                      </a:ln>
                      <a:extLst/>
                    </p:spPr>
                  </p:pic>
                </p:oleObj>
              </mc:Fallback>
            </mc:AlternateContent>
          </a:graphicData>
        </a:graphic>
      </p:graphicFrame>
      <p:graphicFrame>
        <p:nvGraphicFramePr>
          <p:cNvPr id="38" name="Object 10"/>
          <p:cNvGraphicFramePr>
            <a:graphicFrameLocks noChangeAspect="1"/>
          </p:cNvGraphicFramePr>
          <p:nvPr>
            <p:extLst>
              <p:ext uri="{D42A27DB-BD31-4B8C-83A1-F6EECF244321}">
                <p14:modId xmlns:p14="http://schemas.microsoft.com/office/powerpoint/2010/main" val="758924795"/>
              </p:ext>
            </p:extLst>
          </p:nvPr>
        </p:nvGraphicFramePr>
        <p:xfrm>
          <a:off x="8093804" y="1231982"/>
          <a:ext cx="1816869" cy="765521"/>
        </p:xfrm>
        <a:graphic>
          <a:graphicData uri="http://schemas.openxmlformats.org/presentationml/2006/ole">
            <mc:AlternateContent xmlns:mc="http://schemas.openxmlformats.org/markup-compatibility/2006">
              <mc:Choice xmlns:v="urn:schemas-microsoft-com:vml" Requires="v">
                <p:oleObj spid="_x0000_s261441" name="公式" r:id="rId9" imgW="457280" imgH="142795" progId="Equation.3">
                  <p:embed/>
                </p:oleObj>
              </mc:Choice>
              <mc:Fallback>
                <p:oleObj name="公式" r:id="rId9" imgW="457280" imgH="14279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93804" y="1231982"/>
                        <a:ext cx="1816869" cy="765521"/>
                      </a:xfrm>
                      <a:prstGeom prst="rect">
                        <a:avLst/>
                      </a:prstGeom>
                      <a:solidFill>
                        <a:srgbClr val="FFFF00"/>
                      </a:solidFill>
                      <a:ln>
                        <a:noFill/>
                      </a:ln>
                      <a:effectLst/>
                      <a:extLst/>
                    </p:spPr>
                  </p:pic>
                </p:oleObj>
              </mc:Fallback>
            </mc:AlternateContent>
          </a:graphicData>
        </a:graphic>
      </p:graphicFrame>
      <p:pic>
        <p:nvPicPr>
          <p:cNvPr id="15" name="Picture 24" descr="4C70BBA977B88F3DF7393CB7443DAF2A"/>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8833659" y="1919495"/>
            <a:ext cx="1555973" cy="166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359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0.18672 0.04815 L -0.1513 0.04815 C -0.30299 0.04815 -0.48919 0.14676 -0.48919 0.22708 L -0.48919 0.40648 " pathEditMode="relative" rAng="0" ptsTypes="AAAA">
                                      <p:cBhvr>
                                        <p:cTn id="6" dur="2000" fill="hold"/>
                                        <p:tgtEl>
                                          <p:spTgt spid="15"/>
                                        </p:tgtEl>
                                        <p:attrNameLst>
                                          <p:attrName>ppt_x</p:attrName>
                                          <p:attrName>ppt_y</p:attrName>
                                        </p:attrNameLst>
                                      </p:cBhvr>
                                      <p:rCtr x="-33802" y="179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a:spLocks noChangeArrowheads="1"/>
          </p:cNvSpPr>
          <p:nvPr/>
        </p:nvSpPr>
        <p:spPr bwMode="auto">
          <a:xfrm>
            <a:off x="4684713" y="23813"/>
            <a:ext cx="48164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i="0" dirty="0">
                <a:solidFill>
                  <a:srgbClr val="FF0066"/>
                </a:solidFill>
              </a:rPr>
              <a:t>三    经典物理学的困难</a:t>
            </a:r>
            <a:endParaRPr lang="zh-CN" altLang="en-US" sz="3600" dirty="0">
              <a:solidFill>
                <a:srgbClr val="FF0066"/>
              </a:solidFill>
            </a:endParaRPr>
          </a:p>
        </p:txBody>
      </p:sp>
      <p:sp>
        <p:nvSpPr>
          <p:cNvPr id="3" name="Text Box 2"/>
          <p:cNvSpPr txBox="1">
            <a:spLocks noChangeArrowheads="1"/>
          </p:cNvSpPr>
          <p:nvPr/>
        </p:nvSpPr>
        <p:spPr bwMode="auto">
          <a:xfrm>
            <a:off x="6389688" y="608014"/>
            <a:ext cx="2025650" cy="492125"/>
          </a:xfrm>
          <a:prstGeom prst="rect">
            <a:avLst/>
          </a:prstGeom>
          <a:noFill/>
          <a:ln w="9525">
            <a:noFill/>
            <a:miter lim="800000"/>
            <a:headEnd/>
            <a:tailEnd/>
          </a:ln>
          <a:effectLst/>
        </p:spPr>
        <p:txBody>
          <a:bodyPr wrap="none">
            <a:spAutoFit/>
          </a:bodyPr>
          <a:lstStyle/>
          <a:p>
            <a:pPr>
              <a:defRPr/>
            </a:pPr>
            <a:r>
              <a:rPr lang="en-US" altLang="zh-CN" b="1" i="0" dirty="0">
                <a:solidFill>
                  <a:srgbClr val="9900FF"/>
                </a:solidFill>
                <a:effectLst>
                  <a:outerShdw blurRad="38100" dist="38100" dir="2700000" algn="tl">
                    <a:srgbClr val="FFFFFF"/>
                  </a:outerShdw>
                </a:effectLst>
              </a:rPr>
              <a:t>1.   </a:t>
            </a:r>
            <a:r>
              <a:rPr lang="zh-CN" altLang="en-US" b="1" i="0" dirty="0">
                <a:solidFill>
                  <a:srgbClr val="9900FF"/>
                </a:solidFill>
                <a:effectLst>
                  <a:outerShdw blurRad="38100" dist="38100" dir="2700000" algn="tl">
                    <a:srgbClr val="FFFFFF"/>
                  </a:outerShdw>
                </a:effectLst>
                <a:latin typeface="宋体" pitchFamily="2" charset="-122"/>
              </a:rPr>
              <a:t>维恩公式</a:t>
            </a:r>
          </a:p>
        </p:txBody>
      </p:sp>
      <p:sp>
        <p:nvSpPr>
          <p:cNvPr id="4" name="Rectangle 8"/>
          <p:cNvSpPr>
            <a:spLocks noChangeArrowheads="1"/>
          </p:cNvSpPr>
          <p:nvPr/>
        </p:nvSpPr>
        <p:spPr bwMode="auto">
          <a:xfrm>
            <a:off x="6034089" y="1147764"/>
            <a:ext cx="3286125" cy="892175"/>
          </a:xfrm>
          <a:prstGeom prst="rect">
            <a:avLst/>
          </a:prstGeom>
          <a:noFill/>
          <a:ln w="9525">
            <a:noFill/>
            <a:miter lim="800000"/>
            <a:headEnd/>
            <a:tailEnd/>
          </a:ln>
          <a:effectLst/>
        </p:spPr>
        <p:txBody>
          <a:bodyPr>
            <a:spAutoFit/>
          </a:bodyPr>
          <a:lstStyle/>
          <a:p>
            <a:pPr>
              <a:spcBef>
                <a:spcPct val="50000"/>
              </a:spcBef>
              <a:defRPr/>
            </a:pPr>
            <a:r>
              <a:rPr lang="zh-CN" altLang="en-US" b="1" i="0" dirty="0">
                <a:solidFill>
                  <a:srgbClr val="0070C0"/>
                </a:solidFill>
                <a:latin typeface="宋体" pitchFamily="2" charset="-122"/>
                <a:sym typeface="Symbol" pitchFamily="18" charset="2"/>
              </a:rPr>
              <a:t>维恩根据经典热力学得到一个半经验公式</a:t>
            </a:r>
            <a:r>
              <a:rPr kumimoji="0" lang="zh-CN" altLang="en-US" b="1" i="0" dirty="0">
                <a:solidFill>
                  <a:srgbClr val="0070C0"/>
                </a:solidFill>
                <a:latin typeface="楷体_GB2312" pitchFamily="49" charset="-122"/>
              </a:rPr>
              <a:t>，</a:t>
            </a:r>
            <a:endParaRPr lang="zh-CN" altLang="en-US" b="1" i="0" dirty="0">
              <a:solidFill>
                <a:srgbClr val="0070C0"/>
              </a:solidFill>
              <a:effectLst>
                <a:outerShdw blurRad="38100" dist="38100" dir="2700000" algn="tl">
                  <a:srgbClr val="FFFFFF"/>
                </a:outerShdw>
              </a:effectLst>
              <a:latin typeface="宋体" pitchFamily="2"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763297973"/>
              </p:ext>
            </p:extLst>
          </p:nvPr>
        </p:nvGraphicFramePr>
        <p:xfrm>
          <a:off x="5853113" y="2039938"/>
          <a:ext cx="3575050" cy="723900"/>
        </p:xfrm>
        <a:graphic>
          <a:graphicData uri="http://schemas.openxmlformats.org/presentationml/2006/ole">
            <mc:AlternateContent xmlns:mc="http://schemas.openxmlformats.org/markup-compatibility/2006">
              <mc:Choice xmlns:v="urn:schemas-microsoft-com:vml" Requires="v">
                <p:oleObj spid="_x0000_s186355" name="公式" r:id="rId3" imgW="1193800" imgH="241300" progId="Equation.3">
                  <p:embed/>
                </p:oleObj>
              </mc:Choice>
              <mc:Fallback>
                <p:oleObj name="公式" r:id="rId3" imgW="11938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3113" y="2039938"/>
                        <a:ext cx="357505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 name="Freeform 7"/>
          <p:cNvSpPr>
            <a:spLocks/>
          </p:cNvSpPr>
          <p:nvPr/>
        </p:nvSpPr>
        <p:spPr bwMode="auto">
          <a:xfrm>
            <a:off x="2486853" y="747714"/>
            <a:ext cx="3990148" cy="4681899"/>
          </a:xfrm>
          <a:custGeom>
            <a:avLst/>
            <a:gdLst>
              <a:gd name="T0" fmla="*/ 0 w 1954"/>
              <a:gd name="T1" fmla="*/ 1297 h 1381"/>
              <a:gd name="T2" fmla="*/ 405 w 1954"/>
              <a:gd name="T3" fmla="*/ 14 h 1381"/>
              <a:gd name="T4" fmla="*/ 1954 w 1954"/>
              <a:gd name="T5" fmla="*/ 1381 h 1381"/>
              <a:gd name="T6" fmla="*/ 0 60000 65536"/>
              <a:gd name="T7" fmla="*/ 0 60000 65536"/>
              <a:gd name="T8" fmla="*/ 0 60000 65536"/>
              <a:gd name="T9" fmla="*/ 0 w 1954"/>
              <a:gd name="T10" fmla="*/ 0 h 1381"/>
              <a:gd name="T11" fmla="*/ 1954 w 1954"/>
              <a:gd name="T12" fmla="*/ 1381 h 1381"/>
            </a:gdLst>
            <a:ahLst/>
            <a:cxnLst>
              <a:cxn ang="T6">
                <a:pos x="T0" y="T1"/>
              </a:cxn>
              <a:cxn ang="T7">
                <a:pos x="T2" y="T3"/>
              </a:cxn>
              <a:cxn ang="T8">
                <a:pos x="T4" y="T5"/>
              </a:cxn>
            </a:cxnLst>
            <a:rect l="T9" t="T10" r="T11" b="T12"/>
            <a:pathLst>
              <a:path w="1954" h="1381">
                <a:moveTo>
                  <a:pt x="0" y="1297"/>
                </a:moveTo>
                <a:cubicBezTo>
                  <a:pt x="205" y="776"/>
                  <a:pt x="79" y="0"/>
                  <a:pt x="405" y="14"/>
                </a:cubicBezTo>
                <a:cubicBezTo>
                  <a:pt x="731" y="28"/>
                  <a:pt x="1089" y="1367"/>
                  <a:pt x="1954" y="1381"/>
                </a:cubicBezTo>
              </a:path>
            </a:pathLst>
          </a:custGeom>
          <a:noFill/>
          <a:ln w="412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61" name="Group 80"/>
          <p:cNvGrpSpPr>
            <a:grpSpLocks/>
          </p:cNvGrpSpPr>
          <p:nvPr/>
        </p:nvGrpSpPr>
        <p:grpSpPr bwMode="auto">
          <a:xfrm>
            <a:off x="1885951" y="333376"/>
            <a:ext cx="8196263" cy="5934076"/>
            <a:chOff x="224" y="480"/>
            <a:chExt cx="5163" cy="3738"/>
          </a:xfrm>
        </p:grpSpPr>
        <p:sp>
          <p:nvSpPr>
            <p:cNvPr id="62" name="Line 3"/>
            <p:cNvSpPr>
              <a:spLocks noChangeShapeType="1"/>
            </p:cNvSpPr>
            <p:nvPr/>
          </p:nvSpPr>
          <p:spPr bwMode="auto">
            <a:xfrm>
              <a:off x="312" y="768"/>
              <a:ext cx="5" cy="3031"/>
            </a:xfrm>
            <a:prstGeom prst="line">
              <a:avLst/>
            </a:prstGeom>
            <a:noFill/>
            <a:ln w="28575">
              <a:solidFill>
                <a:srgbClr val="0000FF"/>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Line 4"/>
            <p:cNvSpPr>
              <a:spLocks noChangeShapeType="1"/>
            </p:cNvSpPr>
            <p:nvPr/>
          </p:nvSpPr>
          <p:spPr bwMode="auto">
            <a:xfrm>
              <a:off x="312" y="3805"/>
              <a:ext cx="5040" cy="0"/>
            </a:xfrm>
            <a:prstGeom prst="line">
              <a:avLst/>
            </a:prstGeom>
            <a:noFill/>
            <a:ln w="28575">
              <a:solidFill>
                <a:srgbClr val="0000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Oval 25"/>
            <p:cNvSpPr>
              <a:spLocks noChangeArrowheads="1"/>
            </p:cNvSpPr>
            <p:nvPr/>
          </p:nvSpPr>
          <p:spPr bwMode="auto">
            <a:xfrm>
              <a:off x="1706" y="1892"/>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75" name="Oval 26"/>
            <p:cNvSpPr>
              <a:spLocks noChangeArrowheads="1"/>
            </p:cNvSpPr>
            <p:nvPr/>
          </p:nvSpPr>
          <p:spPr bwMode="auto">
            <a:xfrm>
              <a:off x="707" y="2534"/>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76" name="Oval 27"/>
            <p:cNvSpPr>
              <a:spLocks noChangeArrowheads="1"/>
            </p:cNvSpPr>
            <p:nvPr/>
          </p:nvSpPr>
          <p:spPr bwMode="auto">
            <a:xfrm>
              <a:off x="4185" y="341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77" name="Oval 28"/>
            <p:cNvSpPr>
              <a:spLocks noChangeArrowheads="1"/>
            </p:cNvSpPr>
            <p:nvPr/>
          </p:nvSpPr>
          <p:spPr bwMode="auto">
            <a:xfrm>
              <a:off x="3849" y="3319"/>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78" name="Oval 29"/>
            <p:cNvSpPr>
              <a:spLocks noChangeArrowheads="1"/>
            </p:cNvSpPr>
            <p:nvPr/>
          </p:nvSpPr>
          <p:spPr bwMode="auto">
            <a:xfrm>
              <a:off x="3273" y="3223"/>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79" name="Oval 30"/>
            <p:cNvSpPr>
              <a:spLocks noChangeArrowheads="1"/>
            </p:cNvSpPr>
            <p:nvPr/>
          </p:nvSpPr>
          <p:spPr bwMode="auto">
            <a:xfrm>
              <a:off x="3037" y="313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80" name="Oval 31"/>
            <p:cNvSpPr>
              <a:spLocks noChangeArrowheads="1"/>
            </p:cNvSpPr>
            <p:nvPr/>
          </p:nvSpPr>
          <p:spPr bwMode="auto">
            <a:xfrm>
              <a:off x="2749" y="2983"/>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81" name="Oval 32"/>
            <p:cNvSpPr>
              <a:spLocks noChangeArrowheads="1"/>
            </p:cNvSpPr>
            <p:nvPr/>
          </p:nvSpPr>
          <p:spPr bwMode="auto">
            <a:xfrm>
              <a:off x="2261" y="2599"/>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82" name="Oval 33"/>
            <p:cNvSpPr>
              <a:spLocks noChangeArrowheads="1"/>
            </p:cNvSpPr>
            <p:nvPr/>
          </p:nvSpPr>
          <p:spPr bwMode="auto">
            <a:xfrm>
              <a:off x="2461" y="279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83" name="Oval 34"/>
            <p:cNvSpPr>
              <a:spLocks noChangeArrowheads="1"/>
            </p:cNvSpPr>
            <p:nvPr/>
          </p:nvSpPr>
          <p:spPr bwMode="auto">
            <a:xfrm>
              <a:off x="1476" y="132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84" name="Oval 35"/>
            <p:cNvSpPr>
              <a:spLocks noChangeArrowheads="1"/>
            </p:cNvSpPr>
            <p:nvPr/>
          </p:nvSpPr>
          <p:spPr bwMode="auto">
            <a:xfrm>
              <a:off x="753" y="1703"/>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85" name="Oval 36"/>
            <p:cNvSpPr>
              <a:spLocks noChangeArrowheads="1"/>
            </p:cNvSpPr>
            <p:nvPr/>
          </p:nvSpPr>
          <p:spPr bwMode="auto">
            <a:xfrm>
              <a:off x="795" y="1348"/>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86" name="Oval 37"/>
            <p:cNvSpPr>
              <a:spLocks noChangeArrowheads="1"/>
            </p:cNvSpPr>
            <p:nvPr/>
          </p:nvSpPr>
          <p:spPr bwMode="auto">
            <a:xfrm>
              <a:off x="741" y="206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87" name="Oval 38"/>
            <p:cNvSpPr>
              <a:spLocks noChangeArrowheads="1"/>
            </p:cNvSpPr>
            <p:nvPr/>
          </p:nvSpPr>
          <p:spPr bwMode="auto">
            <a:xfrm>
              <a:off x="851" y="1037"/>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88" name="Oval 39"/>
            <p:cNvSpPr>
              <a:spLocks noChangeArrowheads="1"/>
            </p:cNvSpPr>
            <p:nvPr/>
          </p:nvSpPr>
          <p:spPr bwMode="auto">
            <a:xfrm>
              <a:off x="1364" y="107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89" name="Oval 40"/>
            <p:cNvSpPr>
              <a:spLocks noChangeArrowheads="1"/>
            </p:cNvSpPr>
            <p:nvPr/>
          </p:nvSpPr>
          <p:spPr bwMode="auto">
            <a:xfrm>
              <a:off x="1157" y="75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90" name="Oval 41"/>
            <p:cNvSpPr>
              <a:spLocks noChangeArrowheads="1"/>
            </p:cNvSpPr>
            <p:nvPr/>
          </p:nvSpPr>
          <p:spPr bwMode="auto">
            <a:xfrm>
              <a:off x="981" y="778"/>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91" name="Oval 42"/>
            <p:cNvSpPr>
              <a:spLocks noChangeArrowheads="1"/>
            </p:cNvSpPr>
            <p:nvPr/>
          </p:nvSpPr>
          <p:spPr bwMode="auto">
            <a:xfrm>
              <a:off x="557" y="3494"/>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92" name="Oval 43"/>
            <p:cNvSpPr>
              <a:spLocks noChangeArrowheads="1"/>
            </p:cNvSpPr>
            <p:nvPr/>
          </p:nvSpPr>
          <p:spPr bwMode="auto">
            <a:xfrm>
              <a:off x="589" y="3323"/>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93" name="Oval 44"/>
            <p:cNvSpPr>
              <a:spLocks noChangeArrowheads="1"/>
            </p:cNvSpPr>
            <p:nvPr/>
          </p:nvSpPr>
          <p:spPr bwMode="auto">
            <a:xfrm>
              <a:off x="614" y="3171"/>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94" name="Rectangle 45"/>
            <p:cNvSpPr>
              <a:spLocks noChangeArrowheads="1"/>
            </p:cNvSpPr>
            <p:nvPr/>
          </p:nvSpPr>
          <p:spPr bwMode="auto">
            <a:xfrm>
              <a:off x="2048" y="797"/>
              <a:ext cx="747"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i="0" dirty="0">
                  <a:solidFill>
                    <a:srgbClr val="0033CC"/>
                  </a:solidFill>
                </a:rPr>
                <a:t>实验值</a:t>
              </a:r>
            </a:p>
          </p:txBody>
        </p:sp>
        <p:sp>
          <p:nvSpPr>
            <p:cNvPr id="95" name="Freeform 46"/>
            <p:cNvSpPr>
              <a:spLocks/>
            </p:cNvSpPr>
            <p:nvPr/>
          </p:nvSpPr>
          <p:spPr bwMode="auto">
            <a:xfrm>
              <a:off x="1554" y="964"/>
              <a:ext cx="533" cy="856"/>
            </a:xfrm>
            <a:custGeom>
              <a:avLst/>
              <a:gdLst>
                <a:gd name="T0" fmla="*/ 0 w 913"/>
                <a:gd name="T1" fmla="*/ 32 h 1249"/>
                <a:gd name="T2" fmla="*/ 103 w 913"/>
                <a:gd name="T3" fmla="*/ 0 h 1249"/>
                <a:gd name="T4" fmla="*/ 64 w 913"/>
                <a:gd name="T5" fmla="*/ 269 h 1249"/>
                <a:gd name="T6" fmla="*/ 0 60000 65536"/>
                <a:gd name="T7" fmla="*/ 0 60000 65536"/>
                <a:gd name="T8" fmla="*/ 0 60000 65536"/>
                <a:gd name="T9" fmla="*/ 0 w 913"/>
                <a:gd name="T10" fmla="*/ 0 h 1249"/>
                <a:gd name="T11" fmla="*/ 913 w 913"/>
                <a:gd name="T12" fmla="*/ 1249 h 1249"/>
              </a:gdLst>
              <a:ahLst/>
              <a:cxnLst>
                <a:cxn ang="T6">
                  <a:pos x="T0" y="T1"/>
                </a:cxn>
                <a:cxn ang="T7">
                  <a:pos x="T2" y="T3"/>
                </a:cxn>
                <a:cxn ang="T8">
                  <a:pos x="T4" y="T5"/>
                </a:cxn>
              </a:cxnLst>
              <a:rect l="T9" t="T10" r="T11" b="T12"/>
              <a:pathLst>
                <a:path w="913" h="1249">
                  <a:moveTo>
                    <a:pt x="0" y="144"/>
                  </a:moveTo>
                  <a:lnTo>
                    <a:pt x="912" y="0"/>
                  </a:lnTo>
                  <a:lnTo>
                    <a:pt x="576" y="1248"/>
                  </a:lnTo>
                </a:path>
              </a:pathLst>
            </a:custGeom>
            <a:noFill/>
            <a:ln w="25400" cap="rnd">
              <a:solidFill>
                <a:srgbClr val="008000"/>
              </a:solidFill>
              <a:round/>
              <a:headEnd type="stealth" w="med" len="lg"/>
              <a:tailEnd type="stealth" w="med" len="lg"/>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3E0000"/>
                </a:solidFill>
              </a:endParaRPr>
            </a:p>
          </p:txBody>
        </p:sp>
        <p:graphicFrame>
          <p:nvGraphicFramePr>
            <p:cNvPr id="96" name="Object 47"/>
            <p:cNvGraphicFramePr>
              <a:graphicFrameLocks noChangeAspect="1"/>
            </p:cNvGraphicFramePr>
            <p:nvPr/>
          </p:nvGraphicFramePr>
          <p:xfrm>
            <a:off x="319" y="480"/>
            <a:ext cx="657" cy="301"/>
          </p:xfrm>
          <a:graphic>
            <a:graphicData uri="http://schemas.openxmlformats.org/presentationml/2006/ole">
              <mc:AlternateContent xmlns:mc="http://schemas.openxmlformats.org/markup-compatibility/2006">
                <mc:Choice xmlns:v="urn:schemas-microsoft-com:vml" Requires="v">
                  <p:oleObj spid="_x0000_s186356" name="公式" r:id="rId5" imgW="380887" imgH="142795" progId="Equation.3">
                    <p:embed/>
                  </p:oleObj>
                </mc:Choice>
                <mc:Fallback>
                  <p:oleObj name="公式" r:id="rId5" imgW="380887" imgH="1427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 y="480"/>
                          <a:ext cx="657"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 name="Oval 63"/>
            <p:cNvSpPr>
              <a:spLocks noChangeArrowheads="1"/>
            </p:cNvSpPr>
            <p:nvPr/>
          </p:nvSpPr>
          <p:spPr bwMode="auto">
            <a:xfrm>
              <a:off x="4600" y="3494"/>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graphicFrame>
          <p:nvGraphicFramePr>
            <p:cNvPr id="98" name="Object 64"/>
            <p:cNvGraphicFramePr>
              <a:graphicFrameLocks noChangeAspect="1"/>
            </p:cNvGraphicFramePr>
            <p:nvPr>
              <p:extLst>
                <p:ext uri="{D42A27DB-BD31-4B8C-83A1-F6EECF244321}">
                  <p14:modId xmlns:p14="http://schemas.microsoft.com/office/powerpoint/2010/main" val="3931593011"/>
                </p:ext>
              </p:extLst>
            </p:nvPr>
          </p:nvGraphicFramePr>
          <p:xfrm>
            <a:off x="224" y="3829"/>
            <a:ext cx="186" cy="281"/>
          </p:xfrm>
          <a:graphic>
            <a:graphicData uri="http://schemas.openxmlformats.org/presentationml/2006/ole">
              <mc:AlternateContent xmlns:mc="http://schemas.openxmlformats.org/markup-compatibility/2006">
                <mc:Choice xmlns:v="urn:schemas-microsoft-com:vml" Requires="v">
                  <p:oleObj spid="_x0000_s186357" name="公式" r:id="rId7" imgW="38062" imgH="95287" progId="Equation.3">
                    <p:embed/>
                  </p:oleObj>
                </mc:Choice>
                <mc:Fallback>
                  <p:oleObj name="公式" r:id="rId7" imgW="38062" imgH="9528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 y="3829"/>
                          <a:ext cx="186"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 name="Object 75"/>
            <p:cNvGraphicFramePr>
              <a:graphicFrameLocks noChangeAspect="1"/>
            </p:cNvGraphicFramePr>
            <p:nvPr>
              <p:extLst>
                <p:ext uri="{D42A27DB-BD31-4B8C-83A1-F6EECF244321}">
                  <p14:modId xmlns:p14="http://schemas.microsoft.com/office/powerpoint/2010/main" val="612224089"/>
                </p:ext>
              </p:extLst>
            </p:nvPr>
          </p:nvGraphicFramePr>
          <p:xfrm>
            <a:off x="5159" y="3847"/>
            <a:ext cx="228" cy="371"/>
          </p:xfrm>
          <a:graphic>
            <a:graphicData uri="http://schemas.openxmlformats.org/presentationml/2006/ole">
              <mc:AlternateContent xmlns:mc="http://schemas.openxmlformats.org/markup-compatibility/2006">
                <mc:Choice xmlns:v="urn:schemas-microsoft-com:vml" Requires="v">
                  <p:oleObj spid="_x0000_s186358" name="公式" r:id="rId9" imgW="126720" imgH="177480" progId="Equation.3">
                    <p:embed/>
                  </p:oleObj>
                </mc:Choice>
                <mc:Fallback>
                  <p:oleObj name="公式" r:id="rId9" imgW="126720" imgH="177480" progId="Equation.3">
                    <p:embed/>
                    <p:pic>
                      <p:nvPicPr>
                        <p:cNvPr id="0" name=""/>
                        <p:cNvPicPr>
                          <a:picLocks noChangeAspect="1" noChangeArrowheads="1"/>
                        </p:cNvPicPr>
                        <p:nvPr/>
                      </p:nvPicPr>
                      <p:blipFill>
                        <a:blip r:embed="rId10"/>
                        <a:srcRect/>
                        <a:stretch>
                          <a:fillRect/>
                        </a:stretch>
                      </p:blipFill>
                      <p:spPr bwMode="auto">
                        <a:xfrm>
                          <a:off x="5159" y="3847"/>
                          <a:ext cx="228" cy="371"/>
                        </a:xfrm>
                        <a:prstGeom prst="rect">
                          <a:avLst/>
                        </a:prstGeom>
                        <a:noFill/>
                        <a:ln>
                          <a:noFill/>
                        </a:ln>
                        <a:effectLst/>
                        <a:extLst/>
                      </p:spPr>
                    </p:pic>
                  </p:oleObj>
                </mc:Fallback>
              </mc:AlternateContent>
            </a:graphicData>
          </a:graphic>
        </p:graphicFrame>
      </p:grpSp>
      <p:sp>
        <p:nvSpPr>
          <p:cNvPr id="109" name="Rectangle 52"/>
          <p:cNvSpPr>
            <a:spLocks noChangeArrowheads="1"/>
          </p:cNvSpPr>
          <p:nvPr/>
        </p:nvSpPr>
        <p:spPr bwMode="auto">
          <a:xfrm>
            <a:off x="2932113" y="3055640"/>
            <a:ext cx="152558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i="0" dirty="0">
                <a:solidFill>
                  <a:srgbClr val="CC3300"/>
                </a:solidFill>
              </a:rPr>
              <a:t>维恩公式</a:t>
            </a:r>
          </a:p>
        </p:txBody>
      </p:sp>
      <p:sp>
        <p:nvSpPr>
          <p:cNvPr id="110" name="AutoShape 51"/>
          <p:cNvSpPr>
            <a:spLocks noChangeArrowheads="1"/>
          </p:cNvSpPr>
          <p:nvPr/>
        </p:nvSpPr>
        <p:spPr bwMode="auto">
          <a:xfrm>
            <a:off x="3992898" y="3614125"/>
            <a:ext cx="609600" cy="152400"/>
          </a:xfrm>
          <a:prstGeom prst="rightArrow">
            <a:avLst>
              <a:gd name="adj1" fmla="val 50000"/>
              <a:gd name="adj2" fmla="val 200019"/>
            </a:avLst>
          </a:prstGeom>
          <a:solidFill>
            <a:srgbClr val="66FF33"/>
          </a:solidFill>
          <a:ln w="12700">
            <a:solidFill>
              <a:srgbClr val="000000"/>
            </a:solidFill>
            <a:miter lim="800000"/>
            <a:headEnd/>
            <a:tailEnd/>
          </a:ln>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111" name="矩形 73"/>
          <p:cNvSpPr>
            <a:spLocks noChangeArrowheads="1"/>
          </p:cNvSpPr>
          <p:nvPr/>
        </p:nvSpPr>
        <p:spPr bwMode="auto">
          <a:xfrm>
            <a:off x="3023900" y="3929063"/>
            <a:ext cx="1503938"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lnSpc>
                <a:spcPct val="125000"/>
              </a:lnSpc>
            </a:pPr>
            <a:r>
              <a:rPr lang="en-US" altLang="zh-CN" sz="2800" b="1" i="0" dirty="0">
                <a:solidFill>
                  <a:srgbClr val="3E0000"/>
                </a:solidFill>
              </a:rPr>
              <a:t>(1896</a:t>
            </a:r>
            <a:r>
              <a:rPr lang="zh-CN" altLang="en-US" sz="2800" b="1" i="0" dirty="0">
                <a:solidFill>
                  <a:srgbClr val="3E0000"/>
                </a:solidFill>
              </a:rPr>
              <a:t>年</a:t>
            </a:r>
            <a:r>
              <a:rPr lang="en-US" altLang="zh-CN" sz="2800" b="1" i="0" dirty="0">
                <a:solidFill>
                  <a:srgbClr val="3E0000"/>
                </a:solidFill>
              </a:rPr>
              <a:t>)</a:t>
            </a:r>
          </a:p>
        </p:txBody>
      </p:sp>
      <p:sp>
        <p:nvSpPr>
          <p:cNvPr id="112" name="矩形 5"/>
          <p:cNvSpPr>
            <a:spLocks noChangeArrowheads="1"/>
          </p:cNvSpPr>
          <p:nvPr/>
        </p:nvSpPr>
        <p:spPr bwMode="auto">
          <a:xfrm>
            <a:off x="5902963" y="2879114"/>
            <a:ext cx="405765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b="1" i="0" dirty="0">
                <a:solidFill>
                  <a:srgbClr val="008000"/>
                </a:solidFill>
                <a:latin typeface="楷体_GB2312" pitchFamily="49" charset="-122"/>
              </a:rPr>
              <a:t>公式只在短波</a:t>
            </a:r>
            <a:r>
              <a:rPr kumimoji="0" lang="en-US" altLang="zh-CN" b="1" i="0" dirty="0">
                <a:solidFill>
                  <a:srgbClr val="008000"/>
                </a:solidFill>
                <a:latin typeface="楷体_GB2312" pitchFamily="49" charset="-122"/>
              </a:rPr>
              <a:t>(</a:t>
            </a:r>
            <a:r>
              <a:rPr kumimoji="0" lang="zh-CN" altLang="en-US" b="1" i="0" dirty="0">
                <a:solidFill>
                  <a:srgbClr val="008000"/>
                </a:solidFill>
                <a:latin typeface="楷体_GB2312" pitchFamily="49" charset="-122"/>
              </a:rPr>
              <a:t>高频</a:t>
            </a:r>
            <a:r>
              <a:rPr kumimoji="0" lang="en-US" altLang="zh-CN" b="1" i="0" dirty="0">
                <a:solidFill>
                  <a:srgbClr val="008000"/>
                </a:solidFill>
                <a:latin typeface="楷体_GB2312" pitchFamily="49" charset="-122"/>
              </a:rPr>
              <a:t>)</a:t>
            </a:r>
            <a:r>
              <a:rPr kumimoji="0" lang="zh-CN" altLang="en-US" b="1" i="0" dirty="0">
                <a:solidFill>
                  <a:srgbClr val="008000"/>
                </a:solidFill>
                <a:latin typeface="楷体_GB2312" pitchFamily="49" charset="-122"/>
              </a:rPr>
              <a:t>区</a:t>
            </a:r>
            <a:r>
              <a:rPr kumimoji="0" lang="en-US" altLang="zh-CN" b="1" i="0" dirty="0">
                <a:solidFill>
                  <a:srgbClr val="008000"/>
                </a:solidFill>
                <a:latin typeface="楷体_GB2312" pitchFamily="49" charset="-122"/>
              </a:rPr>
              <a:t>,</a:t>
            </a:r>
            <a:r>
              <a:rPr kumimoji="0" lang="zh-CN" altLang="en-US" b="1" i="0" dirty="0">
                <a:solidFill>
                  <a:srgbClr val="008000"/>
                </a:solidFill>
                <a:latin typeface="楷体_GB2312" pitchFamily="49" charset="-122"/>
              </a:rPr>
              <a:t>低温时才和实验相符合</a:t>
            </a:r>
            <a:r>
              <a:rPr kumimoji="0" lang="en-US" altLang="zh-CN" b="1" i="0" dirty="0">
                <a:solidFill>
                  <a:srgbClr val="008000"/>
                </a:solidFill>
                <a:latin typeface="楷体_GB2312" pitchFamily="49" charset="-122"/>
              </a:rPr>
              <a:t>,</a:t>
            </a:r>
            <a:r>
              <a:rPr kumimoji="0" lang="zh-CN" altLang="en-US" b="1" i="0" dirty="0">
                <a:solidFill>
                  <a:srgbClr val="008000"/>
                </a:solidFill>
                <a:latin typeface="楷体_GB2312" pitchFamily="49" charset="-122"/>
              </a:rPr>
              <a:t>在长波范围内与实验不符合。</a:t>
            </a:r>
            <a:endParaRPr lang="zh-CN" altLang="en-US" b="1" i="0" dirty="0">
              <a:solidFill>
                <a:srgbClr val="008000"/>
              </a:solidFill>
            </a:endParaRPr>
          </a:p>
        </p:txBody>
      </p:sp>
    </p:spTree>
    <p:extLst>
      <p:ext uri="{BB962C8B-B14F-4D97-AF65-F5344CB8AC3E}">
        <p14:creationId xmlns:p14="http://schemas.microsoft.com/office/powerpoint/2010/main" val="342082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1000"/>
                                        <p:tgtEl>
                                          <p:spTgt spid="61"/>
                                        </p:tgtEl>
                                      </p:cBhvr>
                                    </p:animEffect>
                                    <p:anim calcmode="lin" valueType="num">
                                      <p:cBhvr>
                                        <p:cTn id="32" dur="1000" fill="hold"/>
                                        <p:tgtEl>
                                          <p:spTgt spid="61"/>
                                        </p:tgtEl>
                                        <p:attrNameLst>
                                          <p:attrName>ppt_x</p:attrName>
                                        </p:attrNameLst>
                                      </p:cBhvr>
                                      <p:tavLst>
                                        <p:tav tm="0">
                                          <p:val>
                                            <p:strVal val="#ppt_x"/>
                                          </p:val>
                                        </p:tav>
                                        <p:tav tm="100000">
                                          <p:val>
                                            <p:strVal val="#ppt_x"/>
                                          </p:val>
                                        </p:tav>
                                      </p:tavLst>
                                    </p:anim>
                                    <p:anim calcmode="lin" valueType="num">
                                      <p:cBhvr>
                                        <p:cTn id="33"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109"/>
                                        </p:tgtEl>
                                        <p:attrNameLst>
                                          <p:attrName>style.visibility</p:attrName>
                                        </p:attrNameLst>
                                      </p:cBhvr>
                                      <p:to>
                                        <p:strVal val="visible"/>
                                      </p:to>
                                    </p:set>
                                    <p:animEffect transition="in" filter="circle(in)">
                                      <p:cBhvr>
                                        <p:cTn id="44" dur="2000"/>
                                        <p:tgtEl>
                                          <p:spTgt spid="109"/>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110"/>
                                        </p:tgtEl>
                                        <p:attrNameLst>
                                          <p:attrName>style.visibility</p:attrName>
                                        </p:attrNameLst>
                                      </p:cBhvr>
                                      <p:to>
                                        <p:strVal val="visible"/>
                                      </p:to>
                                    </p:set>
                                    <p:animEffect transition="in" filter="circle(in)">
                                      <p:cBhvr>
                                        <p:cTn id="47" dur="2000"/>
                                        <p:tgtEl>
                                          <p:spTgt spid="110"/>
                                        </p:tgtEl>
                                      </p:cBhvr>
                                    </p:animEffect>
                                  </p:childTnLst>
                                </p:cTn>
                              </p:par>
                              <p:par>
                                <p:cTn id="48" presetID="6" presetClass="entr" presetSubtype="16" fill="hold" grpId="0" nodeType="withEffect">
                                  <p:stCondLst>
                                    <p:cond delay="0"/>
                                  </p:stCondLst>
                                  <p:childTnLst>
                                    <p:set>
                                      <p:cBhvr>
                                        <p:cTn id="49" dur="1" fill="hold">
                                          <p:stCondLst>
                                            <p:cond delay="0"/>
                                          </p:stCondLst>
                                        </p:cTn>
                                        <p:tgtEl>
                                          <p:spTgt spid="111"/>
                                        </p:tgtEl>
                                        <p:attrNameLst>
                                          <p:attrName>style.visibility</p:attrName>
                                        </p:attrNameLst>
                                      </p:cBhvr>
                                      <p:to>
                                        <p:strVal val="visible"/>
                                      </p:to>
                                    </p:set>
                                    <p:animEffect transition="in" filter="circle(in)">
                                      <p:cBhvr>
                                        <p:cTn id="50" dur="2000"/>
                                        <p:tgtEl>
                                          <p:spTgt spid="111"/>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2"/>
                                        </p:tgtEl>
                                        <p:attrNameLst>
                                          <p:attrName>style.visibility</p:attrName>
                                        </p:attrNameLst>
                                      </p:cBhvr>
                                      <p:to>
                                        <p:strVal val="visible"/>
                                      </p:to>
                                    </p:set>
                                    <p:anim calcmode="lin" valueType="num">
                                      <p:cBhvr additive="base">
                                        <p:cTn id="55" dur="500" fill="hold"/>
                                        <p:tgtEl>
                                          <p:spTgt spid="112"/>
                                        </p:tgtEl>
                                        <p:attrNameLst>
                                          <p:attrName>ppt_x</p:attrName>
                                        </p:attrNameLst>
                                      </p:cBhvr>
                                      <p:tavLst>
                                        <p:tav tm="0">
                                          <p:val>
                                            <p:strVal val="#ppt_x"/>
                                          </p:val>
                                        </p:tav>
                                        <p:tav tm="100000">
                                          <p:val>
                                            <p:strVal val="#ppt_x"/>
                                          </p:val>
                                        </p:tav>
                                      </p:tavLst>
                                    </p:anim>
                                    <p:anim calcmode="lin" valueType="num">
                                      <p:cBhvr additive="base">
                                        <p:cTn id="56"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0" grpId="0" animBg="1"/>
      <p:bldP spid="109" grpId="0"/>
      <p:bldP spid="110" grpId="0" animBg="1"/>
      <p:bldP spid="111" grpId="0"/>
      <p:bldP spid="1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22"/>
          <p:cNvSpPr>
            <a:spLocks/>
          </p:cNvSpPr>
          <p:nvPr/>
        </p:nvSpPr>
        <p:spPr bwMode="auto">
          <a:xfrm rot="21540000">
            <a:off x="5519803" y="-349163"/>
            <a:ext cx="3817807" cy="5680400"/>
          </a:xfrm>
          <a:custGeom>
            <a:avLst/>
            <a:gdLst>
              <a:gd name="T0" fmla="*/ 0 w 21119"/>
              <a:gd name="T1" fmla="*/ 0 h 21599"/>
              <a:gd name="T2" fmla="*/ 0 w 21119"/>
              <a:gd name="T3" fmla="*/ 0 h 21599"/>
              <a:gd name="T4" fmla="*/ 0 w 21119"/>
              <a:gd name="T5" fmla="*/ 0 h 21599"/>
              <a:gd name="T6" fmla="*/ 0 60000 65536"/>
              <a:gd name="T7" fmla="*/ 0 60000 65536"/>
              <a:gd name="T8" fmla="*/ 0 60000 65536"/>
              <a:gd name="T9" fmla="*/ 0 w 21119"/>
              <a:gd name="T10" fmla="*/ 0 h 21599"/>
              <a:gd name="T11" fmla="*/ 21119 w 21119"/>
              <a:gd name="T12" fmla="*/ 21599 h 21599"/>
            </a:gdLst>
            <a:ahLst/>
            <a:cxnLst>
              <a:cxn ang="T6">
                <a:pos x="T0" y="T1"/>
              </a:cxn>
              <a:cxn ang="T7">
                <a:pos x="T2" y="T3"/>
              </a:cxn>
              <a:cxn ang="T8">
                <a:pos x="T4" y="T5"/>
              </a:cxn>
            </a:cxnLst>
            <a:rect l="T9" t="T10" r="T11" b="T12"/>
            <a:pathLst>
              <a:path w="21119" h="21599" fill="none" extrusionOk="0">
                <a:moveTo>
                  <a:pt x="20914" y="21599"/>
                </a:moveTo>
                <a:cubicBezTo>
                  <a:pt x="10809" y="21503"/>
                  <a:pt x="2120" y="14413"/>
                  <a:pt x="-1" y="4532"/>
                </a:cubicBezTo>
              </a:path>
              <a:path w="21119" h="21599" stroke="0" extrusionOk="0">
                <a:moveTo>
                  <a:pt x="20914" y="21599"/>
                </a:moveTo>
                <a:cubicBezTo>
                  <a:pt x="10809" y="21503"/>
                  <a:pt x="2120" y="14413"/>
                  <a:pt x="-1" y="4532"/>
                </a:cubicBezTo>
                <a:lnTo>
                  <a:pt x="21119" y="0"/>
                </a:lnTo>
                <a:lnTo>
                  <a:pt x="20914" y="21599"/>
                </a:lnTo>
                <a:close/>
              </a:path>
            </a:pathLst>
          </a:custGeom>
          <a:noFill/>
          <a:ln w="38100" cap="rnd">
            <a:solidFill>
              <a:srgbClr val="FF66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 name="Rectangle 9"/>
          <p:cNvSpPr>
            <a:spLocks noChangeArrowheads="1"/>
          </p:cNvSpPr>
          <p:nvPr/>
        </p:nvSpPr>
        <p:spPr bwMode="auto">
          <a:xfrm>
            <a:off x="6462088" y="590553"/>
            <a:ext cx="3571875" cy="2092325"/>
          </a:xfrm>
          <a:prstGeom prst="rect">
            <a:avLst/>
          </a:prstGeom>
          <a:noFill/>
          <a:ln w="9525">
            <a:noFill/>
            <a:miter lim="800000"/>
            <a:headEnd/>
            <a:tailEnd/>
          </a:ln>
          <a:effectLst/>
        </p:spPr>
        <p:txBody>
          <a:bodyPr>
            <a:spAutoFit/>
          </a:bodyPr>
          <a:lstStyle/>
          <a:p>
            <a:pPr>
              <a:defRPr/>
            </a:pPr>
            <a:r>
              <a:rPr lang="zh-CN" altLang="en-US" b="1" i="0" dirty="0">
                <a:solidFill>
                  <a:srgbClr val="009900"/>
                </a:solidFill>
                <a:effectLst>
                  <a:outerShdw blurRad="38100" dist="38100" dir="2700000" algn="tl">
                    <a:srgbClr val="FFFFFF"/>
                  </a:outerShdw>
                </a:effectLst>
                <a:latin typeface="宋体" pitchFamily="2" charset="-122"/>
              </a:rPr>
              <a:t>瑞利</a:t>
            </a:r>
            <a:r>
              <a:rPr lang="en-US" altLang="zh-CN" b="1" i="0" dirty="0">
                <a:solidFill>
                  <a:srgbClr val="009900"/>
                </a:solidFill>
                <a:effectLst>
                  <a:outerShdw blurRad="38100" dist="38100" dir="2700000" algn="tl">
                    <a:srgbClr val="FFFFFF"/>
                  </a:outerShdw>
                </a:effectLst>
                <a:latin typeface="Times New Roman"/>
              </a:rPr>
              <a:t>—</a:t>
            </a:r>
            <a:r>
              <a:rPr lang="zh-CN" altLang="en-US" b="1" i="0" dirty="0">
                <a:solidFill>
                  <a:srgbClr val="009900"/>
                </a:solidFill>
                <a:effectLst>
                  <a:outerShdw blurRad="38100" dist="38100" dir="2700000" algn="tl">
                    <a:srgbClr val="FFFFFF"/>
                  </a:outerShdw>
                </a:effectLst>
                <a:latin typeface="宋体" pitchFamily="2" charset="-122"/>
              </a:rPr>
              <a:t>金斯</a:t>
            </a:r>
            <a:r>
              <a:rPr kumimoji="0" lang="zh-CN" altLang="en-US" b="1" i="0" dirty="0">
                <a:solidFill>
                  <a:srgbClr val="009900"/>
                </a:solidFill>
                <a:latin typeface="楷体_GB2312" pitchFamily="49" charset="-122"/>
              </a:rPr>
              <a:t>把腔内的电磁场看作是具有一定数目本征振动的驻波场</a:t>
            </a:r>
            <a:r>
              <a:rPr kumimoji="0" lang="en-US" altLang="zh-CN" b="1" i="0" dirty="0">
                <a:solidFill>
                  <a:srgbClr val="009900"/>
                </a:solidFill>
                <a:latin typeface="楷体_GB2312" pitchFamily="49" charset="-122"/>
              </a:rPr>
              <a:t>,</a:t>
            </a:r>
            <a:r>
              <a:rPr kumimoji="0" lang="zh-CN" altLang="en-US" b="1" i="0" dirty="0">
                <a:solidFill>
                  <a:srgbClr val="009900"/>
                </a:solidFill>
                <a:latin typeface="楷体_GB2312" pitchFamily="49" charset="-122"/>
              </a:rPr>
              <a:t>然后</a:t>
            </a:r>
            <a:r>
              <a:rPr kumimoji="0" lang="en-US" altLang="zh-CN" b="1" i="0" dirty="0">
                <a:solidFill>
                  <a:srgbClr val="009900"/>
                </a:solidFill>
                <a:latin typeface="楷体_GB2312" pitchFamily="49" charset="-122"/>
              </a:rPr>
              <a:t>,</a:t>
            </a:r>
            <a:r>
              <a:rPr kumimoji="0" lang="zh-CN" altLang="en-US" b="1" i="0" dirty="0">
                <a:solidFill>
                  <a:srgbClr val="009900"/>
                </a:solidFill>
                <a:latin typeface="楷体_GB2312" pitchFamily="49" charset="-122"/>
              </a:rPr>
              <a:t>利用能量按自由度均分定理，</a:t>
            </a:r>
            <a:r>
              <a:rPr lang="zh-CN" altLang="en-US" b="1" i="0" dirty="0">
                <a:solidFill>
                  <a:srgbClr val="009900"/>
                </a:solidFill>
                <a:effectLst>
                  <a:outerShdw blurRad="38100" dist="38100" dir="2700000" algn="tl">
                    <a:srgbClr val="FFFFFF"/>
                  </a:outerShdw>
                </a:effectLst>
                <a:latin typeface="宋体" pitchFamily="2" charset="-122"/>
              </a:rPr>
              <a:t>得到</a:t>
            </a:r>
          </a:p>
        </p:txBody>
      </p:sp>
      <p:sp>
        <p:nvSpPr>
          <p:cNvPr id="4" name="Text Box 3"/>
          <p:cNvSpPr txBox="1">
            <a:spLocks noChangeArrowheads="1"/>
          </p:cNvSpPr>
          <p:nvPr/>
        </p:nvSpPr>
        <p:spPr bwMode="auto">
          <a:xfrm>
            <a:off x="5364956" y="49215"/>
            <a:ext cx="3751262" cy="488950"/>
          </a:xfrm>
          <a:prstGeom prst="rect">
            <a:avLst/>
          </a:prstGeom>
          <a:noFill/>
          <a:ln w="9525">
            <a:noFill/>
            <a:miter lim="800000"/>
            <a:headEnd/>
            <a:tailEnd/>
          </a:ln>
          <a:effectLst/>
        </p:spPr>
        <p:txBody>
          <a:bodyPr wrap="none">
            <a:spAutoFit/>
          </a:bodyPr>
          <a:lstStyle/>
          <a:p>
            <a:pPr>
              <a:defRPr/>
            </a:pPr>
            <a:r>
              <a:rPr lang="en-US" altLang="zh-CN" b="1" i="0" dirty="0">
                <a:solidFill>
                  <a:srgbClr val="C00000"/>
                </a:solidFill>
                <a:effectLst>
                  <a:outerShdw blurRad="38100" dist="38100" dir="2700000" algn="tl">
                    <a:srgbClr val="FFFFFF"/>
                  </a:outerShdw>
                </a:effectLst>
              </a:rPr>
              <a:t>2.  </a:t>
            </a:r>
            <a:r>
              <a:rPr lang="zh-CN" altLang="en-US" b="1" i="0" dirty="0">
                <a:solidFill>
                  <a:srgbClr val="C00000"/>
                </a:solidFill>
                <a:effectLst>
                  <a:outerShdw blurRad="38100" dist="38100" dir="2700000" algn="tl">
                    <a:srgbClr val="FFFFFF"/>
                  </a:outerShdw>
                </a:effectLst>
                <a:latin typeface="宋体" pitchFamily="2" charset="-122"/>
              </a:rPr>
              <a:t>瑞利</a:t>
            </a:r>
            <a:r>
              <a:rPr lang="en-US" altLang="zh-CN" b="1" i="0" dirty="0">
                <a:solidFill>
                  <a:srgbClr val="C00000"/>
                </a:solidFill>
                <a:effectLst>
                  <a:outerShdw blurRad="38100" dist="38100" dir="2700000" algn="tl">
                    <a:srgbClr val="FFFFFF"/>
                  </a:outerShdw>
                </a:effectLst>
                <a:latin typeface="Times New Roman"/>
              </a:rPr>
              <a:t>—</a:t>
            </a:r>
            <a:r>
              <a:rPr lang="zh-CN" altLang="en-US" b="1" i="0" dirty="0">
                <a:solidFill>
                  <a:srgbClr val="C00000"/>
                </a:solidFill>
                <a:effectLst>
                  <a:outerShdw blurRad="38100" dist="38100" dir="2700000" algn="tl">
                    <a:srgbClr val="FFFFFF"/>
                  </a:outerShdw>
                </a:effectLst>
                <a:latin typeface="宋体" pitchFamily="2" charset="-122"/>
              </a:rPr>
              <a:t>金斯公式     </a:t>
            </a:r>
          </a:p>
        </p:txBody>
      </p:sp>
      <p:graphicFrame>
        <p:nvGraphicFramePr>
          <p:cNvPr id="5" name="Object 16"/>
          <p:cNvGraphicFramePr>
            <a:graphicFrameLocks noChangeAspect="1"/>
          </p:cNvGraphicFramePr>
          <p:nvPr>
            <p:extLst>
              <p:ext uri="{D42A27DB-BD31-4B8C-83A1-F6EECF244321}">
                <p14:modId xmlns:p14="http://schemas.microsoft.com/office/powerpoint/2010/main" val="4171753354"/>
              </p:ext>
            </p:extLst>
          </p:nvPr>
        </p:nvGraphicFramePr>
        <p:xfrm>
          <a:off x="7133982" y="2943056"/>
          <a:ext cx="2928311" cy="958356"/>
        </p:xfrm>
        <a:graphic>
          <a:graphicData uri="http://schemas.openxmlformats.org/presentationml/2006/ole">
            <mc:AlternateContent xmlns:mc="http://schemas.openxmlformats.org/markup-compatibility/2006">
              <mc:Choice xmlns:v="urn:schemas-microsoft-com:vml" Requires="v">
                <p:oleObj spid="_x0000_s189429" name="公式" r:id="rId3" imgW="1117600" imgH="419100" progId="Equation.3">
                  <p:embed/>
                </p:oleObj>
              </mc:Choice>
              <mc:Fallback>
                <p:oleObj name="公式" r:id="rId3" imgW="11176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3982" y="2943056"/>
                        <a:ext cx="2928311" cy="958356"/>
                      </a:xfrm>
                      <a:prstGeom prst="rect">
                        <a:avLst/>
                      </a:prstGeom>
                      <a:solidFill>
                        <a:srgbClr val="00FFFF"/>
                      </a:solidFill>
                      <a:ln>
                        <a:noFill/>
                      </a:ln>
                      <a:effectLst/>
                      <a:extLst/>
                    </p:spPr>
                  </p:pic>
                </p:oleObj>
              </mc:Fallback>
            </mc:AlternateContent>
          </a:graphicData>
        </a:graphic>
      </p:graphicFrame>
      <p:grpSp>
        <p:nvGrpSpPr>
          <p:cNvPr id="6" name="Group 80"/>
          <p:cNvGrpSpPr>
            <a:grpSpLocks/>
          </p:cNvGrpSpPr>
          <p:nvPr/>
        </p:nvGrpSpPr>
        <p:grpSpPr bwMode="auto">
          <a:xfrm>
            <a:off x="1924051" y="333376"/>
            <a:ext cx="8158163" cy="5934076"/>
            <a:chOff x="248" y="480"/>
            <a:chExt cx="5139" cy="3738"/>
          </a:xfrm>
        </p:grpSpPr>
        <p:sp>
          <p:nvSpPr>
            <p:cNvPr id="7" name="Line 3"/>
            <p:cNvSpPr>
              <a:spLocks noChangeShapeType="1"/>
            </p:cNvSpPr>
            <p:nvPr/>
          </p:nvSpPr>
          <p:spPr bwMode="auto">
            <a:xfrm>
              <a:off x="312" y="768"/>
              <a:ext cx="5" cy="3031"/>
            </a:xfrm>
            <a:prstGeom prst="line">
              <a:avLst/>
            </a:prstGeom>
            <a:noFill/>
            <a:ln w="28575">
              <a:solidFill>
                <a:srgbClr val="0000FF"/>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4"/>
            <p:cNvSpPr>
              <a:spLocks noChangeShapeType="1"/>
            </p:cNvSpPr>
            <p:nvPr/>
          </p:nvSpPr>
          <p:spPr bwMode="auto">
            <a:xfrm>
              <a:off x="312" y="3799"/>
              <a:ext cx="5040" cy="0"/>
            </a:xfrm>
            <a:prstGeom prst="line">
              <a:avLst/>
            </a:prstGeom>
            <a:noFill/>
            <a:ln w="28575">
              <a:solidFill>
                <a:srgbClr val="0000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Oval 25"/>
            <p:cNvSpPr>
              <a:spLocks noChangeArrowheads="1"/>
            </p:cNvSpPr>
            <p:nvPr/>
          </p:nvSpPr>
          <p:spPr bwMode="auto">
            <a:xfrm>
              <a:off x="1706" y="1892"/>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0" name="Oval 26"/>
            <p:cNvSpPr>
              <a:spLocks noChangeArrowheads="1"/>
            </p:cNvSpPr>
            <p:nvPr/>
          </p:nvSpPr>
          <p:spPr bwMode="auto">
            <a:xfrm>
              <a:off x="707" y="2534"/>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1" name="Oval 27"/>
            <p:cNvSpPr>
              <a:spLocks noChangeArrowheads="1"/>
            </p:cNvSpPr>
            <p:nvPr/>
          </p:nvSpPr>
          <p:spPr bwMode="auto">
            <a:xfrm>
              <a:off x="4185" y="341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2" name="Oval 28"/>
            <p:cNvSpPr>
              <a:spLocks noChangeArrowheads="1"/>
            </p:cNvSpPr>
            <p:nvPr/>
          </p:nvSpPr>
          <p:spPr bwMode="auto">
            <a:xfrm>
              <a:off x="3849" y="3319"/>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3" name="Oval 29"/>
            <p:cNvSpPr>
              <a:spLocks noChangeArrowheads="1"/>
            </p:cNvSpPr>
            <p:nvPr/>
          </p:nvSpPr>
          <p:spPr bwMode="auto">
            <a:xfrm>
              <a:off x="3273" y="3223"/>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4" name="Oval 30"/>
            <p:cNvSpPr>
              <a:spLocks noChangeArrowheads="1"/>
            </p:cNvSpPr>
            <p:nvPr/>
          </p:nvSpPr>
          <p:spPr bwMode="auto">
            <a:xfrm>
              <a:off x="3037" y="313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5" name="Oval 31"/>
            <p:cNvSpPr>
              <a:spLocks noChangeArrowheads="1"/>
            </p:cNvSpPr>
            <p:nvPr/>
          </p:nvSpPr>
          <p:spPr bwMode="auto">
            <a:xfrm>
              <a:off x="2749" y="2983"/>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6" name="Oval 32"/>
            <p:cNvSpPr>
              <a:spLocks noChangeArrowheads="1"/>
            </p:cNvSpPr>
            <p:nvPr/>
          </p:nvSpPr>
          <p:spPr bwMode="auto">
            <a:xfrm>
              <a:off x="2261" y="2599"/>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7" name="Oval 33"/>
            <p:cNvSpPr>
              <a:spLocks noChangeArrowheads="1"/>
            </p:cNvSpPr>
            <p:nvPr/>
          </p:nvSpPr>
          <p:spPr bwMode="auto">
            <a:xfrm>
              <a:off x="2461" y="279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8" name="Oval 34"/>
            <p:cNvSpPr>
              <a:spLocks noChangeArrowheads="1"/>
            </p:cNvSpPr>
            <p:nvPr/>
          </p:nvSpPr>
          <p:spPr bwMode="auto">
            <a:xfrm>
              <a:off x="1476" y="132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9" name="Oval 35"/>
            <p:cNvSpPr>
              <a:spLocks noChangeArrowheads="1"/>
            </p:cNvSpPr>
            <p:nvPr/>
          </p:nvSpPr>
          <p:spPr bwMode="auto">
            <a:xfrm>
              <a:off x="753" y="1703"/>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0" name="Oval 36"/>
            <p:cNvSpPr>
              <a:spLocks noChangeArrowheads="1"/>
            </p:cNvSpPr>
            <p:nvPr/>
          </p:nvSpPr>
          <p:spPr bwMode="auto">
            <a:xfrm>
              <a:off x="795" y="1348"/>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1" name="Oval 37"/>
            <p:cNvSpPr>
              <a:spLocks noChangeArrowheads="1"/>
            </p:cNvSpPr>
            <p:nvPr/>
          </p:nvSpPr>
          <p:spPr bwMode="auto">
            <a:xfrm>
              <a:off x="741" y="206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2" name="Oval 38"/>
            <p:cNvSpPr>
              <a:spLocks noChangeArrowheads="1"/>
            </p:cNvSpPr>
            <p:nvPr/>
          </p:nvSpPr>
          <p:spPr bwMode="auto">
            <a:xfrm>
              <a:off x="851" y="1037"/>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3" name="Oval 39"/>
            <p:cNvSpPr>
              <a:spLocks noChangeArrowheads="1"/>
            </p:cNvSpPr>
            <p:nvPr/>
          </p:nvSpPr>
          <p:spPr bwMode="auto">
            <a:xfrm>
              <a:off x="1364" y="107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4" name="Oval 40"/>
            <p:cNvSpPr>
              <a:spLocks noChangeArrowheads="1"/>
            </p:cNvSpPr>
            <p:nvPr/>
          </p:nvSpPr>
          <p:spPr bwMode="auto">
            <a:xfrm>
              <a:off x="1157" y="75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5" name="Oval 41"/>
            <p:cNvSpPr>
              <a:spLocks noChangeArrowheads="1"/>
            </p:cNvSpPr>
            <p:nvPr/>
          </p:nvSpPr>
          <p:spPr bwMode="auto">
            <a:xfrm>
              <a:off x="981" y="778"/>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6" name="Oval 42"/>
            <p:cNvSpPr>
              <a:spLocks noChangeArrowheads="1"/>
            </p:cNvSpPr>
            <p:nvPr/>
          </p:nvSpPr>
          <p:spPr bwMode="auto">
            <a:xfrm>
              <a:off x="557" y="3494"/>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7" name="Oval 43"/>
            <p:cNvSpPr>
              <a:spLocks noChangeArrowheads="1"/>
            </p:cNvSpPr>
            <p:nvPr/>
          </p:nvSpPr>
          <p:spPr bwMode="auto">
            <a:xfrm>
              <a:off x="589" y="3323"/>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8" name="Oval 44"/>
            <p:cNvSpPr>
              <a:spLocks noChangeArrowheads="1"/>
            </p:cNvSpPr>
            <p:nvPr/>
          </p:nvSpPr>
          <p:spPr bwMode="auto">
            <a:xfrm>
              <a:off x="614" y="3171"/>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9" name="Rectangle 45"/>
            <p:cNvSpPr>
              <a:spLocks noChangeArrowheads="1"/>
            </p:cNvSpPr>
            <p:nvPr/>
          </p:nvSpPr>
          <p:spPr bwMode="auto">
            <a:xfrm>
              <a:off x="1676" y="631"/>
              <a:ext cx="747"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i="0" dirty="0">
                  <a:solidFill>
                    <a:srgbClr val="0033CC"/>
                  </a:solidFill>
                </a:rPr>
                <a:t>实验值</a:t>
              </a:r>
            </a:p>
          </p:txBody>
        </p:sp>
        <p:sp>
          <p:nvSpPr>
            <p:cNvPr id="40" name="Freeform 46"/>
            <p:cNvSpPr>
              <a:spLocks/>
            </p:cNvSpPr>
            <p:nvPr/>
          </p:nvSpPr>
          <p:spPr bwMode="auto">
            <a:xfrm>
              <a:off x="1554" y="964"/>
              <a:ext cx="533" cy="856"/>
            </a:xfrm>
            <a:custGeom>
              <a:avLst/>
              <a:gdLst>
                <a:gd name="T0" fmla="*/ 0 w 913"/>
                <a:gd name="T1" fmla="*/ 32 h 1249"/>
                <a:gd name="T2" fmla="*/ 103 w 913"/>
                <a:gd name="T3" fmla="*/ 0 h 1249"/>
                <a:gd name="T4" fmla="*/ 64 w 913"/>
                <a:gd name="T5" fmla="*/ 269 h 1249"/>
                <a:gd name="T6" fmla="*/ 0 60000 65536"/>
                <a:gd name="T7" fmla="*/ 0 60000 65536"/>
                <a:gd name="T8" fmla="*/ 0 60000 65536"/>
                <a:gd name="T9" fmla="*/ 0 w 913"/>
                <a:gd name="T10" fmla="*/ 0 h 1249"/>
                <a:gd name="T11" fmla="*/ 913 w 913"/>
                <a:gd name="T12" fmla="*/ 1249 h 1249"/>
              </a:gdLst>
              <a:ahLst/>
              <a:cxnLst>
                <a:cxn ang="T6">
                  <a:pos x="T0" y="T1"/>
                </a:cxn>
                <a:cxn ang="T7">
                  <a:pos x="T2" y="T3"/>
                </a:cxn>
                <a:cxn ang="T8">
                  <a:pos x="T4" y="T5"/>
                </a:cxn>
              </a:cxnLst>
              <a:rect l="T9" t="T10" r="T11" b="T12"/>
              <a:pathLst>
                <a:path w="913" h="1249">
                  <a:moveTo>
                    <a:pt x="0" y="144"/>
                  </a:moveTo>
                  <a:lnTo>
                    <a:pt x="912" y="0"/>
                  </a:lnTo>
                  <a:lnTo>
                    <a:pt x="576" y="1248"/>
                  </a:lnTo>
                </a:path>
              </a:pathLst>
            </a:custGeom>
            <a:noFill/>
            <a:ln w="25400" cap="rnd">
              <a:solidFill>
                <a:srgbClr val="008000"/>
              </a:solidFill>
              <a:round/>
              <a:headEnd type="stealth" w="med" len="lg"/>
              <a:tailEnd type="stealth" w="med" len="lg"/>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3E0000"/>
                </a:solidFill>
              </a:endParaRPr>
            </a:p>
          </p:txBody>
        </p:sp>
        <p:graphicFrame>
          <p:nvGraphicFramePr>
            <p:cNvPr id="41" name="Object 47"/>
            <p:cNvGraphicFramePr>
              <a:graphicFrameLocks noChangeAspect="1"/>
            </p:cNvGraphicFramePr>
            <p:nvPr/>
          </p:nvGraphicFramePr>
          <p:xfrm>
            <a:off x="319" y="480"/>
            <a:ext cx="657" cy="301"/>
          </p:xfrm>
          <a:graphic>
            <a:graphicData uri="http://schemas.openxmlformats.org/presentationml/2006/ole">
              <mc:AlternateContent xmlns:mc="http://schemas.openxmlformats.org/markup-compatibility/2006">
                <mc:Choice xmlns:v="urn:schemas-microsoft-com:vml" Requires="v">
                  <p:oleObj spid="_x0000_s189430" name="公式" r:id="rId5" imgW="380887" imgH="142795" progId="Equation.3">
                    <p:embed/>
                  </p:oleObj>
                </mc:Choice>
                <mc:Fallback>
                  <p:oleObj name="公式" r:id="rId5" imgW="380887" imgH="1427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 y="480"/>
                          <a:ext cx="657"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Oval 63"/>
            <p:cNvSpPr>
              <a:spLocks noChangeArrowheads="1"/>
            </p:cNvSpPr>
            <p:nvPr/>
          </p:nvSpPr>
          <p:spPr bwMode="auto">
            <a:xfrm>
              <a:off x="4592" y="3537"/>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graphicFrame>
          <p:nvGraphicFramePr>
            <p:cNvPr id="43" name="Object 64"/>
            <p:cNvGraphicFramePr>
              <a:graphicFrameLocks noChangeAspect="1"/>
            </p:cNvGraphicFramePr>
            <p:nvPr>
              <p:extLst>
                <p:ext uri="{D42A27DB-BD31-4B8C-83A1-F6EECF244321}">
                  <p14:modId xmlns:p14="http://schemas.microsoft.com/office/powerpoint/2010/main" val="1308003730"/>
                </p:ext>
              </p:extLst>
            </p:nvPr>
          </p:nvGraphicFramePr>
          <p:xfrm>
            <a:off x="248" y="3906"/>
            <a:ext cx="186" cy="281"/>
          </p:xfrm>
          <a:graphic>
            <a:graphicData uri="http://schemas.openxmlformats.org/presentationml/2006/ole">
              <mc:AlternateContent xmlns:mc="http://schemas.openxmlformats.org/markup-compatibility/2006">
                <mc:Choice xmlns:v="urn:schemas-microsoft-com:vml" Requires="v">
                  <p:oleObj spid="_x0000_s189431" name="公式" r:id="rId7" imgW="38062" imgH="95287" progId="Equation.3">
                    <p:embed/>
                  </p:oleObj>
                </mc:Choice>
                <mc:Fallback>
                  <p:oleObj name="公式" r:id="rId7" imgW="38062" imgH="9528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 y="3906"/>
                          <a:ext cx="186"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75"/>
            <p:cNvGraphicFramePr>
              <a:graphicFrameLocks noChangeAspect="1"/>
            </p:cNvGraphicFramePr>
            <p:nvPr>
              <p:extLst>
                <p:ext uri="{D42A27DB-BD31-4B8C-83A1-F6EECF244321}">
                  <p14:modId xmlns:p14="http://schemas.microsoft.com/office/powerpoint/2010/main" val="3916747274"/>
                </p:ext>
              </p:extLst>
            </p:nvPr>
          </p:nvGraphicFramePr>
          <p:xfrm>
            <a:off x="5159" y="3895"/>
            <a:ext cx="228" cy="323"/>
          </p:xfrm>
          <a:graphic>
            <a:graphicData uri="http://schemas.openxmlformats.org/presentationml/2006/ole">
              <mc:AlternateContent xmlns:mc="http://schemas.openxmlformats.org/markup-compatibility/2006">
                <mc:Choice xmlns:v="urn:schemas-microsoft-com:vml" Requires="v">
                  <p:oleObj spid="_x0000_s189432" name="公式" r:id="rId9" imgW="126720" imgH="177480" progId="Equation.3">
                    <p:embed/>
                  </p:oleObj>
                </mc:Choice>
                <mc:Fallback>
                  <p:oleObj name="公式" r:id="rId9" imgW="126720" imgH="177480" progId="Equation.3">
                    <p:embed/>
                    <p:pic>
                      <p:nvPicPr>
                        <p:cNvPr id="0" name=""/>
                        <p:cNvPicPr>
                          <a:picLocks noChangeAspect="1" noChangeArrowheads="1"/>
                        </p:cNvPicPr>
                        <p:nvPr/>
                      </p:nvPicPr>
                      <p:blipFill>
                        <a:blip r:embed="rId10"/>
                        <a:srcRect/>
                        <a:stretch>
                          <a:fillRect/>
                        </a:stretch>
                      </p:blipFill>
                      <p:spPr bwMode="auto">
                        <a:xfrm>
                          <a:off x="5159" y="3895"/>
                          <a:ext cx="228" cy="323"/>
                        </a:xfrm>
                        <a:prstGeom prst="rect">
                          <a:avLst/>
                        </a:prstGeom>
                        <a:noFill/>
                        <a:ln>
                          <a:noFill/>
                        </a:ln>
                        <a:effectLst/>
                        <a:extLst/>
                      </p:spPr>
                    </p:pic>
                  </p:oleObj>
                </mc:Fallback>
              </mc:AlternateContent>
            </a:graphicData>
          </a:graphic>
        </p:graphicFrame>
      </p:grpSp>
      <p:sp>
        <p:nvSpPr>
          <p:cNvPr id="44" name="AutoShape 13"/>
          <p:cNvSpPr>
            <a:spLocks noChangeArrowheads="1"/>
          </p:cNvSpPr>
          <p:nvPr/>
        </p:nvSpPr>
        <p:spPr bwMode="auto">
          <a:xfrm>
            <a:off x="3574255" y="2944970"/>
            <a:ext cx="2274889" cy="608013"/>
          </a:xfrm>
          <a:prstGeom prst="wedgeEllipseCallout">
            <a:avLst>
              <a:gd name="adj1" fmla="val 48901"/>
              <a:gd name="adj2" fmla="val -135224"/>
            </a:avLst>
          </a:prstGeom>
          <a:solidFill>
            <a:srgbClr val="FFFF66"/>
          </a:solidFill>
          <a:ln w="9525">
            <a:solidFill>
              <a:srgbClr val="FF0000"/>
            </a:solidFill>
            <a:miter lim="800000"/>
            <a:headEnd/>
            <a:tailEnd/>
          </a:ln>
        </p:spPr>
        <p:txBody>
          <a:bodyPr wrap="none" lIns="90000" tIns="46800" rIns="90000" bIns="46800"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400" b="1" i="0" dirty="0"/>
              <a:t>瑞利</a:t>
            </a:r>
            <a:r>
              <a:rPr lang="en-US" altLang="zh-CN" sz="2400" b="1" i="0" dirty="0"/>
              <a:t>-</a:t>
            </a:r>
            <a:r>
              <a:rPr lang="zh-CN" altLang="en-US" sz="2400" b="1" i="0" dirty="0"/>
              <a:t>金斯公式</a:t>
            </a:r>
          </a:p>
        </p:txBody>
      </p:sp>
      <p:sp>
        <p:nvSpPr>
          <p:cNvPr id="45" name="矩形 74"/>
          <p:cNvSpPr>
            <a:spLocks noChangeArrowheads="1"/>
          </p:cNvSpPr>
          <p:nvPr/>
        </p:nvSpPr>
        <p:spPr bwMode="auto">
          <a:xfrm>
            <a:off x="3400222" y="3614948"/>
            <a:ext cx="1503938"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lnSpc>
                <a:spcPct val="125000"/>
              </a:lnSpc>
            </a:pPr>
            <a:r>
              <a:rPr lang="en-US" altLang="zh-CN" sz="2800" b="1" i="0" dirty="0">
                <a:solidFill>
                  <a:srgbClr val="CC3300"/>
                </a:solidFill>
              </a:rPr>
              <a:t>(1900</a:t>
            </a:r>
            <a:r>
              <a:rPr lang="zh-CN" altLang="en-US" sz="2800" b="1" i="0" dirty="0">
                <a:solidFill>
                  <a:srgbClr val="CC3300"/>
                </a:solidFill>
              </a:rPr>
              <a:t>年</a:t>
            </a:r>
            <a:r>
              <a:rPr lang="en-US" altLang="zh-CN" sz="2800" b="1" i="0" dirty="0">
                <a:solidFill>
                  <a:srgbClr val="CC3300"/>
                </a:solidFill>
              </a:rPr>
              <a:t>)</a:t>
            </a:r>
          </a:p>
        </p:txBody>
      </p:sp>
      <p:sp>
        <p:nvSpPr>
          <p:cNvPr id="46" name="矩形 45"/>
          <p:cNvSpPr/>
          <p:nvPr/>
        </p:nvSpPr>
        <p:spPr>
          <a:xfrm>
            <a:off x="3414724" y="4553806"/>
            <a:ext cx="2969817" cy="830997"/>
          </a:xfrm>
          <a:prstGeom prst="rect">
            <a:avLst/>
          </a:prstGeom>
        </p:spPr>
        <p:txBody>
          <a:bodyPr wrap="square">
            <a:spAutoFit/>
          </a:bodyPr>
          <a:lstStyle/>
          <a:p>
            <a:r>
              <a:rPr lang="zh-CN" altLang="en-US" sz="2400" b="1" i="0" dirty="0">
                <a:solidFill>
                  <a:srgbClr val="FF0000"/>
                </a:solidFill>
              </a:rPr>
              <a:t>在低频（长波）部分与实验曲线相符合。</a:t>
            </a:r>
            <a:endParaRPr lang="zh-CN" altLang="en-US" sz="2400" dirty="0">
              <a:solidFill>
                <a:srgbClr val="FF0000"/>
              </a:solidFill>
            </a:endParaRPr>
          </a:p>
        </p:txBody>
      </p:sp>
    </p:spTree>
    <p:extLst>
      <p:ext uri="{BB962C8B-B14F-4D97-AF65-F5344CB8AC3E}">
        <p14:creationId xmlns:p14="http://schemas.microsoft.com/office/powerpoint/2010/main" val="182563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1000"/>
                                        <p:tgtEl>
                                          <p:spTgt spid="44"/>
                                        </p:tgtEl>
                                      </p:cBhvr>
                                    </p:animEffect>
                                    <p:anim calcmode="lin" valueType="num">
                                      <p:cBhvr>
                                        <p:cTn id="39" dur="1000" fill="hold"/>
                                        <p:tgtEl>
                                          <p:spTgt spid="44"/>
                                        </p:tgtEl>
                                        <p:attrNameLst>
                                          <p:attrName>ppt_x</p:attrName>
                                        </p:attrNameLst>
                                      </p:cBhvr>
                                      <p:tavLst>
                                        <p:tav tm="0">
                                          <p:val>
                                            <p:strVal val="#ppt_x"/>
                                          </p:val>
                                        </p:tav>
                                        <p:tav tm="100000">
                                          <p:val>
                                            <p:strVal val="#ppt_x"/>
                                          </p:val>
                                        </p:tav>
                                      </p:tavLst>
                                    </p:anim>
                                    <p:anim calcmode="lin" valueType="num">
                                      <p:cBhvr>
                                        <p:cTn id="40"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barn(inVertical)">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grpId="0" nodeType="click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circle(in)">
                                      <p:cBhvr>
                                        <p:cTn id="50" dur="2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44" grpId="0" animBg="1"/>
      <p:bldP spid="45" grpId="0"/>
      <p:bldP spid="4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22"/>
          <p:cNvSpPr>
            <a:spLocks/>
          </p:cNvSpPr>
          <p:nvPr/>
        </p:nvSpPr>
        <p:spPr bwMode="auto">
          <a:xfrm rot="21540000">
            <a:off x="5519803" y="-349163"/>
            <a:ext cx="3817807" cy="5680400"/>
          </a:xfrm>
          <a:custGeom>
            <a:avLst/>
            <a:gdLst>
              <a:gd name="T0" fmla="*/ 0 w 21119"/>
              <a:gd name="T1" fmla="*/ 0 h 21599"/>
              <a:gd name="T2" fmla="*/ 0 w 21119"/>
              <a:gd name="T3" fmla="*/ 0 h 21599"/>
              <a:gd name="T4" fmla="*/ 0 w 21119"/>
              <a:gd name="T5" fmla="*/ 0 h 21599"/>
              <a:gd name="T6" fmla="*/ 0 60000 65536"/>
              <a:gd name="T7" fmla="*/ 0 60000 65536"/>
              <a:gd name="T8" fmla="*/ 0 60000 65536"/>
              <a:gd name="T9" fmla="*/ 0 w 21119"/>
              <a:gd name="T10" fmla="*/ 0 h 21599"/>
              <a:gd name="T11" fmla="*/ 21119 w 21119"/>
              <a:gd name="T12" fmla="*/ 21599 h 21599"/>
            </a:gdLst>
            <a:ahLst/>
            <a:cxnLst>
              <a:cxn ang="T6">
                <a:pos x="T0" y="T1"/>
              </a:cxn>
              <a:cxn ang="T7">
                <a:pos x="T2" y="T3"/>
              </a:cxn>
              <a:cxn ang="T8">
                <a:pos x="T4" y="T5"/>
              </a:cxn>
            </a:cxnLst>
            <a:rect l="T9" t="T10" r="T11" b="T12"/>
            <a:pathLst>
              <a:path w="21119" h="21599" fill="none" extrusionOk="0">
                <a:moveTo>
                  <a:pt x="20914" y="21599"/>
                </a:moveTo>
                <a:cubicBezTo>
                  <a:pt x="10809" y="21503"/>
                  <a:pt x="2120" y="14413"/>
                  <a:pt x="-1" y="4532"/>
                </a:cubicBezTo>
              </a:path>
              <a:path w="21119" h="21599" stroke="0" extrusionOk="0">
                <a:moveTo>
                  <a:pt x="20914" y="21599"/>
                </a:moveTo>
                <a:cubicBezTo>
                  <a:pt x="10809" y="21503"/>
                  <a:pt x="2120" y="14413"/>
                  <a:pt x="-1" y="4532"/>
                </a:cubicBezTo>
                <a:lnTo>
                  <a:pt x="21119" y="0"/>
                </a:lnTo>
                <a:lnTo>
                  <a:pt x="20914" y="21599"/>
                </a:lnTo>
                <a:close/>
              </a:path>
            </a:pathLst>
          </a:custGeom>
          <a:noFill/>
          <a:ln w="38100" cap="rnd">
            <a:solidFill>
              <a:srgbClr val="FF66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3" name="Object 16"/>
          <p:cNvGraphicFramePr>
            <a:graphicFrameLocks noChangeAspect="1"/>
          </p:cNvGraphicFramePr>
          <p:nvPr>
            <p:extLst>
              <p:ext uri="{D42A27DB-BD31-4B8C-83A1-F6EECF244321}">
                <p14:modId xmlns:p14="http://schemas.microsoft.com/office/powerpoint/2010/main" val="1672208552"/>
              </p:ext>
            </p:extLst>
          </p:nvPr>
        </p:nvGraphicFramePr>
        <p:xfrm>
          <a:off x="6617058" y="1066802"/>
          <a:ext cx="2928311" cy="958356"/>
        </p:xfrm>
        <a:graphic>
          <a:graphicData uri="http://schemas.openxmlformats.org/presentationml/2006/ole">
            <mc:AlternateContent xmlns:mc="http://schemas.openxmlformats.org/markup-compatibility/2006">
              <mc:Choice xmlns:v="urn:schemas-microsoft-com:vml" Requires="v">
                <p:oleObj spid="_x0000_s370895" name="公式" r:id="rId3" imgW="1117600" imgH="419100" progId="Equation.3">
                  <p:embed/>
                </p:oleObj>
              </mc:Choice>
              <mc:Fallback>
                <p:oleObj name="公式" r:id="rId3" imgW="11176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058" y="1066802"/>
                        <a:ext cx="2928311" cy="958356"/>
                      </a:xfrm>
                      <a:prstGeom prst="rect">
                        <a:avLst/>
                      </a:prstGeom>
                      <a:gradFill rotWithShape="0">
                        <a:gsLst>
                          <a:gs pos="0">
                            <a:srgbClr val="FF00FF"/>
                          </a:gs>
                          <a:gs pos="50000">
                            <a:srgbClr val="FFFFFF"/>
                          </a:gs>
                          <a:gs pos="100000">
                            <a:srgbClr val="FF00FF"/>
                          </a:gs>
                        </a:gsLst>
                        <a:lin ang="5400000" scaled="1"/>
                      </a:gradFill>
                      <a:ln>
                        <a:noFill/>
                      </a:ln>
                      <a:effectLst/>
                      <a:extLst/>
                    </p:spPr>
                  </p:pic>
                </p:oleObj>
              </mc:Fallback>
            </mc:AlternateContent>
          </a:graphicData>
        </a:graphic>
      </p:graphicFrame>
      <p:grpSp>
        <p:nvGrpSpPr>
          <p:cNvPr id="4" name="Group 80"/>
          <p:cNvGrpSpPr>
            <a:grpSpLocks/>
          </p:cNvGrpSpPr>
          <p:nvPr/>
        </p:nvGrpSpPr>
        <p:grpSpPr bwMode="auto">
          <a:xfrm>
            <a:off x="1924051" y="333376"/>
            <a:ext cx="8158163" cy="5934076"/>
            <a:chOff x="248" y="480"/>
            <a:chExt cx="5139" cy="3738"/>
          </a:xfrm>
        </p:grpSpPr>
        <p:sp>
          <p:nvSpPr>
            <p:cNvPr id="5" name="Line 3"/>
            <p:cNvSpPr>
              <a:spLocks noChangeShapeType="1"/>
            </p:cNvSpPr>
            <p:nvPr/>
          </p:nvSpPr>
          <p:spPr bwMode="auto">
            <a:xfrm>
              <a:off x="312" y="768"/>
              <a:ext cx="5" cy="3031"/>
            </a:xfrm>
            <a:prstGeom prst="line">
              <a:avLst/>
            </a:prstGeom>
            <a:noFill/>
            <a:ln w="28575">
              <a:solidFill>
                <a:srgbClr val="0000FF"/>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4"/>
            <p:cNvSpPr>
              <a:spLocks noChangeShapeType="1"/>
            </p:cNvSpPr>
            <p:nvPr/>
          </p:nvSpPr>
          <p:spPr bwMode="auto">
            <a:xfrm>
              <a:off x="301" y="3799"/>
              <a:ext cx="5040" cy="0"/>
            </a:xfrm>
            <a:prstGeom prst="line">
              <a:avLst/>
            </a:prstGeom>
            <a:noFill/>
            <a:ln w="28575">
              <a:solidFill>
                <a:srgbClr val="0000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Oval 25"/>
            <p:cNvSpPr>
              <a:spLocks noChangeArrowheads="1"/>
            </p:cNvSpPr>
            <p:nvPr/>
          </p:nvSpPr>
          <p:spPr bwMode="auto">
            <a:xfrm>
              <a:off x="1706" y="1892"/>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18" name="Oval 26"/>
            <p:cNvSpPr>
              <a:spLocks noChangeArrowheads="1"/>
            </p:cNvSpPr>
            <p:nvPr/>
          </p:nvSpPr>
          <p:spPr bwMode="auto">
            <a:xfrm>
              <a:off x="707" y="2534"/>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19" name="Oval 27"/>
            <p:cNvSpPr>
              <a:spLocks noChangeArrowheads="1"/>
            </p:cNvSpPr>
            <p:nvPr/>
          </p:nvSpPr>
          <p:spPr bwMode="auto">
            <a:xfrm>
              <a:off x="4185" y="341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0" name="Oval 28"/>
            <p:cNvSpPr>
              <a:spLocks noChangeArrowheads="1"/>
            </p:cNvSpPr>
            <p:nvPr/>
          </p:nvSpPr>
          <p:spPr bwMode="auto">
            <a:xfrm>
              <a:off x="3849" y="3319"/>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1" name="Oval 29"/>
            <p:cNvSpPr>
              <a:spLocks noChangeArrowheads="1"/>
            </p:cNvSpPr>
            <p:nvPr/>
          </p:nvSpPr>
          <p:spPr bwMode="auto">
            <a:xfrm>
              <a:off x="3273" y="3223"/>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2" name="Oval 30"/>
            <p:cNvSpPr>
              <a:spLocks noChangeArrowheads="1"/>
            </p:cNvSpPr>
            <p:nvPr/>
          </p:nvSpPr>
          <p:spPr bwMode="auto">
            <a:xfrm>
              <a:off x="3037" y="313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3" name="Oval 31"/>
            <p:cNvSpPr>
              <a:spLocks noChangeArrowheads="1"/>
            </p:cNvSpPr>
            <p:nvPr/>
          </p:nvSpPr>
          <p:spPr bwMode="auto">
            <a:xfrm>
              <a:off x="2749" y="2983"/>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4" name="Oval 32"/>
            <p:cNvSpPr>
              <a:spLocks noChangeArrowheads="1"/>
            </p:cNvSpPr>
            <p:nvPr/>
          </p:nvSpPr>
          <p:spPr bwMode="auto">
            <a:xfrm>
              <a:off x="2261" y="2599"/>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5" name="Oval 33"/>
            <p:cNvSpPr>
              <a:spLocks noChangeArrowheads="1"/>
            </p:cNvSpPr>
            <p:nvPr/>
          </p:nvSpPr>
          <p:spPr bwMode="auto">
            <a:xfrm>
              <a:off x="2461" y="279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6" name="Oval 34"/>
            <p:cNvSpPr>
              <a:spLocks noChangeArrowheads="1"/>
            </p:cNvSpPr>
            <p:nvPr/>
          </p:nvSpPr>
          <p:spPr bwMode="auto">
            <a:xfrm>
              <a:off x="1476" y="132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7" name="Oval 35"/>
            <p:cNvSpPr>
              <a:spLocks noChangeArrowheads="1"/>
            </p:cNvSpPr>
            <p:nvPr/>
          </p:nvSpPr>
          <p:spPr bwMode="auto">
            <a:xfrm>
              <a:off x="753" y="1703"/>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8" name="Oval 36"/>
            <p:cNvSpPr>
              <a:spLocks noChangeArrowheads="1"/>
            </p:cNvSpPr>
            <p:nvPr/>
          </p:nvSpPr>
          <p:spPr bwMode="auto">
            <a:xfrm>
              <a:off x="795" y="1348"/>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9" name="Oval 37"/>
            <p:cNvSpPr>
              <a:spLocks noChangeArrowheads="1"/>
            </p:cNvSpPr>
            <p:nvPr/>
          </p:nvSpPr>
          <p:spPr bwMode="auto">
            <a:xfrm>
              <a:off x="741" y="206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0" name="Oval 38"/>
            <p:cNvSpPr>
              <a:spLocks noChangeArrowheads="1"/>
            </p:cNvSpPr>
            <p:nvPr/>
          </p:nvSpPr>
          <p:spPr bwMode="auto">
            <a:xfrm>
              <a:off x="851" y="1037"/>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1" name="Oval 39"/>
            <p:cNvSpPr>
              <a:spLocks noChangeArrowheads="1"/>
            </p:cNvSpPr>
            <p:nvPr/>
          </p:nvSpPr>
          <p:spPr bwMode="auto">
            <a:xfrm>
              <a:off x="1364" y="107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2" name="Oval 40"/>
            <p:cNvSpPr>
              <a:spLocks noChangeArrowheads="1"/>
            </p:cNvSpPr>
            <p:nvPr/>
          </p:nvSpPr>
          <p:spPr bwMode="auto">
            <a:xfrm>
              <a:off x="1157" y="75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3" name="Oval 41"/>
            <p:cNvSpPr>
              <a:spLocks noChangeArrowheads="1"/>
            </p:cNvSpPr>
            <p:nvPr/>
          </p:nvSpPr>
          <p:spPr bwMode="auto">
            <a:xfrm>
              <a:off x="981" y="778"/>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4" name="Oval 42"/>
            <p:cNvSpPr>
              <a:spLocks noChangeArrowheads="1"/>
            </p:cNvSpPr>
            <p:nvPr/>
          </p:nvSpPr>
          <p:spPr bwMode="auto">
            <a:xfrm>
              <a:off x="557" y="3494"/>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5" name="Oval 43"/>
            <p:cNvSpPr>
              <a:spLocks noChangeArrowheads="1"/>
            </p:cNvSpPr>
            <p:nvPr/>
          </p:nvSpPr>
          <p:spPr bwMode="auto">
            <a:xfrm>
              <a:off x="589" y="3323"/>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6" name="Oval 44"/>
            <p:cNvSpPr>
              <a:spLocks noChangeArrowheads="1"/>
            </p:cNvSpPr>
            <p:nvPr/>
          </p:nvSpPr>
          <p:spPr bwMode="auto">
            <a:xfrm>
              <a:off x="614" y="3171"/>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7" name="Rectangle 45"/>
            <p:cNvSpPr>
              <a:spLocks noChangeArrowheads="1"/>
            </p:cNvSpPr>
            <p:nvPr/>
          </p:nvSpPr>
          <p:spPr bwMode="auto">
            <a:xfrm>
              <a:off x="1676" y="631"/>
              <a:ext cx="747"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i="0" dirty="0">
                  <a:solidFill>
                    <a:srgbClr val="0033CC"/>
                  </a:solidFill>
                </a:rPr>
                <a:t>实验值</a:t>
              </a:r>
            </a:p>
          </p:txBody>
        </p:sp>
        <p:sp>
          <p:nvSpPr>
            <p:cNvPr id="38" name="Freeform 46"/>
            <p:cNvSpPr>
              <a:spLocks/>
            </p:cNvSpPr>
            <p:nvPr/>
          </p:nvSpPr>
          <p:spPr bwMode="auto">
            <a:xfrm>
              <a:off x="1554" y="964"/>
              <a:ext cx="533" cy="856"/>
            </a:xfrm>
            <a:custGeom>
              <a:avLst/>
              <a:gdLst>
                <a:gd name="T0" fmla="*/ 0 w 913"/>
                <a:gd name="T1" fmla="*/ 32 h 1249"/>
                <a:gd name="T2" fmla="*/ 103 w 913"/>
                <a:gd name="T3" fmla="*/ 0 h 1249"/>
                <a:gd name="T4" fmla="*/ 64 w 913"/>
                <a:gd name="T5" fmla="*/ 269 h 1249"/>
                <a:gd name="T6" fmla="*/ 0 60000 65536"/>
                <a:gd name="T7" fmla="*/ 0 60000 65536"/>
                <a:gd name="T8" fmla="*/ 0 60000 65536"/>
                <a:gd name="T9" fmla="*/ 0 w 913"/>
                <a:gd name="T10" fmla="*/ 0 h 1249"/>
                <a:gd name="T11" fmla="*/ 913 w 913"/>
                <a:gd name="T12" fmla="*/ 1249 h 1249"/>
              </a:gdLst>
              <a:ahLst/>
              <a:cxnLst>
                <a:cxn ang="T6">
                  <a:pos x="T0" y="T1"/>
                </a:cxn>
                <a:cxn ang="T7">
                  <a:pos x="T2" y="T3"/>
                </a:cxn>
                <a:cxn ang="T8">
                  <a:pos x="T4" y="T5"/>
                </a:cxn>
              </a:cxnLst>
              <a:rect l="T9" t="T10" r="T11" b="T12"/>
              <a:pathLst>
                <a:path w="913" h="1249">
                  <a:moveTo>
                    <a:pt x="0" y="144"/>
                  </a:moveTo>
                  <a:lnTo>
                    <a:pt x="912" y="0"/>
                  </a:lnTo>
                  <a:lnTo>
                    <a:pt x="576" y="1248"/>
                  </a:lnTo>
                </a:path>
              </a:pathLst>
            </a:custGeom>
            <a:noFill/>
            <a:ln w="25400" cap="rnd">
              <a:solidFill>
                <a:srgbClr val="008000"/>
              </a:solidFill>
              <a:round/>
              <a:headEnd type="stealth" w="med" len="lg"/>
              <a:tailEnd type="stealth" w="med" len="lg"/>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3E0000"/>
                </a:solidFill>
              </a:endParaRPr>
            </a:p>
          </p:txBody>
        </p:sp>
        <p:graphicFrame>
          <p:nvGraphicFramePr>
            <p:cNvPr id="39" name="Object 47"/>
            <p:cNvGraphicFramePr>
              <a:graphicFrameLocks noChangeAspect="1"/>
            </p:cNvGraphicFramePr>
            <p:nvPr/>
          </p:nvGraphicFramePr>
          <p:xfrm>
            <a:off x="319" y="480"/>
            <a:ext cx="657" cy="301"/>
          </p:xfrm>
          <a:graphic>
            <a:graphicData uri="http://schemas.openxmlformats.org/presentationml/2006/ole">
              <mc:AlternateContent xmlns:mc="http://schemas.openxmlformats.org/markup-compatibility/2006">
                <mc:Choice xmlns:v="urn:schemas-microsoft-com:vml" Requires="v">
                  <p:oleObj spid="_x0000_s370896" name="公式" r:id="rId5" imgW="380887" imgH="142795" progId="Equation.3">
                    <p:embed/>
                  </p:oleObj>
                </mc:Choice>
                <mc:Fallback>
                  <p:oleObj name="公式" r:id="rId5" imgW="380887" imgH="1427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 y="480"/>
                          <a:ext cx="657"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Oval 63"/>
            <p:cNvSpPr>
              <a:spLocks noChangeArrowheads="1"/>
            </p:cNvSpPr>
            <p:nvPr/>
          </p:nvSpPr>
          <p:spPr bwMode="auto">
            <a:xfrm>
              <a:off x="4600" y="3538"/>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graphicFrame>
          <p:nvGraphicFramePr>
            <p:cNvPr id="41" name="Object 64"/>
            <p:cNvGraphicFramePr>
              <a:graphicFrameLocks noChangeAspect="1"/>
            </p:cNvGraphicFramePr>
            <p:nvPr>
              <p:extLst>
                <p:ext uri="{D42A27DB-BD31-4B8C-83A1-F6EECF244321}">
                  <p14:modId xmlns:p14="http://schemas.microsoft.com/office/powerpoint/2010/main" val="996595389"/>
                </p:ext>
              </p:extLst>
            </p:nvPr>
          </p:nvGraphicFramePr>
          <p:xfrm>
            <a:off x="248" y="3844"/>
            <a:ext cx="186" cy="281"/>
          </p:xfrm>
          <a:graphic>
            <a:graphicData uri="http://schemas.openxmlformats.org/presentationml/2006/ole">
              <mc:AlternateContent xmlns:mc="http://schemas.openxmlformats.org/markup-compatibility/2006">
                <mc:Choice xmlns:v="urn:schemas-microsoft-com:vml" Requires="v">
                  <p:oleObj spid="_x0000_s370897" name="公式" r:id="rId7" imgW="38062" imgH="95287" progId="Equation.3">
                    <p:embed/>
                  </p:oleObj>
                </mc:Choice>
                <mc:Fallback>
                  <p:oleObj name="公式" r:id="rId7" imgW="38062" imgH="9528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 y="3844"/>
                          <a:ext cx="186"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75"/>
            <p:cNvGraphicFramePr>
              <a:graphicFrameLocks noChangeAspect="1"/>
            </p:cNvGraphicFramePr>
            <p:nvPr>
              <p:extLst>
                <p:ext uri="{D42A27DB-BD31-4B8C-83A1-F6EECF244321}">
                  <p14:modId xmlns:p14="http://schemas.microsoft.com/office/powerpoint/2010/main" val="3894913800"/>
                </p:ext>
              </p:extLst>
            </p:nvPr>
          </p:nvGraphicFramePr>
          <p:xfrm>
            <a:off x="5159" y="3895"/>
            <a:ext cx="228" cy="323"/>
          </p:xfrm>
          <a:graphic>
            <a:graphicData uri="http://schemas.openxmlformats.org/presentationml/2006/ole">
              <mc:AlternateContent xmlns:mc="http://schemas.openxmlformats.org/markup-compatibility/2006">
                <mc:Choice xmlns:v="urn:schemas-microsoft-com:vml" Requires="v">
                  <p:oleObj spid="_x0000_s370898" name="公式" r:id="rId9" imgW="126720" imgH="177480" progId="Equation.3">
                    <p:embed/>
                  </p:oleObj>
                </mc:Choice>
                <mc:Fallback>
                  <p:oleObj name="公式" r:id="rId9" imgW="126720" imgH="177480" progId="Equation.3">
                    <p:embed/>
                    <p:pic>
                      <p:nvPicPr>
                        <p:cNvPr id="0" name=""/>
                        <p:cNvPicPr>
                          <a:picLocks noChangeAspect="1" noChangeArrowheads="1"/>
                        </p:cNvPicPr>
                        <p:nvPr/>
                      </p:nvPicPr>
                      <p:blipFill>
                        <a:blip r:embed="rId10"/>
                        <a:srcRect/>
                        <a:stretch>
                          <a:fillRect/>
                        </a:stretch>
                      </p:blipFill>
                      <p:spPr bwMode="auto">
                        <a:xfrm>
                          <a:off x="5159" y="3895"/>
                          <a:ext cx="228" cy="323"/>
                        </a:xfrm>
                        <a:prstGeom prst="rect">
                          <a:avLst/>
                        </a:prstGeom>
                        <a:noFill/>
                        <a:ln>
                          <a:noFill/>
                        </a:ln>
                        <a:effectLst/>
                        <a:extLst/>
                      </p:spPr>
                    </p:pic>
                  </p:oleObj>
                </mc:Fallback>
              </mc:AlternateContent>
            </a:graphicData>
          </a:graphic>
        </p:graphicFrame>
      </p:grpSp>
      <p:sp>
        <p:nvSpPr>
          <p:cNvPr id="52" name="AutoShape 13"/>
          <p:cNvSpPr>
            <a:spLocks noChangeArrowheads="1"/>
          </p:cNvSpPr>
          <p:nvPr/>
        </p:nvSpPr>
        <p:spPr bwMode="auto">
          <a:xfrm>
            <a:off x="3227389" y="2943852"/>
            <a:ext cx="2274889" cy="608013"/>
          </a:xfrm>
          <a:prstGeom prst="wedgeEllipseCallout">
            <a:avLst>
              <a:gd name="adj1" fmla="val 61922"/>
              <a:gd name="adj2" fmla="val -114042"/>
            </a:avLst>
          </a:prstGeom>
          <a:solidFill>
            <a:srgbClr val="FFFF66"/>
          </a:solidFill>
          <a:ln w="9525">
            <a:solidFill>
              <a:srgbClr val="FF0000"/>
            </a:solidFill>
            <a:miter lim="800000"/>
            <a:headEnd/>
            <a:tailEnd/>
          </a:ln>
        </p:spPr>
        <p:txBody>
          <a:bodyPr wrap="none" lIns="90000" tIns="46800" rIns="90000" bIns="46800"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400" b="1" i="0" dirty="0"/>
              <a:t>瑞利</a:t>
            </a:r>
            <a:r>
              <a:rPr lang="en-US" altLang="zh-CN" sz="2400" b="1" i="0" dirty="0"/>
              <a:t>-</a:t>
            </a:r>
            <a:r>
              <a:rPr lang="zh-CN" altLang="en-US" sz="2400" b="1" i="0" dirty="0"/>
              <a:t>金斯公式</a:t>
            </a:r>
          </a:p>
        </p:txBody>
      </p:sp>
      <p:sp>
        <p:nvSpPr>
          <p:cNvPr id="53" name="矩形 16"/>
          <p:cNvSpPr>
            <a:spLocks noChangeArrowheads="1"/>
          </p:cNvSpPr>
          <p:nvPr/>
        </p:nvSpPr>
        <p:spPr bwMode="auto">
          <a:xfrm>
            <a:off x="6107113" y="38102"/>
            <a:ext cx="36433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i="0" dirty="0">
                <a:solidFill>
                  <a:srgbClr val="CC3300"/>
                </a:solidFill>
                <a:latin typeface="黑体" panose="02010609060101010101" pitchFamily="49" charset="-122"/>
                <a:ea typeface="黑体" panose="02010609060101010101" pitchFamily="49" charset="-122"/>
              </a:rPr>
              <a:t>经典电动力学+统计物理学→瑞利金斯公式</a:t>
            </a:r>
            <a:endParaRPr lang="zh-CN" altLang="en-US" i="0" dirty="0">
              <a:solidFill>
                <a:srgbClr val="CC3300"/>
              </a:solidFill>
            </a:endParaRPr>
          </a:p>
        </p:txBody>
      </p:sp>
      <p:sp>
        <p:nvSpPr>
          <p:cNvPr id="59" name="矩形 74"/>
          <p:cNvSpPr>
            <a:spLocks noChangeArrowheads="1"/>
          </p:cNvSpPr>
          <p:nvPr/>
        </p:nvSpPr>
        <p:spPr bwMode="auto">
          <a:xfrm>
            <a:off x="3400222" y="3614948"/>
            <a:ext cx="1503938"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lnSpc>
                <a:spcPct val="125000"/>
              </a:lnSpc>
            </a:pPr>
            <a:r>
              <a:rPr lang="en-US" altLang="zh-CN" sz="2800" b="1" i="0" dirty="0">
                <a:solidFill>
                  <a:srgbClr val="CC3300"/>
                </a:solidFill>
              </a:rPr>
              <a:t>(1900</a:t>
            </a:r>
            <a:r>
              <a:rPr lang="zh-CN" altLang="en-US" sz="2800" b="1" i="0" dirty="0">
                <a:solidFill>
                  <a:srgbClr val="CC3300"/>
                </a:solidFill>
              </a:rPr>
              <a:t>年</a:t>
            </a:r>
            <a:r>
              <a:rPr lang="en-US" altLang="zh-CN" sz="2800" b="1" i="0" dirty="0">
                <a:solidFill>
                  <a:srgbClr val="CC3300"/>
                </a:solidFill>
              </a:rPr>
              <a:t>)</a:t>
            </a:r>
          </a:p>
        </p:txBody>
      </p:sp>
      <p:sp>
        <p:nvSpPr>
          <p:cNvPr id="60" name="矩形 59"/>
          <p:cNvSpPr/>
          <p:nvPr/>
        </p:nvSpPr>
        <p:spPr>
          <a:xfrm>
            <a:off x="3088762" y="4476129"/>
            <a:ext cx="2969817" cy="830997"/>
          </a:xfrm>
          <a:prstGeom prst="rect">
            <a:avLst/>
          </a:prstGeom>
        </p:spPr>
        <p:txBody>
          <a:bodyPr wrap="square">
            <a:spAutoFit/>
          </a:bodyPr>
          <a:lstStyle/>
          <a:p>
            <a:r>
              <a:rPr lang="zh-CN" altLang="en-US" sz="2400" b="1" i="0" dirty="0">
                <a:solidFill>
                  <a:srgbClr val="009900"/>
                </a:solidFill>
              </a:rPr>
              <a:t>在低频（长波）部分与实验曲线相符合。</a:t>
            </a:r>
            <a:endParaRPr lang="zh-CN" altLang="en-US" sz="2400" dirty="0">
              <a:solidFill>
                <a:srgbClr val="009900"/>
              </a:solidFill>
            </a:endParaRPr>
          </a:p>
        </p:txBody>
      </p:sp>
      <p:sp>
        <p:nvSpPr>
          <p:cNvPr id="61" name="矩形 19"/>
          <p:cNvSpPr>
            <a:spLocks noChangeArrowheads="1"/>
          </p:cNvSpPr>
          <p:nvPr/>
        </p:nvSpPr>
        <p:spPr bwMode="auto">
          <a:xfrm>
            <a:off x="6106038" y="2136795"/>
            <a:ext cx="142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i="0" dirty="0">
                <a:solidFill>
                  <a:srgbClr val="FF3300"/>
                </a:solidFill>
                <a:ea typeface="楷体_GB2312" pitchFamily="49" charset="-122"/>
              </a:rPr>
              <a:t>紫外灾难</a:t>
            </a:r>
            <a:endParaRPr lang="zh-CN" altLang="en-US" dirty="0"/>
          </a:p>
        </p:txBody>
      </p:sp>
      <p:graphicFrame>
        <p:nvGraphicFramePr>
          <p:cNvPr id="62" name="Object 6"/>
          <p:cNvGraphicFramePr>
            <a:graphicFrameLocks noChangeAspect="1"/>
          </p:cNvGraphicFramePr>
          <p:nvPr>
            <p:extLst>
              <p:ext uri="{D42A27DB-BD31-4B8C-83A1-F6EECF244321}">
                <p14:modId xmlns:p14="http://schemas.microsoft.com/office/powerpoint/2010/main" val="1359258576"/>
              </p:ext>
            </p:extLst>
          </p:nvPr>
        </p:nvGraphicFramePr>
        <p:xfrm>
          <a:off x="7607824" y="1965326"/>
          <a:ext cx="2811463" cy="990600"/>
        </p:xfrm>
        <a:graphic>
          <a:graphicData uri="http://schemas.openxmlformats.org/presentationml/2006/ole">
            <mc:AlternateContent xmlns:mc="http://schemas.openxmlformats.org/markup-compatibility/2006">
              <mc:Choice xmlns:v="urn:schemas-microsoft-com:vml" Requires="v">
                <p:oleObj spid="_x0000_s370899" name="公式" r:id="rId11" imgW="939392" imgH="330057" progId="Equation.3">
                  <p:embed/>
                </p:oleObj>
              </mc:Choice>
              <mc:Fallback>
                <p:oleObj name="公式" r:id="rId11" imgW="939392" imgH="330057"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07824" y="1965326"/>
                        <a:ext cx="2811463"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 name="矩形 62"/>
          <p:cNvSpPr/>
          <p:nvPr/>
        </p:nvSpPr>
        <p:spPr>
          <a:xfrm>
            <a:off x="6872712" y="2963582"/>
            <a:ext cx="3940522" cy="1569660"/>
          </a:xfrm>
          <a:prstGeom prst="rect">
            <a:avLst/>
          </a:prstGeom>
        </p:spPr>
        <p:txBody>
          <a:bodyPr wrap="square">
            <a:spAutoFit/>
          </a:bodyPr>
          <a:lstStyle/>
          <a:p>
            <a:pPr lvl="1" eaLnBrk="1" hangingPunct="1"/>
            <a:r>
              <a:rPr lang="zh-CN" altLang="en-US" sz="2400" b="1" i="0" dirty="0">
                <a:solidFill>
                  <a:srgbClr val="0033CC"/>
                </a:solidFill>
              </a:rPr>
              <a:t>在高频部分，黑体辐射的单色辐出度将随着频率的增高而趋于“无限大”</a:t>
            </a:r>
            <a:r>
              <a:rPr lang="en-US" altLang="zh-CN" sz="2400" b="1" i="0" dirty="0"/>
              <a:t>——“</a:t>
            </a:r>
            <a:r>
              <a:rPr lang="zh-CN" altLang="en-US" sz="2400" b="1" i="0" dirty="0">
                <a:ea typeface="楷体_GB2312" pitchFamily="49" charset="-122"/>
              </a:rPr>
              <a:t>紫外灾难</a:t>
            </a:r>
            <a:r>
              <a:rPr lang="zh-CN" altLang="en-US" sz="2400" b="1" i="0" dirty="0"/>
              <a:t>”</a:t>
            </a:r>
            <a:r>
              <a:rPr lang="zh-CN" altLang="en-US" sz="2400" b="1" i="0" dirty="0">
                <a:solidFill>
                  <a:srgbClr val="CC3300"/>
                </a:solidFill>
              </a:rPr>
              <a:t>。</a:t>
            </a:r>
            <a:endParaRPr lang="zh-CN" altLang="zh-CN" sz="2400" b="1" i="0" dirty="0">
              <a:solidFill>
                <a:srgbClr val="CC3300"/>
              </a:solidFill>
            </a:endParaRPr>
          </a:p>
        </p:txBody>
      </p:sp>
    </p:spTree>
    <p:extLst>
      <p:ext uri="{BB962C8B-B14F-4D97-AF65-F5344CB8AC3E}">
        <p14:creationId xmlns:p14="http://schemas.microsoft.com/office/powerpoint/2010/main" val="417086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circle(in)">
                                      <p:cBhvr>
                                        <p:cTn id="7" dur="20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1000"/>
                                        <p:tgtEl>
                                          <p:spTgt spid="52"/>
                                        </p:tgtEl>
                                      </p:cBhvr>
                                    </p:animEffect>
                                    <p:anim calcmode="lin" valueType="num">
                                      <p:cBhvr>
                                        <p:cTn id="31" dur="1000" fill="hold"/>
                                        <p:tgtEl>
                                          <p:spTgt spid="52"/>
                                        </p:tgtEl>
                                        <p:attrNameLst>
                                          <p:attrName>ppt_x</p:attrName>
                                        </p:attrNameLst>
                                      </p:cBhvr>
                                      <p:tavLst>
                                        <p:tav tm="0">
                                          <p:val>
                                            <p:strVal val="#ppt_x"/>
                                          </p:val>
                                        </p:tav>
                                        <p:tav tm="100000">
                                          <p:val>
                                            <p:strVal val="#ppt_x"/>
                                          </p:val>
                                        </p:tav>
                                      </p:tavLst>
                                    </p:anim>
                                    <p:anim calcmode="lin" valueType="num">
                                      <p:cBhvr>
                                        <p:cTn id="32"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barn(inVertical)">
                                      <p:cBhvr>
                                        <p:cTn id="37" dur="500"/>
                                        <p:tgtEl>
                                          <p:spTgt spid="5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p:cTn id="42" dur="500" fill="hold"/>
                                        <p:tgtEl>
                                          <p:spTgt spid="60"/>
                                        </p:tgtEl>
                                        <p:attrNameLst>
                                          <p:attrName>ppt_w</p:attrName>
                                        </p:attrNameLst>
                                      </p:cBhvr>
                                      <p:tavLst>
                                        <p:tav tm="0">
                                          <p:val>
                                            <p:fltVal val="0"/>
                                          </p:val>
                                        </p:tav>
                                        <p:tav tm="100000">
                                          <p:val>
                                            <p:strVal val="#ppt_w"/>
                                          </p:val>
                                        </p:tav>
                                      </p:tavLst>
                                    </p:anim>
                                    <p:anim calcmode="lin" valueType="num">
                                      <p:cBhvr>
                                        <p:cTn id="43" dur="500" fill="hold"/>
                                        <p:tgtEl>
                                          <p:spTgt spid="60"/>
                                        </p:tgtEl>
                                        <p:attrNameLst>
                                          <p:attrName>ppt_h</p:attrName>
                                        </p:attrNameLst>
                                      </p:cBhvr>
                                      <p:tavLst>
                                        <p:tav tm="0">
                                          <p:val>
                                            <p:fltVal val="0"/>
                                          </p:val>
                                        </p:tav>
                                        <p:tav tm="100000">
                                          <p:val>
                                            <p:strVal val="#ppt_h"/>
                                          </p:val>
                                        </p:tav>
                                      </p:tavLst>
                                    </p:anim>
                                    <p:animEffect transition="in" filter="fade">
                                      <p:cBhvr>
                                        <p:cTn id="44" dur="500"/>
                                        <p:tgtEl>
                                          <p:spTgt spid="6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wipe(down)">
                                      <p:cBhvr>
                                        <p:cTn id="49" dur="500"/>
                                        <p:tgtEl>
                                          <p:spTgt spid="61"/>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circle(in)">
                                      <p:cBhvr>
                                        <p:cTn id="54" dur="2000"/>
                                        <p:tgtEl>
                                          <p:spTgt spid="62"/>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63"/>
                                        </p:tgtEl>
                                        <p:attrNameLst>
                                          <p:attrName>style.visibility</p:attrName>
                                        </p:attrNameLst>
                                      </p:cBhvr>
                                      <p:to>
                                        <p:strVal val="visible"/>
                                      </p:to>
                                    </p:set>
                                    <p:anim calcmode="lin" valueType="num">
                                      <p:cBhvr>
                                        <p:cTn id="59" dur="500" fill="hold"/>
                                        <p:tgtEl>
                                          <p:spTgt spid="63"/>
                                        </p:tgtEl>
                                        <p:attrNameLst>
                                          <p:attrName>ppt_w</p:attrName>
                                        </p:attrNameLst>
                                      </p:cBhvr>
                                      <p:tavLst>
                                        <p:tav tm="0">
                                          <p:val>
                                            <p:fltVal val="0"/>
                                          </p:val>
                                        </p:tav>
                                        <p:tav tm="100000">
                                          <p:val>
                                            <p:strVal val="#ppt_w"/>
                                          </p:val>
                                        </p:tav>
                                      </p:tavLst>
                                    </p:anim>
                                    <p:anim calcmode="lin" valueType="num">
                                      <p:cBhvr>
                                        <p:cTn id="60" dur="500" fill="hold"/>
                                        <p:tgtEl>
                                          <p:spTgt spid="63"/>
                                        </p:tgtEl>
                                        <p:attrNameLst>
                                          <p:attrName>ppt_h</p:attrName>
                                        </p:attrNameLst>
                                      </p:cBhvr>
                                      <p:tavLst>
                                        <p:tav tm="0">
                                          <p:val>
                                            <p:fltVal val="0"/>
                                          </p:val>
                                        </p:tav>
                                        <p:tav tm="100000">
                                          <p:val>
                                            <p:strVal val="#ppt_h"/>
                                          </p:val>
                                        </p:tav>
                                      </p:tavLst>
                                    </p:anim>
                                    <p:animEffect transition="in" filter="fade">
                                      <p:cBhvr>
                                        <p:cTn id="6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2" grpId="0" animBg="1"/>
      <p:bldP spid="53" grpId="0"/>
      <p:bldP spid="59" grpId="0"/>
      <p:bldP spid="60" grpId="0"/>
      <p:bldP spid="61" grpId="0"/>
      <p:bldP spid="6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a:spLocks noChangeArrowheads="1"/>
          </p:cNvSpPr>
          <p:nvPr/>
        </p:nvSpPr>
        <p:spPr bwMode="auto">
          <a:xfrm>
            <a:off x="4684713" y="23814"/>
            <a:ext cx="38908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i="0" dirty="0">
                <a:solidFill>
                  <a:srgbClr val="FF0066"/>
                </a:solidFill>
              </a:rPr>
              <a:t>经典物理学的困难</a:t>
            </a:r>
            <a:endParaRPr lang="zh-CN" altLang="en-US" sz="3600" dirty="0">
              <a:solidFill>
                <a:srgbClr val="FF0066"/>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330048180"/>
              </p:ext>
            </p:extLst>
          </p:nvPr>
        </p:nvGraphicFramePr>
        <p:xfrm>
          <a:off x="2794156" y="4685830"/>
          <a:ext cx="2325532" cy="560571"/>
        </p:xfrm>
        <a:graphic>
          <a:graphicData uri="http://schemas.openxmlformats.org/presentationml/2006/ole">
            <mc:AlternateContent xmlns:mc="http://schemas.openxmlformats.org/markup-compatibility/2006">
              <mc:Choice xmlns:v="urn:schemas-microsoft-com:vml" Requires="v">
                <p:oleObj spid="_x0000_s333274" name="公式" r:id="rId3" imgW="1193800" imgH="241300" progId="Equation.3">
                  <p:embed/>
                </p:oleObj>
              </mc:Choice>
              <mc:Fallback>
                <p:oleObj name="公式" r:id="rId3" imgW="11938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156" y="4685830"/>
                        <a:ext cx="2325532" cy="560571"/>
                      </a:xfrm>
                      <a:prstGeom prst="rect">
                        <a:avLst/>
                      </a:prstGeom>
                      <a:noFill/>
                      <a:ln>
                        <a:noFill/>
                      </a:ln>
                      <a:effectLst/>
                      <a:extLst/>
                    </p:spPr>
                  </p:pic>
                </p:oleObj>
              </mc:Fallback>
            </mc:AlternateContent>
          </a:graphicData>
        </a:graphic>
      </p:graphicFrame>
      <p:sp>
        <p:nvSpPr>
          <p:cNvPr id="6" name="Freeform 7"/>
          <p:cNvSpPr>
            <a:spLocks/>
          </p:cNvSpPr>
          <p:nvPr/>
        </p:nvSpPr>
        <p:spPr bwMode="auto">
          <a:xfrm>
            <a:off x="2486853" y="747714"/>
            <a:ext cx="3990148" cy="4681899"/>
          </a:xfrm>
          <a:custGeom>
            <a:avLst/>
            <a:gdLst>
              <a:gd name="T0" fmla="*/ 0 w 1954"/>
              <a:gd name="T1" fmla="*/ 1297 h 1381"/>
              <a:gd name="T2" fmla="*/ 405 w 1954"/>
              <a:gd name="T3" fmla="*/ 14 h 1381"/>
              <a:gd name="T4" fmla="*/ 1954 w 1954"/>
              <a:gd name="T5" fmla="*/ 1381 h 1381"/>
              <a:gd name="T6" fmla="*/ 0 60000 65536"/>
              <a:gd name="T7" fmla="*/ 0 60000 65536"/>
              <a:gd name="T8" fmla="*/ 0 60000 65536"/>
              <a:gd name="T9" fmla="*/ 0 w 1954"/>
              <a:gd name="T10" fmla="*/ 0 h 1381"/>
              <a:gd name="T11" fmla="*/ 1954 w 1954"/>
              <a:gd name="T12" fmla="*/ 1381 h 1381"/>
            </a:gdLst>
            <a:ahLst/>
            <a:cxnLst>
              <a:cxn ang="T6">
                <a:pos x="T0" y="T1"/>
              </a:cxn>
              <a:cxn ang="T7">
                <a:pos x="T2" y="T3"/>
              </a:cxn>
              <a:cxn ang="T8">
                <a:pos x="T4" y="T5"/>
              </a:cxn>
            </a:cxnLst>
            <a:rect l="T9" t="T10" r="T11" b="T12"/>
            <a:pathLst>
              <a:path w="1954" h="1381">
                <a:moveTo>
                  <a:pt x="0" y="1297"/>
                </a:moveTo>
                <a:cubicBezTo>
                  <a:pt x="205" y="776"/>
                  <a:pt x="79" y="0"/>
                  <a:pt x="405" y="14"/>
                </a:cubicBezTo>
                <a:cubicBezTo>
                  <a:pt x="731" y="28"/>
                  <a:pt x="1089" y="1367"/>
                  <a:pt x="1954" y="1381"/>
                </a:cubicBezTo>
              </a:path>
            </a:pathLst>
          </a:custGeom>
          <a:noFill/>
          <a:ln w="412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dirty="0"/>
          </a:p>
        </p:txBody>
      </p:sp>
      <p:grpSp>
        <p:nvGrpSpPr>
          <p:cNvPr id="7" name="Group 80"/>
          <p:cNvGrpSpPr>
            <a:grpSpLocks/>
          </p:cNvGrpSpPr>
          <p:nvPr/>
        </p:nvGrpSpPr>
        <p:grpSpPr bwMode="auto">
          <a:xfrm>
            <a:off x="1924051" y="333376"/>
            <a:ext cx="8158163" cy="5934076"/>
            <a:chOff x="248" y="480"/>
            <a:chExt cx="5139" cy="3738"/>
          </a:xfrm>
        </p:grpSpPr>
        <p:sp>
          <p:nvSpPr>
            <p:cNvPr id="8" name="Line 3"/>
            <p:cNvSpPr>
              <a:spLocks noChangeShapeType="1"/>
            </p:cNvSpPr>
            <p:nvPr/>
          </p:nvSpPr>
          <p:spPr bwMode="auto">
            <a:xfrm>
              <a:off x="312" y="768"/>
              <a:ext cx="5" cy="3031"/>
            </a:xfrm>
            <a:prstGeom prst="line">
              <a:avLst/>
            </a:prstGeom>
            <a:noFill/>
            <a:ln w="28575">
              <a:solidFill>
                <a:srgbClr val="0000FF"/>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4"/>
            <p:cNvSpPr>
              <a:spLocks noChangeShapeType="1"/>
            </p:cNvSpPr>
            <p:nvPr/>
          </p:nvSpPr>
          <p:spPr bwMode="auto">
            <a:xfrm>
              <a:off x="317" y="3809"/>
              <a:ext cx="5040" cy="0"/>
            </a:xfrm>
            <a:prstGeom prst="line">
              <a:avLst/>
            </a:prstGeom>
            <a:noFill/>
            <a:ln w="28575">
              <a:solidFill>
                <a:srgbClr val="0000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Oval 25"/>
            <p:cNvSpPr>
              <a:spLocks noChangeArrowheads="1"/>
            </p:cNvSpPr>
            <p:nvPr/>
          </p:nvSpPr>
          <p:spPr bwMode="auto">
            <a:xfrm>
              <a:off x="1706" y="1892"/>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1" name="Oval 26"/>
            <p:cNvSpPr>
              <a:spLocks noChangeArrowheads="1"/>
            </p:cNvSpPr>
            <p:nvPr/>
          </p:nvSpPr>
          <p:spPr bwMode="auto">
            <a:xfrm>
              <a:off x="707" y="2534"/>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2" name="Oval 27"/>
            <p:cNvSpPr>
              <a:spLocks noChangeArrowheads="1"/>
            </p:cNvSpPr>
            <p:nvPr/>
          </p:nvSpPr>
          <p:spPr bwMode="auto">
            <a:xfrm>
              <a:off x="4185" y="341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3" name="Oval 28"/>
            <p:cNvSpPr>
              <a:spLocks noChangeArrowheads="1"/>
            </p:cNvSpPr>
            <p:nvPr/>
          </p:nvSpPr>
          <p:spPr bwMode="auto">
            <a:xfrm>
              <a:off x="3849" y="3319"/>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4" name="Oval 29"/>
            <p:cNvSpPr>
              <a:spLocks noChangeArrowheads="1"/>
            </p:cNvSpPr>
            <p:nvPr/>
          </p:nvSpPr>
          <p:spPr bwMode="auto">
            <a:xfrm>
              <a:off x="3273" y="3223"/>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5" name="Oval 30"/>
            <p:cNvSpPr>
              <a:spLocks noChangeArrowheads="1"/>
            </p:cNvSpPr>
            <p:nvPr/>
          </p:nvSpPr>
          <p:spPr bwMode="auto">
            <a:xfrm>
              <a:off x="3037" y="313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6" name="Oval 31"/>
            <p:cNvSpPr>
              <a:spLocks noChangeArrowheads="1"/>
            </p:cNvSpPr>
            <p:nvPr/>
          </p:nvSpPr>
          <p:spPr bwMode="auto">
            <a:xfrm>
              <a:off x="2749" y="2983"/>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7" name="Oval 32"/>
            <p:cNvSpPr>
              <a:spLocks noChangeArrowheads="1"/>
            </p:cNvSpPr>
            <p:nvPr/>
          </p:nvSpPr>
          <p:spPr bwMode="auto">
            <a:xfrm>
              <a:off x="2261" y="2599"/>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8" name="Oval 33"/>
            <p:cNvSpPr>
              <a:spLocks noChangeArrowheads="1"/>
            </p:cNvSpPr>
            <p:nvPr/>
          </p:nvSpPr>
          <p:spPr bwMode="auto">
            <a:xfrm>
              <a:off x="2461" y="279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9" name="Oval 34"/>
            <p:cNvSpPr>
              <a:spLocks noChangeArrowheads="1"/>
            </p:cNvSpPr>
            <p:nvPr/>
          </p:nvSpPr>
          <p:spPr bwMode="auto">
            <a:xfrm>
              <a:off x="1476" y="132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0" name="Oval 35"/>
            <p:cNvSpPr>
              <a:spLocks noChangeArrowheads="1"/>
            </p:cNvSpPr>
            <p:nvPr/>
          </p:nvSpPr>
          <p:spPr bwMode="auto">
            <a:xfrm>
              <a:off x="753" y="1703"/>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1" name="Oval 36"/>
            <p:cNvSpPr>
              <a:spLocks noChangeArrowheads="1"/>
            </p:cNvSpPr>
            <p:nvPr/>
          </p:nvSpPr>
          <p:spPr bwMode="auto">
            <a:xfrm>
              <a:off x="795" y="1348"/>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2" name="Oval 37"/>
            <p:cNvSpPr>
              <a:spLocks noChangeArrowheads="1"/>
            </p:cNvSpPr>
            <p:nvPr/>
          </p:nvSpPr>
          <p:spPr bwMode="auto">
            <a:xfrm>
              <a:off x="741" y="206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3" name="Oval 38"/>
            <p:cNvSpPr>
              <a:spLocks noChangeArrowheads="1"/>
            </p:cNvSpPr>
            <p:nvPr/>
          </p:nvSpPr>
          <p:spPr bwMode="auto">
            <a:xfrm>
              <a:off x="851" y="1037"/>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4" name="Oval 39"/>
            <p:cNvSpPr>
              <a:spLocks noChangeArrowheads="1"/>
            </p:cNvSpPr>
            <p:nvPr/>
          </p:nvSpPr>
          <p:spPr bwMode="auto">
            <a:xfrm>
              <a:off x="1364" y="107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5" name="Oval 40"/>
            <p:cNvSpPr>
              <a:spLocks noChangeArrowheads="1"/>
            </p:cNvSpPr>
            <p:nvPr/>
          </p:nvSpPr>
          <p:spPr bwMode="auto">
            <a:xfrm>
              <a:off x="1157" y="75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6" name="Oval 41"/>
            <p:cNvSpPr>
              <a:spLocks noChangeArrowheads="1"/>
            </p:cNvSpPr>
            <p:nvPr/>
          </p:nvSpPr>
          <p:spPr bwMode="auto">
            <a:xfrm>
              <a:off x="981" y="778"/>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7" name="Oval 42"/>
            <p:cNvSpPr>
              <a:spLocks noChangeArrowheads="1"/>
            </p:cNvSpPr>
            <p:nvPr/>
          </p:nvSpPr>
          <p:spPr bwMode="auto">
            <a:xfrm>
              <a:off x="557" y="3494"/>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8" name="Oval 43"/>
            <p:cNvSpPr>
              <a:spLocks noChangeArrowheads="1"/>
            </p:cNvSpPr>
            <p:nvPr/>
          </p:nvSpPr>
          <p:spPr bwMode="auto">
            <a:xfrm>
              <a:off x="589" y="3323"/>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9" name="Oval 44"/>
            <p:cNvSpPr>
              <a:spLocks noChangeArrowheads="1"/>
            </p:cNvSpPr>
            <p:nvPr/>
          </p:nvSpPr>
          <p:spPr bwMode="auto">
            <a:xfrm>
              <a:off x="614" y="3171"/>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40" name="Rectangle 45"/>
            <p:cNvSpPr>
              <a:spLocks noChangeArrowheads="1"/>
            </p:cNvSpPr>
            <p:nvPr/>
          </p:nvSpPr>
          <p:spPr bwMode="auto">
            <a:xfrm>
              <a:off x="1630" y="618"/>
              <a:ext cx="747"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i="0" dirty="0">
                  <a:solidFill>
                    <a:srgbClr val="0033CC"/>
                  </a:solidFill>
                </a:rPr>
                <a:t>实验值</a:t>
              </a:r>
            </a:p>
          </p:txBody>
        </p:sp>
        <p:sp>
          <p:nvSpPr>
            <p:cNvPr id="41" name="Freeform 46"/>
            <p:cNvSpPr>
              <a:spLocks/>
            </p:cNvSpPr>
            <p:nvPr/>
          </p:nvSpPr>
          <p:spPr bwMode="auto">
            <a:xfrm>
              <a:off x="1554" y="964"/>
              <a:ext cx="533" cy="856"/>
            </a:xfrm>
            <a:custGeom>
              <a:avLst/>
              <a:gdLst>
                <a:gd name="T0" fmla="*/ 0 w 913"/>
                <a:gd name="T1" fmla="*/ 32 h 1249"/>
                <a:gd name="T2" fmla="*/ 103 w 913"/>
                <a:gd name="T3" fmla="*/ 0 h 1249"/>
                <a:gd name="T4" fmla="*/ 64 w 913"/>
                <a:gd name="T5" fmla="*/ 269 h 1249"/>
                <a:gd name="T6" fmla="*/ 0 60000 65536"/>
                <a:gd name="T7" fmla="*/ 0 60000 65536"/>
                <a:gd name="T8" fmla="*/ 0 60000 65536"/>
                <a:gd name="T9" fmla="*/ 0 w 913"/>
                <a:gd name="T10" fmla="*/ 0 h 1249"/>
                <a:gd name="T11" fmla="*/ 913 w 913"/>
                <a:gd name="T12" fmla="*/ 1249 h 1249"/>
              </a:gdLst>
              <a:ahLst/>
              <a:cxnLst>
                <a:cxn ang="T6">
                  <a:pos x="T0" y="T1"/>
                </a:cxn>
                <a:cxn ang="T7">
                  <a:pos x="T2" y="T3"/>
                </a:cxn>
                <a:cxn ang="T8">
                  <a:pos x="T4" y="T5"/>
                </a:cxn>
              </a:cxnLst>
              <a:rect l="T9" t="T10" r="T11" b="T12"/>
              <a:pathLst>
                <a:path w="913" h="1249">
                  <a:moveTo>
                    <a:pt x="0" y="144"/>
                  </a:moveTo>
                  <a:lnTo>
                    <a:pt x="912" y="0"/>
                  </a:lnTo>
                  <a:lnTo>
                    <a:pt x="576" y="1248"/>
                  </a:lnTo>
                </a:path>
              </a:pathLst>
            </a:custGeom>
            <a:noFill/>
            <a:ln w="25400" cap="rnd">
              <a:solidFill>
                <a:srgbClr val="008000"/>
              </a:solidFill>
              <a:round/>
              <a:headEnd type="stealth" w="med" len="lg"/>
              <a:tailEnd type="stealth" w="med" len="lg"/>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3E0000"/>
                </a:solidFill>
              </a:endParaRPr>
            </a:p>
          </p:txBody>
        </p:sp>
        <p:graphicFrame>
          <p:nvGraphicFramePr>
            <p:cNvPr id="42" name="Object 47"/>
            <p:cNvGraphicFramePr>
              <a:graphicFrameLocks noChangeAspect="1"/>
            </p:cNvGraphicFramePr>
            <p:nvPr/>
          </p:nvGraphicFramePr>
          <p:xfrm>
            <a:off x="319" y="480"/>
            <a:ext cx="657" cy="301"/>
          </p:xfrm>
          <a:graphic>
            <a:graphicData uri="http://schemas.openxmlformats.org/presentationml/2006/ole">
              <mc:AlternateContent xmlns:mc="http://schemas.openxmlformats.org/markup-compatibility/2006">
                <mc:Choice xmlns:v="urn:schemas-microsoft-com:vml" Requires="v">
                  <p:oleObj spid="_x0000_s333275" name="公式" r:id="rId5" imgW="380887" imgH="142795" progId="Equation.3">
                    <p:embed/>
                  </p:oleObj>
                </mc:Choice>
                <mc:Fallback>
                  <p:oleObj name="公式" r:id="rId5" imgW="380887" imgH="1427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 y="480"/>
                          <a:ext cx="657"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Oval 63"/>
            <p:cNvSpPr>
              <a:spLocks noChangeArrowheads="1"/>
            </p:cNvSpPr>
            <p:nvPr/>
          </p:nvSpPr>
          <p:spPr bwMode="auto">
            <a:xfrm>
              <a:off x="4646" y="3542"/>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graphicFrame>
          <p:nvGraphicFramePr>
            <p:cNvPr id="44" name="Object 64"/>
            <p:cNvGraphicFramePr>
              <a:graphicFrameLocks noChangeAspect="1"/>
            </p:cNvGraphicFramePr>
            <p:nvPr>
              <p:extLst>
                <p:ext uri="{D42A27DB-BD31-4B8C-83A1-F6EECF244321}">
                  <p14:modId xmlns:p14="http://schemas.microsoft.com/office/powerpoint/2010/main" val="4138712555"/>
                </p:ext>
              </p:extLst>
            </p:nvPr>
          </p:nvGraphicFramePr>
          <p:xfrm>
            <a:off x="248" y="3809"/>
            <a:ext cx="186" cy="281"/>
          </p:xfrm>
          <a:graphic>
            <a:graphicData uri="http://schemas.openxmlformats.org/presentationml/2006/ole">
              <mc:AlternateContent xmlns:mc="http://schemas.openxmlformats.org/markup-compatibility/2006">
                <mc:Choice xmlns:v="urn:schemas-microsoft-com:vml" Requires="v">
                  <p:oleObj spid="_x0000_s333276" name="公式" r:id="rId7" imgW="38062" imgH="95287" progId="Equation.3">
                    <p:embed/>
                  </p:oleObj>
                </mc:Choice>
                <mc:Fallback>
                  <p:oleObj name="公式" r:id="rId7" imgW="38062" imgH="9528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 y="3809"/>
                          <a:ext cx="186"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 name="Object 75"/>
            <p:cNvGraphicFramePr>
              <a:graphicFrameLocks noChangeAspect="1"/>
            </p:cNvGraphicFramePr>
            <p:nvPr>
              <p:extLst>
                <p:ext uri="{D42A27DB-BD31-4B8C-83A1-F6EECF244321}">
                  <p14:modId xmlns:p14="http://schemas.microsoft.com/office/powerpoint/2010/main" val="2276086703"/>
                </p:ext>
              </p:extLst>
            </p:nvPr>
          </p:nvGraphicFramePr>
          <p:xfrm>
            <a:off x="5053" y="3877"/>
            <a:ext cx="334" cy="341"/>
          </p:xfrm>
          <a:graphic>
            <a:graphicData uri="http://schemas.openxmlformats.org/presentationml/2006/ole">
              <mc:AlternateContent xmlns:mc="http://schemas.openxmlformats.org/markup-compatibility/2006">
                <mc:Choice xmlns:v="urn:schemas-microsoft-com:vml" Requires="v">
                  <p:oleObj spid="_x0000_s333277" name="公式" r:id="rId9" imgW="126720" imgH="177480" progId="Equation.3">
                    <p:embed/>
                  </p:oleObj>
                </mc:Choice>
                <mc:Fallback>
                  <p:oleObj name="公式" r:id="rId9" imgW="126720" imgH="177480" progId="Equation.3">
                    <p:embed/>
                    <p:pic>
                      <p:nvPicPr>
                        <p:cNvPr id="0" name=""/>
                        <p:cNvPicPr>
                          <a:picLocks noChangeAspect="1" noChangeArrowheads="1"/>
                        </p:cNvPicPr>
                        <p:nvPr/>
                      </p:nvPicPr>
                      <p:blipFill>
                        <a:blip r:embed="rId10"/>
                        <a:srcRect/>
                        <a:stretch>
                          <a:fillRect/>
                        </a:stretch>
                      </p:blipFill>
                      <p:spPr bwMode="auto">
                        <a:xfrm>
                          <a:off x="5053" y="3877"/>
                          <a:ext cx="334" cy="341"/>
                        </a:xfrm>
                        <a:prstGeom prst="rect">
                          <a:avLst/>
                        </a:prstGeom>
                        <a:noFill/>
                        <a:ln>
                          <a:noFill/>
                        </a:ln>
                        <a:effectLst/>
                        <a:extLst/>
                      </p:spPr>
                    </p:pic>
                  </p:oleObj>
                </mc:Fallback>
              </mc:AlternateContent>
            </a:graphicData>
          </a:graphic>
        </p:graphicFrame>
      </p:grpSp>
      <p:sp>
        <p:nvSpPr>
          <p:cNvPr id="55" name="Rectangle 52"/>
          <p:cNvSpPr>
            <a:spLocks noChangeArrowheads="1"/>
          </p:cNvSpPr>
          <p:nvPr/>
        </p:nvSpPr>
        <p:spPr bwMode="auto">
          <a:xfrm>
            <a:off x="2932113" y="3055640"/>
            <a:ext cx="152558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i="0" dirty="0">
                <a:solidFill>
                  <a:srgbClr val="CC3300"/>
                </a:solidFill>
              </a:rPr>
              <a:t>维恩公式</a:t>
            </a:r>
          </a:p>
        </p:txBody>
      </p:sp>
      <p:sp>
        <p:nvSpPr>
          <p:cNvPr id="56" name="AutoShape 51"/>
          <p:cNvSpPr>
            <a:spLocks noChangeArrowheads="1"/>
          </p:cNvSpPr>
          <p:nvPr/>
        </p:nvSpPr>
        <p:spPr bwMode="auto">
          <a:xfrm>
            <a:off x="3992898" y="3614125"/>
            <a:ext cx="609600" cy="152400"/>
          </a:xfrm>
          <a:prstGeom prst="rightArrow">
            <a:avLst>
              <a:gd name="adj1" fmla="val 50000"/>
              <a:gd name="adj2" fmla="val 200019"/>
            </a:avLst>
          </a:prstGeom>
          <a:solidFill>
            <a:srgbClr val="66FF33"/>
          </a:solidFill>
          <a:ln w="12700">
            <a:solidFill>
              <a:srgbClr val="000000"/>
            </a:solidFill>
            <a:miter lim="800000"/>
            <a:headEnd/>
            <a:tailEnd/>
          </a:ln>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57" name="矩形 73"/>
          <p:cNvSpPr>
            <a:spLocks noChangeArrowheads="1"/>
          </p:cNvSpPr>
          <p:nvPr/>
        </p:nvSpPr>
        <p:spPr bwMode="auto">
          <a:xfrm>
            <a:off x="3023900" y="3929063"/>
            <a:ext cx="1503938"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lnSpc>
                <a:spcPct val="125000"/>
              </a:lnSpc>
            </a:pPr>
            <a:r>
              <a:rPr lang="en-US" altLang="zh-CN" sz="2800" b="1" i="0" dirty="0">
                <a:solidFill>
                  <a:srgbClr val="3E0000"/>
                </a:solidFill>
              </a:rPr>
              <a:t>(1896</a:t>
            </a:r>
            <a:r>
              <a:rPr lang="zh-CN" altLang="en-US" sz="2800" b="1" i="0" dirty="0">
                <a:solidFill>
                  <a:srgbClr val="3E0000"/>
                </a:solidFill>
              </a:rPr>
              <a:t>年</a:t>
            </a:r>
            <a:r>
              <a:rPr lang="en-US" altLang="zh-CN" sz="2800" b="1" i="0" dirty="0">
                <a:solidFill>
                  <a:srgbClr val="3E0000"/>
                </a:solidFill>
              </a:rPr>
              <a:t>)</a:t>
            </a:r>
          </a:p>
        </p:txBody>
      </p:sp>
      <p:sp>
        <p:nvSpPr>
          <p:cNvPr id="60" name="Arc 22"/>
          <p:cNvSpPr>
            <a:spLocks/>
          </p:cNvSpPr>
          <p:nvPr/>
        </p:nvSpPr>
        <p:spPr bwMode="auto">
          <a:xfrm rot="21540000">
            <a:off x="5519803" y="-349163"/>
            <a:ext cx="3817807" cy="5680400"/>
          </a:xfrm>
          <a:custGeom>
            <a:avLst/>
            <a:gdLst>
              <a:gd name="T0" fmla="*/ 0 w 21119"/>
              <a:gd name="T1" fmla="*/ 0 h 21599"/>
              <a:gd name="T2" fmla="*/ 0 w 21119"/>
              <a:gd name="T3" fmla="*/ 0 h 21599"/>
              <a:gd name="T4" fmla="*/ 0 w 21119"/>
              <a:gd name="T5" fmla="*/ 0 h 21599"/>
              <a:gd name="T6" fmla="*/ 0 60000 65536"/>
              <a:gd name="T7" fmla="*/ 0 60000 65536"/>
              <a:gd name="T8" fmla="*/ 0 60000 65536"/>
              <a:gd name="T9" fmla="*/ 0 w 21119"/>
              <a:gd name="T10" fmla="*/ 0 h 21599"/>
              <a:gd name="T11" fmla="*/ 21119 w 21119"/>
              <a:gd name="T12" fmla="*/ 21599 h 21599"/>
            </a:gdLst>
            <a:ahLst/>
            <a:cxnLst>
              <a:cxn ang="T6">
                <a:pos x="T0" y="T1"/>
              </a:cxn>
              <a:cxn ang="T7">
                <a:pos x="T2" y="T3"/>
              </a:cxn>
              <a:cxn ang="T8">
                <a:pos x="T4" y="T5"/>
              </a:cxn>
            </a:cxnLst>
            <a:rect l="T9" t="T10" r="T11" b="T12"/>
            <a:pathLst>
              <a:path w="21119" h="21599" fill="none" extrusionOk="0">
                <a:moveTo>
                  <a:pt x="20914" y="21599"/>
                </a:moveTo>
                <a:cubicBezTo>
                  <a:pt x="10809" y="21503"/>
                  <a:pt x="2120" y="14413"/>
                  <a:pt x="-1" y="4532"/>
                </a:cubicBezTo>
              </a:path>
              <a:path w="21119" h="21599" stroke="0" extrusionOk="0">
                <a:moveTo>
                  <a:pt x="20914" y="21599"/>
                </a:moveTo>
                <a:cubicBezTo>
                  <a:pt x="10809" y="21503"/>
                  <a:pt x="2120" y="14413"/>
                  <a:pt x="-1" y="4532"/>
                </a:cubicBezTo>
                <a:lnTo>
                  <a:pt x="21119" y="0"/>
                </a:lnTo>
                <a:lnTo>
                  <a:pt x="20914" y="21599"/>
                </a:lnTo>
                <a:close/>
              </a:path>
            </a:pathLst>
          </a:custGeom>
          <a:noFill/>
          <a:ln w="38100" cap="rnd">
            <a:solidFill>
              <a:srgbClr val="FF66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1" name="AutoShape 13"/>
          <p:cNvSpPr>
            <a:spLocks noChangeArrowheads="1"/>
          </p:cNvSpPr>
          <p:nvPr/>
        </p:nvSpPr>
        <p:spPr bwMode="auto">
          <a:xfrm>
            <a:off x="6575201" y="2783631"/>
            <a:ext cx="2274889" cy="608013"/>
          </a:xfrm>
          <a:prstGeom prst="wedgeEllipseCallout">
            <a:avLst>
              <a:gd name="adj1" fmla="val -49040"/>
              <a:gd name="adj2" fmla="val 87186"/>
            </a:avLst>
          </a:prstGeom>
          <a:solidFill>
            <a:srgbClr val="FFFF66"/>
          </a:solidFill>
          <a:ln w="9525">
            <a:solidFill>
              <a:srgbClr val="FF0000"/>
            </a:solidFill>
            <a:miter lim="800000"/>
            <a:headEnd/>
            <a:tailEnd/>
          </a:ln>
        </p:spPr>
        <p:txBody>
          <a:bodyPr wrap="none" lIns="90000" tIns="46800" rIns="90000" bIns="46800"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400" b="1" i="0" dirty="0"/>
              <a:t>瑞利</a:t>
            </a:r>
            <a:r>
              <a:rPr lang="en-US" altLang="zh-CN" sz="2400" b="1" i="0" dirty="0"/>
              <a:t>-</a:t>
            </a:r>
            <a:r>
              <a:rPr lang="zh-CN" altLang="en-US" sz="2400" b="1" i="0" dirty="0"/>
              <a:t>金斯公式</a:t>
            </a:r>
          </a:p>
        </p:txBody>
      </p:sp>
      <p:sp>
        <p:nvSpPr>
          <p:cNvPr id="64" name="矩形 74"/>
          <p:cNvSpPr>
            <a:spLocks noChangeArrowheads="1"/>
          </p:cNvSpPr>
          <p:nvPr/>
        </p:nvSpPr>
        <p:spPr bwMode="auto">
          <a:xfrm>
            <a:off x="8939906" y="2753656"/>
            <a:ext cx="1503938"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lnSpc>
                <a:spcPct val="125000"/>
              </a:lnSpc>
            </a:pPr>
            <a:r>
              <a:rPr lang="en-US" altLang="zh-CN" sz="2800" b="1" i="0" dirty="0">
                <a:solidFill>
                  <a:srgbClr val="CC3300"/>
                </a:solidFill>
              </a:rPr>
              <a:t>(1900</a:t>
            </a:r>
            <a:r>
              <a:rPr lang="zh-CN" altLang="en-US" sz="2800" b="1" i="0" dirty="0">
                <a:solidFill>
                  <a:srgbClr val="CC3300"/>
                </a:solidFill>
              </a:rPr>
              <a:t>年</a:t>
            </a:r>
            <a:r>
              <a:rPr lang="en-US" altLang="zh-CN" sz="2800" b="1" i="0" dirty="0">
                <a:solidFill>
                  <a:srgbClr val="CC3300"/>
                </a:solidFill>
              </a:rPr>
              <a:t>)</a:t>
            </a:r>
          </a:p>
        </p:txBody>
      </p:sp>
      <p:graphicFrame>
        <p:nvGraphicFramePr>
          <p:cNvPr id="65" name="Object 16"/>
          <p:cNvGraphicFramePr>
            <a:graphicFrameLocks noChangeAspect="1"/>
          </p:cNvGraphicFramePr>
          <p:nvPr>
            <p:extLst>
              <p:ext uri="{D42A27DB-BD31-4B8C-83A1-F6EECF244321}">
                <p14:modId xmlns:p14="http://schemas.microsoft.com/office/powerpoint/2010/main" val="1326140036"/>
              </p:ext>
            </p:extLst>
          </p:nvPr>
        </p:nvGraphicFramePr>
        <p:xfrm>
          <a:off x="7441373" y="3522612"/>
          <a:ext cx="2928311" cy="958356"/>
        </p:xfrm>
        <a:graphic>
          <a:graphicData uri="http://schemas.openxmlformats.org/presentationml/2006/ole">
            <mc:AlternateContent xmlns:mc="http://schemas.openxmlformats.org/markup-compatibility/2006">
              <mc:Choice xmlns:v="urn:schemas-microsoft-com:vml" Requires="v">
                <p:oleObj spid="_x0000_s333278" name="公式" r:id="rId11" imgW="1117600" imgH="419100" progId="Equation.3">
                  <p:embed/>
                </p:oleObj>
              </mc:Choice>
              <mc:Fallback>
                <p:oleObj name="公式" r:id="rId11" imgW="1117600" imgH="419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1373" y="3522612"/>
                        <a:ext cx="2928311" cy="958356"/>
                      </a:xfrm>
                      <a:prstGeom prst="rect">
                        <a:avLst/>
                      </a:prstGeom>
                      <a:solidFill>
                        <a:srgbClr val="00FFFF"/>
                      </a:solidFill>
                      <a:ln>
                        <a:noFill/>
                      </a:ln>
                      <a:effectLst/>
                      <a:extLst/>
                    </p:spPr>
                  </p:pic>
                </p:oleObj>
              </mc:Fallback>
            </mc:AlternateContent>
          </a:graphicData>
        </a:graphic>
      </p:graphicFrame>
      <p:graphicFrame>
        <p:nvGraphicFramePr>
          <p:cNvPr id="66" name="Object 6"/>
          <p:cNvGraphicFramePr>
            <a:graphicFrameLocks noChangeAspect="1"/>
          </p:cNvGraphicFramePr>
          <p:nvPr>
            <p:extLst>
              <p:ext uri="{D42A27DB-BD31-4B8C-83A1-F6EECF244321}">
                <p14:modId xmlns:p14="http://schemas.microsoft.com/office/powerpoint/2010/main" val="1689026012"/>
              </p:ext>
            </p:extLst>
          </p:nvPr>
        </p:nvGraphicFramePr>
        <p:xfrm>
          <a:off x="6223795" y="1293540"/>
          <a:ext cx="2811463" cy="990600"/>
        </p:xfrm>
        <a:graphic>
          <a:graphicData uri="http://schemas.openxmlformats.org/presentationml/2006/ole">
            <mc:AlternateContent xmlns:mc="http://schemas.openxmlformats.org/markup-compatibility/2006">
              <mc:Choice xmlns:v="urn:schemas-microsoft-com:vml" Requires="v">
                <p:oleObj spid="_x0000_s333279" name="公式" r:id="rId13" imgW="939392" imgH="330057" progId="Equation.3">
                  <p:embed/>
                </p:oleObj>
              </mc:Choice>
              <mc:Fallback>
                <p:oleObj name="公式" r:id="rId13" imgW="939392" imgH="330057"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23795" y="1293540"/>
                        <a:ext cx="2811463"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矩形 18"/>
          <p:cNvSpPr>
            <a:spLocks noChangeArrowheads="1"/>
          </p:cNvSpPr>
          <p:nvPr/>
        </p:nvSpPr>
        <p:spPr bwMode="auto">
          <a:xfrm>
            <a:off x="5907199" y="893765"/>
            <a:ext cx="1627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i="0" dirty="0">
                <a:solidFill>
                  <a:srgbClr val="CC3300"/>
                </a:solidFill>
                <a:ea typeface="楷体_GB2312" pitchFamily="49" charset="-122"/>
              </a:rPr>
              <a:t>紫外灾难</a:t>
            </a:r>
            <a:endParaRPr lang="zh-CN" altLang="en-US" dirty="0">
              <a:solidFill>
                <a:srgbClr val="CC3300"/>
              </a:solidFill>
            </a:endParaRPr>
          </a:p>
        </p:txBody>
      </p:sp>
    </p:spTree>
    <p:extLst>
      <p:ext uri="{BB962C8B-B14F-4D97-AF65-F5344CB8AC3E}">
        <p14:creationId xmlns:p14="http://schemas.microsoft.com/office/powerpoint/2010/main" val="91237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circle(in)">
                                      <p:cBhvr>
                                        <p:cTn id="26" dur="2000"/>
                                        <p:tgtEl>
                                          <p:spTgt spid="55"/>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circle(in)">
                                      <p:cBhvr>
                                        <p:cTn id="29" dur="2000"/>
                                        <p:tgtEl>
                                          <p:spTgt spid="56"/>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circle(in)">
                                      <p:cBhvr>
                                        <p:cTn id="32" dur="20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additive="base">
                                        <p:cTn id="43" dur="500" fill="hold"/>
                                        <p:tgtEl>
                                          <p:spTgt spid="60"/>
                                        </p:tgtEl>
                                        <p:attrNameLst>
                                          <p:attrName>ppt_x</p:attrName>
                                        </p:attrNameLst>
                                      </p:cBhvr>
                                      <p:tavLst>
                                        <p:tav tm="0">
                                          <p:val>
                                            <p:strVal val="#ppt_x"/>
                                          </p:val>
                                        </p:tav>
                                        <p:tav tm="100000">
                                          <p:val>
                                            <p:strVal val="#ppt_x"/>
                                          </p:val>
                                        </p:tav>
                                      </p:tavLst>
                                    </p:anim>
                                    <p:anim calcmode="lin" valueType="num">
                                      <p:cBhvr additive="base">
                                        <p:cTn id="4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1000"/>
                                        <p:tgtEl>
                                          <p:spTgt spid="61"/>
                                        </p:tgtEl>
                                      </p:cBhvr>
                                    </p:animEffect>
                                    <p:anim calcmode="lin" valueType="num">
                                      <p:cBhvr>
                                        <p:cTn id="50" dur="1000" fill="hold"/>
                                        <p:tgtEl>
                                          <p:spTgt spid="61"/>
                                        </p:tgtEl>
                                        <p:attrNameLst>
                                          <p:attrName>ppt_x</p:attrName>
                                        </p:attrNameLst>
                                      </p:cBhvr>
                                      <p:tavLst>
                                        <p:tav tm="0">
                                          <p:val>
                                            <p:strVal val="#ppt_x"/>
                                          </p:val>
                                        </p:tav>
                                        <p:tav tm="100000">
                                          <p:val>
                                            <p:strVal val="#ppt_x"/>
                                          </p:val>
                                        </p:tav>
                                      </p:tavLst>
                                    </p:anim>
                                    <p:anim calcmode="lin" valueType="num">
                                      <p:cBhvr>
                                        <p:cTn id="51"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barn(inVertical)">
                                      <p:cBhvr>
                                        <p:cTn id="56" dur="500"/>
                                        <p:tgtEl>
                                          <p:spTgt spid="64"/>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nodeType="click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circle(in)">
                                      <p:cBhvr>
                                        <p:cTn id="61" dur="2000"/>
                                        <p:tgtEl>
                                          <p:spTgt spid="6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67"/>
                                        </p:tgtEl>
                                        <p:attrNameLst>
                                          <p:attrName>style.visibility</p:attrName>
                                        </p:attrNameLst>
                                      </p:cBhvr>
                                      <p:to>
                                        <p:strVal val="visible"/>
                                      </p:to>
                                    </p:set>
                                    <p:animEffect transition="in" filter="wipe(down)">
                                      <p:cBhvr>
                                        <p:cTn id="66" dur="500"/>
                                        <p:tgtEl>
                                          <p:spTgt spid="67"/>
                                        </p:tgtEl>
                                      </p:cBhvr>
                                    </p:animEffect>
                                  </p:childTnLst>
                                </p:cTn>
                              </p:par>
                            </p:childTnLst>
                          </p:cTn>
                        </p:par>
                      </p:childTnLst>
                    </p:cTn>
                  </p:par>
                  <p:par>
                    <p:cTn id="67" fill="hold">
                      <p:stCondLst>
                        <p:cond delay="indefinite"/>
                      </p:stCondLst>
                      <p:childTnLst>
                        <p:par>
                          <p:cTn id="68" fill="hold">
                            <p:stCondLst>
                              <p:cond delay="0"/>
                            </p:stCondLst>
                            <p:childTnLst>
                              <p:par>
                                <p:cTn id="69" presetID="21" presetClass="entr" presetSubtype="1" fill="hold" nodeType="clickEffect">
                                  <p:stCondLst>
                                    <p:cond delay="0"/>
                                  </p:stCondLst>
                                  <p:childTnLst>
                                    <p:set>
                                      <p:cBhvr>
                                        <p:cTn id="70" dur="1" fill="hold">
                                          <p:stCondLst>
                                            <p:cond delay="0"/>
                                          </p:stCondLst>
                                        </p:cTn>
                                        <p:tgtEl>
                                          <p:spTgt spid="66"/>
                                        </p:tgtEl>
                                        <p:attrNameLst>
                                          <p:attrName>style.visibility</p:attrName>
                                        </p:attrNameLst>
                                      </p:cBhvr>
                                      <p:to>
                                        <p:strVal val="visible"/>
                                      </p:to>
                                    </p:set>
                                    <p:animEffect transition="in" filter="wheel(1)">
                                      <p:cBhvr>
                                        <p:cTn id="71" dur="2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5" grpId="0"/>
      <p:bldP spid="56" grpId="0" animBg="1"/>
      <p:bldP spid="57" grpId="0"/>
      <p:bldP spid="60" grpId="0" animBg="1"/>
      <p:bldP spid="61" grpId="0" animBg="1"/>
      <p:bldP spid="64" grpId="0"/>
      <p:bldP spid="6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2600719" y="75722"/>
            <a:ext cx="4788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0" dirty="0">
                <a:solidFill>
                  <a:srgbClr val="FF0000"/>
                </a:solidFill>
              </a:rPr>
              <a:t>21.1.3 </a:t>
            </a:r>
            <a:r>
              <a:rPr lang="zh-CN" altLang="en-US" sz="2800" b="1" i="0" dirty="0">
                <a:solidFill>
                  <a:srgbClr val="FF0000"/>
                </a:solidFill>
              </a:rPr>
              <a:t>普朗克的能量子假说</a:t>
            </a:r>
          </a:p>
        </p:txBody>
      </p:sp>
      <p:sp>
        <p:nvSpPr>
          <p:cNvPr id="3" name="矩形 2"/>
          <p:cNvSpPr/>
          <p:nvPr/>
        </p:nvSpPr>
        <p:spPr>
          <a:xfrm>
            <a:off x="5779482" y="413179"/>
            <a:ext cx="906017" cy="523220"/>
          </a:xfrm>
          <a:prstGeom prst="rect">
            <a:avLst/>
          </a:prstGeom>
        </p:spPr>
        <p:txBody>
          <a:bodyPr wrap="none">
            <a:spAutoFit/>
          </a:bodyPr>
          <a:lstStyle/>
          <a:p>
            <a:pPr eaLnBrk="1" hangingPunct="1"/>
            <a:r>
              <a:rPr lang="zh-CN" altLang="en-US" sz="2800" b="1" i="0" dirty="0">
                <a:solidFill>
                  <a:srgbClr val="0000FF"/>
                </a:solidFill>
              </a:rPr>
              <a:t>复习</a:t>
            </a:r>
          </a:p>
        </p:txBody>
      </p:sp>
      <p:sp>
        <p:nvSpPr>
          <p:cNvPr id="4" name="Text Box 3"/>
          <p:cNvSpPr txBox="1">
            <a:spLocks noChangeArrowheads="1"/>
          </p:cNvSpPr>
          <p:nvPr/>
        </p:nvSpPr>
        <p:spPr bwMode="auto">
          <a:xfrm>
            <a:off x="2056486" y="771910"/>
            <a:ext cx="4968552"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lnSpc>
                <a:spcPct val="120000"/>
              </a:lnSpc>
            </a:pPr>
            <a:r>
              <a:rPr lang="zh-CN" altLang="en-US" sz="2800" i="0" dirty="0">
                <a:solidFill>
                  <a:srgbClr val="9900CC"/>
                </a:solidFill>
              </a:rPr>
              <a:t>驻波可以看成两列振幅相同，频率相同，振动方向相同的波以相反方向传播时叠加形成的。</a:t>
            </a:r>
          </a:p>
        </p:txBody>
      </p:sp>
      <p:grpSp>
        <p:nvGrpSpPr>
          <p:cNvPr id="26" name="Group 39"/>
          <p:cNvGrpSpPr>
            <a:grpSpLocks/>
          </p:cNvGrpSpPr>
          <p:nvPr/>
        </p:nvGrpSpPr>
        <p:grpSpPr bwMode="auto">
          <a:xfrm>
            <a:off x="2207694" y="2136281"/>
            <a:ext cx="7696200" cy="1662113"/>
            <a:chOff x="480" y="2985"/>
            <a:chExt cx="4848" cy="1047"/>
          </a:xfrm>
        </p:grpSpPr>
        <p:sp>
          <p:nvSpPr>
            <p:cNvPr id="27" name="Line 30"/>
            <p:cNvSpPr>
              <a:spLocks noChangeShapeType="1"/>
            </p:cNvSpPr>
            <p:nvPr/>
          </p:nvSpPr>
          <p:spPr bwMode="auto">
            <a:xfrm flipV="1">
              <a:off x="1680" y="3120"/>
              <a:ext cx="0" cy="912"/>
            </a:xfrm>
            <a:prstGeom prst="line">
              <a:avLst/>
            </a:prstGeom>
            <a:noFill/>
            <a:ln w="28575">
              <a:solidFill>
                <a:schemeClr val="accent4"/>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a:p>
          </p:txBody>
        </p:sp>
        <p:sp>
          <p:nvSpPr>
            <p:cNvPr id="28" name="Rectangle 32"/>
            <p:cNvSpPr>
              <a:spLocks noChangeArrowheads="1"/>
            </p:cNvSpPr>
            <p:nvPr/>
          </p:nvSpPr>
          <p:spPr bwMode="auto">
            <a:xfrm>
              <a:off x="5100" y="3552"/>
              <a:ext cx="2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solidFill>
                    <a:srgbClr val="990000"/>
                  </a:solidFill>
                </a:rPr>
                <a:t>x</a:t>
              </a:r>
              <a:endParaRPr lang="zh-CN" altLang="en-US" sz="2800">
                <a:solidFill>
                  <a:srgbClr val="990000"/>
                </a:solidFill>
              </a:endParaRPr>
            </a:p>
          </p:txBody>
        </p:sp>
        <p:sp>
          <p:nvSpPr>
            <p:cNvPr id="29" name="Line 29"/>
            <p:cNvSpPr>
              <a:spLocks noChangeShapeType="1"/>
            </p:cNvSpPr>
            <p:nvPr/>
          </p:nvSpPr>
          <p:spPr bwMode="auto">
            <a:xfrm>
              <a:off x="480" y="3600"/>
              <a:ext cx="4848" cy="0"/>
            </a:xfrm>
            <a:prstGeom prst="line">
              <a:avLst/>
            </a:prstGeom>
            <a:noFill/>
            <a:ln w="28575">
              <a:solidFill>
                <a:schemeClr val="accent4"/>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a:p>
          </p:txBody>
        </p:sp>
        <p:sp>
          <p:nvSpPr>
            <p:cNvPr id="30" name="Text Box 37"/>
            <p:cNvSpPr txBox="1">
              <a:spLocks noChangeArrowheads="1"/>
            </p:cNvSpPr>
            <p:nvPr/>
          </p:nvSpPr>
          <p:spPr bwMode="auto">
            <a:xfrm>
              <a:off x="1392" y="2985"/>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sz="2800">
                  <a:solidFill>
                    <a:srgbClr val="990000"/>
                  </a:solidFill>
                </a:rPr>
                <a:t>y</a:t>
              </a:r>
            </a:p>
          </p:txBody>
        </p:sp>
        <p:sp>
          <p:nvSpPr>
            <p:cNvPr id="31" name="Text Box 38"/>
            <p:cNvSpPr txBox="1">
              <a:spLocks noChangeArrowheads="1"/>
            </p:cNvSpPr>
            <p:nvPr/>
          </p:nvSpPr>
          <p:spPr bwMode="auto">
            <a:xfrm>
              <a:off x="1392" y="355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sz="2800">
                  <a:solidFill>
                    <a:srgbClr val="990000"/>
                  </a:solidFill>
                </a:rPr>
                <a:t>O</a:t>
              </a:r>
            </a:p>
          </p:txBody>
        </p:sp>
      </p:grpSp>
      <p:sp>
        <p:nvSpPr>
          <p:cNvPr id="32" name="Line 41"/>
          <p:cNvSpPr>
            <a:spLocks noChangeShapeType="1"/>
          </p:cNvSpPr>
          <p:nvPr/>
        </p:nvSpPr>
        <p:spPr bwMode="auto">
          <a:xfrm>
            <a:off x="4950894" y="2669680"/>
            <a:ext cx="8382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Freeform 22"/>
          <p:cNvSpPr>
            <a:spLocks/>
          </p:cNvSpPr>
          <p:nvPr/>
        </p:nvSpPr>
        <p:spPr bwMode="auto">
          <a:xfrm>
            <a:off x="2277544" y="2798268"/>
            <a:ext cx="2438400" cy="609600"/>
          </a:xfrm>
          <a:custGeom>
            <a:avLst/>
            <a:gdLst>
              <a:gd name="T0" fmla="*/ 0 w 6436"/>
              <a:gd name="T1" fmla="*/ 0 h 5116"/>
              <a:gd name="T2" fmla="*/ 0 w 6436"/>
              <a:gd name="T3" fmla="*/ 0 h 5116"/>
              <a:gd name="T4" fmla="*/ 0 w 6436"/>
              <a:gd name="T5" fmla="*/ 0 h 5116"/>
              <a:gd name="T6" fmla="*/ 0 w 6436"/>
              <a:gd name="T7" fmla="*/ 0 h 5116"/>
              <a:gd name="T8" fmla="*/ 0 w 6436"/>
              <a:gd name="T9" fmla="*/ 0 h 5116"/>
              <a:gd name="T10" fmla="*/ 0 w 6436"/>
              <a:gd name="T11" fmla="*/ 0 h 5116"/>
              <a:gd name="T12" fmla="*/ 0 w 6436"/>
              <a:gd name="T13" fmla="*/ 0 h 5116"/>
              <a:gd name="T14" fmla="*/ 0 w 6436"/>
              <a:gd name="T15" fmla="*/ 0 h 5116"/>
              <a:gd name="T16" fmla="*/ 0 w 6436"/>
              <a:gd name="T17" fmla="*/ 0 h 5116"/>
              <a:gd name="T18" fmla="*/ 0 w 6436"/>
              <a:gd name="T19" fmla="*/ 0 h 5116"/>
              <a:gd name="T20" fmla="*/ 0 w 6436"/>
              <a:gd name="T21" fmla="*/ 0 h 5116"/>
              <a:gd name="T22" fmla="*/ 0 w 6436"/>
              <a:gd name="T23" fmla="*/ 0 h 5116"/>
              <a:gd name="T24" fmla="*/ 0 w 6436"/>
              <a:gd name="T25" fmla="*/ 0 h 5116"/>
              <a:gd name="T26" fmla="*/ 0 w 6436"/>
              <a:gd name="T27" fmla="*/ 0 h 5116"/>
              <a:gd name="T28" fmla="*/ 0 w 6436"/>
              <a:gd name="T29" fmla="*/ 0 h 5116"/>
              <a:gd name="T30" fmla="*/ 0 w 6436"/>
              <a:gd name="T31" fmla="*/ 0 h 5116"/>
              <a:gd name="T32" fmla="*/ 0 w 6436"/>
              <a:gd name="T33" fmla="*/ 0 h 5116"/>
              <a:gd name="T34" fmla="*/ 0 w 6436"/>
              <a:gd name="T35" fmla="*/ 0 h 5116"/>
              <a:gd name="T36" fmla="*/ 0 w 6436"/>
              <a:gd name="T37" fmla="*/ 0 h 5116"/>
              <a:gd name="T38" fmla="*/ 0 w 6436"/>
              <a:gd name="T39" fmla="*/ 0 h 5116"/>
              <a:gd name="T40" fmla="*/ 0 w 6436"/>
              <a:gd name="T41" fmla="*/ 0 h 5116"/>
              <a:gd name="T42" fmla="*/ 0 w 6436"/>
              <a:gd name="T43" fmla="*/ 0 h 5116"/>
              <a:gd name="T44" fmla="*/ 0 w 6436"/>
              <a:gd name="T45" fmla="*/ 0 h 5116"/>
              <a:gd name="T46" fmla="*/ 0 w 6436"/>
              <a:gd name="T47" fmla="*/ 0 h 5116"/>
              <a:gd name="T48" fmla="*/ 0 w 6436"/>
              <a:gd name="T49" fmla="*/ 0 h 5116"/>
              <a:gd name="T50" fmla="*/ 0 w 6436"/>
              <a:gd name="T51" fmla="*/ 0 h 5116"/>
              <a:gd name="T52" fmla="*/ 0 w 6436"/>
              <a:gd name="T53" fmla="*/ 0 h 5116"/>
              <a:gd name="T54" fmla="*/ 0 w 6436"/>
              <a:gd name="T55" fmla="*/ 0 h 5116"/>
              <a:gd name="T56" fmla="*/ 0 w 6436"/>
              <a:gd name="T57" fmla="*/ 0 h 5116"/>
              <a:gd name="T58" fmla="*/ 0 w 6436"/>
              <a:gd name="T59" fmla="*/ 0 h 5116"/>
              <a:gd name="T60" fmla="*/ 0 w 6436"/>
              <a:gd name="T61" fmla="*/ 0 h 5116"/>
              <a:gd name="T62" fmla="*/ 0 w 6436"/>
              <a:gd name="T63" fmla="*/ 0 h 5116"/>
              <a:gd name="T64" fmla="*/ 0 w 6436"/>
              <a:gd name="T65" fmla="*/ 0 h 5116"/>
              <a:gd name="T66" fmla="*/ 0 w 6436"/>
              <a:gd name="T67" fmla="*/ 0 h 5116"/>
              <a:gd name="T68" fmla="*/ 0 w 6436"/>
              <a:gd name="T69" fmla="*/ 0 h 5116"/>
              <a:gd name="T70" fmla="*/ 0 w 6436"/>
              <a:gd name="T71" fmla="*/ 0 h 5116"/>
              <a:gd name="T72" fmla="*/ 0 w 6436"/>
              <a:gd name="T73" fmla="*/ 0 h 5116"/>
              <a:gd name="T74" fmla="*/ 0 w 6436"/>
              <a:gd name="T75" fmla="*/ 0 h 5116"/>
              <a:gd name="T76" fmla="*/ 0 w 6436"/>
              <a:gd name="T77" fmla="*/ 0 h 5116"/>
              <a:gd name="T78" fmla="*/ 0 w 6436"/>
              <a:gd name="T79" fmla="*/ 0 h 5116"/>
              <a:gd name="T80" fmla="*/ 0 w 6436"/>
              <a:gd name="T81" fmla="*/ 0 h 5116"/>
              <a:gd name="T82" fmla="*/ 0 w 6436"/>
              <a:gd name="T83" fmla="*/ 0 h 5116"/>
              <a:gd name="T84" fmla="*/ 0 w 6436"/>
              <a:gd name="T85" fmla="*/ 0 h 5116"/>
              <a:gd name="T86" fmla="*/ 0 w 6436"/>
              <a:gd name="T87" fmla="*/ 0 h 5116"/>
              <a:gd name="T88" fmla="*/ 0 w 6436"/>
              <a:gd name="T89" fmla="*/ 0 h 5116"/>
              <a:gd name="T90" fmla="*/ 0 w 6436"/>
              <a:gd name="T91" fmla="*/ 0 h 5116"/>
              <a:gd name="T92" fmla="*/ 0 w 6436"/>
              <a:gd name="T93" fmla="*/ 0 h 5116"/>
              <a:gd name="T94" fmla="*/ 0 w 6436"/>
              <a:gd name="T95" fmla="*/ 0 h 5116"/>
              <a:gd name="T96" fmla="*/ 0 w 6436"/>
              <a:gd name="T97" fmla="*/ 0 h 5116"/>
              <a:gd name="T98" fmla="*/ 0 w 6436"/>
              <a:gd name="T99" fmla="*/ 0 h 51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436"/>
              <a:gd name="T151" fmla="*/ 0 h 5116"/>
              <a:gd name="T152" fmla="*/ 6436 w 6436"/>
              <a:gd name="T153" fmla="*/ 5116 h 511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436" h="5116">
                <a:moveTo>
                  <a:pt x="0" y="2565"/>
                </a:moveTo>
                <a:lnTo>
                  <a:pt x="75" y="2400"/>
                </a:lnTo>
                <a:lnTo>
                  <a:pt x="135" y="2235"/>
                </a:lnTo>
                <a:lnTo>
                  <a:pt x="195" y="2070"/>
                </a:lnTo>
                <a:lnTo>
                  <a:pt x="270" y="1920"/>
                </a:lnTo>
                <a:lnTo>
                  <a:pt x="330" y="1755"/>
                </a:lnTo>
                <a:lnTo>
                  <a:pt x="390" y="1605"/>
                </a:lnTo>
                <a:lnTo>
                  <a:pt x="465" y="1455"/>
                </a:lnTo>
                <a:lnTo>
                  <a:pt x="525" y="1320"/>
                </a:lnTo>
                <a:lnTo>
                  <a:pt x="585" y="1170"/>
                </a:lnTo>
                <a:lnTo>
                  <a:pt x="660" y="1035"/>
                </a:lnTo>
                <a:lnTo>
                  <a:pt x="720" y="915"/>
                </a:lnTo>
                <a:lnTo>
                  <a:pt x="780" y="795"/>
                </a:lnTo>
                <a:lnTo>
                  <a:pt x="855" y="675"/>
                </a:lnTo>
                <a:lnTo>
                  <a:pt x="915" y="570"/>
                </a:lnTo>
                <a:lnTo>
                  <a:pt x="975" y="480"/>
                </a:lnTo>
                <a:lnTo>
                  <a:pt x="1050" y="390"/>
                </a:lnTo>
                <a:lnTo>
                  <a:pt x="1110" y="300"/>
                </a:lnTo>
                <a:lnTo>
                  <a:pt x="1170" y="225"/>
                </a:lnTo>
                <a:lnTo>
                  <a:pt x="1245" y="165"/>
                </a:lnTo>
                <a:lnTo>
                  <a:pt x="1305" y="120"/>
                </a:lnTo>
                <a:lnTo>
                  <a:pt x="1365" y="75"/>
                </a:lnTo>
                <a:lnTo>
                  <a:pt x="1440" y="45"/>
                </a:lnTo>
                <a:lnTo>
                  <a:pt x="1500" y="15"/>
                </a:lnTo>
                <a:lnTo>
                  <a:pt x="1560" y="0"/>
                </a:lnTo>
                <a:lnTo>
                  <a:pt x="1635" y="0"/>
                </a:lnTo>
                <a:lnTo>
                  <a:pt x="1695" y="15"/>
                </a:lnTo>
                <a:lnTo>
                  <a:pt x="1755" y="30"/>
                </a:lnTo>
                <a:lnTo>
                  <a:pt x="1830" y="60"/>
                </a:lnTo>
                <a:lnTo>
                  <a:pt x="1890" y="90"/>
                </a:lnTo>
                <a:lnTo>
                  <a:pt x="1950" y="135"/>
                </a:lnTo>
                <a:lnTo>
                  <a:pt x="2025" y="195"/>
                </a:lnTo>
                <a:lnTo>
                  <a:pt x="2085" y="270"/>
                </a:lnTo>
                <a:lnTo>
                  <a:pt x="2145" y="345"/>
                </a:lnTo>
                <a:lnTo>
                  <a:pt x="2220" y="435"/>
                </a:lnTo>
                <a:lnTo>
                  <a:pt x="2280" y="525"/>
                </a:lnTo>
                <a:lnTo>
                  <a:pt x="2340" y="630"/>
                </a:lnTo>
                <a:lnTo>
                  <a:pt x="2415" y="735"/>
                </a:lnTo>
                <a:lnTo>
                  <a:pt x="2475" y="855"/>
                </a:lnTo>
                <a:lnTo>
                  <a:pt x="2535" y="975"/>
                </a:lnTo>
                <a:lnTo>
                  <a:pt x="2610" y="1110"/>
                </a:lnTo>
                <a:lnTo>
                  <a:pt x="2670" y="1245"/>
                </a:lnTo>
                <a:lnTo>
                  <a:pt x="2730" y="1380"/>
                </a:lnTo>
                <a:lnTo>
                  <a:pt x="2805" y="1530"/>
                </a:lnTo>
                <a:lnTo>
                  <a:pt x="2865" y="1680"/>
                </a:lnTo>
                <a:lnTo>
                  <a:pt x="2925" y="1830"/>
                </a:lnTo>
                <a:lnTo>
                  <a:pt x="3000" y="1995"/>
                </a:lnTo>
                <a:lnTo>
                  <a:pt x="3061" y="2160"/>
                </a:lnTo>
                <a:lnTo>
                  <a:pt x="3121" y="2310"/>
                </a:lnTo>
                <a:lnTo>
                  <a:pt x="3196" y="2475"/>
                </a:lnTo>
                <a:lnTo>
                  <a:pt x="3256" y="2640"/>
                </a:lnTo>
                <a:lnTo>
                  <a:pt x="3316" y="2806"/>
                </a:lnTo>
                <a:lnTo>
                  <a:pt x="3376" y="2956"/>
                </a:lnTo>
                <a:lnTo>
                  <a:pt x="3451" y="3121"/>
                </a:lnTo>
                <a:lnTo>
                  <a:pt x="3511" y="3286"/>
                </a:lnTo>
                <a:lnTo>
                  <a:pt x="3571" y="3436"/>
                </a:lnTo>
                <a:lnTo>
                  <a:pt x="3646" y="3586"/>
                </a:lnTo>
                <a:lnTo>
                  <a:pt x="3706" y="3736"/>
                </a:lnTo>
                <a:lnTo>
                  <a:pt x="3766" y="3871"/>
                </a:lnTo>
                <a:lnTo>
                  <a:pt x="3841" y="4006"/>
                </a:lnTo>
                <a:lnTo>
                  <a:pt x="3901" y="4141"/>
                </a:lnTo>
                <a:lnTo>
                  <a:pt x="3961" y="4261"/>
                </a:lnTo>
                <a:lnTo>
                  <a:pt x="4036" y="4381"/>
                </a:lnTo>
                <a:lnTo>
                  <a:pt x="4096" y="4486"/>
                </a:lnTo>
                <a:lnTo>
                  <a:pt x="4156" y="4591"/>
                </a:lnTo>
                <a:lnTo>
                  <a:pt x="4231" y="4681"/>
                </a:lnTo>
                <a:lnTo>
                  <a:pt x="4291" y="4771"/>
                </a:lnTo>
                <a:lnTo>
                  <a:pt x="4351" y="4846"/>
                </a:lnTo>
                <a:lnTo>
                  <a:pt x="4426" y="4921"/>
                </a:lnTo>
                <a:lnTo>
                  <a:pt x="4486" y="4981"/>
                </a:lnTo>
                <a:lnTo>
                  <a:pt x="4546" y="5026"/>
                </a:lnTo>
                <a:lnTo>
                  <a:pt x="4621" y="5056"/>
                </a:lnTo>
                <a:lnTo>
                  <a:pt x="4681" y="5086"/>
                </a:lnTo>
                <a:lnTo>
                  <a:pt x="4741" y="5101"/>
                </a:lnTo>
                <a:lnTo>
                  <a:pt x="4816" y="5116"/>
                </a:lnTo>
                <a:lnTo>
                  <a:pt x="4876" y="5116"/>
                </a:lnTo>
                <a:lnTo>
                  <a:pt x="4936" y="5101"/>
                </a:lnTo>
                <a:lnTo>
                  <a:pt x="5011" y="5071"/>
                </a:lnTo>
                <a:lnTo>
                  <a:pt x="5071" y="5041"/>
                </a:lnTo>
                <a:lnTo>
                  <a:pt x="5131" y="4996"/>
                </a:lnTo>
                <a:lnTo>
                  <a:pt x="5206" y="4951"/>
                </a:lnTo>
                <a:lnTo>
                  <a:pt x="5266" y="4891"/>
                </a:lnTo>
                <a:lnTo>
                  <a:pt x="5326" y="4816"/>
                </a:lnTo>
                <a:lnTo>
                  <a:pt x="5401" y="4726"/>
                </a:lnTo>
                <a:lnTo>
                  <a:pt x="5461" y="4636"/>
                </a:lnTo>
                <a:lnTo>
                  <a:pt x="5521" y="4546"/>
                </a:lnTo>
                <a:lnTo>
                  <a:pt x="5596" y="4441"/>
                </a:lnTo>
                <a:lnTo>
                  <a:pt x="5656" y="4321"/>
                </a:lnTo>
                <a:lnTo>
                  <a:pt x="5716" y="4201"/>
                </a:lnTo>
                <a:lnTo>
                  <a:pt x="5791" y="4081"/>
                </a:lnTo>
                <a:lnTo>
                  <a:pt x="5851" y="3946"/>
                </a:lnTo>
                <a:lnTo>
                  <a:pt x="5911" y="3796"/>
                </a:lnTo>
                <a:lnTo>
                  <a:pt x="5986" y="3661"/>
                </a:lnTo>
                <a:lnTo>
                  <a:pt x="6046" y="3511"/>
                </a:lnTo>
                <a:lnTo>
                  <a:pt x="6106" y="3361"/>
                </a:lnTo>
                <a:lnTo>
                  <a:pt x="6181" y="3196"/>
                </a:lnTo>
                <a:lnTo>
                  <a:pt x="6241" y="3046"/>
                </a:lnTo>
                <a:lnTo>
                  <a:pt x="6301" y="2881"/>
                </a:lnTo>
                <a:lnTo>
                  <a:pt x="6376" y="2716"/>
                </a:lnTo>
                <a:lnTo>
                  <a:pt x="6436" y="2565"/>
                </a:lnTo>
              </a:path>
            </a:pathLst>
          </a:custGeom>
          <a:solidFill>
            <a:srgbClr val="3399FF">
              <a:alpha val="50195"/>
            </a:srgbClr>
          </a:solidFill>
          <a:ln w="28575">
            <a:solidFill>
              <a:srgbClr val="FF0000"/>
            </a:solidFill>
            <a:round/>
            <a:headEnd/>
            <a:tailEnd/>
          </a:ln>
        </p:spPr>
        <p:txBody>
          <a:bodyPr/>
          <a:lstStyle/>
          <a:p>
            <a:endParaRPr lang="zh-CN" altLang="en-US"/>
          </a:p>
        </p:txBody>
      </p:sp>
      <p:sp>
        <p:nvSpPr>
          <p:cNvPr id="34" name="Freeform 23"/>
          <p:cNvSpPr>
            <a:spLocks/>
          </p:cNvSpPr>
          <p:nvPr/>
        </p:nvSpPr>
        <p:spPr bwMode="auto">
          <a:xfrm>
            <a:off x="4722294" y="2798268"/>
            <a:ext cx="2438400" cy="609600"/>
          </a:xfrm>
          <a:custGeom>
            <a:avLst/>
            <a:gdLst>
              <a:gd name="T0" fmla="*/ 0 w 6436"/>
              <a:gd name="T1" fmla="*/ 0 h 5116"/>
              <a:gd name="T2" fmla="*/ 0 w 6436"/>
              <a:gd name="T3" fmla="*/ 0 h 5116"/>
              <a:gd name="T4" fmla="*/ 0 w 6436"/>
              <a:gd name="T5" fmla="*/ 0 h 5116"/>
              <a:gd name="T6" fmla="*/ 0 w 6436"/>
              <a:gd name="T7" fmla="*/ 0 h 5116"/>
              <a:gd name="T8" fmla="*/ 0 w 6436"/>
              <a:gd name="T9" fmla="*/ 0 h 5116"/>
              <a:gd name="T10" fmla="*/ 0 w 6436"/>
              <a:gd name="T11" fmla="*/ 0 h 5116"/>
              <a:gd name="T12" fmla="*/ 0 w 6436"/>
              <a:gd name="T13" fmla="*/ 0 h 5116"/>
              <a:gd name="T14" fmla="*/ 0 w 6436"/>
              <a:gd name="T15" fmla="*/ 0 h 5116"/>
              <a:gd name="T16" fmla="*/ 0 w 6436"/>
              <a:gd name="T17" fmla="*/ 0 h 5116"/>
              <a:gd name="T18" fmla="*/ 0 w 6436"/>
              <a:gd name="T19" fmla="*/ 0 h 5116"/>
              <a:gd name="T20" fmla="*/ 0 w 6436"/>
              <a:gd name="T21" fmla="*/ 0 h 5116"/>
              <a:gd name="T22" fmla="*/ 0 w 6436"/>
              <a:gd name="T23" fmla="*/ 0 h 5116"/>
              <a:gd name="T24" fmla="*/ 0 w 6436"/>
              <a:gd name="T25" fmla="*/ 0 h 5116"/>
              <a:gd name="T26" fmla="*/ 0 w 6436"/>
              <a:gd name="T27" fmla="*/ 0 h 5116"/>
              <a:gd name="T28" fmla="*/ 0 w 6436"/>
              <a:gd name="T29" fmla="*/ 0 h 5116"/>
              <a:gd name="T30" fmla="*/ 0 w 6436"/>
              <a:gd name="T31" fmla="*/ 0 h 5116"/>
              <a:gd name="T32" fmla="*/ 0 w 6436"/>
              <a:gd name="T33" fmla="*/ 0 h 5116"/>
              <a:gd name="T34" fmla="*/ 0 w 6436"/>
              <a:gd name="T35" fmla="*/ 0 h 5116"/>
              <a:gd name="T36" fmla="*/ 0 w 6436"/>
              <a:gd name="T37" fmla="*/ 0 h 5116"/>
              <a:gd name="T38" fmla="*/ 0 w 6436"/>
              <a:gd name="T39" fmla="*/ 0 h 5116"/>
              <a:gd name="T40" fmla="*/ 0 w 6436"/>
              <a:gd name="T41" fmla="*/ 0 h 5116"/>
              <a:gd name="T42" fmla="*/ 0 w 6436"/>
              <a:gd name="T43" fmla="*/ 0 h 5116"/>
              <a:gd name="T44" fmla="*/ 0 w 6436"/>
              <a:gd name="T45" fmla="*/ 0 h 5116"/>
              <a:gd name="T46" fmla="*/ 0 w 6436"/>
              <a:gd name="T47" fmla="*/ 0 h 5116"/>
              <a:gd name="T48" fmla="*/ 0 w 6436"/>
              <a:gd name="T49" fmla="*/ 0 h 5116"/>
              <a:gd name="T50" fmla="*/ 0 w 6436"/>
              <a:gd name="T51" fmla="*/ 0 h 5116"/>
              <a:gd name="T52" fmla="*/ 0 w 6436"/>
              <a:gd name="T53" fmla="*/ 0 h 5116"/>
              <a:gd name="T54" fmla="*/ 0 w 6436"/>
              <a:gd name="T55" fmla="*/ 0 h 5116"/>
              <a:gd name="T56" fmla="*/ 0 w 6436"/>
              <a:gd name="T57" fmla="*/ 0 h 5116"/>
              <a:gd name="T58" fmla="*/ 0 w 6436"/>
              <a:gd name="T59" fmla="*/ 0 h 5116"/>
              <a:gd name="T60" fmla="*/ 0 w 6436"/>
              <a:gd name="T61" fmla="*/ 0 h 5116"/>
              <a:gd name="T62" fmla="*/ 0 w 6436"/>
              <a:gd name="T63" fmla="*/ 0 h 5116"/>
              <a:gd name="T64" fmla="*/ 0 w 6436"/>
              <a:gd name="T65" fmla="*/ 0 h 5116"/>
              <a:gd name="T66" fmla="*/ 0 w 6436"/>
              <a:gd name="T67" fmla="*/ 0 h 5116"/>
              <a:gd name="T68" fmla="*/ 0 w 6436"/>
              <a:gd name="T69" fmla="*/ 0 h 5116"/>
              <a:gd name="T70" fmla="*/ 0 w 6436"/>
              <a:gd name="T71" fmla="*/ 0 h 5116"/>
              <a:gd name="T72" fmla="*/ 0 w 6436"/>
              <a:gd name="T73" fmla="*/ 0 h 5116"/>
              <a:gd name="T74" fmla="*/ 0 w 6436"/>
              <a:gd name="T75" fmla="*/ 0 h 5116"/>
              <a:gd name="T76" fmla="*/ 0 w 6436"/>
              <a:gd name="T77" fmla="*/ 0 h 5116"/>
              <a:gd name="T78" fmla="*/ 0 w 6436"/>
              <a:gd name="T79" fmla="*/ 0 h 5116"/>
              <a:gd name="T80" fmla="*/ 0 w 6436"/>
              <a:gd name="T81" fmla="*/ 0 h 5116"/>
              <a:gd name="T82" fmla="*/ 0 w 6436"/>
              <a:gd name="T83" fmla="*/ 0 h 5116"/>
              <a:gd name="T84" fmla="*/ 0 w 6436"/>
              <a:gd name="T85" fmla="*/ 0 h 5116"/>
              <a:gd name="T86" fmla="*/ 0 w 6436"/>
              <a:gd name="T87" fmla="*/ 0 h 5116"/>
              <a:gd name="T88" fmla="*/ 0 w 6436"/>
              <a:gd name="T89" fmla="*/ 0 h 5116"/>
              <a:gd name="T90" fmla="*/ 0 w 6436"/>
              <a:gd name="T91" fmla="*/ 0 h 5116"/>
              <a:gd name="T92" fmla="*/ 0 w 6436"/>
              <a:gd name="T93" fmla="*/ 0 h 5116"/>
              <a:gd name="T94" fmla="*/ 0 w 6436"/>
              <a:gd name="T95" fmla="*/ 0 h 5116"/>
              <a:gd name="T96" fmla="*/ 0 w 6436"/>
              <a:gd name="T97" fmla="*/ 0 h 5116"/>
              <a:gd name="T98" fmla="*/ 0 w 6436"/>
              <a:gd name="T99" fmla="*/ 0 h 51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436"/>
              <a:gd name="T151" fmla="*/ 0 h 5116"/>
              <a:gd name="T152" fmla="*/ 6436 w 6436"/>
              <a:gd name="T153" fmla="*/ 5116 h 511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436" h="5116">
                <a:moveTo>
                  <a:pt x="0" y="2565"/>
                </a:moveTo>
                <a:lnTo>
                  <a:pt x="75" y="2400"/>
                </a:lnTo>
                <a:lnTo>
                  <a:pt x="135" y="2235"/>
                </a:lnTo>
                <a:lnTo>
                  <a:pt x="195" y="2070"/>
                </a:lnTo>
                <a:lnTo>
                  <a:pt x="270" y="1920"/>
                </a:lnTo>
                <a:lnTo>
                  <a:pt x="330" y="1755"/>
                </a:lnTo>
                <a:lnTo>
                  <a:pt x="390" y="1605"/>
                </a:lnTo>
                <a:lnTo>
                  <a:pt x="465" y="1455"/>
                </a:lnTo>
                <a:lnTo>
                  <a:pt x="525" y="1320"/>
                </a:lnTo>
                <a:lnTo>
                  <a:pt x="585" y="1170"/>
                </a:lnTo>
                <a:lnTo>
                  <a:pt x="660" y="1035"/>
                </a:lnTo>
                <a:lnTo>
                  <a:pt x="720" y="915"/>
                </a:lnTo>
                <a:lnTo>
                  <a:pt x="780" y="795"/>
                </a:lnTo>
                <a:lnTo>
                  <a:pt x="855" y="675"/>
                </a:lnTo>
                <a:lnTo>
                  <a:pt x="915" y="570"/>
                </a:lnTo>
                <a:lnTo>
                  <a:pt x="975" y="480"/>
                </a:lnTo>
                <a:lnTo>
                  <a:pt x="1050" y="390"/>
                </a:lnTo>
                <a:lnTo>
                  <a:pt x="1110" y="300"/>
                </a:lnTo>
                <a:lnTo>
                  <a:pt x="1170" y="225"/>
                </a:lnTo>
                <a:lnTo>
                  <a:pt x="1245" y="165"/>
                </a:lnTo>
                <a:lnTo>
                  <a:pt x="1305" y="120"/>
                </a:lnTo>
                <a:lnTo>
                  <a:pt x="1365" y="75"/>
                </a:lnTo>
                <a:lnTo>
                  <a:pt x="1440" y="45"/>
                </a:lnTo>
                <a:lnTo>
                  <a:pt x="1500" y="15"/>
                </a:lnTo>
                <a:lnTo>
                  <a:pt x="1560" y="0"/>
                </a:lnTo>
                <a:lnTo>
                  <a:pt x="1635" y="0"/>
                </a:lnTo>
                <a:lnTo>
                  <a:pt x="1695" y="15"/>
                </a:lnTo>
                <a:lnTo>
                  <a:pt x="1755" y="30"/>
                </a:lnTo>
                <a:lnTo>
                  <a:pt x="1830" y="60"/>
                </a:lnTo>
                <a:lnTo>
                  <a:pt x="1890" y="90"/>
                </a:lnTo>
                <a:lnTo>
                  <a:pt x="1950" y="135"/>
                </a:lnTo>
                <a:lnTo>
                  <a:pt x="2025" y="195"/>
                </a:lnTo>
                <a:lnTo>
                  <a:pt x="2085" y="270"/>
                </a:lnTo>
                <a:lnTo>
                  <a:pt x="2145" y="345"/>
                </a:lnTo>
                <a:lnTo>
                  <a:pt x="2220" y="435"/>
                </a:lnTo>
                <a:lnTo>
                  <a:pt x="2280" y="525"/>
                </a:lnTo>
                <a:lnTo>
                  <a:pt x="2340" y="630"/>
                </a:lnTo>
                <a:lnTo>
                  <a:pt x="2415" y="735"/>
                </a:lnTo>
                <a:lnTo>
                  <a:pt x="2475" y="855"/>
                </a:lnTo>
                <a:lnTo>
                  <a:pt x="2535" y="975"/>
                </a:lnTo>
                <a:lnTo>
                  <a:pt x="2610" y="1110"/>
                </a:lnTo>
                <a:lnTo>
                  <a:pt x="2670" y="1245"/>
                </a:lnTo>
                <a:lnTo>
                  <a:pt x="2730" y="1380"/>
                </a:lnTo>
                <a:lnTo>
                  <a:pt x="2805" y="1530"/>
                </a:lnTo>
                <a:lnTo>
                  <a:pt x="2865" y="1680"/>
                </a:lnTo>
                <a:lnTo>
                  <a:pt x="2925" y="1830"/>
                </a:lnTo>
                <a:lnTo>
                  <a:pt x="3000" y="1995"/>
                </a:lnTo>
                <a:lnTo>
                  <a:pt x="3061" y="2160"/>
                </a:lnTo>
                <a:lnTo>
                  <a:pt x="3121" y="2310"/>
                </a:lnTo>
                <a:lnTo>
                  <a:pt x="3196" y="2475"/>
                </a:lnTo>
                <a:lnTo>
                  <a:pt x="3256" y="2640"/>
                </a:lnTo>
                <a:lnTo>
                  <a:pt x="3316" y="2806"/>
                </a:lnTo>
                <a:lnTo>
                  <a:pt x="3376" y="2956"/>
                </a:lnTo>
                <a:lnTo>
                  <a:pt x="3451" y="3121"/>
                </a:lnTo>
                <a:lnTo>
                  <a:pt x="3511" y="3286"/>
                </a:lnTo>
                <a:lnTo>
                  <a:pt x="3571" y="3436"/>
                </a:lnTo>
                <a:lnTo>
                  <a:pt x="3646" y="3586"/>
                </a:lnTo>
                <a:lnTo>
                  <a:pt x="3706" y="3736"/>
                </a:lnTo>
                <a:lnTo>
                  <a:pt x="3766" y="3871"/>
                </a:lnTo>
                <a:lnTo>
                  <a:pt x="3841" y="4006"/>
                </a:lnTo>
                <a:lnTo>
                  <a:pt x="3901" y="4141"/>
                </a:lnTo>
                <a:lnTo>
                  <a:pt x="3961" y="4261"/>
                </a:lnTo>
                <a:lnTo>
                  <a:pt x="4036" y="4381"/>
                </a:lnTo>
                <a:lnTo>
                  <a:pt x="4096" y="4486"/>
                </a:lnTo>
                <a:lnTo>
                  <a:pt x="4156" y="4591"/>
                </a:lnTo>
                <a:lnTo>
                  <a:pt x="4231" y="4681"/>
                </a:lnTo>
                <a:lnTo>
                  <a:pt x="4291" y="4771"/>
                </a:lnTo>
                <a:lnTo>
                  <a:pt x="4351" y="4846"/>
                </a:lnTo>
                <a:lnTo>
                  <a:pt x="4426" y="4921"/>
                </a:lnTo>
                <a:lnTo>
                  <a:pt x="4486" y="4981"/>
                </a:lnTo>
                <a:lnTo>
                  <a:pt x="4546" y="5026"/>
                </a:lnTo>
                <a:lnTo>
                  <a:pt x="4621" y="5056"/>
                </a:lnTo>
                <a:lnTo>
                  <a:pt x="4681" y="5086"/>
                </a:lnTo>
                <a:lnTo>
                  <a:pt x="4741" y="5101"/>
                </a:lnTo>
                <a:lnTo>
                  <a:pt x="4816" y="5116"/>
                </a:lnTo>
                <a:lnTo>
                  <a:pt x="4876" y="5116"/>
                </a:lnTo>
                <a:lnTo>
                  <a:pt x="4936" y="5101"/>
                </a:lnTo>
                <a:lnTo>
                  <a:pt x="5011" y="5071"/>
                </a:lnTo>
                <a:lnTo>
                  <a:pt x="5071" y="5041"/>
                </a:lnTo>
                <a:lnTo>
                  <a:pt x="5131" y="4996"/>
                </a:lnTo>
                <a:lnTo>
                  <a:pt x="5206" y="4951"/>
                </a:lnTo>
                <a:lnTo>
                  <a:pt x="5266" y="4891"/>
                </a:lnTo>
                <a:lnTo>
                  <a:pt x="5326" y="4816"/>
                </a:lnTo>
                <a:lnTo>
                  <a:pt x="5401" y="4726"/>
                </a:lnTo>
                <a:lnTo>
                  <a:pt x="5461" y="4636"/>
                </a:lnTo>
                <a:lnTo>
                  <a:pt x="5521" y="4546"/>
                </a:lnTo>
                <a:lnTo>
                  <a:pt x="5596" y="4441"/>
                </a:lnTo>
                <a:lnTo>
                  <a:pt x="5656" y="4321"/>
                </a:lnTo>
                <a:lnTo>
                  <a:pt x="5716" y="4201"/>
                </a:lnTo>
                <a:lnTo>
                  <a:pt x="5791" y="4081"/>
                </a:lnTo>
                <a:lnTo>
                  <a:pt x="5851" y="3946"/>
                </a:lnTo>
                <a:lnTo>
                  <a:pt x="5911" y="3796"/>
                </a:lnTo>
                <a:lnTo>
                  <a:pt x="5986" y="3661"/>
                </a:lnTo>
                <a:lnTo>
                  <a:pt x="6046" y="3511"/>
                </a:lnTo>
                <a:lnTo>
                  <a:pt x="6106" y="3361"/>
                </a:lnTo>
                <a:lnTo>
                  <a:pt x="6181" y="3196"/>
                </a:lnTo>
                <a:lnTo>
                  <a:pt x="6241" y="3046"/>
                </a:lnTo>
                <a:lnTo>
                  <a:pt x="6301" y="2881"/>
                </a:lnTo>
                <a:lnTo>
                  <a:pt x="6376" y="2716"/>
                </a:lnTo>
                <a:lnTo>
                  <a:pt x="6436" y="2565"/>
                </a:lnTo>
              </a:path>
            </a:pathLst>
          </a:custGeom>
          <a:solidFill>
            <a:srgbClr val="3399FF">
              <a:alpha val="50195"/>
            </a:srgbClr>
          </a:solidFill>
          <a:ln w="28575">
            <a:solidFill>
              <a:srgbClr val="FF0000"/>
            </a:solidFill>
            <a:round/>
            <a:headEnd/>
            <a:tailEnd/>
          </a:ln>
        </p:spPr>
        <p:txBody>
          <a:bodyPr/>
          <a:lstStyle/>
          <a:p>
            <a:endParaRPr lang="zh-CN" altLang="en-US"/>
          </a:p>
        </p:txBody>
      </p:sp>
      <p:sp>
        <p:nvSpPr>
          <p:cNvPr id="35" name="Freeform 33"/>
          <p:cNvSpPr>
            <a:spLocks/>
          </p:cNvSpPr>
          <p:nvPr/>
        </p:nvSpPr>
        <p:spPr bwMode="auto">
          <a:xfrm>
            <a:off x="7160694" y="2798268"/>
            <a:ext cx="2438400" cy="609600"/>
          </a:xfrm>
          <a:custGeom>
            <a:avLst/>
            <a:gdLst>
              <a:gd name="T0" fmla="*/ 0 w 6436"/>
              <a:gd name="T1" fmla="*/ 0 h 5116"/>
              <a:gd name="T2" fmla="*/ 0 w 6436"/>
              <a:gd name="T3" fmla="*/ 0 h 5116"/>
              <a:gd name="T4" fmla="*/ 0 w 6436"/>
              <a:gd name="T5" fmla="*/ 0 h 5116"/>
              <a:gd name="T6" fmla="*/ 0 w 6436"/>
              <a:gd name="T7" fmla="*/ 0 h 5116"/>
              <a:gd name="T8" fmla="*/ 0 w 6436"/>
              <a:gd name="T9" fmla="*/ 0 h 5116"/>
              <a:gd name="T10" fmla="*/ 0 w 6436"/>
              <a:gd name="T11" fmla="*/ 0 h 5116"/>
              <a:gd name="T12" fmla="*/ 0 w 6436"/>
              <a:gd name="T13" fmla="*/ 0 h 5116"/>
              <a:gd name="T14" fmla="*/ 0 w 6436"/>
              <a:gd name="T15" fmla="*/ 0 h 5116"/>
              <a:gd name="T16" fmla="*/ 0 w 6436"/>
              <a:gd name="T17" fmla="*/ 0 h 5116"/>
              <a:gd name="T18" fmla="*/ 0 w 6436"/>
              <a:gd name="T19" fmla="*/ 0 h 5116"/>
              <a:gd name="T20" fmla="*/ 0 w 6436"/>
              <a:gd name="T21" fmla="*/ 0 h 5116"/>
              <a:gd name="T22" fmla="*/ 0 w 6436"/>
              <a:gd name="T23" fmla="*/ 0 h 5116"/>
              <a:gd name="T24" fmla="*/ 0 w 6436"/>
              <a:gd name="T25" fmla="*/ 0 h 5116"/>
              <a:gd name="T26" fmla="*/ 0 w 6436"/>
              <a:gd name="T27" fmla="*/ 0 h 5116"/>
              <a:gd name="T28" fmla="*/ 0 w 6436"/>
              <a:gd name="T29" fmla="*/ 0 h 5116"/>
              <a:gd name="T30" fmla="*/ 0 w 6436"/>
              <a:gd name="T31" fmla="*/ 0 h 5116"/>
              <a:gd name="T32" fmla="*/ 0 w 6436"/>
              <a:gd name="T33" fmla="*/ 0 h 5116"/>
              <a:gd name="T34" fmla="*/ 0 w 6436"/>
              <a:gd name="T35" fmla="*/ 0 h 5116"/>
              <a:gd name="T36" fmla="*/ 0 w 6436"/>
              <a:gd name="T37" fmla="*/ 0 h 5116"/>
              <a:gd name="T38" fmla="*/ 0 w 6436"/>
              <a:gd name="T39" fmla="*/ 0 h 5116"/>
              <a:gd name="T40" fmla="*/ 0 w 6436"/>
              <a:gd name="T41" fmla="*/ 0 h 5116"/>
              <a:gd name="T42" fmla="*/ 0 w 6436"/>
              <a:gd name="T43" fmla="*/ 0 h 5116"/>
              <a:gd name="T44" fmla="*/ 0 w 6436"/>
              <a:gd name="T45" fmla="*/ 0 h 5116"/>
              <a:gd name="T46" fmla="*/ 0 w 6436"/>
              <a:gd name="T47" fmla="*/ 0 h 5116"/>
              <a:gd name="T48" fmla="*/ 0 w 6436"/>
              <a:gd name="T49" fmla="*/ 0 h 5116"/>
              <a:gd name="T50" fmla="*/ 0 w 6436"/>
              <a:gd name="T51" fmla="*/ 0 h 5116"/>
              <a:gd name="T52" fmla="*/ 0 w 6436"/>
              <a:gd name="T53" fmla="*/ 0 h 5116"/>
              <a:gd name="T54" fmla="*/ 0 w 6436"/>
              <a:gd name="T55" fmla="*/ 0 h 5116"/>
              <a:gd name="T56" fmla="*/ 0 w 6436"/>
              <a:gd name="T57" fmla="*/ 0 h 5116"/>
              <a:gd name="T58" fmla="*/ 0 w 6436"/>
              <a:gd name="T59" fmla="*/ 0 h 5116"/>
              <a:gd name="T60" fmla="*/ 0 w 6436"/>
              <a:gd name="T61" fmla="*/ 0 h 5116"/>
              <a:gd name="T62" fmla="*/ 0 w 6436"/>
              <a:gd name="T63" fmla="*/ 0 h 5116"/>
              <a:gd name="T64" fmla="*/ 0 w 6436"/>
              <a:gd name="T65" fmla="*/ 0 h 5116"/>
              <a:gd name="T66" fmla="*/ 0 w 6436"/>
              <a:gd name="T67" fmla="*/ 0 h 5116"/>
              <a:gd name="T68" fmla="*/ 0 w 6436"/>
              <a:gd name="T69" fmla="*/ 0 h 5116"/>
              <a:gd name="T70" fmla="*/ 0 w 6436"/>
              <a:gd name="T71" fmla="*/ 0 h 5116"/>
              <a:gd name="T72" fmla="*/ 0 w 6436"/>
              <a:gd name="T73" fmla="*/ 0 h 5116"/>
              <a:gd name="T74" fmla="*/ 0 w 6436"/>
              <a:gd name="T75" fmla="*/ 0 h 5116"/>
              <a:gd name="T76" fmla="*/ 0 w 6436"/>
              <a:gd name="T77" fmla="*/ 0 h 5116"/>
              <a:gd name="T78" fmla="*/ 0 w 6436"/>
              <a:gd name="T79" fmla="*/ 0 h 5116"/>
              <a:gd name="T80" fmla="*/ 0 w 6436"/>
              <a:gd name="T81" fmla="*/ 0 h 5116"/>
              <a:gd name="T82" fmla="*/ 0 w 6436"/>
              <a:gd name="T83" fmla="*/ 0 h 5116"/>
              <a:gd name="T84" fmla="*/ 0 w 6436"/>
              <a:gd name="T85" fmla="*/ 0 h 5116"/>
              <a:gd name="T86" fmla="*/ 0 w 6436"/>
              <a:gd name="T87" fmla="*/ 0 h 5116"/>
              <a:gd name="T88" fmla="*/ 0 w 6436"/>
              <a:gd name="T89" fmla="*/ 0 h 5116"/>
              <a:gd name="T90" fmla="*/ 0 w 6436"/>
              <a:gd name="T91" fmla="*/ 0 h 5116"/>
              <a:gd name="T92" fmla="*/ 0 w 6436"/>
              <a:gd name="T93" fmla="*/ 0 h 5116"/>
              <a:gd name="T94" fmla="*/ 0 w 6436"/>
              <a:gd name="T95" fmla="*/ 0 h 5116"/>
              <a:gd name="T96" fmla="*/ 0 w 6436"/>
              <a:gd name="T97" fmla="*/ 0 h 5116"/>
              <a:gd name="T98" fmla="*/ 0 w 6436"/>
              <a:gd name="T99" fmla="*/ 0 h 51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436"/>
              <a:gd name="T151" fmla="*/ 0 h 5116"/>
              <a:gd name="T152" fmla="*/ 6436 w 6436"/>
              <a:gd name="T153" fmla="*/ 5116 h 511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436" h="5116">
                <a:moveTo>
                  <a:pt x="0" y="2565"/>
                </a:moveTo>
                <a:lnTo>
                  <a:pt x="75" y="2400"/>
                </a:lnTo>
                <a:lnTo>
                  <a:pt x="135" y="2235"/>
                </a:lnTo>
                <a:lnTo>
                  <a:pt x="195" y="2070"/>
                </a:lnTo>
                <a:lnTo>
                  <a:pt x="270" y="1920"/>
                </a:lnTo>
                <a:lnTo>
                  <a:pt x="330" y="1755"/>
                </a:lnTo>
                <a:lnTo>
                  <a:pt x="390" y="1605"/>
                </a:lnTo>
                <a:lnTo>
                  <a:pt x="465" y="1455"/>
                </a:lnTo>
                <a:lnTo>
                  <a:pt x="525" y="1320"/>
                </a:lnTo>
                <a:lnTo>
                  <a:pt x="585" y="1170"/>
                </a:lnTo>
                <a:lnTo>
                  <a:pt x="660" y="1035"/>
                </a:lnTo>
                <a:lnTo>
                  <a:pt x="720" y="915"/>
                </a:lnTo>
                <a:lnTo>
                  <a:pt x="780" y="795"/>
                </a:lnTo>
                <a:lnTo>
                  <a:pt x="855" y="675"/>
                </a:lnTo>
                <a:lnTo>
                  <a:pt x="915" y="570"/>
                </a:lnTo>
                <a:lnTo>
                  <a:pt x="975" y="480"/>
                </a:lnTo>
                <a:lnTo>
                  <a:pt x="1050" y="390"/>
                </a:lnTo>
                <a:lnTo>
                  <a:pt x="1110" y="300"/>
                </a:lnTo>
                <a:lnTo>
                  <a:pt x="1170" y="225"/>
                </a:lnTo>
                <a:lnTo>
                  <a:pt x="1245" y="165"/>
                </a:lnTo>
                <a:lnTo>
                  <a:pt x="1305" y="120"/>
                </a:lnTo>
                <a:lnTo>
                  <a:pt x="1365" y="75"/>
                </a:lnTo>
                <a:lnTo>
                  <a:pt x="1440" y="45"/>
                </a:lnTo>
                <a:lnTo>
                  <a:pt x="1500" y="15"/>
                </a:lnTo>
                <a:lnTo>
                  <a:pt x="1560" y="0"/>
                </a:lnTo>
                <a:lnTo>
                  <a:pt x="1635" y="0"/>
                </a:lnTo>
                <a:lnTo>
                  <a:pt x="1695" y="15"/>
                </a:lnTo>
                <a:lnTo>
                  <a:pt x="1755" y="30"/>
                </a:lnTo>
                <a:lnTo>
                  <a:pt x="1830" y="60"/>
                </a:lnTo>
                <a:lnTo>
                  <a:pt x="1890" y="90"/>
                </a:lnTo>
                <a:lnTo>
                  <a:pt x="1950" y="135"/>
                </a:lnTo>
                <a:lnTo>
                  <a:pt x="2025" y="195"/>
                </a:lnTo>
                <a:lnTo>
                  <a:pt x="2085" y="270"/>
                </a:lnTo>
                <a:lnTo>
                  <a:pt x="2145" y="345"/>
                </a:lnTo>
                <a:lnTo>
                  <a:pt x="2220" y="435"/>
                </a:lnTo>
                <a:lnTo>
                  <a:pt x="2280" y="525"/>
                </a:lnTo>
                <a:lnTo>
                  <a:pt x="2340" y="630"/>
                </a:lnTo>
                <a:lnTo>
                  <a:pt x="2415" y="735"/>
                </a:lnTo>
                <a:lnTo>
                  <a:pt x="2475" y="855"/>
                </a:lnTo>
                <a:lnTo>
                  <a:pt x="2535" y="975"/>
                </a:lnTo>
                <a:lnTo>
                  <a:pt x="2610" y="1110"/>
                </a:lnTo>
                <a:lnTo>
                  <a:pt x="2670" y="1245"/>
                </a:lnTo>
                <a:lnTo>
                  <a:pt x="2730" y="1380"/>
                </a:lnTo>
                <a:lnTo>
                  <a:pt x="2805" y="1530"/>
                </a:lnTo>
                <a:lnTo>
                  <a:pt x="2865" y="1680"/>
                </a:lnTo>
                <a:lnTo>
                  <a:pt x="2925" y="1830"/>
                </a:lnTo>
                <a:lnTo>
                  <a:pt x="3000" y="1995"/>
                </a:lnTo>
                <a:lnTo>
                  <a:pt x="3061" y="2160"/>
                </a:lnTo>
                <a:lnTo>
                  <a:pt x="3121" y="2310"/>
                </a:lnTo>
                <a:lnTo>
                  <a:pt x="3196" y="2475"/>
                </a:lnTo>
                <a:lnTo>
                  <a:pt x="3256" y="2640"/>
                </a:lnTo>
                <a:lnTo>
                  <a:pt x="3316" y="2806"/>
                </a:lnTo>
                <a:lnTo>
                  <a:pt x="3376" y="2956"/>
                </a:lnTo>
                <a:lnTo>
                  <a:pt x="3451" y="3121"/>
                </a:lnTo>
                <a:lnTo>
                  <a:pt x="3511" y="3286"/>
                </a:lnTo>
                <a:lnTo>
                  <a:pt x="3571" y="3436"/>
                </a:lnTo>
                <a:lnTo>
                  <a:pt x="3646" y="3586"/>
                </a:lnTo>
                <a:lnTo>
                  <a:pt x="3706" y="3736"/>
                </a:lnTo>
                <a:lnTo>
                  <a:pt x="3766" y="3871"/>
                </a:lnTo>
                <a:lnTo>
                  <a:pt x="3841" y="4006"/>
                </a:lnTo>
                <a:lnTo>
                  <a:pt x="3901" y="4141"/>
                </a:lnTo>
                <a:lnTo>
                  <a:pt x="3961" y="4261"/>
                </a:lnTo>
                <a:lnTo>
                  <a:pt x="4036" y="4381"/>
                </a:lnTo>
                <a:lnTo>
                  <a:pt x="4096" y="4486"/>
                </a:lnTo>
                <a:lnTo>
                  <a:pt x="4156" y="4591"/>
                </a:lnTo>
                <a:lnTo>
                  <a:pt x="4231" y="4681"/>
                </a:lnTo>
                <a:lnTo>
                  <a:pt x="4291" y="4771"/>
                </a:lnTo>
                <a:lnTo>
                  <a:pt x="4351" y="4846"/>
                </a:lnTo>
                <a:lnTo>
                  <a:pt x="4426" y="4921"/>
                </a:lnTo>
                <a:lnTo>
                  <a:pt x="4486" y="4981"/>
                </a:lnTo>
                <a:lnTo>
                  <a:pt x="4546" y="5026"/>
                </a:lnTo>
                <a:lnTo>
                  <a:pt x="4621" y="5056"/>
                </a:lnTo>
                <a:lnTo>
                  <a:pt x="4681" y="5086"/>
                </a:lnTo>
                <a:lnTo>
                  <a:pt x="4741" y="5101"/>
                </a:lnTo>
                <a:lnTo>
                  <a:pt x="4816" y="5116"/>
                </a:lnTo>
                <a:lnTo>
                  <a:pt x="4876" y="5116"/>
                </a:lnTo>
                <a:lnTo>
                  <a:pt x="4936" y="5101"/>
                </a:lnTo>
                <a:lnTo>
                  <a:pt x="5011" y="5071"/>
                </a:lnTo>
                <a:lnTo>
                  <a:pt x="5071" y="5041"/>
                </a:lnTo>
                <a:lnTo>
                  <a:pt x="5131" y="4996"/>
                </a:lnTo>
                <a:lnTo>
                  <a:pt x="5206" y="4951"/>
                </a:lnTo>
                <a:lnTo>
                  <a:pt x="5266" y="4891"/>
                </a:lnTo>
                <a:lnTo>
                  <a:pt x="5326" y="4816"/>
                </a:lnTo>
                <a:lnTo>
                  <a:pt x="5401" y="4726"/>
                </a:lnTo>
                <a:lnTo>
                  <a:pt x="5461" y="4636"/>
                </a:lnTo>
                <a:lnTo>
                  <a:pt x="5521" y="4546"/>
                </a:lnTo>
                <a:lnTo>
                  <a:pt x="5596" y="4441"/>
                </a:lnTo>
                <a:lnTo>
                  <a:pt x="5656" y="4321"/>
                </a:lnTo>
                <a:lnTo>
                  <a:pt x="5716" y="4201"/>
                </a:lnTo>
                <a:lnTo>
                  <a:pt x="5791" y="4081"/>
                </a:lnTo>
                <a:lnTo>
                  <a:pt x="5851" y="3946"/>
                </a:lnTo>
                <a:lnTo>
                  <a:pt x="5911" y="3796"/>
                </a:lnTo>
                <a:lnTo>
                  <a:pt x="5986" y="3661"/>
                </a:lnTo>
                <a:lnTo>
                  <a:pt x="6046" y="3511"/>
                </a:lnTo>
                <a:lnTo>
                  <a:pt x="6106" y="3361"/>
                </a:lnTo>
                <a:lnTo>
                  <a:pt x="6181" y="3196"/>
                </a:lnTo>
                <a:lnTo>
                  <a:pt x="6241" y="3046"/>
                </a:lnTo>
                <a:lnTo>
                  <a:pt x="6301" y="2881"/>
                </a:lnTo>
                <a:lnTo>
                  <a:pt x="6376" y="2716"/>
                </a:lnTo>
                <a:lnTo>
                  <a:pt x="6436" y="2565"/>
                </a:lnTo>
              </a:path>
            </a:pathLst>
          </a:custGeom>
          <a:solidFill>
            <a:srgbClr val="3399FF">
              <a:alpha val="50195"/>
            </a:srgbClr>
          </a:solidFill>
          <a:ln w="28575">
            <a:solidFill>
              <a:srgbClr val="FF0000"/>
            </a:solidFill>
            <a:round/>
            <a:headEnd/>
            <a:tailEnd/>
          </a:ln>
        </p:spPr>
        <p:txBody>
          <a:bodyPr/>
          <a:lstStyle/>
          <a:p>
            <a:endParaRPr lang="zh-CN" altLang="en-US"/>
          </a:p>
        </p:txBody>
      </p:sp>
      <p:sp>
        <p:nvSpPr>
          <p:cNvPr id="36" name="Freeform 34"/>
          <p:cNvSpPr>
            <a:spLocks/>
          </p:cNvSpPr>
          <p:nvPr/>
        </p:nvSpPr>
        <p:spPr bwMode="auto">
          <a:xfrm flipV="1">
            <a:off x="7160694" y="2807793"/>
            <a:ext cx="2438400" cy="609600"/>
          </a:xfrm>
          <a:custGeom>
            <a:avLst/>
            <a:gdLst>
              <a:gd name="T0" fmla="*/ 0 w 6436"/>
              <a:gd name="T1" fmla="*/ 0 h 5116"/>
              <a:gd name="T2" fmla="*/ 0 w 6436"/>
              <a:gd name="T3" fmla="*/ 0 h 5116"/>
              <a:gd name="T4" fmla="*/ 0 w 6436"/>
              <a:gd name="T5" fmla="*/ 0 h 5116"/>
              <a:gd name="T6" fmla="*/ 0 w 6436"/>
              <a:gd name="T7" fmla="*/ 0 h 5116"/>
              <a:gd name="T8" fmla="*/ 0 w 6436"/>
              <a:gd name="T9" fmla="*/ 0 h 5116"/>
              <a:gd name="T10" fmla="*/ 0 w 6436"/>
              <a:gd name="T11" fmla="*/ 0 h 5116"/>
              <a:gd name="T12" fmla="*/ 0 w 6436"/>
              <a:gd name="T13" fmla="*/ 0 h 5116"/>
              <a:gd name="T14" fmla="*/ 0 w 6436"/>
              <a:gd name="T15" fmla="*/ 0 h 5116"/>
              <a:gd name="T16" fmla="*/ 0 w 6436"/>
              <a:gd name="T17" fmla="*/ 0 h 5116"/>
              <a:gd name="T18" fmla="*/ 0 w 6436"/>
              <a:gd name="T19" fmla="*/ 0 h 5116"/>
              <a:gd name="T20" fmla="*/ 0 w 6436"/>
              <a:gd name="T21" fmla="*/ 0 h 5116"/>
              <a:gd name="T22" fmla="*/ 0 w 6436"/>
              <a:gd name="T23" fmla="*/ 0 h 5116"/>
              <a:gd name="T24" fmla="*/ 0 w 6436"/>
              <a:gd name="T25" fmla="*/ 0 h 5116"/>
              <a:gd name="T26" fmla="*/ 0 w 6436"/>
              <a:gd name="T27" fmla="*/ 0 h 5116"/>
              <a:gd name="T28" fmla="*/ 0 w 6436"/>
              <a:gd name="T29" fmla="*/ 0 h 5116"/>
              <a:gd name="T30" fmla="*/ 0 w 6436"/>
              <a:gd name="T31" fmla="*/ 0 h 5116"/>
              <a:gd name="T32" fmla="*/ 0 w 6436"/>
              <a:gd name="T33" fmla="*/ 0 h 5116"/>
              <a:gd name="T34" fmla="*/ 0 w 6436"/>
              <a:gd name="T35" fmla="*/ 0 h 5116"/>
              <a:gd name="T36" fmla="*/ 0 w 6436"/>
              <a:gd name="T37" fmla="*/ 0 h 5116"/>
              <a:gd name="T38" fmla="*/ 0 w 6436"/>
              <a:gd name="T39" fmla="*/ 0 h 5116"/>
              <a:gd name="T40" fmla="*/ 0 w 6436"/>
              <a:gd name="T41" fmla="*/ 0 h 5116"/>
              <a:gd name="T42" fmla="*/ 0 w 6436"/>
              <a:gd name="T43" fmla="*/ 0 h 5116"/>
              <a:gd name="T44" fmla="*/ 0 w 6436"/>
              <a:gd name="T45" fmla="*/ 0 h 5116"/>
              <a:gd name="T46" fmla="*/ 0 w 6436"/>
              <a:gd name="T47" fmla="*/ 0 h 5116"/>
              <a:gd name="T48" fmla="*/ 0 w 6436"/>
              <a:gd name="T49" fmla="*/ 0 h 5116"/>
              <a:gd name="T50" fmla="*/ 0 w 6436"/>
              <a:gd name="T51" fmla="*/ 0 h 5116"/>
              <a:gd name="T52" fmla="*/ 0 w 6436"/>
              <a:gd name="T53" fmla="*/ 0 h 5116"/>
              <a:gd name="T54" fmla="*/ 0 w 6436"/>
              <a:gd name="T55" fmla="*/ 0 h 5116"/>
              <a:gd name="T56" fmla="*/ 0 w 6436"/>
              <a:gd name="T57" fmla="*/ 0 h 5116"/>
              <a:gd name="T58" fmla="*/ 0 w 6436"/>
              <a:gd name="T59" fmla="*/ 0 h 5116"/>
              <a:gd name="T60" fmla="*/ 0 w 6436"/>
              <a:gd name="T61" fmla="*/ 0 h 5116"/>
              <a:gd name="T62" fmla="*/ 0 w 6436"/>
              <a:gd name="T63" fmla="*/ 0 h 5116"/>
              <a:gd name="T64" fmla="*/ 0 w 6436"/>
              <a:gd name="T65" fmla="*/ 0 h 5116"/>
              <a:gd name="T66" fmla="*/ 0 w 6436"/>
              <a:gd name="T67" fmla="*/ 0 h 5116"/>
              <a:gd name="T68" fmla="*/ 0 w 6436"/>
              <a:gd name="T69" fmla="*/ 0 h 5116"/>
              <a:gd name="T70" fmla="*/ 0 w 6436"/>
              <a:gd name="T71" fmla="*/ 0 h 5116"/>
              <a:gd name="T72" fmla="*/ 0 w 6436"/>
              <a:gd name="T73" fmla="*/ 0 h 5116"/>
              <a:gd name="T74" fmla="*/ 0 w 6436"/>
              <a:gd name="T75" fmla="*/ 0 h 5116"/>
              <a:gd name="T76" fmla="*/ 0 w 6436"/>
              <a:gd name="T77" fmla="*/ 0 h 5116"/>
              <a:gd name="T78" fmla="*/ 0 w 6436"/>
              <a:gd name="T79" fmla="*/ 0 h 5116"/>
              <a:gd name="T80" fmla="*/ 0 w 6436"/>
              <a:gd name="T81" fmla="*/ 0 h 5116"/>
              <a:gd name="T82" fmla="*/ 0 w 6436"/>
              <a:gd name="T83" fmla="*/ 0 h 5116"/>
              <a:gd name="T84" fmla="*/ 0 w 6436"/>
              <a:gd name="T85" fmla="*/ 0 h 5116"/>
              <a:gd name="T86" fmla="*/ 0 w 6436"/>
              <a:gd name="T87" fmla="*/ 0 h 5116"/>
              <a:gd name="T88" fmla="*/ 0 w 6436"/>
              <a:gd name="T89" fmla="*/ 0 h 5116"/>
              <a:gd name="T90" fmla="*/ 0 w 6436"/>
              <a:gd name="T91" fmla="*/ 0 h 5116"/>
              <a:gd name="T92" fmla="*/ 0 w 6436"/>
              <a:gd name="T93" fmla="*/ 0 h 5116"/>
              <a:gd name="T94" fmla="*/ 0 w 6436"/>
              <a:gd name="T95" fmla="*/ 0 h 5116"/>
              <a:gd name="T96" fmla="*/ 0 w 6436"/>
              <a:gd name="T97" fmla="*/ 0 h 5116"/>
              <a:gd name="T98" fmla="*/ 0 w 6436"/>
              <a:gd name="T99" fmla="*/ 0 h 51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436"/>
              <a:gd name="T151" fmla="*/ 0 h 5116"/>
              <a:gd name="T152" fmla="*/ 6436 w 6436"/>
              <a:gd name="T153" fmla="*/ 5116 h 511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436" h="5116">
                <a:moveTo>
                  <a:pt x="0" y="2565"/>
                </a:moveTo>
                <a:lnTo>
                  <a:pt x="75" y="2400"/>
                </a:lnTo>
                <a:lnTo>
                  <a:pt x="135" y="2235"/>
                </a:lnTo>
                <a:lnTo>
                  <a:pt x="195" y="2070"/>
                </a:lnTo>
                <a:lnTo>
                  <a:pt x="270" y="1920"/>
                </a:lnTo>
                <a:lnTo>
                  <a:pt x="330" y="1755"/>
                </a:lnTo>
                <a:lnTo>
                  <a:pt x="390" y="1605"/>
                </a:lnTo>
                <a:lnTo>
                  <a:pt x="465" y="1455"/>
                </a:lnTo>
                <a:lnTo>
                  <a:pt x="525" y="1320"/>
                </a:lnTo>
                <a:lnTo>
                  <a:pt x="585" y="1170"/>
                </a:lnTo>
                <a:lnTo>
                  <a:pt x="660" y="1035"/>
                </a:lnTo>
                <a:lnTo>
                  <a:pt x="720" y="915"/>
                </a:lnTo>
                <a:lnTo>
                  <a:pt x="780" y="795"/>
                </a:lnTo>
                <a:lnTo>
                  <a:pt x="855" y="675"/>
                </a:lnTo>
                <a:lnTo>
                  <a:pt x="915" y="570"/>
                </a:lnTo>
                <a:lnTo>
                  <a:pt x="975" y="480"/>
                </a:lnTo>
                <a:lnTo>
                  <a:pt x="1050" y="390"/>
                </a:lnTo>
                <a:lnTo>
                  <a:pt x="1110" y="300"/>
                </a:lnTo>
                <a:lnTo>
                  <a:pt x="1170" y="225"/>
                </a:lnTo>
                <a:lnTo>
                  <a:pt x="1245" y="165"/>
                </a:lnTo>
                <a:lnTo>
                  <a:pt x="1305" y="120"/>
                </a:lnTo>
                <a:lnTo>
                  <a:pt x="1365" y="75"/>
                </a:lnTo>
                <a:lnTo>
                  <a:pt x="1440" y="45"/>
                </a:lnTo>
                <a:lnTo>
                  <a:pt x="1500" y="15"/>
                </a:lnTo>
                <a:lnTo>
                  <a:pt x="1560" y="0"/>
                </a:lnTo>
                <a:lnTo>
                  <a:pt x="1635" y="0"/>
                </a:lnTo>
                <a:lnTo>
                  <a:pt x="1695" y="15"/>
                </a:lnTo>
                <a:lnTo>
                  <a:pt x="1755" y="30"/>
                </a:lnTo>
                <a:lnTo>
                  <a:pt x="1830" y="60"/>
                </a:lnTo>
                <a:lnTo>
                  <a:pt x="1890" y="90"/>
                </a:lnTo>
                <a:lnTo>
                  <a:pt x="1950" y="135"/>
                </a:lnTo>
                <a:lnTo>
                  <a:pt x="2025" y="195"/>
                </a:lnTo>
                <a:lnTo>
                  <a:pt x="2085" y="270"/>
                </a:lnTo>
                <a:lnTo>
                  <a:pt x="2145" y="345"/>
                </a:lnTo>
                <a:lnTo>
                  <a:pt x="2220" y="435"/>
                </a:lnTo>
                <a:lnTo>
                  <a:pt x="2280" y="525"/>
                </a:lnTo>
                <a:lnTo>
                  <a:pt x="2340" y="630"/>
                </a:lnTo>
                <a:lnTo>
                  <a:pt x="2415" y="735"/>
                </a:lnTo>
                <a:lnTo>
                  <a:pt x="2475" y="855"/>
                </a:lnTo>
                <a:lnTo>
                  <a:pt x="2535" y="975"/>
                </a:lnTo>
                <a:lnTo>
                  <a:pt x="2610" y="1110"/>
                </a:lnTo>
                <a:lnTo>
                  <a:pt x="2670" y="1245"/>
                </a:lnTo>
                <a:lnTo>
                  <a:pt x="2730" y="1380"/>
                </a:lnTo>
                <a:lnTo>
                  <a:pt x="2805" y="1530"/>
                </a:lnTo>
                <a:lnTo>
                  <a:pt x="2865" y="1680"/>
                </a:lnTo>
                <a:lnTo>
                  <a:pt x="2925" y="1830"/>
                </a:lnTo>
                <a:lnTo>
                  <a:pt x="3000" y="1995"/>
                </a:lnTo>
                <a:lnTo>
                  <a:pt x="3061" y="2160"/>
                </a:lnTo>
                <a:lnTo>
                  <a:pt x="3121" y="2310"/>
                </a:lnTo>
                <a:lnTo>
                  <a:pt x="3196" y="2475"/>
                </a:lnTo>
                <a:lnTo>
                  <a:pt x="3256" y="2640"/>
                </a:lnTo>
                <a:lnTo>
                  <a:pt x="3316" y="2806"/>
                </a:lnTo>
                <a:lnTo>
                  <a:pt x="3376" y="2956"/>
                </a:lnTo>
                <a:lnTo>
                  <a:pt x="3451" y="3121"/>
                </a:lnTo>
                <a:lnTo>
                  <a:pt x="3511" y="3286"/>
                </a:lnTo>
                <a:lnTo>
                  <a:pt x="3571" y="3436"/>
                </a:lnTo>
                <a:lnTo>
                  <a:pt x="3646" y="3586"/>
                </a:lnTo>
                <a:lnTo>
                  <a:pt x="3706" y="3736"/>
                </a:lnTo>
                <a:lnTo>
                  <a:pt x="3766" y="3871"/>
                </a:lnTo>
                <a:lnTo>
                  <a:pt x="3841" y="4006"/>
                </a:lnTo>
                <a:lnTo>
                  <a:pt x="3901" y="4141"/>
                </a:lnTo>
                <a:lnTo>
                  <a:pt x="3961" y="4261"/>
                </a:lnTo>
                <a:lnTo>
                  <a:pt x="4036" y="4381"/>
                </a:lnTo>
                <a:lnTo>
                  <a:pt x="4096" y="4486"/>
                </a:lnTo>
                <a:lnTo>
                  <a:pt x="4156" y="4591"/>
                </a:lnTo>
                <a:lnTo>
                  <a:pt x="4231" y="4681"/>
                </a:lnTo>
                <a:lnTo>
                  <a:pt x="4291" y="4771"/>
                </a:lnTo>
                <a:lnTo>
                  <a:pt x="4351" y="4846"/>
                </a:lnTo>
                <a:lnTo>
                  <a:pt x="4426" y="4921"/>
                </a:lnTo>
                <a:lnTo>
                  <a:pt x="4486" y="4981"/>
                </a:lnTo>
                <a:lnTo>
                  <a:pt x="4546" y="5026"/>
                </a:lnTo>
                <a:lnTo>
                  <a:pt x="4621" y="5056"/>
                </a:lnTo>
                <a:lnTo>
                  <a:pt x="4681" y="5086"/>
                </a:lnTo>
                <a:lnTo>
                  <a:pt x="4741" y="5101"/>
                </a:lnTo>
                <a:lnTo>
                  <a:pt x="4816" y="5116"/>
                </a:lnTo>
                <a:lnTo>
                  <a:pt x="4876" y="5116"/>
                </a:lnTo>
                <a:lnTo>
                  <a:pt x="4936" y="5101"/>
                </a:lnTo>
                <a:lnTo>
                  <a:pt x="5011" y="5071"/>
                </a:lnTo>
                <a:lnTo>
                  <a:pt x="5071" y="5041"/>
                </a:lnTo>
                <a:lnTo>
                  <a:pt x="5131" y="4996"/>
                </a:lnTo>
                <a:lnTo>
                  <a:pt x="5206" y="4951"/>
                </a:lnTo>
                <a:lnTo>
                  <a:pt x="5266" y="4891"/>
                </a:lnTo>
                <a:lnTo>
                  <a:pt x="5326" y="4816"/>
                </a:lnTo>
                <a:lnTo>
                  <a:pt x="5401" y="4726"/>
                </a:lnTo>
                <a:lnTo>
                  <a:pt x="5461" y="4636"/>
                </a:lnTo>
                <a:lnTo>
                  <a:pt x="5521" y="4546"/>
                </a:lnTo>
                <a:lnTo>
                  <a:pt x="5596" y="4441"/>
                </a:lnTo>
                <a:lnTo>
                  <a:pt x="5656" y="4321"/>
                </a:lnTo>
                <a:lnTo>
                  <a:pt x="5716" y="4201"/>
                </a:lnTo>
                <a:lnTo>
                  <a:pt x="5791" y="4081"/>
                </a:lnTo>
                <a:lnTo>
                  <a:pt x="5851" y="3946"/>
                </a:lnTo>
                <a:lnTo>
                  <a:pt x="5911" y="3796"/>
                </a:lnTo>
                <a:lnTo>
                  <a:pt x="5986" y="3661"/>
                </a:lnTo>
                <a:lnTo>
                  <a:pt x="6046" y="3511"/>
                </a:lnTo>
                <a:lnTo>
                  <a:pt x="6106" y="3361"/>
                </a:lnTo>
                <a:lnTo>
                  <a:pt x="6181" y="3196"/>
                </a:lnTo>
                <a:lnTo>
                  <a:pt x="6241" y="3046"/>
                </a:lnTo>
                <a:lnTo>
                  <a:pt x="6301" y="2881"/>
                </a:lnTo>
                <a:lnTo>
                  <a:pt x="6376" y="2716"/>
                </a:lnTo>
                <a:lnTo>
                  <a:pt x="6436" y="2565"/>
                </a:lnTo>
              </a:path>
            </a:pathLst>
          </a:custGeom>
          <a:solidFill>
            <a:srgbClr val="FFFF00">
              <a:alpha val="50195"/>
            </a:srgbClr>
          </a:solidFill>
          <a:ln w="28575">
            <a:solidFill>
              <a:schemeClr val="tx1"/>
            </a:solidFill>
            <a:prstDash val="solid"/>
            <a:round/>
            <a:headEnd/>
            <a:tailEnd/>
          </a:ln>
        </p:spPr>
        <p:txBody>
          <a:bodyPr/>
          <a:lstStyle/>
          <a:p>
            <a:endParaRPr lang="zh-CN" altLang="en-US"/>
          </a:p>
        </p:txBody>
      </p:sp>
      <p:sp>
        <p:nvSpPr>
          <p:cNvPr id="37" name="Freeform 26"/>
          <p:cNvSpPr>
            <a:spLocks/>
          </p:cNvSpPr>
          <p:nvPr/>
        </p:nvSpPr>
        <p:spPr bwMode="auto">
          <a:xfrm flipV="1">
            <a:off x="4722294" y="2807793"/>
            <a:ext cx="2438400" cy="609600"/>
          </a:xfrm>
          <a:custGeom>
            <a:avLst/>
            <a:gdLst>
              <a:gd name="T0" fmla="*/ 0 w 6436"/>
              <a:gd name="T1" fmla="*/ 0 h 5116"/>
              <a:gd name="T2" fmla="*/ 0 w 6436"/>
              <a:gd name="T3" fmla="*/ 0 h 5116"/>
              <a:gd name="T4" fmla="*/ 0 w 6436"/>
              <a:gd name="T5" fmla="*/ 0 h 5116"/>
              <a:gd name="T6" fmla="*/ 0 w 6436"/>
              <a:gd name="T7" fmla="*/ 0 h 5116"/>
              <a:gd name="T8" fmla="*/ 0 w 6436"/>
              <a:gd name="T9" fmla="*/ 0 h 5116"/>
              <a:gd name="T10" fmla="*/ 0 w 6436"/>
              <a:gd name="T11" fmla="*/ 0 h 5116"/>
              <a:gd name="T12" fmla="*/ 0 w 6436"/>
              <a:gd name="T13" fmla="*/ 0 h 5116"/>
              <a:gd name="T14" fmla="*/ 0 w 6436"/>
              <a:gd name="T15" fmla="*/ 0 h 5116"/>
              <a:gd name="T16" fmla="*/ 0 w 6436"/>
              <a:gd name="T17" fmla="*/ 0 h 5116"/>
              <a:gd name="T18" fmla="*/ 0 w 6436"/>
              <a:gd name="T19" fmla="*/ 0 h 5116"/>
              <a:gd name="T20" fmla="*/ 0 w 6436"/>
              <a:gd name="T21" fmla="*/ 0 h 5116"/>
              <a:gd name="T22" fmla="*/ 0 w 6436"/>
              <a:gd name="T23" fmla="*/ 0 h 5116"/>
              <a:gd name="T24" fmla="*/ 0 w 6436"/>
              <a:gd name="T25" fmla="*/ 0 h 5116"/>
              <a:gd name="T26" fmla="*/ 0 w 6436"/>
              <a:gd name="T27" fmla="*/ 0 h 5116"/>
              <a:gd name="T28" fmla="*/ 0 w 6436"/>
              <a:gd name="T29" fmla="*/ 0 h 5116"/>
              <a:gd name="T30" fmla="*/ 0 w 6436"/>
              <a:gd name="T31" fmla="*/ 0 h 5116"/>
              <a:gd name="T32" fmla="*/ 0 w 6436"/>
              <a:gd name="T33" fmla="*/ 0 h 5116"/>
              <a:gd name="T34" fmla="*/ 0 w 6436"/>
              <a:gd name="T35" fmla="*/ 0 h 5116"/>
              <a:gd name="T36" fmla="*/ 0 w 6436"/>
              <a:gd name="T37" fmla="*/ 0 h 5116"/>
              <a:gd name="T38" fmla="*/ 0 w 6436"/>
              <a:gd name="T39" fmla="*/ 0 h 5116"/>
              <a:gd name="T40" fmla="*/ 0 w 6436"/>
              <a:gd name="T41" fmla="*/ 0 h 5116"/>
              <a:gd name="T42" fmla="*/ 0 w 6436"/>
              <a:gd name="T43" fmla="*/ 0 h 5116"/>
              <a:gd name="T44" fmla="*/ 0 w 6436"/>
              <a:gd name="T45" fmla="*/ 0 h 5116"/>
              <a:gd name="T46" fmla="*/ 0 w 6436"/>
              <a:gd name="T47" fmla="*/ 0 h 5116"/>
              <a:gd name="T48" fmla="*/ 0 w 6436"/>
              <a:gd name="T49" fmla="*/ 0 h 5116"/>
              <a:gd name="T50" fmla="*/ 0 w 6436"/>
              <a:gd name="T51" fmla="*/ 0 h 5116"/>
              <a:gd name="T52" fmla="*/ 0 w 6436"/>
              <a:gd name="T53" fmla="*/ 0 h 5116"/>
              <a:gd name="T54" fmla="*/ 0 w 6436"/>
              <a:gd name="T55" fmla="*/ 0 h 5116"/>
              <a:gd name="T56" fmla="*/ 0 w 6436"/>
              <a:gd name="T57" fmla="*/ 0 h 5116"/>
              <a:gd name="T58" fmla="*/ 0 w 6436"/>
              <a:gd name="T59" fmla="*/ 0 h 5116"/>
              <a:gd name="T60" fmla="*/ 0 w 6436"/>
              <a:gd name="T61" fmla="*/ 0 h 5116"/>
              <a:gd name="T62" fmla="*/ 0 w 6436"/>
              <a:gd name="T63" fmla="*/ 0 h 5116"/>
              <a:gd name="T64" fmla="*/ 0 w 6436"/>
              <a:gd name="T65" fmla="*/ 0 h 5116"/>
              <a:gd name="T66" fmla="*/ 0 w 6436"/>
              <a:gd name="T67" fmla="*/ 0 h 5116"/>
              <a:gd name="T68" fmla="*/ 0 w 6436"/>
              <a:gd name="T69" fmla="*/ 0 h 5116"/>
              <a:gd name="T70" fmla="*/ 0 w 6436"/>
              <a:gd name="T71" fmla="*/ 0 h 5116"/>
              <a:gd name="T72" fmla="*/ 0 w 6436"/>
              <a:gd name="T73" fmla="*/ 0 h 5116"/>
              <a:gd name="T74" fmla="*/ 0 w 6436"/>
              <a:gd name="T75" fmla="*/ 0 h 5116"/>
              <a:gd name="T76" fmla="*/ 0 w 6436"/>
              <a:gd name="T77" fmla="*/ 0 h 5116"/>
              <a:gd name="T78" fmla="*/ 0 w 6436"/>
              <a:gd name="T79" fmla="*/ 0 h 5116"/>
              <a:gd name="T80" fmla="*/ 0 w 6436"/>
              <a:gd name="T81" fmla="*/ 0 h 5116"/>
              <a:gd name="T82" fmla="*/ 0 w 6436"/>
              <a:gd name="T83" fmla="*/ 0 h 5116"/>
              <a:gd name="T84" fmla="*/ 0 w 6436"/>
              <a:gd name="T85" fmla="*/ 0 h 5116"/>
              <a:gd name="T86" fmla="*/ 0 w 6436"/>
              <a:gd name="T87" fmla="*/ 0 h 5116"/>
              <a:gd name="T88" fmla="*/ 0 w 6436"/>
              <a:gd name="T89" fmla="*/ 0 h 5116"/>
              <a:gd name="T90" fmla="*/ 0 w 6436"/>
              <a:gd name="T91" fmla="*/ 0 h 5116"/>
              <a:gd name="T92" fmla="*/ 0 w 6436"/>
              <a:gd name="T93" fmla="*/ 0 h 5116"/>
              <a:gd name="T94" fmla="*/ 0 w 6436"/>
              <a:gd name="T95" fmla="*/ 0 h 5116"/>
              <a:gd name="T96" fmla="*/ 0 w 6436"/>
              <a:gd name="T97" fmla="*/ 0 h 5116"/>
              <a:gd name="T98" fmla="*/ 0 w 6436"/>
              <a:gd name="T99" fmla="*/ 0 h 51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436"/>
              <a:gd name="T151" fmla="*/ 0 h 5116"/>
              <a:gd name="T152" fmla="*/ 6436 w 6436"/>
              <a:gd name="T153" fmla="*/ 5116 h 511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436" h="5116">
                <a:moveTo>
                  <a:pt x="0" y="2565"/>
                </a:moveTo>
                <a:lnTo>
                  <a:pt x="75" y="2400"/>
                </a:lnTo>
                <a:lnTo>
                  <a:pt x="135" y="2235"/>
                </a:lnTo>
                <a:lnTo>
                  <a:pt x="195" y="2070"/>
                </a:lnTo>
                <a:lnTo>
                  <a:pt x="270" y="1920"/>
                </a:lnTo>
                <a:lnTo>
                  <a:pt x="330" y="1755"/>
                </a:lnTo>
                <a:lnTo>
                  <a:pt x="390" y="1605"/>
                </a:lnTo>
                <a:lnTo>
                  <a:pt x="465" y="1455"/>
                </a:lnTo>
                <a:lnTo>
                  <a:pt x="525" y="1320"/>
                </a:lnTo>
                <a:lnTo>
                  <a:pt x="585" y="1170"/>
                </a:lnTo>
                <a:lnTo>
                  <a:pt x="660" y="1035"/>
                </a:lnTo>
                <a:lnTo>
                  <a:pt x="720" y="915"/>
                </a:lnTo>
                <a:lnTo>
                  <a:pt x="780" y="795"/>
                </a:lnTo>
                <a:lnTo>
                  <a:pt x="855" y="675"/>
                </a:lnTo>
                <a:lnTo>
                  <a:pt x="915" y="570"/>
                </a:lnTo>
                <a:lnTo>
                  <a:pt x="975" y="480"/>
                </a:lnTo>
                <a:lnTo>
                  <a:pt x="1050" y="390"/>
                </a:lnTo>
                <a:lnTo>
                  <a:pt x="1110" y="300"/>
                </a:lnTo>
                <a:lnTo>
                  <a:pt x="1170" y="225"/>
                </a:lnTo>
                <a:lnTo>
                  <a:pt x="1245" y="165"/>
                </a:lnTo>
                <a:lnTo>
                  <a:pt x="1305" y="120"/>
                </a:lnTo>
                <a:lnTo>
                  <a:pt x="1365" y="75"/>
                </a:lnTo>
                <a:lnTo>
                  <a:pt x="1440" y="45"/>
                </a:lnTo>
                <a:lnTo>
                  <a:pt x="1500" y="15"/>
                </a:lnTo>
                <a:lnTo>
                  <a:pt x="1560" y="0"/>
                </a:lnTo>
                <a:lnTo>
                  <a:pt x="1635" y="0"/>
                </a:lnTo>
                <a:lnTo>
                  <a:pt x="1695" y="15"/>
                </a:lnTo>
                <a:lnTo>
                  <a:pt x="1755" y="30"/>
                </a:lnTo>
                <a:lnTo>
                  <a:pt x="1830" y="60"/>
                </a:lnTo>
                <a:lnTo>
                  <a:pt x="1890" y="90"/>
                </a:lnTo>
                <a:lnTo>
                  <a:pt x="1950" y="135"/>
                </a:lnTo>
                <a:lnTo>
                  <a:pt x="2025" y="195"/>
                </a:lnTo>
                <a:lnTo>
                  <a:pt x="2085" y="270"/>
                </a:lnTo>
                <a:lnTo>
                  <a:pt x="2145" y="345"/>
                </a:lnTo>
                <a:lnTo>
                  <a:pt x="2220" y="435"/>
                </a:lnTo>
                <a:lnTo>
                  <a:pt x="2280" y="525"/>
                </a:lnTo>
                <a:lnTo>
                  <a:pt x="2340" y="630"/>
                </a:lnTo>
                <a:lnTo>
                  <a:pt x="2415" y="735"/>
                </a:lnTo>
                <a:lnTo>
                  <a:pt x="2475" y="855"/>
                </a:lnTo>
                <a:lnTo>
                  <a:pt x="2535" y="975"/>
                </a:lnTo>
                <a:lnTo>
                  <a:pt x="2610" y="1110"/>
                </a:lnTo>
                <a:lnTo>
                  <a:pt x="2670" y="1245"/>
                </a:lnTo>
                <a:lnTo>
                  <a:pt x="2730" y="1380"/>
                </a:lnTo>
                <a:lnTo>
                  <a:pt x="2805" y="1530"/>
                </a:lnTo>
                <a:lnTo>
                  <a:pt x="2865" y="1680"/>
                </a:lnTo>
                <a:lnTo>
                  <a:pt x="2925" y="1830"/>
                </a:lnTo>
                <a:lnTo>
                  <a:pt x="3000" y="1995"/>
                </a:lnTo>
                <a:lnTo>
                  <a:pt x="3061" y="2160"/>
                </a:lnTo>
                <a:lnTo>
                  <a:pt x="3121" y="2310"/>
                </a:lnTo>
                <a:lnTo>
                  <a:pt x="3196" y="2475"/>
                </a:lnTo>
                <a:lnTo>
                  <a:pt x="3256" y="2640"/>
                </a:lnTo>
                <a:lnTo>
                  <a:pt x="3316" y="2806"/>
                </a:lnTo>
                <a:lnTo>
                  <a:pt x="3376" y="2956"/>
                </a:lnTo>
                <a:lnTo>
                  <a:pt x="3451" y="3121"/>
                </a:lnTo>
                <a:lnTo>
                  <a:pt x="3511" y="3286"/>
                </a:lnTo>
                <a:lnTo>
                  <a:pt x="3571" y="3436"/>
                </a:lnTo>
                <a:lnTo>
                  <a:pt x="3646" y="3586"/>
                </a:lnTo>
                <a:lnTo>
                  <a:pt x="3706" y="3736"/>
                </a:lnTo>
                <a:lnTo>
                  <a:pt x="3766" y="3871"/>
                </a:lnTo>
                <a:lnTo>
                  <a:pt x="3841" y="4006"/>
                </a:lnTo>
                <a:lnTo>
                  <a:pt x="3901" y="4141"/>
                </a:lnTo>
                <a:lnTo>
                  <a:pt x="3961" y="4261"/>
                </a:lnTo>
                <a:lnTo>
                  <a:pt x="4036" y="4381"/>
                </a:lnTo>
                <a:lnTo>
                  <a:pt x="4096" y="4486"/>
                </a:lnTo>
                <a:lnTo>
                  <a:pt x="4156" y="4591"/>
                </a:lnTo>
                <a:lnTo>
                  <a:pt x="4231" y="4681"/>
                </a:lnTo>
                <a:lnTo>
                  <a:pt x="4291" y="4771"/>
                </a:lnTo>
                <a:lnTo>
                  <a:pt x="4351" y="4846"/>
                </a:lnTo>
                <a:lnTo>
                  <a:pt x="4426" y="4921"/>
                </a:lnTo>
                <a:lnTo>
                  <a:pt x="4486" y="4981"/>
                </a:lnTo>
                <a:lnTo>
                  <a:pt x="4546" y="5026"/>
                </a:lnTo>
                <a:lnTo>
                  <a:pt x="4621" y="5056"/>
                </a:lnTo>
                <a:lnTo>
                  <a:pt x="4681" y="5086"/>
                </a:lnTo>
                <a:lnTo>
                  <a:pt x="4741" y="5101"/>
                </a:lnTo>
                <a:lnTo>
                  <a:pt x="4816" y="5116"/>
                </a:lnTo>
                <a:lnTo>
                  <a:pt x="4876" y="5116"/>
                </a:lnTo>
                <a:lnTo>
                  <a:pt x="4936" y="5101"/>
                </a:lnTo>
                <a:lnTo>
                  <a:pt x="5011" y="5071"/>
                </a:lnTo>
                <a:lnTo>
                  <a:pt x="5071" y="5041"/>
                </a:lnTo>
                <a:lnTo>
                  <a:pt x="5131" y="4996"/>
                </a:lnTo>
                <a:lnTo>
                  <a:pt x="5206" y="4951"/>
                </a:lnTo>
                <a:lnTo>
                  <a:pt x="5266" y="4891"/>
                </a:lnTo>
                <a:lnTo>
                  <a:pt x="5326" y="4816"/>
                </a:lnTo>
                <a:lnTo>
                  <a:pt x="5401" y="4726"/>
                </a:lnTo>
                <a:lnTo>
                  <a:pt x="5461" y="4636"/>
                </a:lnTo>
                <a:lnTo>
                  <a:pt x="5521" y="4546"/>
                </a:lnTo>
                <a:lnTo>
                  <a:pt x="5596" y="4441"/>
                </a:lnTo>
                <a:lnTo>
                  <a:pt x="5656" y="4321"/>
                </a:lnTo>
                <a:lnTo>
                  <a:pt x="5716" y="4201"/>
                </a:lnTo>
                <a:lnTo>
                  <a:pt x="5791" y="4081"/>
                </a:lnTo>
                <a:lnTo>
                  <a:pt x="5851" y="3946"/>
                </a:lnTo>
                <a:lnTo>
                  <a:pt x="5911" y="3796"/>
                </a:lnTo>
                <a:lnTo>
                  <a:pt x="5986" y="3661"/>
                </a:lnTo>
                <a:lnTo>
                  <a:pt x="6046" y="3511"/>
                </a:lnTo>
                <a:lnTo>
                  <a:pt x="6106" y="3361"/>
                </a:lnTo>
                <a:lnTo>
                  <a:pt x="6181" y="3196"/>
                </a:lnTo>
                <a:lnTo>
                  <a:pt x="6241" y="3046"/>
                </a:lnTo>
                <a:lnTo>
                  <a:pt x="6301" y="2881"/>
                </a:lnTo>
                <a:lnTo>
                  <a:pt x="6376" y="2716"/>
                </a:lnTo>
                <a:lnTo>
                  <a:pt x="6436" y="2565"/>
                </a:lnTo>
              </a:path>
            </a:pathLst>
          </a:custGeom>
          <a:solidFill>
            <a:srgbClr val="FFFF00">
              <a:alpha val="50195"/>
            </a:srgbClr>
          </a:solidFill>
          <a:ln w="28575">
            <a:solidFill>
              <a:schemeClr val="tx1"/>
            </a:solidFill>
            <a:prstDash val="solid"/>
            <a:round/>
            <a:headEnd/>
            <a:tailEnd/>
          </a:ln>
        </p:spPr>
        <p:txBody>
          <a:bodyPr/>
          <a:lstStyle/>
          <a:p>
            <a:endParaRPr lang="zh-CN" altLang="en-US"/>
          </a:p>
        </p:txBody>
      </p:sp>
      <p:sp>
        <p:nvSpPr>
          <p:cNvPr id="38" name="Freeform 25"/>
          <p:cNvSpPr>
            <a:spLocks/>
          </p:cNvSpPr>
          <p:nvPr/>
        </p:nvSpPr>
        <p:spPr bwMode="auto">
          <a:xfrm flipV="1">
            <a:off x="2283894" y="2807793"/>
            <a:ext cx="2438400" cy="609600"/>
          </a:xfrm>
          <a:custGeom>
            <a:avLst/>
            <a:gdLst>
              <a:gd name="T0" fmla="*/ 0 w 6436"/>
              <a:gd name="T1" fmla="*/ 0 h 5116"/>
              <a:gd name="T2" fmla="*/ 0 w 6436"/>
              <a:gd name="T3" fmla="*/ 0 h 5116"/>
              <a:gd name="T4" fmla="*/ 0 w 6436"/>
              <a:gd name="T5" fmla="*/ 0 h 5116"/>
              <a:gd name="T6" fmla="*/ 0 w 6436"/>
              <a:gd name="T7" fmla="*/ 0 h 5116"/>
              <a:gd name="T8" fmla="*/ 0 w 6436"/>
              <a:gd name="T9" fmla="*/ 0 h 5116"/>
              <a:gd name="T10" fmla="*/ 0 w 6436"/>
              <a:gd name="T11" fmla="*/ 0 h 5116"/>
              <a:gd name="T12" fmla="*/ 0 w 6436"/>
              <a:gd name="T13" fmla="*/ 0 h 5116"/>
              <a:gd name="T14" fmla="*/ 0 w 6436"/>
              <a:gd name="T15" fmla="*/ 0 h 5116"/>
              <a:gd name="T16" fmla="*/ 0 w 6436"/>
              <a:gd name="T17" fmla="*/ 0 h 5116"/>
              <a:gd name="T18" fmla="*/ 0 w 6436"/>
              <a:gd name="T19" fmla="*/ 0 h 5116"/>
              <a:gd name="T20" fmla="*/ 0 w 6436"/>
              <a:gd name="T21" fmla="*/ 0 h 5116"/>
              <a:gd name="T22" fmla="*/ 0 w 6436"/>
              <a:gd name="T23" fmla="*/ 0 h 5116"/>
              <a:gd name="T24" fmla="*/ 0 w 6436"/>
              <a:gd name="T25" fmla="*/ 0 h 5116"/>
              <a:gd name="T26" fmla="*/ 0 w 6436"/>
              <a:gd name="T27" fmla="*/ 0 h 5116"/>
              <a:gd name="T28" fmla="*/ 0 w 6436"/>
              <a:gd name="T29" fmla="*/ 0 h 5116"/>
              <a:gd name="T30" fmla="*/ 0 w 6436"/>
              <a:gd name="T31" fmla="*/ 0 h 5116"/>
              <a:gd name="T32" fmla="*/ 0 w 6436"/>
              <a:gd name="T33" fmla="*/ 0 h 5116"/>
              <a:gd name="T34" fmla="*/ 0 w 6436"/>
              <a:gd name="T35" fmla="*/ 0 h 5116"/>
              <a:gd name="T36" fmla="*/ 0 w 6436"/>
              <a:gd name="T37" fmla="*/ 0 h 5116"/>
              <a:gd name="T38" fmla="*/ 0 w 6436"/>
              <a:gd name="T39" fmla="*/ 0 h 5116"/>
              <a:gd name="T40" fmla="*/ 0 w 6436"/>
              <a:gd name="T41" fmla="*/ 0 h 5116"/>
              <a:gd name="T42" fmla="*/ 0 w 6436"/>
              <a:gd name="T43" fmla="*/ 0 h 5116"/>
              <a:gd name="T44" fmla="*/ 0 w 6436"/>
              <a:gd name="T45" fmla="*/ 0 h 5116"/>
              <a:gd name="T46" fmla="*/ 0 w 6436"/>
              <a:gd name="T47" fmla="*/ 0 h 5116"/>
              <a:gd name="T48" fmla="*/ 0 w 6436"/>
              <a:gd name="T49" fmla="*/ 0 h 5116"/>
              <a:gd name="T50" fmla="*/ 0 w 6436"/>
              <a:gd name="T51" fmla="*/ 0 h 5116"/>
              <a:gd name="T52" fmla="*/ 0 w 6436"/>
              <a:gd name="T53" fmla="*/ 0 h 5116"/>
              <a:gd name="T54" fmla="*/ 0 w 6436"/>
              <a:gd name="T55" fmla="*/ 0 h 5116"/>
              <a:gd name="T56" fmla="*/ 0 w 6436"/>
              <a:gd name="T57" fmla="*/ 0 h 5116"/>
              <a:gd name="T58" fmla="*/ 0 w 6436"/>
              <a:gd name="T59" fmla="*/ 0 h 5116"/>
              <a:gd name="T60" fmla="*/ 0 w 6436"/>
              <a:gd name="T61" fmla="*/ 0 h 5116"/>
              <a:gd name="T62" fmla="*/ 0 w 6436"/>
              <a:gd name="T63" fmla="*/ 0 h 5116"/>
              <a:gd name="T64" fmla="*/ 0 w 6436"/>
              <a:gd name="T65" fmla="*/ 0 h 5116"/>
              <a:gd name="T66" fmla="*/ 0 w 6436"/>
              <a:gd name="T67" fmla="*/ 0 h 5116"/>
              <a:gd name="T68" fmla="*/ 0 w 6436"/>
              <a:gd name="T69" fmla="*/ 0 h 5116"/>
              <a:gd name="T70" fmla="*/ 0 w 6436"/>
              <a:gd name="T71" fmla="*/ 0 h 5116"/>
              <a:gd name="T72" fmla="*/ 0 w 6436"/>
              <a:gd name="T73" fmla="*/ 0 h 5116"/>
              <a:gd name="T74" fmla="*/ 0 w 6436"/>
              <a:gd name="T75" fmla="*/ 0 h 5116"/>
              <a:gd name="T76" fmla="*/ 0 w 6436"/>
              <a:gd name="T77" fmla="*/ 0 h 5116"/>
              <a:gd name="T78" fmla="*/ 0 w 6436"/>
              <a:gd name="T79" fmla="*/ 0 h 5116"/>
              <a:gd name="T80" fmla="*/ 0 w 6436"/>
              <a:gd name="T81" fmla="*/ 0 h 5116"/>
              <a:gd name="T82" fmla="*/ 0 w 6436"/>
              <a:gd name="T83" fmla="*/ 0 h 5116"/>
              <a:gd name="T84" fmla="*/ 0 w 6436"/>
              <a:gd name="T85" fmla="*/ 0 h 5116"/>
              <a:gd name="T86" fmla="*/ 0 w 6436"/>
              <a:gd name="T87" fmla="*/ 0 h 5116"/>
              <a:gd name="T88" fmla="*/ 0 w 6436"/>
              <a:gd name="T89" fmla="*/ 0 h 5116"/>
              <a:gd name="T90" fmla="*/ 0 w 6436"/>
              <a:gd name="T91" fmla="*/ 0 h 5116"/>
              <a:gd name="T92" fmla="*/ 0 w 6436"/>
              <a:gd name="T93" fmla="*/ 0 h 5116"/>
              <a:gd name="T94" fmla="*/ 0 w 6436"/>
              <a:gd name="T95" fmla="*/ 0 h 5116"/>
              <a:gd name="T96" fmla="*/ 0 w 6436"/>
              <a:gd name="T97" fmla="*/ 0 h 5116"/>
              <a:gd name="T98" fmla="*/ 0 w 6436"/>
              <a:gd name="T99" fmla="*/ 0 h 51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436"/>
              <a:gd name="T151" fmla="*/ 0 h 5116"/>
              <a:gd name="T152" fmla="*/ 6436 w 6436"/>
              <a:gd name="T153" fmla="*/ 5116 h 511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436" h="5116">
                <a:moveTo>
                  <a:pt x="0" y="2565"/>
                </a:moveTo>
                <a:lnTo>
                  <a:pt x="75" y="2400"/>
                </a:lnTo>
                <a:lnTo>
                  <a:pt x="135" y="2235"/>
                </a:lnTo>
                <a:lnTo>
                  <a:pt x="195" y="2070"/>
                </a:lnTo>
                <a:lnTo>
                  <a:pt x="270" y="1920"/>
                </a:lnTo>
                <a:lnTo>
                  <a:pt x="330" y="1755"/>
                </a:lnTo>
                <a:lnTo>
                  <a:pt x="390" y="1605"/>
                </a:lnTo>
                <a:lnTo>
                  <a:pt x="465" y="1455"/>
                </a:lnTo>
                <a:lnTo>
                  <a:pt x="525" y="1320"/>
                </a:lnTo>
                <a:lnTo>
                  <a:pt x="585" y="1170"/>
                </a:lnTo>
                <a:lnTo>
                  <a:pt x="660" y="1035"/>
                </a:lnTo>
                <a:lnTo>
                  <a:pt x="720" y="915"/>
                </a:lnTo>
                <a:lnTo>
                  <a:pt x="780" y="795"/>
                </a:lnTo>
                <a:lnTo>
                  <a:pt x="855" y="675"/>
                </a:lnTo>
                <a:lnTo>
                  <a:pt x="915" y="570"/>
                </a:lnTo>
                <a:lnTo>
                  <a:pt x="975" y="480"/>
                </a:lnTo>
                <a:lnTo>
                  <a:pt x="1050" y="390"/>
                </a:lnTo>
                <a:lnTo>
                  <a:pt x="1110" y="300"/>
                </a:lnTo>
                <a:lnTo>
                  <a:pt x="1170" y="225"/>
                </a:lnTo>
                <a:lnTo>
                  <a:pt x="1245" y="165"/>
                </a:lnTo>
                <a:lnTo>
                  <a:pt x="1305" y="120"/>
                </a:lnTo>
                <a:lnTo>
                  <a:pt x="1365" y="75"/>
                </a:lnTo>
                <a:lnTo>
                  <a:pt x="1440" y="45"/>
                </a:lnTo>
                <a:lnTo>
                  <a:pt x="1500" y="15"/>
                </a:lnTo>
                <a:lnTo>
                  <a:pt x="1560" y="0"/>
                </a:lnTo>
                <a:lnTo>
                  <a:pt x="1635" y="0"/>
                </a:lnTo>
                <a:lnTo>
                  <a:pt x="1695" y="15"/>
                </a:lnTo>
                <a:lnTo>
                  <a:pt x="1755" y="30"/>
                </a:lnTo>
                <a:lnTo>
                  <a:pt x="1830" y="60"/>
                </a:lnTo>
                <a:lnTo>
                  <a:pt x="1890" y="90"/>
                </a:lnTo>
                <a:lnTo>
                  <a:pt x="1950" y="135"/>
                </a:lnTo>
                <a:lnTo>
                  <a:pt x="2025" y="195"/>
                </a:lnTo>
                <a:lnTo>
                  <a:pt x="2085" y="270"/>
                </a:lnTo>
                <a:lnTo>
                  <a:pt x="2145" y="345"/>
                </a:lnTo>
                <a:lnTo>
                  <a:pt x="2220" y="435"/>
                </a:lnTo>
                <a:lnTo>
                  <a:pt x="2280" y="525"/>
                </a:lnTo>
                <a:lnTo>
                  <a:pt x="2340" y="630"/>
                </a:lnTo>
                <a:lnTo>
                  <a:pt x="2415" y="735"/>
                </a:lnTo>
                <a:lnTo>
                  <a:pt x="2475" y="855"/>
                </a:lnTo>
                <a:lnTo>
                  <a:pt x="2535" y="975"/>
                </a:lnTo>
                <a:lnTo>
                  <a:pt x="2610" y="1110"/>
                </a:lnTo>
                <a:lnTo>
                  <a:pt x="2670" y="1245"/>
                </a:lnTo>
                <a:lnTo>
                  <a:pt x="2730" y="1380"/>
                </a:lnTo>
                <a:lnTo>
                  <a:pt x="2805" y="1530"/>
                </a:lnTo>
                <a:lnTo>
                  <a:pt x="2865" y="1680"/>
                </a:lnTo>
                <a:lnTo>
                  <a:pt x="2925" y="1830"/>
                </a:lnTo>
                <a:lnTo>
                  <a:pt x="3000" y="1995"/>
                </a:lnTo>
                <a:lnTo>
                  <a:pt x="3061" y="2160"/>
                </a:lnTo>
                <a:lnTo>
                  <a:pt x="3121" y="2310"/>
                </a:lnTo>
                <a:lnTo>
                  <a:pt x="3196" y="2475"/>
                </a:lnTo>
                <a:lnTo>
                  <a:pt x="3256" y="2640"/>
                </a:lnTo>
                <a:lnTo>
                  <a:pt x="3316" y="2806"/>
                </a:lnTo>
                <a:lnTo>
                  <a:pt x="3376" y="2956"/>
                </a:lnTo>
                <a:lnTo>
                  <a:pt x="3451" y="3121"/>
                </a:lnTo>
                <a:lnTo>
                  <a:pt x="3511" y="3286"/>
                </a:lnTo>
                <a:lnTo>
                  <a:pt x="3571" y="3436"/>
                </a:lnTo>
                <a:lnTo>
                  <a:pt x="3646" y="3586"/>
                </a:lnTo>
                <a:lnTo>
                  <a:pt x="3706" y="3736"/>
                </a:lnTo>
                <a:lnTo>
                  <a:pt x="3766" y="3871"/>
                </a:lnTo>
                <a:lnTo>
                  <a:pt x="3841" y="4006"/>
                </a:lnTo>
                <a:lnTo>
                  <a:pt x="3901" y="4141"/>
                </a:lnTo>
                <a:lnTo>
                  <a:pt x="3961" y="4261"/>
                </a:lnTo>
                <a:lnTo>
                  <a:pt x="4036" y="4381"/>
                </a:lnTo>
                <a:lnTo>
                  <a:pt x="4096" y="4486"/>
                </a:lnTo>
                <a:lnTo>
                  <a:pt x="4156" y="4591"/>
                </a:lnTo>
                <a:lnTo>
                  <a:pt x="4231" y="4681"/>
                </a:lnTo>
                <a:lnTo>
                  <a:pt x="4291" y="4771"/>
                </a:lnTo>
                <a:lnTo>
                  <a:pt x="4351" y="4846"/>
                </a:lnTo>
                <a:lnTo>
                  <a:pt x="4426" y="4921"/>
                </a:lnTo>
                <a:lnTo>
                  <a:pt x="4486" y="4981"/>
                </a:lnTo>
                <a:lnTo>
                  <a:pt x="4546" y="5026"/>
                </a:lnTo>
                <a:lnTo>
                  <a:pt x="4621" y="5056"/>
                </a:lnTo>
                <a:lnTo>
                  <a:pt x="4681" y="5086"/>
                </a:lnTo>
                <a:lnTo>
                  <a:pt x="4741" y="5101"/>
                </a:lnTo>
                <a:lnTo>
                  <a:pt x="4816" y="5116"/>
                </a:lnTo>
                <a:lnTo>
                  <a:pt x="4876" y="5116"/>
                </a:lnTo>
                <a:lnTo>
                  <a:pt x="4936" y="5101"/>
                </a:lnTo>
                <a:lnTo>
                  <a:pt x="5011" y="5071"/>
                </a:lnTo>
                <a:lnTo>
                  <a:pt x="5071" y="5041"/>
                </a:lnTo>
                <a:lnTo>
                  <a:pt x="5131" y="4996"/>
                </a:lnTo>
                <a:lnTo>
                  <a:pt x="5206" y="4951"/>
                </a:lnTo>
                <a:lnTo>
                  <a:pt x="5266" y="4891"/>
                </a:lnTo>
                <a:lnTo>
                  <a:pt x="5326" y="4816"/>
                </a:lnTo>
                <a:lnTo>
                  <a:pt x="5401" y="4726"/>
                </a:lnTo>
                <a:lnTo>
                  <a:pt x="5461" y="4636"/>
                </a:lnTo>
                <a:lnTo>
                  <a:pt x="5521" y="4546"/>
                </a:lnTo>
                <a:lnTo>
                  <a:pt x="5596" y="4441"/>
                </a:lnTo>
                <a:lnTo>
                  <a:pt x="5656" y="4321"/>
                </a:lnTo>
                <a:lnTo>
                  <a:pt x="5716" y="4201"/>
                </a:lnTo>
                <a:lnTo>
                  <a:pt x="5791" y="4081"/>
                </a:lnTo>
                <a:lnTo>
                  <a:pt x="5851" y="3946"/>
                </a:lnTo>
                <a:lnTo>
                  <a:pt x="5911" y="3796"/>
                </a:lnTo>
                <a:lnTo>
                  <a:pt x="5986" y="3661"/>
                </a:lnTo>
                <a:lnTo>
                  <a:pt x="6046" y="3511"/>
                </a:lnTo>
                <a:lnTo>
                  <a:pt x="6106" y="3361"/>
                </a:lnTo>
                <a:lnTo>
                  <a:pt x="6181" y="3196"/>
                </a:lnTo>
                <a:lnTo>
                  <a:pt x="6241" y="3046"/>
                </a:lnTo>
                <a:lnTo>
                  <a:pt x="6301" y="2881"/>
                </a:lnTo>
                <a:lnTo>
                  <a:pt x="6376" y="2716"/>
                </a:lnTo>
                <a:lnTo>
                  <a:pt x="6436" y="2565"/>
                </a:lnTo>
              </a:path>
            </a:pathLst>
          </a:custGeom>
          <a:solidFill>
            <a:srgbClr val="FFFF00">
              <a:alpha val="50195"/>
            </a:srgbClr>
          </a:solidFill>
          <a:ln w="28575">
            <a:solidFill>
              <a:schemeClr val="tx1"/>
            </a:solidFill>
            <a:prstDash val="solid"/>
            <a:round/>
            <a:headEnd/>
            <a:tailEnd/>
          </a:ln>
        </p:spPr>
        <p:txBody>
          <a:bodyPr/>
          <a:lstStyle/>
          <a:p>
            <a:endParaRPr lang="zh-CN" altLang="en-US"/>
          </a:p>
        </p:txBody>
      </p:sp>
      <p:pic>
        <p:nvPicPr>
          <p:cNvPr id="48" name="Picture 6" descr="E:\Pictures\physics46.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07100" y="75722"/>
            <a:ext cx="3308350" cy="237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Line 42"/>
          <p:cNvSpPr>
            <a:spLocks noChangeShapeType="1"/>
          </p:cNvSpPr>
          <p:nvPr/>
        </p:nvSpPr>
        <p:spPr bwMode="auto">
          <a:xfrm flipH="1">
            <a:off x="7389294" y="3507880"/>
            <a:ext cx="838200" cy="0"/>
          </a:xfrm>
          <a:prstGeom prst="line">
            <a:avLst/>
          </a:prstGeom>
          <a:noFill/>
          <a:ln w="38100">
            <a:solidFill>
              <a:schemeClr val="tx1"/>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12"/>
          <p:cNvSpPr txBox="1">
            <a:spLocks noChangeArrowheads="1"/>
          </p:cNvSpPr>
          <p:nvPr/>
        </p:nvSpPr>
        <p:spPr bwMode="auto">
          <a:xfrm>
            <a:off x="2168897" y="3916356"/>
            <a:ext cx="3733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spcBef>
                <a:spcPct val="50000"/>
              </a:spcBef>
            </a:pPr>
            <a:r>
              <a:rPr lang="zh-CN" altLang="en-US" sz="2800" i="0" dirty="0">
                <a:solidFill>
                  <a:srgbClr val="009900"/>
                </a:solidFill>
              </a:rPr>
              <a:t>沿</a:t>
            </a:r>
            <a:r>
              <a:rPr lang="en-US" altLang="zh-CN" sz="2800" i="0" dirty="0">
                <a:solidFill>
                  <a:srgbClr val="009900"/>
                </a:solidFill>
              </a:rPr>
              <a:t>x </a:t>
            </a:r>
            <a:r>
              <a:rPr lang="zh-CN" altLang="en-US" sz="2800" i="0" dirty="0">
                <a:solidFill>
                  <a:srgbClr val="009900"/>
                </a:solidFill>
              </a:rPr>
              <a:t>轴正向传播的波</a:t>
            </a:r>
          </a:p>
        </p:txBody>
      </p:sp>
      <p:graphicFrame>
        <p:nvGraphicFramePr>
          <p:cNvPr id="51" name="对象 50"/>
          <p:cNvGraphicFramePr>
            <a:graphicFrameLocks noChangeAspect="1"/>
          </p:cNvGraphicFramePr>
          <p:nvPr>
            <p:extLst>
              <p:ext uri="{D42A27DB-BD31-4B8C-83A1-F6EECF244321}">
                <p14:modId xmlns:p14="http://schemas.microsoft.com/office/powerpoint/2010/main" val="508302471"/>
              </p:ext>
            </p:extLst>
          </p:nvPr>
        </p:nvGraphicFramePr>
        <p:xfrm>
          <a:off x="6093614" y="3707757"/>
          <a:ext cx="3810280" cy="1082207"/>
        </p:xfrm>
        <a:graphic>
          <a:graphicData uri="http://schemas.openxmlformats.org/presentationml/2006/ole">
            <mc:AlternateContent xmlns:mc="http://schemas.openxmlformats.org/markup-compatibility/2006">
              <mc:Choice xmlns:v="urn:schemas-microsoft-com:vml" Requires="v">
                <p:oleObj spid="_x0000_s205444" name="公式" r:id="rId4" imgW="1473120" imgH="431640" progId="Equation.3">
                  <p:embed/>
                </p:oleObj>
              </mc:Choice>
              <mc:Fallback>
                <p:oleObj name="公式" r:id="rId4" imgW="1473120" imgH="431640" progId="Equation.3">
                  <p:embed/>
                  <p:pic>
                    <p:nvPicPr>
                      <p:cNvPr id="0" name=""/>
                      <p:cNvPicPr>
                        <a:picLocks noChangeAspect="1" noChangeArrowheads="1"/>
                      </p:cNvPicPr>
                      <p:nvPr/>
                    </p:nvPicPr>
                    <p:blipFill>
                      <a:blip r:embed="rId5"/>
                      <a:srcRect/>
                      <a:stretch>
                        <a:fillRect/>
                      </a:stretch>
                    </p:blipFill>
                    <p:spPr bwMode="auto">
                      <a:xfrm>
                        <a:off x="6093614" y="3707757"/>
                        <a:ext cx="3810280" cy="1082207"/>
                      </a:xfrm>
                      <a:prstGeom prst="rect">
                        <a:avLst/>
                      </a:prstGeom>
                      <a:noFill/>
                      <a:ln>
                        <a:noFill/>
                      </a:ln>
                      <a:effectLst/>
                      <a:extLst/>
                    </p:spPr>
                  </p:pic>
                </p:oleObj>
              </mc:Fallback>
            </mc:AlternateContent>
          </a:graphicData>
        </a:graphic>
      </p:graphicFrame>
      <p:sp>
        <p:nvSpPr>
          <p:cNvPr id="52" name="Text Box 13"/>
          <p:cNvSpPr txBox="1">
            <a:spLocks noChangeArrowheads="1"/>
          </p:cNvSpPr>
          <p:nvPr/>
        </p:nvSpPr>
        <p:spPr bwMode="auto">
          <a:xfrm>
            <a:off x="2007581" y="4923625"/>
            <a:ext cx="3771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spcBef>
                <a:spcPct val="50000"/>
              </a:spcBef>
            </a:pPr>
            <a:r>
              <a:rPr lang="zh-CN" altLang="en-US" sz="2800" i="0" dirty="0">
                <a:solidFill>
                  <a:srgbClr val="6600CC"/>
                </a:solidFill>
              </a:rPr>
              <a:t>沿</a:t>
            </a:r>
            <a:r>
              <a:rPr lang="en-US" altLang="zh-CN" sz="2800" i="0" dirty="0">
                <a:solidFill>
                  <a:srgbClr val="6600CC"/>
                </a:solidFill>
              </a:rPr>
              <a:t>x </a:t>
            </a:r>
            <a:r>
              <a:rPr lang="zh-CN" altLang="en-US" sz="2800" i="0" dirty="0">
                <a:solidFill>
                  <a:srgbClr val="6600CC"/>
                </a:solidFill>
              </a:rPr>
              <a:t>轴负向传播的波</a:t>
            </a:r>
          </a:p>
        </p:txBody>
      </p:sp>
      <p:graphicFrame>
        <p:nvGraphicFramePr>
          <p:cNvPr id="53" name="对象 52"/>
          <p:cNvGraphicFramePr>
            <a:graphicFrameLocks noChangeAspect="1"/>
          </p:cNvGraphicFramePr>
          <p:nvPr>
            <p:extLst>
              <p:ext uri="{D42A27DB-BD31-4B8C-83A1-F6EECF244321}">
                <p14:modId xmlns:p14="http://schemas.microsoft.com/office/powerpoint/2010/main" val="165560355"/>
              </p:ext>
            </p:extLst>
          </p:nvPr>
        </p:nvGraphicFramePr>
        <p:xfrm>
          <a:off x="6195405" y="4670588"/>
          <a:ext cx="3403688" cy="1019325"/>
        </p:xfrm>
        <a:graphic>
          <a:graphicData uri="http://schemas.openxmlformats.org/presentationml/2006/ole">
            <mc:AlternateContent xmlns:mc="http://schemas.openxmlformats.org/markup-compatibility/2006">
              <mc:Choice xmlns:v="urn:schemas-microsoft-com:vml" Requires="v">
                <p:oleObj spid="_x0000_s205445" name="公式" r:id="rId6" imgW="1485720" imgH="431640" progId="Equation.3">
                  <p:embed/>
                </p:oleObj>
              </mc:Choice>
              <mc:Fallback>
                <p:oleObj name="公式" r:id="rId6" imgW="1485720" imgH="431640" progId="Equation.3">
                  <p:embed/>
                  <p:pic>
                    <p:nvPicPr>
                      <p:cNvPr id="0" name=""/>
                      <p:cNvPicPr>
                        <a:picLocks noChangeAspect="1" noChangeArrowheads="1"/>
                      </p:cNvPicPr>
                      <p:nvPr/>
                    </p:nvPicPr>
                    <p:blipFill>
                      <a:blip r:embed="rId7"/>
                      <a:srcRect/>
                      <a:stretch>
                        <a:fillRect/>
                      </a:stretch>
                    </p:blipFill>
                    <p:spPr bwMode="auto">
                      <a:xfrm>
                        <a:off x="6195405" y="4670588"/>
                        <a:ext cx="3403688" cy="1019325"/>
                      </a:xfrm>
                      <a:prstGeom prst="rect">
                        <a:avLst/>
                      </a:prstGeom>
                      <a:noFill/>
                      <a:ln>
                        <a:noFill/>
                      </a:ln>
                      <a:effectLst/>
                      <a:extLst/>
                    </p:spPr>
                  </p:pic>
                </p:oleObj>
              </mc:Fallback>
            </mc:AlternateContent>
          </a:graphicData>
        </a:graphic>
      </p:graphicFrame>
      <p:sp>
        <p:nvSpPr>
          <p:cNvPr id="54" name="Text Box 14"/>
          <p:cNvSpPr txBox="1">
            <a:spLocks noChangeArrowheads="1"/>
          </p:cNvSpPr>
          <p:nvPr/>
        </p:nvSpPr>
        <p:spPr bwMode="auto">
          <a:xfrm>
            <a:off x="2135561" y="5570292"/>
            <a:ext cx="1600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spcBef>
                <a:spcPct val="50000"/>
              </a:spcBef>
            </a:pPr>
            <a:r>
              <a:rPr lang="zh-CN" altLang="en-US" sz="2800" i="0" dirty="0">
                <a:solidFill>
                  <a:srgbClr val="C00000"/>
                </a:solidFill>
              </a:rPr>
              <a:t>合成波</a:t>
            </a:r>
          </a:p>
        </p:txBody>
      </p:sp>
      <p:graphicFrame>
        <p:nvGraphicFramePr>
          <p:cNvPr id="55" name="对象 54"/>
          <p:cNvGraphicFramePr>
            <a:graphicFrameLocks noChangeAspect="1"/>
          </p:cNvGraphicFramePr>
          <p:nvPr>
            <p:extLst>
              <p:ext uri="{D42A27DB-BD31-4B8C-83A1-F6EECF244321}">
                <p14:modId xmlns:p14="http://schemas.microsoft.com/office/powerpoint/2010/main" val="895995395"/>
              </p:ext>
            </p:extLst>
          </p:nvPr>
        </p:nvGraphicFramePr>
        <p:xfrm>
          <a:off x="3831409" y="5627618"/>
          <a:ext cx="4727995" cy="569207"/>
        </p:xfrm>
        <a:graphic>
          <a:graphicData uri="http://schemas.openxmlformats.org/presentationml/2006/ole">
            <mc:AlternateContent xmlns:mc="http://schemas.openxmlformats.org/markup-compatibility/2006">
              <mc:Choice xmlns:v="urn:schemas-microsoft-com:vml" Requires="v">
                <p:oleObj spid="_x0000_s205446" name="Equation" r:id="rId8" imgW="1647719" imgH="85839" progId="Equation.3">
                  <p:embed/>
                </p:oleObj>
              </mc:Choice>
              <mc:Fallback>
                <p:oleObj name="Equation" r:id="rId8" imgW="1647719" imgH="8583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31409" y="5627618"/>
                        <a:ext cx="4727995" cy="569207"/>
                      </a:xfrm>
                      <a:prstGeom prst="rect">
                        <a:avLst/>
                      </a:prstGeom>
                      <a:noFill/>
                      <a:ln>
                        <a:noFill/>
                      </a:ln>
                      <a:effectLst/>
                      <a:extLst/>
                    </p:spPr>
                  </p:pic>
                </p:oleObj>
              </mc:Fallback>
            </mc:AlternateContent>
          </a:graphicData>
        </a:graphic>
      </p:graphicFrame>
      <p:sp>
        <p:nvSpPr>
          <p:cNvPr id="56" name="Text Box 6"/>
          <p:cNvSpPr txBox="1">
            <a:spLocks noChangeArrowheads="1"/>
          </p:cNvSpPr>
          <p:nvPr/>
        </p:nvSpPr>
        <p:spPr bwMode="auto">
          <a:xfrm>
            <a:off x="8386764" y="5623163"/>
            <a:ext cx="22812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algn="ctr" eaLnBrk="1" hangingPunct="1"/>
            <a:r>
              <a:rPr lang="zh-CN" altLang="en-US" sz="2800" i="0" dirty="0">
                <a:solidFill>
                  <a:srgbClr val="FF00FF"/>
                </a:solidFill>
              </a:rPr>
              <a:t>驻波方程</a:t>
            </a:r>
          </a:p>
        </p:txBody>
      </p:sp>
      <p:sp>
        <p:nvSpPr>
          <p:cNvPr id="57" name="Text Box 46"/>
          <p:cNvSpPr txBox="1">
            <a:spLocks noChangeArrowheads="1"/>
          </p:cNvSpPr>
          <p:nvPr/>
        </p:nvSpPr>
        <p:spPr bwMode="auto">
          <a:xfrm>
            <a:off x="2045681" y="6196825"/>
            <a:ext cx="8299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i="0" dirty="0">
                <a:solidFill>
                  <a:srgbClr val="CC3300"/>
                </a:solidFill>
              </a:rPr>
              <a:t>各质点均做简谐振动，但振幅随位置做周期性变化  </a:t>
            </a:r>
            <a:endParaRPr lang="en-US" altLang="zh-CN" sz="2800" i="0" dirty="0">
              <a:solidFill>
                <a:srgbClr val="CC3300"/>
              </a:solidFill>
            </a:endParaRPr>
          </a:p>
        </p:txBody>
      </p:sp>
    </p:spTree>
    <p:extLst>
      <p:ext uri="{BB962C8B-B14F-4D97-AF65-F5344CB8AC3E}">
        <p14:creationId xmlns:p14="http://schemas.microsoft.com/office/powerpoint/2010/main" val="103500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ppt_x"/>
                                          </p:val>
                                        </p:tav>
                                        <p:tav tm="100000">
                                          <p:val>
                                            <p:strVal val="#ppt_x"/>
                                          </p:val>
                                        </p:tav>
                                      </p:tavLst>
                                    </p:anim>
                                    <p:anim calcmode="lin" valueType="num">
                                      <p:cBhvr additive="base">
                                        <p:cTn id="2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fill="hold"/>
                                        <p:tgtEl>
                                          <p:spTgt spid="33"/>
                                        </p:tgtEl>
                                        <p:attrNameLst>
                                          <p:attrName>ppt_x</p:attrName>
                                        </p:attrNameLst>
                                      </p:cBhvr>
                                      <p:tavLst>
                                        <p:tav tm="0">
                                          <p:val>
                                            <p:strVal val="#ppt_x"/>
                                          </p:val>
                                        </p:tav>
                                        <p:tav tm="100000">
                                          <p:val>
                                            <p:strVal val="#ppt_x"/>
                                          </p:val>
                                        </p:tav>
                                      </p:tavLst>
                                    </p:anim>
                                    <p:anim calcmode="lin" valueType="num">
                                      <p:cBhvr additive="base">
                                        <p:cTn id="2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additive="base">
                                        <p:cTn id="34" dur="500" fill="hold"/>
                                        <p:tgtEl>
                                          <p:spTgt spid="34"/>
                                        </p:tgtEl>
                                        <p:attrNameLst>
                                          <p:attrName>ppt_x</p:attrName>
                                        </p:attrNameLst>
                                      </p:cBhvr>
                                      <p:tavLst>
                                        <p:tav tm="0">
                                          <p:val>
                                            <p:strVal val="#ppt_x"/>
                                          </p:val>
                                        </p:tav>
                                        <p:tav tm="100000">
                                          <p:val>
                                            <p:strVal val="#ppt_x"/>
                                          </p:val>
                                        </p:tav>
                                      </p:tavLst>
                                    </p:anim>
                                    <p:anim calcmode="lin" valueType="num">
                                      <p:cBhvr additive="base">
                                        <p:cTn id="35"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 calcmode="lin" valueType="num">
                                      <p:cBhvr additive="base">
                                        <p:cTn id="40" dur="500" fill="hold"/>
                                        <p:tgtEl>
                                          <p:spTgt spid="35"/>
                                        </p:tgtEl>
                                        <p:attrNameLst>
                                          <p:attrName>ppt_x</p:attrName>
                                        </p:attrNameLst>
                                      </p:cBhvr>
                                      <p:tavLst>
                                        <p:tav tm="0">
                                          <p:val>
                                            <p:strVal val="#ppt_x"/>
                                          </p:val>
                                        </p:tav>
                                        <p:tav tm="100000">
                                          <p:val>
                                            <p:strVal val="#ppt_x"/>
                                          </p:val>
                                        </p:tav>
                                      </p:tavLst>
                                    </p:anim>
                                    <p:anim calcmode="lin" valueType="num">
                                      <p:cBhvr additive="base">
                                        <p:cTn id="41"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6" presetClass="entr" presetSubtype="0" fill="hold" grpId="0" nodeType="click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down)">
                                      <p:cBhvr>
                                        <p:cTn id="46" dur="580">
                                          <p:stCondLst>
                                            <p:cond delay="0"/>
                                          </p:stCondLst>
                                        </p:cTn>
                                        <p:tgtEl>
                                          <p:spTgt spid="32"/>
                                        </p:tgtEl>
                                      </p:cBhvr>
                                    </p:animEffect>
                                    <p:anim calcmode="lin" valueType="num">
                                      <p:cBhvr>
                                        <p:cTn id="47"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52" dur="26">
                                          <p:stCondLst>
                                            <p:cond delay="650"/>
                                          </p:stCondLst>
                                        </p:cTn>
                                        <p:tgtEl>
                                          <p:spTgt spid="32"/>
                                        </p:tgtEl>
                                      </p:cBhvr>
                                      <p:to x="100000" y="60000"/>
                                    </p:animScale>
                                    <p:animScale>
                                      <p:cBhvr>
                                        <p:cTn id="53" dur="166" decel="50000">
                                          <p:stCondLst>
                                            <p:cond delay="676"/>
                                          </p:stCondLst>
                                        </p:cTn>
                                        <p:tgtEl>
                                          <p:spTgt spid="32"/>
                                        </p:tgtEl>
                                      </p:cBhvr>
                                      <p:to x="100000" y="100000"/>
                                    </p:animScale>
                                    <p:animScale>
                                      <p:cBhvr>
                                        <p:cTn id="54" dur="26">
                                          <p:stCondLst>
                                            <p:cond delay="1312"/>
                                          </p:stCondLst>
                                        </p:cTn>
                                        <p:tgtEl>
                                          <p:spTgt spid="32"/>
                                        </p:tgtEl>
                                      </p:cBhvr>
                                      <p:to x="100000" y="80000"/>
                                    </p:animScale>
                                    <p:animScale>
                                      <p:cBhvr>
                                        <p:cTn id="55" dur="166" decel="50000">
                                          <p:stCondLst>
                                            <p:cond delay="1338"/>
                                          </p:stCondLst>
                                        </p:cTn>
                                        <p:tgtEl>
                                          <p:spTgt spid="32"/>
                                        </p:tgtEl>
                                      </p:cBhvr>
                                      <p:to x="100000" y="100000"/>
                                    </p:animScale>
                                    <p:animScale>
                                      <p:cBhvr>
                                        <p:cTn id="56" dur="26">
                                          <p:stCondLst>
                                            <p:cond delay="1642"/>
                                          </p:stCondLst>
                                        </p:cTn>
                                        <p:tgtEl>
                                          <p:spTgt spid="32"/>
                                        </p:tgtEl>
                                      </p:cBhvr>
                                      <p:to x="100000" y="90000"/>
                                    </p:animScale>
                                    <p:animScale>
                                      <p:cBhvr>
                                        <p:cTn id="57" dur="166" decel="50000">
                                          <p:stCondLst>
                                            <p:cond delay="1668"/>
                                          </p:stCondLst>
                                        </p:cTn>
                                        <p:tgtEl>
                                          <p:spTgt spid="32"/>
                                        </p:tgtEl>
                                      </p:cBhvr>
                                      <p:to x="100000" y="100000"/>
                                    </p:animScale>
                                    <p:animScale>
                                      <p:cBhvr>
                                        <p:cTn id="58" dur="26">
                                          <p:stCondLst>
                                            <p:cond delay="1808"/>
                                          </p:stCondLst>
                                        </p:cTn>
                                        <p:tgtEl>
                                          <p:spTgt spid="32"/>
                                        </p:tgtEl>
                                      </p:cBhvr>
                                      <p:to x="100000" y="95000"/>
                                    </p:animScale>
                                    <p:animScale>
                                      <p:cBhvr>
                                        <p:cTn id="59" dur="166" decel="50000">
                                          <p:stCondLst>
                                            <p:cond delay="1834"/>
                                          </p:stCondLst>
                                        </p:cTn>
                                        <p:tgtEl>
                                          <p:spTgt spid="32"/>
                                        </p:tgtEl>
                                      </p:cBhvr>
                                      <p:to x="100000" y="100000"/>
                                    </p:animScale>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36"/>
                                        </p:tgtEl>
                                        <p:attrNameLst>
                                          <p:attrName>style.visibility</p:attrName>
                                        </p:attrNameLst>
                                      </p:cBhvr>
                                      <p:to>
                                        <p:strVal val="visible"/>
                                      </p:to>
                                    </p:set>
                                    <p:anim calcmode="lin" valueType="num">
                                      <p:cBhvr additive="base">
                                        <p:cTn id="64" dur="500" fill="hold"/>
                                        <p:tgtEl>
                                          <p:spTgt spid="36"/>
                                        </p:tgtEl>
                                        <p:attrNameLst>
                                          <p:attrName>ppt_x</p:attrName>
                                        </p:attrNameLst>
                                      </p:cBhvr>
                                      <p:tavLst>
                                        <p:tav tm="0">
                                          <p:val>
                                            <p:strVal val="#ppt_x"/>
                                          </p:val>
                                        </p:tav>
                                        <p:tav tm="100000">
                                          <p:val>
                                            <p:strVal val="#ppt_x"/>
                                          </p:val>
                                        </p:tav>
                                      </p:tavLst>
                                    </p:anim>
                                    <p:anim calcmode="lin" valueType="num">
                                      <p:cBhvr additive="base">
                                        <p:cTn id="6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37"/>
                                        </p:tgtEl>
                                        <p:attrNameLst>
                                          <p:attrName>style.visibility</p:attrName>
                                        </p:attrNameLst>
                                      </p:cBhvr>
                                      <p:to>
                                        <p:strVal val="visible"/>
                                      </p:to>
                                    </p:set>
                                    <p:anim calcmode="lin" valueType="num">
                                      <p:cBhvr additive="base">
                                        <p:cTn id="70" dur="500" fill="hold"/>
                                        <p:tgtEl>
                                          <p:spTgt spid="37"/>
                                        </p:tgtEl>
                                        <p:attrNameLst>
                                          <p:attrName>ppt_x</p:attrName>
                                        </p:attrNameLst>
                                      </p:cBhvr>
                                      <p:tavLst>
                                        <p:tav tm="0">
                                          <p:val>
                                            <p:strVal val="#ppt_x"/>
                                          </p:val>
                                        </p:tav>
                                        <p:tav tm="100000">
                                          <p:val>
                                            <p:strVal val="#ppt_x"/>
                                          </p:val>
                                        </p:tav>
                                      </p:tavLst>
                                    </p:anim>
                                    <p:anim calcmode="lin" valueType="num">
                                      <p:cBhvr additive="base">
                                        <p:cTn id="71"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38"/>
                                        </p:tgtEl>
                                        <p:attrNameLst>
                                          <p:attrName>style.visibility</p:attrName>
                                        </p:attrNameLst>
                                      </p:cBhvr>
                                      <p:to>
                                        <p:strVal val="visible"/>
                                      </p:to>
                                    </p:set>
                                    <p:anim calcmode="lin" valueType="num">
                                      <p:cBhvr additive="base">
                                        <p:cTn id="76" dur="500" fill="hold"/>
                                        <p:tgtEl>
                                          <p:spTgt spid="38"/>
                                        </p:tgtEl>
                                        <p:attrNameLst>
                                          <p:attrName>ppt_x</p:attrName>
                                        </p:attrNameLst>
                                      </p:cBhvr>
                                      <p:tavLst>
                                        <p:tav tm="0">
                                          <p:val>
                                            <p:strVal val="#ppt_x"/>
                                          </p:val>
                                        </p:tav>
                                        <p:tav tm="100000">
                                          <p:val>
                                            <p:strVal val="#ppt_x"/>
                                          </p:val>
                                        </p:tav>
                                      </p:tavLst>
                                    </p:anim>
                                    <p:anim calcmode="lin" valueType="num">
                                      <p:cBhvr additive="base">
                                        <p:cTn id="77"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48"/>
                                        </p:tgtEl>
                                        <p:attrNameLst>
                                          <p:attrName>style.visibility</p:attrName>
                                        </p:attrNameLst>
                                      </p:cBhvr>
                                      <p:to>
                                        <p:strVal val="visible"/>
                                      </p:to>
                                    </p:set>
                                    <p:anim calcmode="lin" valueType="num">
                                      <p:cBhvr additive="base">
                                        <p:cTn id="82" dur="500" fill="hold"/>
                                        <p:tgtEl>
                                          <p:spTgt spid="48"/>
                                        </p:tgtEl>
                                        <p:attrNameLst>
                                          <p:attrName>ppt_x</p:attrName>
                                        </p:attrNameLst>
                                      </p:cBhvr>
                                      <p:tavLst>
                                        <p:tav tm="0">
                                          <p:val>
                                            <p:strVal val="#ppt_x"/>
                                          </p:val>
                                        </p:tav>
                                        <p:tav tm="100000">
                                          <p:val>
                                            <p:strVal val="#ppt_x"/>
                                          </p:val>
                                        </p:tav>
                                      </p:tavLst>
                                    </p:anim>
                                    <p:anim calcmode="lin" valueType="num">
                                      <p:cBhvr additive="base">
                                        <p:cTn id="8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6" presetClass="entr" presetSubtype="0" fill="hold" grpId="0" nodeType="click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wipe(down)">
                                      <p:cBhvr>
                                        <p:cTn id="88" dur="580">
                                          <p:stCondLst>
                                            <p:cond delay="0"/>
                                          </p:stCondLst>
                                        </p:cTn>
                                        <p:tgtEl>
                                          <p:spTgt spid="49"/>
                                        </p:tgtEl>
                                      </p:cBhvr>
                                    </p:animEffect>
                                    <p:anim calcmode="lin" valueType="num">
                                      <p:cBhvr>
                                        <p:cTn id="89"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90"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91"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92"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93"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94" dur="26">
                                          <p:stCondLst>
                                            <p:cond delay="650"/>
                                          </p:stCondLst>
                                        </p:cTn>
                                        <p:tgtEl>
                                          <p:spTgt spid="49"/>
                                        </p:tgtEl>
                                      </p:cBhvr>
                                      <p:to x="100000" y="60000"/>
                                    </p:animScale>
                                    <p:animScale>
                                      <p:cBhvr>
                                        <p:cTn id="95" dur="166" decel="50000">
                                          <p:stCondLst>
                                            <p:cond delay="676"/>
                                          </p:stCondLst>
                                        </p:cTn>
                                        <p:tgtEl>
                                          <p:spTgt spid="49"/>
                                        </p:tgtEl>
                                      </p:cBhvr>
                                      <p:to x="100000" y="100000"/>
                                    </p:animScale>
                                    <p:animScale>
                                      <p:cBhvr>
                                        <p:cTn id="96" dur="26">
                                          <p:stCondLst>
                                            <p:cond delay="1312"/>
                                          </p:stCondLst>
                                        </p:cTn>
                                        <p:tgtEl>
                                          <p:spTgt spid="49"/>
                                        </p:tgtEl>
                                      </p:cBhvr>
                                      <p:to x="100000" y="80000"/>
                                    </p:animScale>
                                    <p:animScale>
                                      <p:cBhvr>
                                        <p:cTn id="97" dur="166" decel="50000">
                                          <p:stCondLst>
                                            <p:cond delay="1338"/>
                                          </p:stCondLst>
                                        </p:cTn>
                                        <p:tgtEl>
                                          <p:spTgt spid="49"/>
                                        </p:tgtEl>
                                      </p:cBhvr>
                                      <p:to x="100000" y="100000"/>
                                    </p:animScale>
                                    <p:animScale>
                                      <p:cBhvr>
                                        <p:cTn id="98" dur="26">
                                          <p:stCondLst>
                                            <p:cond delay="1642"/>
                                          </p:stCondLst>
                                        </p:cTn>
                                        <p:tgtEl>
                                          <p:spTgt spid="49"/>
                                        </p:tgtEl>
                                      </p:cBhvr>
                                      <p:to x="100000" y="90000"/>
                                    </p:animScale>
                                    <p:animScale>
                                      <p:cBhvr>
                                        <p:cTn id="99" dur="166" decel="50000">
                                          <p:stCondLst>
                                            <p:cond delay="1668"/>
                                          </p:stCondLst>
                                        </p:cTn>
                                        <p:tgtEl>
                                          <p:spTgt spid="49"/>
                                        </p:tgtEl>
                                      </p:cBhvr>
                                      <p:to x="100000" y="100000"/>
                                    </p:animScale>
                                    <p:animScale>
                                      <p:cBhvr>
                                        <p:cTn id="100" dur="26">
                                          <p:stCondLst>
                                            <p:cond delay="1808"/>
                                          </p:stCondLst>
                                        </p:cTn>
                                        <p:tgtEl>
                                          <p:spTgt spid="49"/>
                                        </p:tgtEl>
                                      </p:cBhvr>
                                      <p:to x="100000" y="95000"/>
                                    </p:animScale>
                                    <p:animScale>
                                      <p:cBhvr>
                                        <p:cTn id="101" dur="166" decel="50000">
                                          <p:stCondLst>
                                            <p:cond delay="1834"/>
                                          </p:stCondLst>
                                        </p:cTn>
                                        <p:tgtEl>
                                          <p:spTgt spid="49"/>
                                        </p:tgtEl>
                                      </p:cBhvr>
                                      <p:to x="100000" y="100000"/>
                                    </p:animScale>
                                  </p:childTnLst>
                                </p:cTn>
                              </p:par>
                            </p:childTnLst>
                          </p:cTn>
                        </p:par>
                      </p:childTnLst>
                    </p:cTn>
                  </p:par>
                  <p:par>
                    <p:cTn id="102" fill="hold">
                      <p:stCondLst>
                        <p:cond delay="indefinite"/>
                      </p:stCondLst>
                      <p:childTnLst>
                        <p:par>
                          <p:cTn id="103" fill="hold">
                            <p:stCondLst>
                              <p:cond delay="0"/>
                            </p:stCondLst>
                            <p:childTnLst>
                              <p:par>
                                <p:cTn id="104" presetID="31" presetClass="entr" presetSubtype="0" fill="hold" grpId="0" nodeType="clickEffect">
                                  <p:stCondLst>
                                    <p:cond delay="0"/>
                                  </p:stCondLst>
                                  <p:childTnLst>
                                    <p:set>
                                      <p:cBhvr>
                                        <p:cTn id="105" dur="1" fill="hold">
                                          <p:stCondLst>
                                            <p:cond delay="0"/>
                                          </p:stCondLst>
                                        </p:cTn>
                                        <p:tgtEl>
                                          <p:spTgt spid="50"/>
                                        </p:tgtEl>
                                        <p:attrNameLst>
                                          <p:attrName>style.visibility</p:attrName>
                                        </p:attrNameLst>
                                      </p:cBhvr>
                                      <p:to>
                                        <p:strVal val="visible"/>
                                      </p:to>
                                    </p:set>
                                    <p:anim calcmode="lin" valueType="num">
                                      <p:cBhvr>
                                        <p:cTn id="106" dur="1000" fill="hold"/>
                                        <p:tgtEl>
                                          <p:spTgt spid="50"/>
                                        </p:tgtEl>
                                        <p:attrNameLst>
                                          <p:attrName>ppt_w</p:attrName>
                                        </p:attrNameLst>
                                      </p:cBhvr>
                                      <p:tavLst>
                                        <p:tav tm="0">
                                          <p:val>
                                            <p:fltVal val="0"/>
                                          </p:val>
                                        </p:tav>
                                        <p:tav tm="100000">
                                          <p:val>
                                            <p:strVal val="#ppt_w"/>
                                          </p:val>
                                        </p:tav>
                                      </p:tavLst>
                                    </p:anim>
                                    <p:anim calcmode="lin" valueType="num">
                                      <p:cBhvr>
                                        <p:cTn id="107" dur="1000" fill="hold"/>
                                        <p:tgtEl>
                                          <p:spTgt spid="50"/>
                                        </p:tgtEl>
                                        <p:attrNameLst>
                                          <p:attrName>ppt_h</p:attrName>
                                        </p:attrNameLst>
                                      </p:cBhvr>
                                      <p:tavLst>
                                        <p:tav tm="0">
                                          <p:val>
                                            <p:fltVal val="0"/>
                                          </p:val>
                                        </p:tav>
                                        <p:tav tm="100000">
                                          <p:val>
                                            <p:strVal val="#ppt_h"/>
                                          </p:val>
                                        </p:tav>
                                      </p:tavLst>
                                    </p:anim>
                                    <p:anim calcmode="lin" valueType="num">
                                      <p:cBhvr>
                                        <p:cTn id="108" dur="1000" fill="hold"/>
                                        <p:tgtEl>
                                          <p:spTgt spid="50"/>
                                        </p:tgtEl>
                                        <p:attrNameLst>
                                          <p:attrName>style.rotation</p:attrName>
                                        </p:attrNameLst>
                                      </p:cBhvr>
                                      <p:tavLst>
                                        <p:tav tm="0">
                                          <p:val>
                                            <p:fltVal val="90"/>
                                          </p:val>
                                        </p:tav>
                                        <p:tav tm="100000">
                                          <p:val>
                                            <p:fltVal val="0"/>
                                          </p:val>
                                        </p:tav>
                                      </p:tavLst>
                                    </p:anim>
                                    <p:animEffect transition="in" filter="fade">
                                      <p:cBhvr>
                                        <p:cTn id="109" dur="1000"/>
                                        <p:tgtEl>
                                          <p:spTgt spid="50"/>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nodeType="clickEffect">
                                  <p:stCondLst>
                                    <p:cond delay="0"/>
                                  </p:stCondLst>
                                  <p:childTnLst>
                                    <p:set>
                                      <p:cBhvr>
                                        <p:cTn id="113" dur="1" fill="hold">
                                          <p:stCondLst>
                                            <p:cond delay="0"/>
                                          </p:stCondLst>
                                        </p:cTn>
                                        <p:tgtEl>
                                          <p:spTgt spid="51"/>
                                        </p:tgtEl>
                                        <p:attrNameLst>
                                          <p:attrName>style.visibility</p:attrName>
                                        </p:attrNameLst>
                                      </p:cBhvr>
                                      <p:to>
                                        <p:strVal val="visible"/>
                                      </p:to>
                                    </p:set>
                                    <p:animEffect transition="in" filter="wipe(left)">
                                      <p:cBhvr>
                                        <p:cTn id="114" dur="500"/>
                                        <p:tgtEl>
                                          <p:spTgt spid="51"/>
                                        </p:tgtEl>
                                      </p:cBhvr>
                                    </p:animEffect>
                                  </p:childTnLst>
                                </p:cTn>
                              </p:par>
                            </p:childTnLst>
                          </p:cTn>
                        </p:par>
                      </p:childTnLst>
                    </p:cTn>
                  </p:par>
                  <p:par>
                    <p:cTn id="115" fill="hold">
                      <p:stCondLst>
                        <p:cond delay="indefinite"/>
                      </p:stCondLst>
                      <p:childTnLst>
                        <p:par>
                          <p:cTn id="116" fill="hold">
                            <p:stCondLst>
                              <p:cond delay="0"/>
                            </p:stCondLst>
                            <p:childTnLst>
                              <p:par>
                                <p:cTn id="117" presetID="6" presetClass="entr" presetSubtype="16" fill="hold" grpId="0" nodeType="click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circle(in)">
                                      <p:cBhvr>
                                        <p:cTn id="119" dur="2000"/>
                                        <p:tgtEl>
                                          <p:spTgt spid="52"/>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wipe(left)">
                                      <p:cBhvr>
                                        <p:cTn id="124" dur="500"/>
                                        <p:tgtEl>
                                          <p:spTgt spid="53"/>
                                        </p:tgtEl>
                                      </p:cBhvr>
                                    </p:animEffect>
                                  </p:childTnLst>
                                </p:cTn>
                              </p:par>
                            </p:childTnLst>
                          </p:cTn>
                        </p:par>
                      </p:childTnLst>
                    </p:cTn>
                  </p:par>
                  <p:par>
                    <p:cTn id="125" fill="hold">
                      <p:stCondLst>
                        <p:cond delay="indefinite"/>
                      </p:stCondLst>
                      <p:childTnLst>
                        <p:par>
                          <p:cTn id="126" fill="hold">
                            <p:stCondLst>
                              <p:cond delay="0"/>
                            </p:stCondLst>
                            <p:childTnLst>
                              <p:par>
                                <p:cTn id="127" presetID="6" presetClass="entr" presetSubtype="16" fill="hold" grpId="0" nodeType="clickEffect">
                                  <p:stCondLst>
                                    <p:cond delay="0"/>
                                  </p:stCondLst>
                                  <p:childTnLst>
                                    <p:set>
                                      <p:cBhvr>
                                        <p:cTn id="128" dur="1" fill="hold">
                                          <p:stCondLst>
                                            <p:cond delay="0"/>
                                          </p:stCondLst>
                                        </p:cTn>
                                        <p:tgtEl>
                                          <p:spTgt spid="54"/>
                                        </p:tgtEl>
                                        <p:attrNameLst>
                                          <p:attrName>style.visibility</p:attrName>
                                        </p:attrNameLst>
                                      </p:cBhvr>
                                      <p:to>
                                        <p:strVal val="visible"/>
                                      </p:to>
                                    </p:set>
                                    <p:animEffect transition="in" filter="circle(in)">
                                      <p:cBhvr>
                                        <p:cTn id="129" dur="2000"/>
                                        <p:tgtEl>
                                          <p:spTgt spid="54"/>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nodeType="clickEffect">
                                  <p:stCondLst>
                                    <p:cond delay="0"/>
                                  </p:stCondLst>
                                  <p:childTnLst>
                                    <p:set>
                                      <p:cBhvr>
                                        <p:cTn id="133" dur="1" fill="hold">
                                          <p:stCondLst>
                                            <p:cond delay="0"/>
                                          </p:stCondLst>
                                        </p:cTn>
                                        <p:tgtEl>
                                          <p:spTgt spid="55"/>
                                        </p:tgtEl>
                                        <p:attrNameLst>
                                          <p:attrName>style.visibility</p:attrName>
                                        </p:attrNameLst>
                                      </p:cBhvr>
                                      <p:to>
                                        <p:strVal val="visible"/>
                                      </p:to>
                                    </p:set>
                                    <p:animEffect transition="in" filter="wipe(left)">
                                      <p:cBhvr>
                                        <p:cTn id="134" dur="500"/>
                                        <p:tgtEl>
                                          <p:spTgt spid="55"/>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56"/>
                                        </p:tgtEl>
                                        <p:attrNameLst>
                                          <p:attrName>style.visibility</p:attrName>
                                        </p:attrNameLst>
                                      </p:cBhvr>
                                      <p:to>
                                        <p:strVal val="visible"/>
                                      </p:to>
                                    </p:set>
                                    <p:animEffect transition="in" filter="wipe(down)">
                                      <p:cBhvr>
                                        <p:cTn id="139" dur="500"/>
                                        <p:tgtEl>
                                          <p:spTgt spid="56"/>
                                        </p:tgtEl>
                                      </p:cBhvr>
                                    </p:animEffect>
                                  </p:childTnLst>
                                </p:cTn>
                              </p:par>
                            </p:childTnLst>
                          </p:cTn>
                        </p:par>
                      </p:childTnLst>
                    </p:cTn>
                  </p:par>
                  <p:par>
                    <p:cTn id="140" fill="hold">
                      <p:stCondLst>
                        <p:cond delay="indefinite"/>
                      </p:stCondLst>
                      <p:childTnLst>
                        <p:par>
                          <p:cTn id="141" fill="hold">
                            <p:stCondLst>
                              <p:cond delay="0"/>
                            </p:stCondLst>
                            <p:childTnLst>
                              <p:par>
                                <p:cTn id="142" presetID="31" presetClass="entr" presetSubtype="0" fill="hold" grpId="0" nodeType="clickEffect">
                                  <p:stCondLst>
                                    <p:cond delay="0"/>
                                  </p:stCondLst>
                                  <p:childTnLst>
                                    <p:set>
                                      <p:cBhvr>
                                        <p:cTn id="143" dur="1" fill="hold">
                                          <p:stCondLst>
                                            <p:cond delay="0"/>
                                          </p:stCondLst>
                                        </p:cTn>
                                        <p:tgtEl>
                                          <p:spTgt spid="57"/>
                                        </p:tgtEl>
                                        <p:attrNameLst>
                                          <p:attrName>style.visibility</p:attrName>
                                        </p:attrNameLst>
                                      </p:cBhvr>
                                      <p:to>
                                        <p:strVal val="visible"/>
                                      </p:to>
                                    </p:set>
                                    <p:anim calcmode="lin" valueType="num">
                                      <p:cBhvr>
                                        <p:cTn id="144" dur="1000" fill="hold"/>
                                        <p:tgtEl>
                                          <p:spTgt spid="57"/>
                                        </p:tgtEl>
                                        <p:attrNameLst>
                                          <p:attrName>ppt_w</p:attrName>
                                        </p:attrNameLst>
                                      </p:cBhvr>
                                      <p:tavLst>
                                        <p:tav tm="0">
                                          <p:val>
                                            <p:fltVal val="0"/>
                                          </p:val>
                                        </p:tav>
                                        <p:tav tm="100000">
                                          <p:val>
                                            <p:strVal val="#ppt_w"/>
                                          </p:val>
                                        </p:tav>
                                      </p:tavLst>
                                    </p:anim>
                                    <p:anim calcmode="lin" valueType="num">
                                      <p:cBhvr>
                                        <p:cTn id="145" dur="1000" fill="hold"/>
                                        <p:tgtEl>
                                          <p:spTgt spid="57"/>
                                        </p:tgtEl>
                                        <p:attrNameLst>
                                          <p:attrName>ppt_h</p:attrName>
                                        </p:attrNameLst>
                                      </p:cBhvr>
                                      <p:tavLst>
                                        <p:tav tm="0">
                                          <p:val>
                                            <p:fltVal val="0"/>
                                          </p:val>
                                        </p:tav>
                                        <p:tav tm="100000">
                                          <p:val>
                                            <p:strVal val="#ppt_h"/>
                                          </p:val>
                                        </p:tav>
                                      </p:tavLst>
                                    </p:anim>
                                    <p:anim calcmode="lin" valueType="num">
                                      <p:cBhvr>
                                        <p:cTn id="146" dur="1000" fill="hold"/>
                                        <p:tgtEl>
                                          <p:spTgt spid="57"/>
                                        </p:tgtEl>
                                        <p:attrNameLst>
                                          <p:attrName>style.rotation</p:attrName>
                                        </p:attrNameLst>
                                      </p:cBhvr>
                                      <p:tavLst>
                                        <p:tav tm="0">
                                          <p:val>
                                            <p:fltVal val="90"/>
                                          </p:val>
                                        </p:tav>
                                        <p:tav tm="100000">
                                          <p:val>
                                            <p:fltVal val="0"/>
                                          </p:val>
                                        </p:tav>
                                      </p:tavLst>
                                    </p:anim>
                                    <p:animEffect transition="in" filter="fade">
                                      <p:cBhvr>
                                        <p:cTn id="147"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advAuto="0"/>
      <p:bldP spid="3" grpId="0"/>
      <p:bldP spid="4" grpId="0"/>
      <p:bldP spid="32" grpId="0" animBg="1"/>
      <p:bldP spid="33" grpId="0" animBg="1"/>
      <p:bldP spid="34" grpId="0" animBg="1"/>
      <p:bldP spid="35" grpId="0" animBg="1"/>
      <p:bldP spid="36" grpId="0" animBg="1"/>
      <p:bldP spid="37" grpId="0" animBg="1"/>
      <p:bldP spid="38" grpId="0" animBg="1"/>
      <p:bldP spid="49" grpId="0" animBg="1"/>
      <p:bldP spid="50" grpId="0"/>
      <p:bldP spid="52" grpId="0"/>
      <p:bldP spid="54" grpId="0"/>
      <p:bldP spid="56" grpId="0"/>
      <p:bldP spid="57"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矩形 1"/>
          <p:cNvSpPr>
            <a:spLocks noChangeArrowheads="1"/>
          </p:cNvSpPr>
          <p:nvPr/>
        </p:nvSpPr>
        <p:spPr bwMode="auto">
          <a:xfrm>
            <a:off x="2024063" y="714375"/>
            <a:ext cx="8215312"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lang="zh-CN" altLang="en-US" sz="3200" b="1" i="0">
                <a:solidFill>
                  <a:srgbClr val="008000"/>
                </a:solidFill>
                <a:latin typeface="宋体" panose="02010600030101010101" pitchFamily="2" charset="-122"/>
              </a:rPr>
              <a:t>物理学作为一门科学，它的形成和发展经历了近四、五百年的历史，到</a:t>
            </a:r>
            <a:r>
              <a:rPr lang="en-US" altLang="zh-CN" sz="3200" b="1" i="0">
                <a:solidFill>
                  <a:srgbClr val="008000"/>
                </a:solidFill>
                <a:latin typeface="宋体" panose="02010600030101010101" pitchFamily="2" charset="-122"/>
              </a:rPr>
              <a:t>19</a:t>
            </a:r>
            <a:r>
              <a:rPr lang="zh-CN" altLang="en-US" sz="3200" b="1" i="0">
                <a:solidFill>
                  <a:srgbClr val="008000"/>
                </a:solidFill>
                <a:latin typeface="宋体" panose="02010600030101010101" pitchFamily="2" charset="-122"/>
              </a:rPr>
              <a:t>世纪末，经典物理学理论体系的大厦巍然耸立，</a:t>
            </a:r>
            <a:r>
              <a:rPr lang="zh-CN" altLang="en-US" sz="3200" b="1" i="0">
                <a:latin typeface="宋体" panose="02010600030101010101" pitchFamily="2" charset="-122"/>
              </a:rPr>
              <a:t>使人们普遍产生了一种</a:t>
            </a:r>
            <a:r>
              <a:rPr lang="zh-CN" altLang="en-US" sz="3200" b="1" i="0">
                <a:solidFill>
                  <a:srgbClr val="FF0000"/>
                </a:solidFill>
                <a:latin typeface="宋体" panose="02010600030101010101" pitchFamily="2" charset="-122"/>
              </a:rPr>
              <a:t>错觉</a:t>
            </a:r>
            <a:r>
              <a:rPr lang="zh-CN" altLang="en-US" sz="3200" b="1" i="0">
                <a:latin typeface="宋体" panose="02010600030101010101" pitchFamily="2" charset="-122"/>
              </a:rPr>
              <a:t>，认为</a:t>
            </a:r>
            <a:r>
              <a:rPr lang="zh-CN" altLang="en-US" sz="3200" b="1" i="0">
                <a:solidFill>
                  <a:srgbClr val="FF0000"/>
                </a:solidFill>
                <a:latin typeface="宋体" panose="02010600030101010101" pitchFamily="2" charset="-122"/>
              </a:rPr>
              <a:t>物理学的发展已经完成</a:t>
            </a:r>
            <a:r>
              <a:rPr lang="zh-CN" altLang="en-US" sz="3200" b="1" i="0">
                <a:solidFill>
                  <a:srgbClr val="6600CC"/>
                </a:solidFill>
                <a:latin typeface="宋体" panose="02010600030101010101" pitchFamily="2" charset="-122"/>
              </a:rPr>
              <a:t>，人们对物理世界的解释已经达到了终点，宇宙万物必然按照由精美的数学方程所表达的物理学定律永远运动下去。</a:t>
            </a:r>
          </a:p>
          <a:p>
            <a:pPr algn="just" eaLnBrk="1" hangingPunct="1">
              <a:lnSpc>
                <a:spcPct val="110000"/>
              </a:lnSpc>
            </a:pPr>
            <a:r>
              <a:rPr lang="zh-CN" altLang="en-US" sz="3200" b="1" i="0">
                <a:latin typeface="宋体" panose="02010600030101010101" pitchFamily="2" charset="-122"/>
              </a:rPr>
              <a:t>    著名德国物理学家基尔霍夫曾表示：“</a:t>
            </a:r>
            <a:r>
              <a:rPr lang="zh-CN" altLang="en-US" sz="3200" b="1" i="0">
                <a:solidFill>
                  <a:srgbClr val="FF0000"/>
                </a:solidFill>
                <a:latin typeface="宋体" panose="02010600030101010101" pitchFamily="2" charset="-122"/>
              </a:rPr>
              <a:t>物理学将无所作为了，至多只能在已知规律的公式的小数点后面加几个数字罢了</a:t>
            </a:r>
            <a:r>
              <a:rPr lang="zh-CN" altLang="en-US" sz="3200" b="1" i="0">
                <a:latin typeface="宋体" panose="02010600030101010101" pitchFamily="2" charset="-122"/>
              </a:rPr>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3"/>
          <p:cNvSpPr txBox="1">
            <a:spLocks noChangeArrowheads="1"/>
          </p:cNvSpPr>
          <p:nvPr/>
        </p:nvSpPr>
        <p:spPr bwMode="auto">
          <a:xfrm>
            <a:off x="3505885" y="410951"/>
            <a:ext cx="53887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sz="2800" i="0" dirty="0">
                <a:solidFill>
                  <a:srgbClr val="009900"/>
                </a:solidFill>
              </a:rPr>
              <a:t>两端固定的张紧弦中产生的驻波</a:t>
            </a:r>
          </a:p>
        </p:txBody>
      </p:sp>
      <p:pic>
        <p:nvPicPr>
          <p:cNvPr id="28" name="Picture 2" descr="E:\Pictures\Standing_wave.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80453" y="1128414"/>
            <a:ext cx="5820453" cy="1511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9" descr="深色下对角线"/>
          <p:cNvSpPr>
            <a:spLocks noChangeArrowheads="1"/>
          </p:cNvSpPr>
          <p:nvPr/>
        </p:nvSpPr>
        <p:spPr bwMode="auto">
          <a:xfrm>
            <a:off x="2746931" y="1128415"/>
            <a:ext cx="241276" cy="1342457"/>
          </a:xfrm>
          <a:prstGeom prst="rect">
            <a:avLst/>
          </a:prstGeom>
          <a:pattFill prst="dkDnDiag">
            <a:fgClr>
              <a:srgbClr val="0000FF"/>
            </a:fgClr>
            <a:bgClr>
              <a:schemeClr val="bg1"/>
            </a:bgClr>
          </a:pattFill>
          <a:ln w="9525">
            <a:solidFill>
              <a:srgbClr val="009900"/>
            </a:solidFill>
            <a:miter lim="800000"/>
            <a:headEnd/>
            <a:tailEnd/>
          </a:ln>
        </p:spPr>
        <p:txBody>
          <a:bodyPr wrap="none" anchor="ctr"/>
          <a:lstStyle/>
          <a:p>
            <a:endParaRPr lang="zh-CN" altLang="en-US" b="1"/>
          </a:p>
        </p:txBody>
      </p:sp>
      <p:sp>
        <p:nvSpPr>
          <p:cNvPr id="30" name="Rectangle 9" descr="深色下对角线"/>
          <p:cNvSpPr>
            <a:spLocks noChangeArrowheads="1"/>
          </p:cNvSpPr>
          <p:nvPr/>
        </p:nvSpPr>
        <p:spPr bwMode="auto">
          <a:xfrm>
            <a:off x="8398902" y="1212921"/>
            <a:ext cx="241276" cy="1342457"/>
          </a:xfrm>
          <a:prstGeom prst="rect">
            <a:avLst/>
          </a:prstGeom>
          <a:pattFill prst="dkDnDiag">
            <a:fgClr>
              <a:srgbClr val="0000FF"/>
            </a:fgClr>
            <a:bgClr>
              <a:schemeClr val="bg1"/>
            </a:bgClr>
          </a:pattFill>
          <a:ln w="9525">
            <a:solidFill>
              <a:srgbClr val="009900"/>
            </a:solidFill>
            <a:miter lim="800000"/>
            <a:headEnd/>
            <a:tailEnd/>
          </a:ln>
        </p:spPr>
        <p:txBody>
          <a:bodyPr wrap="none" anchor="ctr"/>
          <a:lstStyle/>
          <a:p>
            <a:endParaRPr lang="zh-CN" altLang="en-US" b="1"/>
          </a:p>
        </p:txBody>
      </p:sp>
      <p:grpSp>
        <p:nvGrpSpPr>
          <p:cNvPr id="31" name="Group 32"/>
          <p:cNvGrpSpPr>
            <a:grpSpLocks/>
          </p:cNvGrpSpPr>
          <p:nvPr/>
        </p:nvGrpSpPr>
        <p:grpSpPr bwMode="auto">
          <a:xfrm>
            <a:off x="2670425" y="879799"/>
            <a:ext cx="6721476" cy="1365250"/>
            <a:chOff x="3334" y="3223"/>
            <a:chExt cx="4234" cy="860"/>
          </a:xfrm>
        </p:grpSpPr>
        <p:grpSp>
          <p:nvGrpSpPr>
            <p:cNvPr id="32" name="Group 30"/>
            <p:cNvGrpSpPr>
              <a:grpSpLocks/>
            </p:cNvGrpSpPr>
            <p:nvPr/>
          </p:nvGrpSpPr>
          <p:grpSpPr bwMode="auto">
            <a:xfrm>
              <a:off x="3430" y="3264"/>
              <a:ext cx="3891" cy="819"/>
              <a:chOff x="3430" y="3264"/>
              <a:chExt cx="3891" cy="819"/>
            </a:xfrm>
          </p:grpSpPr>
          <p:sp>
            <p:nvSpPr>
              <p:cNvPr id="37" name="Text Box 3"/>
              <p:cNvSpPr txBox="1">
                <a:spLocks noChangeArrowheads="1"/>
              </p:cNvSpPr>
              <p:nvPr/>
            </p:nvSpPr>
            <p:spPr bwMode="auto">
              <a:xfrm>
                <a:off x="3504" y="3264"/>
                <a:ext cx="11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endParaRPr lang="zh-CN" altLang="en-US"/>
              </a:p>
            </p:txBody>
          </p:sp>
          <p:sp>
            <p:nvSpPr>
              <p:cNvPr id="38" name="Line 8"/>
              <p:cNvSpPr>
                <a:spLocks noChangeShapeType="1"/>
              </p:cNvSpPr>
              <p:nvPr/>
            </p:nvSpPr>
            <p:spPr bwMode="auto">
              <a:xfrm>
                <a:off x="3430" y="3856"/>
                <a:ext cx="3891" cy="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 name="Line 9"/>
              <p:cNvSpPr>
                <a:spLocks noChangeShapeType="1"/>
              </p:cNvSpPr>
              <p:nvPr/>
            </p:nvSpPr>
            <p:spPr bwMode="auto">
              <a:xfrm flipH="1" flipV="1">
                <a:off x="3534" y="3264"/>
                <a:ext cx="0" cy="81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3" name="Group 31"/>
            <p:cNvGrpSpPr>
              <a:grpSpLocks/>
            </p:cNvGrpSpPr>
            <p:nvPr/>
          </p:nvGrpSpPr>
          <p:grpSpPr bwMode="auto">
            <a:xfrm>
              <a:off x="3334" y="3223"/>
              <a:ext cx="4234" cy="860"/>
              <a:chOff x="3334" y="3223"/>
              <a:chExt cx="4234" cy="860"/>
            </a:xfrm>
          </p:grpSpPr>
          <p:sp>
            <p:nvSpPr>
              <p:cNvPr id="34" name="Text Box 10"/>
              <p:cNvSpPr txBox="1">
                <a:spLocks noChangeArrowheads="1"/>
              </p:cNvSpPr>
              <p:nvPr/>
            </p:nvSpPr>
            <p:spPr bwMode="auto">
              <a:xfrm>
                <a:off x="7348" y="3702"/>
                <a:ext cx="2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x</a:t>
                </a:r>
              </a:p>
            </p:txBody>
          </p:sp>
          <p:sp>
            <p:nvSpPr>
              <p:cNvPr id="35" name="Text Box 11"/>
              <p:cNvSpPr txBox="1">
                <a:spLocks noChangeArrowheads="1"/>
              </p:cNvSpPr>
              <p:nvPr/>
            </p:nvSpPr>
            <p:spPr bwMode="auto">
              <a:xfrm>
                <a:off x="3719" y="3223"/>
                <a:ext cx="20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dirty="0"/>
                  <a:t>y</a:t>
                </a:r>
              </a:p>
            </p:txBody>
          </p:sp>
          <p:sp>
            <p:nvSpPr>
              <p:cNvPr id="36" name="Text Box 18"/>
              <p:cNvSpPr txBox="1">
                <a:spLocks noChangeArrowheads="1"/>
              </p:cNvSpPr>
              <p:nvPr/>
            </p:nvSpPr>
            <p:spPr bwMode="auto">
              <a:xfrm>
                <a:off x="3334" y="3775"/>
                <a:ext cx="2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a:t>o</a:t>
                </a:r>
              </a:p>
            </p:txBody>
          </p:sp>
        </p:grpSp>
      </p:grpSp>
      <p:graphicFrame>
        <p:nvGraphicFramePr>
          <p:cNvPr id="40" name="Object 10"/>
          <p:cNvGraphicFramePr>
            <a:graphicFrameLocks noChangeAspect="1"/>
          </p:cNvGraphicFramePr>
          <p:nvPr>
            <p:extLst>
              <p:ext uri="{D42A27DB-BD31-4B8C-83A1-F6EECF244321}">
                <p14:modId xmlns:p14="http://schemas.microsoft.com/office/powerpoint/2010/main" val="891150616"/>
              </p:ext>
            </p:extLst>
          </p:nvPr>
        </p:nvGraphicFramePr>
        <p:xfrm>
          <a:off x="2898768" y="3254270"/>
          <a:ext cx="2921585" cy="667872"/>
        </p:xfrm>
        <a:graphic>
          <a:graphicData uri="http://schemas.openxmlformats.org/presentationml/2006/ole">
            <mc:AlternateContent xmlns:mc="http://schemas.openxmlformats.org/markup-compatibility/2006">
              <mc:Choice xmlns:v="urn:schemas-microsoft-com:vml" Requires="v">
                <p:oleObj spid="_x0000_s343509" name="Equation" r:id="rId4" imgW="866780" imgH="104734" progId="Equation.3">
                  <p:embed/>
                </p:oleObj>
              </mc:Choice>
              <mc:Fallback>
                <p:oleObj name="Equation" r:id="rId4" imgW="866780" imgH="104734"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8768" y="3254270"/>
                        <a:ext cx="2921585" cy="667872"/>
                      </a:xfrm>
                      <a:prstGeom prst="rect">
                        <a:avLst/>
                      </a:prstGeom>
                      <a:noFill/>
                      <a:ln>
                        <a:noFill/>
                      </a:ln>
                      <a:effectLst/>
                      <a:extLst/>
                    </p:spPr>
                  </p:pic>
                </p:oleObj>
              </mc:Fallback>
            </mc:AlternateContent>
          </a:graphicData>
        </a:graphic>
      </p:graphicFrame>
      <p:graphicFrame>
        <p:nvGraphicFramePr>
          <p:cNvPr id="41" name="Object 5"/>
          <p:cNvGraphicFramePr>
            <a:graphicFrameLocks noChangeAspect="1"/>
          </p:cNvGraphicFramePr>
          <p:nvPr>
            <p:extLst>
              <p:ext uri="{D42A27DB-BD31-4B8C-83A1-F6EECF244321}">
                <p14:modId xmlns:p14="http://schemas.microsoft.com/office/powerpoint/2010/main" val="4146116270"/>
              </p:ext>
            </p:extLst>
          </p:nvPr>
        </p:nvGraphicFramePr>
        <p:xfrm>
          <a:off x="3051857" y="4142472"/>
          <a:ext cx="1831611" cy="518862"/>
        </p:xfrm>
        <a:graphic>
          <a:graphicData uri="http://schemas.openxmlformats.org/presentationml/2006/ole">
            <mc:AlternateContent xmlns:mc="http://schemas.openxmlformats.org/markup-compatibility/2006">
              <mc:Choice xmlns:v="urn:schemas-microsoft-com:vml" Requires="v">
                <p:oleObj spid="_x0000_s343510" name="Equation" r:id="rId6" imgW="495341" imgH="57226" progId="Equation.3">
                  <p:embed/>
                </p:oleObj>
              </mc:Choice>
              <mc:Fallback>
                <p:oleObj name="Equation" r:id="rId6" imgW="495341" imgH="5722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1857" y="4142472"/>
                        <a:ext cx="1831611" cy="518862"/>
                      </a:xfrm>
                      <a:prstGeom prst="rect">
                        <a:avLst/>
                      </a:prstGeom>
                      <a:noFill/>
                      <a:ln>
                        <a:noFill/>
                      </a:ln>
                      <a:effectLst/>
                      <a:extLst/>
                    </p:spPr>
                  </p:pic>
                </p:oleObj>
              </mc:Fallback>
            </mc:AlternateContent>
          </a:graphicData>
        </a:graphic>
      </p:graphicFrame>
      <p:sp>
        <p:nvSpPr>
          <p:cNvPr id="42" name="AutoShape 6"/>
          <p:cNvSpPr>
            <a:spLocks noChangeArrowheads="1"/>
          </p:cNvSpPr>
          <p:nvPr/>
        </p:nvSpPr>
        <p:spPr bwMode="auto">
          <a:xfrm>
            <a:off x="1950611" y="4344847"/>
            <a:ext cx="685800" cy="285750"/>
          </a:xfrm>
          <a:prstGeom prst="rightArrow">
            <a:avLst>
              <a:gd name="adj1" fmla="val 50000"/>
              <a:gd name="adj2" fmla="val 79689"/>
            </a:avLst>
          </a:prstGeom>
          <a:solidFill>
            <a:srgbClr val="FFC000"/>
          </a:solidFill>
          <a:ln w="12699">
            <a:solidFill>
              <a:srgbClr val="FF0066"/>
            </a:solidFill>
            <a:miter lim="800000"/>
            <a:headEnd type="none" w="sm" len="sm"/>
            <a:tailEnd type="none" w="sm" len="sm"/>
          </a:ln>
        </p:spPr>
        <p:txBody>
          <a:bodyPr wrap="none" anchor="ctr"/>
          <a:lstStyle/>
          <a:p>
            <a:pPr defTabSz="762000"/>
            <a:endParaRPr lang="zh-CN" altLang="zh-CN" sz="2800"/>
          </a:p>
        </p:txBody>
      </p:sp>
      <p:graphicFrame>
        <p:nvGraphicFramePr>
          <p:cNvPr id="43" name="对象 42"/>
          <p:cNvGraphicFramePr>
            <a:graphicFrameLocks noChangeAspect="1"/>
          </p:cNvGraphicFramePr>
          <p:nvPr>
            <p:extLst>
              <p:ext uri="{D42A27DB-BD31-4B8C-83A1-F6EECF244321}">
                <p14:modId xmlns:p14="http://schemas.microsoft.com/office/powerpoint/2010/main" val="3849541798"/>
              </p:ext>
            </p:extLst>
          </p:nvPr>
        </p:nvGraphicFramePr>
        <p:xfrm>
          <a:off x="3051858" y="2494863"/>
          <a:ext cx="5482121" cy="659989"/>
        </p:xfrm>
        <a:graphic>
          <a:graphicData uri="http://schemas.openxmlformats.org/presentationml/2006/ole">
            <mc:AlternateContent xmlns:mc="http://schemas.openxmlformats.org/markup-compatibility/2006">
              <mc:Choice xmlns:v="urn:schemas-microsoft-com:vml" Requires="v">
                <p:oleObj spid="_x0000_s343511" name="Equation" r:id="rId8" imgW="1647719" imgH="85839" progId="Equation.3">
                  <p:embed/>
                </p:oleObj>
              </mc:Choice>
              <mc:Fallback>
                <p:oleObj name="Equation" r:id="rId8" imgW="1647719" imgH="8583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1858" y="2494863"/>
                        <a:ext cx="5482121" cy="659989"/>
                      </a:xfrm>
                      <a:prstGeom prst="rect">
                        <a:avLst/>
                      </a:prstGeom>
                      <a:noFill/>
                      <a:ln>
                        <a:noFill/>
                      </a:ln>
                      <a:extLst/>
                    </p:spPr>
                  </p:pic>
                </p:oleObj>
              </mc:Fallback>
            </mc:AlternateContent>
          </a:graphicData>
        </a:graphic>
      </p:graphicFrame>
      <p:graphicFrame>
        <p:nvGraphicFramePr>
          <p:cNvPr id="44" name="Object 4"/>
          <p:cNvGraphicFramePr>
            <a:graphicFrameLocks noChangeAspect="1"/>
          </p:cNvGraphicFramePr>
          <p:nvPr>
            <p:extLst>
              <p:ext uri="{D42A27DB-BD31-4B8C-83A1-F6EECF244321}">
                <p14:modId xmlns:p14="http://schemas.microsoft.com/office/powerpoint/2010/main" val="1582611476"/>
              </p:ext>
            </p:extLst>
          </p:nvPr>
        </p:nvGraphicFramePr>
        <p:xfrm>
          <a:off x="3264467" y="5014673"/>
          <a:ext cx="1179513" cy="977900"/>
        </p:xfrm>
        <a:graphic>
          <a:graphicData uri="http://schemas.openxmlformats.org/presentationml/2006/ole">
            <mc:AlternateContent xmlns:mc="http://schemas.openxmlformats.org/markup-compatibility/2006">
              <mc:Choice xmlns:v="urn:schemas-microsoft-com:vml" Requires="v">
                <p:oleObj spid="_x0000_s343512" name="公式" r:id="rId10" imgW="400052" imgH="295307" progId="Equation.3">
                  <p:embed/>
                </p:oleObj>
              </mc:Choice>
              <mc:Fallback>
                <p:oleObj name="公式" r:id="rId10" imgW="400052" imgH="295307" progId="Equation.3">
                  <p:embed/>
                  <p:pic>
                    <p:nvPicPr>
                      <p:cNvPr id="0" name=""/>
                      <p:cNvPicPr>
                        <a:picLocks noChangeAspect="1" noChangeArrowheads="1"/>
                      </p:cNvPicPr>
                      <p:nvPr/>
                    </p:nvPicPr>
                    <p:blipFill>
                      <a:blip r:embed="rId11">
                        <a:lum bright="-30000"/>
                        <a:extLst>
                          <a:ext uri="{28A0092B-C50C-407E-A947-70E740481C1C}">
                            <a14:useLocalDpi xmlns:a14="http://schemas.microsoft.com/office/drawing/2010/main" val="0"/>
                          </a:ext>
                        </a:extLst>
                      </a:blip>
                      <a:srcRect/>
                      <a:stretch>
                        <a:fillRect/>
                      </a:stretch>
                    </p:blipFill>
                    <p:spPr bwMode="auto">
                      <a:xfrm>
                        <a:off x="3264467" y="5014673"/>
                        <a:ext cx="1179513"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 name="Object 5"/>
          <p:cNvGraphicFramePr>
            <a:graphicFrameLocks noChangeAspect="1"/>
          </p:cNvGraphicFramePr>
          <p:nvPr>
            <p:extLst>
              <p:ext uri="{D42A27DB-BD31-4B8C-83A1-F6EECF244321}">
                <p14:modId xmlns:p14="http://schemas.microsoft.com/office/powerpoint/2010/main" val="1110138046"/>
              </p:ext>
            </p:extLst>
          </p:nvPr>
        </p:nvGraphicFramePr>
        <p:xfrm>
          <a:off x="6148806" y="4874105"/>
          <a:ext cx="4102100" cy="982662"/>
        </p:xfrm>
        <a:graphic>
          <a:graphicData uri="http://schemas.openxmlformats.org/presentationml/2006/ole">
            <mc:AlternateContent xmlns:mc="http://schemas.openxmlformats.org/markup-compatibility/2006">
              <mc:Choice xmlns:v="urn:schemas-microsoft-com:vml" Requires="v">
                <p:oleObj spid="_x0000_s343513" name="公式" r:id="rId12" imgW="1514368" imgH="266694" progId="Equation.3">
                  <p:embed/>
                </p:oleObj>
              </mc:Choice>
              <mc:Fallback>
                <p:oleObj name="公式" r:id="rId12" imgW="1514368" imgH="266694"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48806" y="4874105"/>
                        <a:ext cx="4102100" cy="982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 name="Text Box 6"/>
          <p:cNvSpPr txBox="1">
            <a:spLocks noChangeArrowheads="1"/>
          </p:cNvSpPr>
          <p:nvPr/>
        </p:nvSpPr>
        <p:spPr bwMode="auto">
          <a:xfrm>
            <a:off x="8289245" y="5649345"/>
            <a:ext cx="1627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algn="ctr" eaLnBrk="1" hangingPunct="1"/>
            <a:r>
              <a:rPr lang="zh-CN" altLang="en-US" sz="2800" i="0" dirty="0">
                <a:solidFill>
                  <a:srgbClr val="FF0066"/>
                </a:solidFill>
              </a:rPr>
              <a:t>简正频率</a:t>
            </a:r>
          </a:p>
        </p:txBody>
      </p:sp>
      <p:sp>
        <p:nvSpPr>
          <p:cNvPr id="47" name="Text Box 7"/>
          <p:cNvSpPr txBox="1">
            <a:spLocks noChangeArrowheads="1"/>
          </p:cNvSpPr>
          <p:nvPr/>
        </p:nvSpPr>
        <p:spPr bwMode="auto">
          <a:xfrm>
            <a:off x="2244725" y="6113116"/>
            <a:ext cx="7626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sz="2800" i="0" dirty="0">
                <a:solidFill>
                  <a:srgbClr val="6600CC"/>
                </a:solidFill>
              </a:rPr>
              <a:t>对应的驻波称为弦的</a:t>
            </a:r>
            <a:r>
              <a:rPr lang="zh-CN" altLang="en-US" sz="2800" i="0" dirty="0">
                <a:solidFill>
                  <a:srgbClr val="FF00FF"/>
                </a:solidFill>
              </a:rPr>
              <a:t>简正模</a:t>
            </a:r>
            <a:r>
              <a:rPr lang="zh-CN" altLang="en-US" sz="2800" i="0" dirty="0">
                <a:solidFill>
                  <a:srgbClr val="6600CC"/>
                </a:solidFill>
              </a:rPr>
              <a:t>或</a:t>
            </a:r>
            <a:r>
              <a:rPr lang="zh-CN" altLang="en-US" sz="2800" i="0" dirty="0">
                <a:solidFill>
                  <a:srgbClr val="FF00FF"/>
                </a:solidFill>
              </a:rPr>
              <a:t>固有振动</a:t>
            </a:r>
            <a:endParaRPr lang="en-US" altLang="zh-CN" sz="2800" i="0" dirty="0">
              <a:solidFill>
                <a:srgbClr val="FF00FF"/>
              </a:solidFill>
            </a:endParaRPr>
          </a:p>
        </p:txBody>
      </p:sp>
      <p:graphicFrame>
        <p:nvGraphicFramePr>
          <p:cNvPr id="48" name="对象 47"/>
          <p:cNvGraphicFramePr>
            <a:graphicFrameLocks noChangeAspect="1"/>
          </p:cNvGraphicFramePr>
          <p:nvPr>
            <p:extLst>
              <p:ext uri="{D42A27DB-BD31-4B8C-83A1-F6EECF244321}">
                <p14:modId xmlns:p14="http://schemas.microsoft.com/office/powerpoint/2010/main" val="3824107553"/>
              </p:ext>
            </p:extLst>
          </p:nvPr>
        </p:nvGraphicFramePr>
        <p:xfrm>
          <a:off x="6288802" y="4052069"/>
          <a:ext cx="1597828" cy="584638"/>
        </p:xfrm>
        <a:graphic>
          <a:graphicData uri="http://schemas.openxmlformats.org/presentationml/2006/ole">
            <mc:AlternateContent xmlns:mc="http://schemas.openxmlformats.org/markup-compatibility/2006">
              <mc:Choice xmlns:v="urn:schemas-microsoft-com:vml" Requires="v">
                <p:oleObj spid="_x0000_s343514" name="公式" r:id="rId14" imgW="438114" imgH="85839" progId="Equation.3">
                  <p:embed/>
                </p:oleObj>
              </mc:Choice>
              <mc:Fallback>
                <p:oleObj name="公式" r:id="rId14" imgW="438114" imgH="85839"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88802" y="4052069"/>
                        <a:ext cx="1597828" cy="584638"/>
                      </a:xfrm>
                      <a:prstGeom prst="rect">
                        <a:avLst/>
                      </a:prstGeom>
                      <a:noFill/>
                      <a:ln>
                        <a:noFill/>
                      </a:ln>
                      <a:effectLst/>
                      <a:extLst/>
                    </p:spPr>
                  </p:pic>
                </p:oleObj>
              </mc:Fallback>
            </mc:AlternateContent>
          </a:graphicData>
        </a:graphic>
      </p:graphicFrame>
      <p:sp>
        <p:nvSpPr>
          <p:cNvPr id="49" name="AutoShape 6"/>
          <p:cNvSpPr>
            <a:spLocks noChangeArrowheads="1"/>
          </p:cNvSpPr>
          <p:nvPr/>
        </p:nvSpPr>
        <p:spPr bwMode="auto">
          <a:xfrm>
            <a:off x="5156716" y="4344847"/>
            <a:ext cx="685800" cy="285750"/>
          </a:xfrm>
          <a:prstGeom prst="rightArrow">
            <a:avLst>
              <a:gd name="adj1" fmla="val 50000"/>
              <a:gd name="adj2" fmla="val 79689"/>
            </a:avLst>
          </a:prstGeom>
          <a:solidFill>
            <a:srgbClr val="00FFFF"/>
          </a:solidFill>
          <a:ln w="12699">
            <a:solidFill>
              <a:srgbClr val="FF0066"/>
            </a:solidFill>
            <a:miter lim="800000"/>
            <a:headEnd type="none" w="sm" len="sm"/>
            <a:tailEnd type="none" w="sm" len="sm"/>
          </a:ln>
        </p:spPr>
        <p:txBody>
          <a:bodyPr wrap="none" anchor="ctr"/>
          <a:lstStyle/>
          <a:p>
            <a:pPr defTabSz="762000"/>
            <a:endParaRPr lang="zh-CN" altLang="zh-CN" sz="2800"/>
          </a:p>
        </p:txBody>
      </p:sp>
      <p:graphicFrame>
        <p:nvGraphicFramePr>
          <p:cNvPr id="50" name="对象 49"/>
          <p:cNvGraphicFramePr>
            <a:graphicFrameLocks noChangeAspect="1"/>
          </p:cNvGraphicFramePr>
          <p:nvPr>
            <p:extLst>
              <p:ext uri="{D42A27DB-BD31-4B8C-83A1-F6EECF244321}">
                <p14:modId xmlns:p14="http://schemas.microsoft.com/office/powerpoint/2010/main" val="1327028198"/>
              </p:ext>
            </p:extLst>
          </p:nvPr>
        </p:nvGraphicFramePr>
        <p:xfrm>
          <a:off x="8207998" y="4068411"/>
          <a:ext cx="2209800" cy="579437"/>
        </p:xfrm>
        <a:graphic>
          <a:graphicData uri="http://schemas.openxmlformats.org/presentationml/2006/ole">
            <mc:AlternateContent xmlns:mc="http://schemas.openxmlformats.org/markup-compatibility/2006">
              <mc:Choice xmlns:v="urn:schemas-microsoft-com:vml" Requires="v">
                <p:oleObj spid="_x0000_s343515" name="公式" r:id="rId16" imgW="774364" imgH="203112" progId="Equation.3">
                  <p:embed/>
                </p:oleObj>
              </mc:Choice>
              <mc:Fallback>
                <p:oleObj name="公式" r:id="rId16" imgW="774364" imgH="203112"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07998" y="4068411"/>
                        <a:ext cx="2209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 name="AutoShape 6"/>
          <p:cNvSpPr>
            <a:spLocks noChangeArrowheads="1"/>
          </p:cNvSpPr>
          <p:nvPr/>
        </p:nvSpPr>
        <p:spPr bwMode="auto">
          <a:xfrm>
            <a:off x="2347335" y="5360748"/>
            <a:ext cx="685800" cy="285750"/>
          </a:xfrm>
          <a:prstGeom prst="rightArrow">
            <a:avLst>
              <a:gd name="adj1" fmla="val 50000"/>
              <a:gd name="adj2" fmla="val 79689"/>
            </a:avLst>
          </a:prstGeom>
          <a:solidFill>
            <a:srgbClr val="FFFF00"/>
          </a:solidFill>
          <a:ln w="12699">
            <a:solidFill>
              <a:srgbClr val="FF0000"/>
            </a:solidFill>
            <a:miter lim="800000"/>
            <a:headEnd type="none" w="sm" len="sm"/>
            <a:tailEnd type="none" w="sm" len="sm"/>
          </a:ln>
        </p:spPr>
        <p:txBody>
          <a:bodyPr wrap="none" anchor="ctr"/>
          <a:lstStyle/>
          <a:p>
            <a:pPr defTabSz="762000"/>
            <a:endParaRPr lang="zh-CN" altLang="zh-CN" sz="2800"/>
          </a:p>
        </p:txBody>
      </p:sp>
      <p:sp>
        <p:nvSpPr>
          <p:cNvPr id="52" name="AutoShape 6"/>
          <p:cNvSpPr>
            <a:spLocks noChangeArrowheads="1"/>
          </p:cNvSpPr>
          <p:nvPr/>
        </p:nvSpPr>
        <p:spPr bwMode="auto">
          <a:xfrm>
            <a:off x="4976403" y="5360748"/>
            <a:ext cx="685800" cy="285750"/>
          </a:xfrm>
          <a:prstGeom prst="rightArrow">
            <a:avLst>
              <a:gd name="adj1" fmla="val 50000"/>
              <a:gd name="adj2" fmla="val 79689"/>
            </a:avLst>
          </a:prstGeom>
          <a:solidFill>
            <a:srgbClr val="9DF907"/>
          </a:solidFill>
          <a:ln w="12699">
            <a:solidFill>
              <a:srgbClr val="FF0066"/>
            </a:solidFill>
            <a:miter lim="800000"/>
            <a:headEnd type="none" w="sm" len="sm"/>
            <a:tailEnd type="none" w="sm" len="sm"/>
          </a:ln>
        </p:spPr>
        <p:txBody>
          <a:bodyPr wrap="none" anchor="ctr"/>
          <a:lstStyle/>
          <a:p>
            <a:pPr defTabSz="762000"/>
            <a:endParaRPr lang="zh-CN" altLang="zh-CN" sz="2800"/>
          </a:p>
        </p:txBody>
      </p:sp>
    </p:spTree>
    <p:extLst>
      <p:ext uri="{BB962C8B-B14F-4D97-AF65-F5344CB8AC3E}">
        <p14:creationId xmlns:p14="http://schemas.microsoft.com/office/powerpoint/2010/main" val="320525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fill="hold"/>
                                        <p:tgtEl>
                                          <p:spTgt spid="28"/>
                                        </p:tgtEl>
                                        <p:attrNameLst>
                                          <p:attrName>ppt_x</p:attrName>
                                        </p:attrNameLst>
                                      </p:cBhvr>
                                      <p:tavLst>
                                        <p:tav tm="0">
                                          <p:val>
                                            <p:strVal val="#ppt_x"/>
                                          </p:val>
                                        </p:tav>
                                        <p:tav tm="100000">
                                          <p:val>
                                            <p:strVal val="#ppt_x"/>
                                          </p:val>
                                        </p:tav>
                                      </p:tavLst>
                                    </p:anim>
                                    <p:anim calcmode="lin" valueType="num">
                                      <p:cBhvr additive="base">
                                        <p:cTn id="15" dur="500" fill="hold"/>
                                        <p:tgtEl>
                                          <p:spTgt spid="2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500" fill="hold"/>
                                        <p:tgtEl>
                                          <p:spTgt spid="29"/>
                                        </p:tgtEl>
                                        <p:attrNameLst>
                                          <p:attrName>ppt_x</p:attrName>
                                        </p:attrNameLst>
                                      </p:cBhvr>
                                      <p:tavLst>
                                        <p:tav tm="0">
                                          <p:val>
                                            <p:strVal val="#ppt_x"/>
                                          </p:val>
                                        </p:tav>
                                        <p:tav tm="100000">
                                          <p:val>
                                            <p:strVal val="#ppt_x"/>
                                          </p:val>
                                        </p:tav>
                                      </p:tavLst>
                                    </p:anim>
                                    <p:anim calcmode="lin" valueType="num">
                                      <p:cBhvr additive="base">
                                        <p:cTn id="19" dur="500" fill="hold"/>
                                        <p:tgtEl>
                                          <p:spTgt spid="2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500" fill="hold"/>
                                        <p:tgtEl>
                                          <p:spTgt spid="30"/>
                                        </p:tgtEl>
                                        <p:attrNameLst>
                                          <p:attrName>ppt_x</p:attrName>
                                        </p:attrNameLst>
                                      </p:cBhvr>
                                      <p:tavLst>
                                        <p:tav tm="0">
                                          <p:val>
                                            <p:strVal val="#ppt_x"/>
                                          </p:val>
                                        </p:tav>
                                        <p:tav tm="100000">
                                          <p:val>
                                            <p:strVal val="#ppt_x"/>
                                          </p:val>
                                        </p:tav>
                                      </p:tavLst>
                                    </p:anim>
                                    <p:anim calcmode="lin" valueType="num">
                                      <p:cBhvr additive="base">
                                        <p:cTn id="23"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500" fill="hold"/>
                                        <p:tgtEl>
                                          <p:spTgt spid="31"/>
                                        </p:tgtEl>
                                        <p:attrNameLst>
                                          <p:attrName>ppt_x</p:attrName>
                                        </p:attrNameLst>
                                      </p:cBhvr>
                                      <p:tavLst>
                                        <p:tav tm="0">
                                          <p:val>
                                            <p:strVal val="#ppt_x"/>
                                          </p:val>
                                        </p:tav>
                                        <p:tav tm="100000">
                                          <p:val>
                                            <p:strVal val="#ppt_x"/>
                                          </p:val>
                                        </p:tav>
                                      </p:tavLst>
                                    </p:anim>
                                    <p:anim calcmode="lin" valueType="num">
                                      <p:cBhvr additive="base">
                                        <p:cTn id="2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3"/>
                                        </p:tgtEl>
                                        <p:attrNameLst>
                                          <p:attrName>style.visibility</p:attrName>
                                        </p:attrNameLst>
                                      </p:cBhvr>
                                      <p:to>
                                        <p:strVal val="visible"/>
                                      </p:to>
                                    </p:set>
                                    <p:anim calcmode="lin" valueType="num">
                                      <p:cBhvr additive="base">
                                        <p:cTn id="34" dur="500" fill="hold"/>
                                        <p:tgtEl>
                                          <p:spTgt spid="43"/>
                                        </p:tgtEl>
                                        <p:attrNameLst>
                                          <p:attrName>ppt_x</p:attrName>
                                        </p:attrNameLst>
                                      </p:cBhvr>
                                      <p:tavLst>
                                        <p:tav tm="0">
                                          <p:val>
                                            <p:strVal val="#ppt_x"/>
                                          </p:val>
                                        </p:tav>
                                        <p:tav tm="100000">
                                          <p:val>
                                            <p:strVal val="#ppt_x"/>
                                          </p:val>
                                        </p:tav>
                                      </p:tavLst>
                                    </p:anim>
                                    <p:anim calcmode="lin" valueType="num">
                                      <p:cBhvr additive="base">
                                        <p:cTn id="35"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40"/>
                                        </p:tgtEl>
                                        <p:attrNameLst>
                                          <p:attrName>style.visibility</p:attrName>
                                        </p:attrNameLst>
                                      </p:cBhvr>
                                      <p:to>
                                        <p:strVal val="visible"/>
                                      </p:to>
                                    </p:set>
                                    <p:anim calcmode="lin" valueType="num">
                                      <p:cBhvr additive="base">
                                        <p:cTn id="40" dur="500" fill="hold"/>
                                        <p:tgtEl>
                                          <p:spTgt spid="40"/>
                                        </p:tgtEl>
                                        <p:attrNameLst>
                                          <p:attrName>ppt_x</p:attrName>
                                        </p:attrNameLst>
                                      </p:cBhvr>
                                      <p:tavLst>
                                        <p:tav tm="0">
                                          <p:val>
                                            <p:strVal val="#ppt_x"/>
                                          </p:val>
                                        </p:tav>
                                        <p:tav tm="100000">
                                          <p:val>
                                            <p:strVal val="#ppt_x"/>
                                          </p:val>
                                        </p:tav>
                                      </p:tavLst>
                                    </p:anim>
                                    <p:anim calcmode="lin" valueType="num">
                                      <p:cBhvr additive="base">
                                        <p:cTn id="4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down)">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p:cTn id="51" dur="1000" fill="hold"/>
                                        <p:tgtEl>
                                          <p:spTgt spid="41"/>
                                        </p:tgtEl>
                                        <p:attrNameLst>
                                          <p:attrName>ppt_w</p:attrName>
                                        </p:attrNameLst>
                                      </p:cBhvr>
                                      <p:tavLst>
                                        <p:tav tm="0">
                                          <p:val>
                                            <p:fltVal val="0"/>
                                          </p:val>
                                        </p:tav>
                                        <p:tav tm="100000">
                                          <p:val>
                                            <p:strVal val="#ppt_w"/>
                                          </p:val>
                                        </p:tav>
                                      </p:tavLst>
                                    </p:anim>
                                    <p:anim calcmode="lin" valueType="num">
                                      <p:cBhvr>
                                        <p:cTn id="52" dur="1000" fill="hold"/>
                                        <p:tgtEl>
                                          <p:spTgt spid="41"/>
                                        </p:tgtEl>
                                        <p:attrNameLst>
                                          <p:attrName>ppt_h</p:attrName>
                                        </p:attrNameLst>
                                      </p:cBhvr>
                                      <p:tavLst>
                                        <p:tav tm="0">
                                          <p:val>
                                            <p:fltVal val="0"/>
                                          </p:val>
                                        </p:tav>
                                        <p:tav tm="100000">
                                          <p:val>
                                            <p:strVal val="#ppt_h"/>
                                          </p:val>
                                        </p:tav>
                                      </p:tavLst>
                                    </p:anim>
                                    <p:anim calcmode="lin" valueType="num">
                                      <p:cBhvr>
                                        <p:cTn id="53" dur="1000" fill="hold"/>
                                        <p:tgtEl>
                                          <p:spTgt spid="41"/>
                                        </p:tgtEl>
                                        <p:attrNameLst>
                                          <p:attrName>style.rotation</p:attrName>
                                        </p:attrNameLst>
                                      </p:cBhvr>
                                      <p:tavLst>
                                        <p:tav tm="0">
                                          <p:val>
                                            <p:fltVal val="90"/>
                                          </p:val>
                                        </p:tav>
                                        <p:tav tm="100000">
                                          <p:val>
                                            <p:fltVal val="0"/>
                                          </p:val>
                                        </p:tav>
                                      </p:tavLst>
                                    </p:anim>
                                    <p:animEffect transition="in" filter="fade">
                                      <p:cBhvr>
                                        <p:cTn id="54" dur="1000"/>
                                        <p:tgtEl>
                                          <p:spTgt spid="41"/>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barn(inVertical)">
                                      <p:cBhvr>
                                        <p:cTn id="59" dur="500"/>
                                        <p:tgtEl>
                                          <p:spTgt spid="49"/>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nodeType="click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p:cTn id="64" dur="500" fill="hold"/>
                                        <p:tgtEl>
                                          <p:spTgt spid="48"/>
                                        </p:tgtEl>
                                        <p:attrNameLst>
                                          <p:attrName>ppt_w</p:attrName>
                                        </p:attrNameLst>
                                      </p:cBhvr>
                                      <p:tavLst>
                                        <p:tav tm="0">
                                          <p:val>
                                            <p:fltVal val="0"/>
                                          </p:val>
                                        </p:tav>
                                        <p:tav tm="100000">
                                          <p:val>
                                            <p:strVal val="#ppt_w"/>
                                          </p:val>
                                        </p:tav>
                                      </p:tavLst>
                                    </p:anim>
                                    <p:anim calcmode="lin" valueType="num">
                                      <p:cBhvr>
                                        <p:cTn id="65" dur="500" fill="hold"/>
                                        <p:tgtEl>
                                          <p:spTgt spid="48"/>
                                        </p:tgtEl>
                                        <p:attrNameLst>
                                          <p:attrName>ppt_h</p:attrName>
                                        </p:attrNameLst>
                                      </p:cBhvr>
                                      <p:tavLst>
                                        <p:tav tm="0">
                                          <p:val>
                                            <p:fltVal val="0"/>
                                          </p:val>
                                        </p:tav>
                                        <p:tav tm="100000">
                                          <p:val>
                                            <p:strVal val="#ppt_h"/>
                                          </p:val>
                                        </p:tav>
                                      </p:tavLst>
                                    </p:anim>
                                    <p:animEffect transition="in" filter="fade">
                                      <p:cBhvr>
                                        <p:cTn id="66" dur="500"/>
                                        <p:tgtEl>
                                          <p:spTgt spid="48"/>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1000"/>
                                        <p:tgtEl>
                                          <p:spTgt spid="50"/>
                                        </p:tgtEl>
                                      </p:cBhvr>
                                    </p:animEffect>
                                    <p:anim calcmode="lin" valueType="num">
                                      <p:cBhvr>
                                        <p:cTn id="72" dur="1000" fill="hold"/>
                                        <p:tgtEl>
                                          <p:spTgt spid="50"/>
                                        </p:tgtEl>
                                        <p:attrNameLst>
                                          <p:attrName>ppt_x</p:attrName>
                                        </p:attrNameLst>
                                      </p:cBhvr>
                                      <p:tavLst>
                                        <p:tav tm="0">
                                          <p:val>
                                            <p:strVal val="#ppt_x"/>
                                          </p:val>
                                        </p:tav>
                                        <p:tav tm="100000">
                                          <p:val>
                                            <p:strVal val="#ppt_x"/>
                                          </p:val>
                                        </p:tav>
                                      </p:tavLst>
                                    </p:anim>
                                    <p:anim calcmode="lin" valueType="num">
                                      <p:cBhvr>
                                        <p:cTn id="73"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wipe(down)">
                                      <p:cBhvr>
                                        <p:cTn id="78" dur="500"/>
                                        <p:tgtEl>
                                          <p:spTgt spid="51"/>
                                        </p:tgtEl>
                                      </p:cBhvr>
                                    </p:animEffect>
                                  </p:childTnLst>
                                </p:cTn>
                              </p:par>
                            </p:childTnLst>
                          </p:cTn>
                        </p:par>
                      </p:childTnLst>
                    </p:cTn>
                  </p:par>
                  <p:par>
                    <p:cTn id="79" fill="hold">
                      <p:stCondLst>
                        <p:cond delay="indefinite"/>
                      </p:stCondLst>
                      <p:childTnLst>
                        <p:par>
                          <p:cTn id="80" fill="hold">
                            <p:stCondLst>
                              <p:cond delay="0"/>
                            </p:stCondLst>
                            <p:childTnLst>
                              <p:par>
                                <p:cTn id="81" presetID="26" presetClass="entr" presetSubtype="0" fill="hold" nodeType="click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wipe(down)">
                                      <p:cBhvr>
                                        <p:cTn id="83" dur="580">
                                          <p:stCondLst>
                                            <p:cond delay="0"/>
                                          </p:stCondLst>
                                        </p:cTn>
                                        <p:tgtEl>
                                          <p:spTgt spid="44"/>
                                        </p:tgtEl>
                                      </p:cBhvr>
                                    </p:animEffect>
                                    <p:anim calcmode="lin" valueType="num">
                                      <p:cBhvr>
                                        <p:cTn id="84"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85"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86"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87"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88"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89" dur="26">
                                          <p:stCondLst>
                                            <p:cond delay="650"/>
                                          </p:stCondLst>
                                        </p:cTn>
                                        <p:tgtEl>
                                          <p:spTgt spid="44"/>
                                        </p:tgtEl>
                                      </p:cBhvr>
                                      <p:to x="100000" y="60000"/>
                                    </p:animScale>
                                    <p:animScale>
                                      <p:cBhvr>
                                        <p:cTn id="90" dur="166" decel="50000">
                                          <p:stCondLst>
                                            <p:cond delay="676"/>
                                          </p:stCondLst>
                                        </p:cTn>
                                        <p:tgtEl>
                                          <p:spTgt spid="44"/>
                                        </p:tgtEl>
                                      </p:cBhvr>
                                      <p:to x="100000" y="100000"/>
                                    </p:animScale>
                                    <p:animScale>
                                      <p:cBhvr>
                                        <p:cTn id="91" dur="26">
                                          <p:stCondLst>
                                            <p:cond delay="1312"/>
                                          </p:stCondLst>
                                        </p:cTn>
                                        <p:tgtEl>
                                          <p:spTgt spid="44"/>
                                        </p:tgtEl>
                                      </p:cBhvr>
                                      <p:to x="100000" y="80000"/>
                                    </p:animScale>
                                    <p:animScale>
                                      <p:cBhvr>
                                        <p:cTn id="92" dur="166" decel="50000">
                                          <p:stCondLst>
                                            <p:cond delay="1338"/>
                                          </p:stCondLst>
                                        </p:cTn>
                                        <p:tgtEl>
                                          <p:spTgt spid="44"/>
                                        </p:tgtEl>
                                      </p:cBhvr>
                                      <p:to x="100000" y="100000"/>
                                    </p:animScale>
                                    <p:animScale>
                                      <p:cBhvr>
                                        <p:cTn id="93" dur="26">
                                          <p:stCondLst>
                                            <p:cond delay="1642"/>
                                          </p:stCondLst>
                                        </p:cTn>
                                        <p:tgtEl>
                                          <p:spTgt spid="44"/>
                                        </p:tgtEl>
                                      </p:cBhvr>
                                      <p:to x="100000" y="90000"/>
                                    </p:animScale>
                                    <p:animScale>
                                      <p:cBhvr>
                                        <p:cTn id="94" dur="166" decel="50000">
                                          <p:stCondLst>
                                            <p:cond delay="1668"/>
                                          </p:stCondLst>
                                        </p:cTn>
                                        <p:tgtEl>
                                          <p:spTgt spid="44"/>
                                        </p:tgtEl>
                                      </p:cBhvr>
                                      <p:to x="100000" y="100000"/>
                                    </p:animScale>
                                    <p:animScale>
                                      <p:cBhvr>
                                        <p:cTn id="95" dur="26">
                                          <p:stCondLst>
                                            <p:cond delay="1808"/>
                                          </p:stCondLst>
                                        </p:cTn>
                                        <p:tgtEl>
                                          <p:spTgt spid="44"/>
                                        </p:tgtEl>
                                      </p:cBhvr>
                                      <p:to x="100000" y="95000"/>
                                    </p:animScale>
                                    <p:animScale>
                                      <p:cBhvr>
                                        <p:cTn id="96" dur="166" decel="50000">
                                          <p:stCondLst>
                                            <p:cond delay="1834"/>
                                          </p:stCondLst>
                                        </p:cTn>
                                        <p:tgtEl>
                                          <p:spTgt spid="44"/>
                                        </p:tgtEl>
                                      </p:cBhvr>
                                      <p:to x="100000" y="100000"/>
                                    </p:animScale>
                                  </p:childTnLst>
                                </p:cTn>
                              </p:par>
                            </p:childTnLst>
                          </p:cTn>
                        </p:par>
                      </p:childTnLst>
                    </p:cTn>
                  </p:par>
                  <p:par>
                    <p:cTn id="97" fill="hold">
                      <p:stCondLst>
                        <p:cond delay="indefinite"/>
                      </p:stCondLst>
                      <p:childTnLst>
                        <p:par>
                          <p:cTn id="98" fill="hold">
                            <p:stCondLst>
                              <p:cond delay="0"/>
                            </p:stCondLst>
                            <p:childTnLst>
                              <p:par>
                                <p:cTn id="99" presetID="21" presetClass="entr" presetSubtype="1" fill="hold" grpId="0" nodeType="click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wheel(1)">
                                      <p:cBhvr>
                                        <p:cTn id="101" dur="2000"/>
                                        <p:tgtEl>
                                          <p:spTgt spid="52"/>
                                        </p:tgtEl>
                                      </p:cBhvr>
                                    </p:animEffect>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45"/>
                                        </p:tgtEl>
                                        <p:attrNameLst>
                                          <p:attrName>style.visibility</p:attrName>
                                        </p:attrNameLst>
                                      </p:cBhvr>
                                      <p:to>
                                        <p:strVal val="visible"/>
                                      </p:to>
                                    </p:set>
                                    <p:anim calcmode="lin" valueType="num">
                                      <p:cBhvr additive="base">
                                        <p:cTn id="106" dur="500" fill="hold"/>
                                        <p:tgtEl>
                                          <p:spTgt spid="45"/>
                                        </p:tgtEl>
                                        <p:attrNameLst>
                                          <p:attrName>ppt_x</p:attrName>
                                        </p:attrNameLst>
                                      </p:cBhvr>
                                      <p:tavLst>
                                        <p:tav tm="0">
                                          <p:val>
                                            <p:strVal val="#ppt_x"/>
                                          </p:val>
                                        </p:tav>
                                        <p:tav tm="100000">
                                          <p:val>
                                            <p:strVal val="#ppt_x"/>
                                          </p:val>
                                        </p:tav>
                                      </p:tavLst>
                                    </p:anim>
                                    <p:anim calcmode="lin" valueType="num">
                                      <p:cBhvr additive="base">
                                        <p:cTn id="107"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grpId="0" nodeType="clickEffect">
                                  <p:stCondLst>
                                    <p:cond delay="0"/>
                                  </p:stCondLst>
                                  <p:childTnLst>
                                    <p:set>
                                      <p:cBhvr>
                                        <p:cTn id="111" dur="1" fill="hold">
                                          <p:stCondLst>
                                            <p:cond delay="0"/>
                                          </p:stCondLst>
                                        </p:cTn>
                                        <p:tgtEl>
                                          <p:spTgt spid="46"/>
                                        </p:tgtEl>
                                        <p:attrNameLst>
                                          <p:attrName>style.visibility</p:attrName>
                                        </p:attrNameLst>
                                      </p:cBhvr>
                                      <p:to>
                                        <p:strVal val="visible"/>
                                      </p:to>
                                    </p:set>
                                    <p:anim calcmode="lin" valueType="num">
                                      <p:cBhvr>
                                        <p:cTn id="112" dur="500" fill="hold"/>
                                        <p:tgtEl>
                                          <p:spTgt spid="46"/>
                                        </p:tgtEl>
                                        <p:attrNameLst>
                                          <p:attrName>ppt_w</p:attrName>
                                        </p:attrNameLst>
                                      </p:cBhvr>
                                      <p:tavLst>
                                        <p:tav tm="0">
                                          <p:val>
                                            <p:fltVal val="0"/>
                                          </p:val>
                                        </p:tav>
                                        <p:tav tm="100000">
                                          <p:val>
                                            <p:strVal val="#ppt_w"/>
                                          </p:val>
                                        </p:tav>
                                      </p:tavLst>
                                    </p:anim>
                                    <p:anim calcmode="lin" valueType="num">
                                      <p:cBhvr>
                                        <p:cTn id="113" dur="500" fill="hold"/>
                                        <p:tgtEl>
                                          <p:spTgt spid="46"/>
                                        </p:tgtEl>
                                        <p:attrNameLst>
                                          <p:attrName>ppt_h</p:attrName>
                                        </p:attrNameLst>
                                      </p:cBhvr>
                                      <p:tavLst>
                                        <p:tav tm="0">
                                          <p:val>
                                            <p:fltVal val="0"/>
                                          </p:val>
                                        </p:tav>
                                        <p:tav tm="100000">
                                          <p:val>
                                            <p:strVal val="#ppt_h"/>
                                          </p:val>
                                        </p:tav>
                                      </p:tavLst>
                                    </p:anim>
                                    <p:animEffect transition="in" filter="fade">
                                      <p:cBhvr>
                                        <p:cTn id="114" dur="500"/>
                                        <p:tgtEl>
                                          <p:spTgt spid="46"/>
                                        </p:tgtEl>
                                      </p:cBhvr>
                                    </p:animEffect>
                                  </p:childTnLst>
                                </p:cTn>
                              </p:par>
                            </p:childTnLst>
                          </p:cTn>
                        </p:par>
                      </p:childTnLst>
                    </p:cTn>
                  </p:par>
                  <p:par>
                    <p:cTn id="115" fill="hold">
                      <p:stCondLst>
                        <p:cond delay="indefinite"/>
                      </p:stCondLst>
                      <p:childTnLst>
                        <p:par>
                          <p:cTn id="116" fill="hold">
                            <p:stCondLst>
                              <p:cond delay="0"/>
                            </p:stCondLst>
                            <p:childTnLst>
                              <p:par>
                                <p:cTn id="117" presetID="31" presetClass="entr" presetSubtype="0" fill="hold" grpId="0" nodeType="clickEffect">
                                  <p:stCondLst>
                                    <p:cond delay="0"/>
                                  </p:stCondLst>
                                  <p:childTnLst>
                                    <p:set>
                                      <p:cBhvr>
                                        <p:cTn id="118" dur="1" fill="hold">
                                          <p:stCondLst>
                                            <p:cond delay="0"/>
                                          </p:stCondLst>
                                        </p:cTn>
                                        <p:tgtEl>
                                          <p:spTgt spid="47"/>
                                        </p:tgtEl>
                                        <p:attrNameLst>
                                          <p:attrName>style.visibility</p:attrName>
                                        </p:attrNameLst>
                                      </p:cBhvr>
                                      <p:to>
                                        <p:strVal val="visible"/>
                                      </p:to>
                                    </p:set>
                                    <p:anim calcmode="lin" valueType="num">
                                      <p:cBhvr>
                                        <p:cTn id="119" dur="1000" fill="hold"/>
                                        <p:tgtEl>
                                          <p:spTgt spid="47"/>
                                        </p:tgtEl>
                                        <p:attrNameLst>
                                          <p:attrName>ppt_w</p:attrName>
                                        </p:attrNameLst>
                                      </p:cBhvr>
                                      <p:tavLst>
                                        <p:tav tm="0">
                                          <p:val>
                                            <p:fltVal val="0"/>
                                          </p:val>
                                        </p:tav>
                                        <p:tav tm="100000">
                                          <p:val>
                                            <p:strVal val="#ppt_w"/>
                                          </p:val>
                                        </p:tav>
                                      </p:tavLst>
                                    </p:anim>
                                    <p:anim calcmode="lin" valueType="num">
                                      <p:cBhvr>
                                        <p:cTn id="120" dur="1000" fill="hold"/>
                                        <p:tgtEl>
                                          <p:spTgt spid="47"/>
                                        </p:tgtEl>
                                        <p:attrNameLst>
                                          <p:attrName>ppt_h</p:attrName>
                                        </p:attrNameLst>
                                      </p:cBhvr>
                                      <p:tavLst>
                                        <p:tav tm="0">
                                          <p:val>
                                            <p:fltVal val="0"/>
                                          </p:val>
                                        </p:tav>
                                        <p:tav tm="100000">
                                          <p:val>
                                            <p:strVal val="#ppt_h"/>
                                          </p:val>
                                        </p:tav>
                                      </p:tavLst>
                                    </p:anim>
                                    <p:anim calcmode="lin" valueType="num">
                                      <p:cBhvr>
                                        <p:cTn id="121" dur="1000" fill="hold"/>
                                        <p:tgtEl>
                                          <p:spTgt spid="47"/>
                                        </p:tgtEl>
                                        <p:attrNameLst>
                                          <p:attrName>style.rotation</p:attrName>
                                        </p:attrNameLst>
                                      </p:cBhvr>
                                      <p:tavLst>
                                        <p:tav tm="0">
                                          <p:val>
                                            <p:fltVal val="90"/>
                                          </p:val>
                                        </p:tav>
                                        <p:tav tm="100000">
                                          <p:val>
                                            <p:fltVal val="0"/>
                                          </p:val>
                                        </p:tav>
                                      </p:tavLst>
                                    </p:anim>
                                    <p:animEffect transition="in" filter="fade">
                                      <p:cBhvr>
                                        <p:cTn id="122"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9" grpId="0" animBg="1"/>
      <p:bldP spid="30" grpId="0" animBg="1"/>
      <p:bldP spid="42" grpId="0" animBg="1"/>
      <p:bldP spid="46" grpId="0"/>
      <p:bldP spid="47" grpId="0"/>
      <p:bldP spid="49" grpId="0" animBg="1"/>
      <p:bldP spid="51" grpId="0" animBg="1"/>
      <p:bldP spid="5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135187" y="188117"/>
            <a:ext cx="6124576" cy="958850"/>
            <a:chOff x="433" y="423"/>
            <a:chExt cx="3858" cy="604"/>
          </a:xfrm>
        </p:grpSpPr>
        <p:graphicFrame>
          <p:nvGraphicFramePr>
            <p:cNvPr id="3" name="Object 3"/>
            <p:cNvGraphicFramePr>
              <a:graphicFrameLocks noChangeAspect="1"/>
            </p:cNvGraphicFramePr>
            <p:nvPr>
              <p:extLst>
                <p:ext uri="{D42A27DB-BD31-4B8C-83A1-F6EECF244321}">
                  <p14:modId xmlns:p14="http://schemas.microsoft.com/office/powerpoint/2010/main" val="1291315340"/>
                </p:ext>
              </p:extLst>
            </p:nvPr>
          </p:nvGraphicFramePr>
          <p:xfrm>
            <a:off x="2427" y="423"/>
            <a:ext cx="1864" cy="604"/>
          </p:xfrm>
          <a:graphic>
            <a:graphicData uri="http://schemas.openxmlformats.org/presentationml/2006/ole">
              <mc:AlternateContent xmlns:mc="http://schemas.openxmlformats.org/markup-compatibility/2006">
                <mc:Choice xmlns:v="urn:schemas-microsoft-com:vml" Requires="v">
                  <p:oleObj spid="_x0000_s353658" name="公式" r:id="rId3" imgW="1130040" imgH="393480" progId="Equation.3">
                    <p:embed/>
                  </p:oleObj>
                </mc:Choice>
                <mc:Fallback>
                  <p:oleObj name="公式" r:id="rId3" imgW="1130040" imgH="393480" progId="Equation.3">
                    <p:embed/>
                    <p:pic>
                      <p:nvPicPr>
                        <p:cNvPr id="0" name=""/>
                        <p:cNvPicPr>
                          <a:picLocks noChangeAspect="1" noChangeArrowheads="1"/>
                        </p:cNvPicPr>
                        <p:nvPr/>
                      </p:nvPicPr>
                      <p:blipFill>
                        <a:blip r:embed="rId4"/>
                        <a:srcRect/>
                        <a:stretch>
                          <a:fillRect/>
                        </a:stretch>
                      </p:blipFill>
                      <p:spPr bwMode="auto">
                        <a:xfrm>
                          <a:off x="2427" y="423"/>
                          <a:ext cx="1864" cy="604"/>
                        </a:xfrm>
                        <a:prstGeom prst="rect">
                          <a:avLst/>
                        </a:prstGeom>
                        <a:noFill/>
                        <a:ln>
                          <a:noFill/>
                        </a:ln>
                        <a:effectLst/>
                      </p:spPr>
                    </p:pic>
                  </p:oleObj>
                </mc:Fallback>
              </mc:AlternateContent>
            </a:graphicData>
          </a:graphic>
        </p:graphicFrame>
        <p:sp>
          <p:nvSpPr>
            <p:cNvPr id="4" name="Text Box 4"/>
            <p:cNvSpPr txBox="1">
              <a:spLocks noChangeArrowheads="1"/>
            </p:cNvSpPr>
            <p:nvPr/>
          </p:nvSpPr>
          <p:spPr bwMode="auto">
            <a:xfrm>
              <a:off x="433" y="423"/>
              <a:ext cx="1728" cy="604"/>
            </a:xfrm>
            <a:prstGeom prst="rect">
              <a:avLst/>
            </a:prstGeom>
            <a:solidFill>
              <a:srgbClr val="FFFF00"/>
            </a:solidFill>
            <a:ln w="12700">
              <a:solidFill>
                <a:schemeClr val="tx2"/>
              </a:solidFill>
              <a:miter lim="800000"/>
              <a:headEnd/>
              <a:tailEnd/>
            </a:ln>
            <a:effectLst/>
          </p:spPr>
          <p:txBody>
            <a:bodyPr>
              <a:spAutoFit/>
            </a:bodyPr>
            <a:lstStyle/>
            <a:p>
              <a:pPr>
                <a:spcBef>
                  <a:spcPct val="50000"/>
                </a:spcBef>
                <a:defRPr/>
              </a:pPr>
              <a:r>
                <a:rPr lang="en-US" altLang="zh-CN" sz="2800" b="1" i="0" dirty="0"/>
                <a:t>  </a:t>
              </a:r>
              <a:r>
                <a:rPr lang="zh-CN" altLang="en-US" sz="2800" b="1" i="0" dirty="0"/>
                <a:t>两端</a:t>
              </a:r>
              <a:r>
                <a:rPr lang="zh-CN" altLang="en-US" sz="2800" b="1" i="0" dirty="0">
                  <a:solidFill>
                    <a:srgbClr val="CC0000"/>
                  </a:solidFill>
                </a:rPr>
                <a:t>固定</a:t>
              </a:r>
              <a:r>
                <a:rPr lang="zh-CN" altLang="en-US" sz="2800" b="1" i="0" dirty="0"/>
                <a:t>的弦振动的简正模式</a:t>
              </a:r>
            </a:p>
          </p:txBody>
        </p:sp>
      </p:grpSp>
      <p:grpSp>
        <p:nvGrpSpPr>
          <p:cNvPr id="5" name="Group 7"/>
          <p:cNvGrpSpPr>
            <a:grpSpLocks/>
          </p:cNvGrpSpPr>
          <p:nvPr/>
        </p:nvGrpSpPr>
        <p:grpSpPr bwMode="auto">
          <a:xfrm>
            <a:off x="1981200" y="1340768"/>
            <a:ext cx="6635080" cy="5060032"/>
            <a:chOff x="288" y="1680"/>
            <a:chExt cx="2640" cy="2352"/>
          </a:xfrm>
        </p:grpSpPr>
        <p:sp>
          <p:nvSpPr>
            <p:cNvPr id="6" name="Rectangle 8"/>
            <p:cNvSpPr>
              <a:spLocks noChangeArrowheads="1"/>
            </p:cNvSpPr>
            <p:nvPr/>
          </p:nvSpPr>
          <p:spPr bwMode="auto">
            <a:xfrm>
              <a:off x="288" y="1680"/>
              <a:ext cx="2640" cy="2352"/>
            </a:xfrm>
            <a:prstGeom prst="rect">
              <a:avLst/>
            </a:prstGeom>
            <a:solidFill>
              <a:schemeClr val="bg1"/>
            </a:solidFill>
            <a:ln w="12700">
              <a:solidFill>
                <a:schemeClr val="tx2"/>
              </a:solidFill>
              <a:miter lim="800000"/>
              <a:headEnd/>
              <a:tailEnd/>
            </a:ln>
          </p:spPr>
          <p:txBody>
            <a:bodyPr wrap="none" anchor="ctr"/>
            <a:lstStyle/>
            <a:p>
              <a:endParaRPr lang="zh-CN" altLang="en-US" b="1" i="0"/>
            </a:p>
          </p:txBody>
        </p:sp>
        <p:sp>
          <p:nvSpPr>
            <p:cNvPr id="7" name="Rectangle 9" descr="深色下对角线"/>
            <p:cNvSpPr>
              <a:spLocks noChangeArrowheads="1"/>
            </p:cNvSpPr>
            <p:nvPr/>
          </p:nvSpPr>
          <p:spPr bwMode="auto">
            <a:xfrm>
              <a:off x="432" y="1776"/>
              <a:ext cx="96" cy="624"/>
            </a:xfrm>
            <a:prstGeom prst="rect">
              <a:avLst/>
            </a:prstGeom>
            <a:pattFill prst="dkDnDiag">
              <a:fgClr>
                <a:srgbClr val="0000FF"/>
              </a:fgClr>
              <a:bgClr>
                <a:schemeClr val="bg1"/>
              </a:bgClr>
            </a:pattFill>
            <a:ln w="9525">
              <a:solidFill>
                <a:schemeClr val="tx1"/>
              </a:solidFill>
              <a:miter lim="800000"/>
              <a:headEnd/>
              <a:tailEnd/>
            </a:ln>
          </p:spPr>
          <p:txBody>
            <a:bodyPr wrap="none" anchor="ctr"/>
            <a:lstStyle/>
            <a:p>
              <a:endParaRPr lang="zh-CN" altLang="en-US" b="1" i="0"/>
            </a:p>
          </p:txBody>
        </p:sp>
        <p:sp>
          <p:nvSpPr>
            <p:cNvPr id="8" name="Rectangle 10" descr="深色下对角线"/>
            <p:cNvSpPr>
              <a:spLocks noChangeArrowheads="1"/>
            </p:cNvSpPr>
            <p:nvPr/>
          </p:nvSpPr>
          <p:spPr bwMode="auto">
            <a:xfrm>
              <a:off x="2016" y="1776"/>
              <a:ext cx="96" cy="624"/>
            </a:xfrm>
            <a:prstGeom prst="rect">
              <a:avLst/>
            </a:prstGeom>
            <a:pattFill prst="dkDnDiag">
              <a:fgClr>
                <a:srgbClr val="0000FF"/>
              </a:fgClr>
              <a:bgClr>
                <a:schemeClr val="bg1"/>
              </a:bgClr>
            </a:pattFill>
            <a:ln w="9525">
              <a:solidFill>
                <a:schemeClr val="tx1"/>
              </a:solidFill>
              <a:miter lim="800000"/>
              <a:headEnd/>
              <a:tailEnd/>
            </a:ln>
          </p:spPr>
          <p:txBody>
            <a:bodyPr wrap="none" anchor="ctr"/>
            <a:lstStyle/>
            <a:p>
              <a:endParaRPr lang="zh-CN" altLang="en-US" b="1" i="0"/>
            </a:p>
          </p:txBody>
        </p:sp>
        <p:sp>
          <p:nvSpPr>
            <p:cNvPr id="9" name="Line 11"/>
            <p:cNvSpPr>
              <a:spLocks noChangeShapeType="1"/>
            </p:cNvSpPr>
            <p:nvPr/>
          </p:nvSpPr>
          <p:spPr bwMode="auto">
            <a:xfrm>
              <a:off x="528" y="2064"/>
              <a:ext cx="1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i="0"/>
            </a:p>
          </p:txBody>
        </p:sp>
        <p:sp>
          <p:nvSpPr>
            <p:cNvPr id="10" name="Rectangle 12" descr="深色下对角线"/>
            <p:cNvSpPr>
              <a:spLocks noChangeArrowheads="1"/>
            </p:cNvSpPr>
            <p:nvPr/>
          </p:nvSpPr>
          <p:spPr bwMode="auto">
            <a:xfrm>
              <a:off x="432" y="2544"/>
              <a:ext cx="96" cy="624"/>
            </a:xfrm>
            <a:prstGeom prst="rect">
              <a:avLst/>
            </a:prstGeom>
            <a:pattFill prst="dkDnDiag">
              <a:fgClr>
                <a:srgbClr val="0000FF"/>
              </a:fgClr>
              <a:bgClr>
                <a:schemeClr val="bg1"/>
              </a:bgClr>
            </a:pattFill>
            <a:ln w="9525">
              <a:solidFill>
                <a:schemeClr val="tx1"/>
              </a:solidFill>
              <a:miter lim="800000"/>
              <a:headEnd/>
              <a:tailEnd/>
            </a:ln>
          </p:spPr>
          <p:txBody>
            <a:bodyPr wrap="none" anchor="ctr"/>
            <a:lstStyle/>
            <a:p>
              <a:endParaRPr lang="zh-CN" altLang="en-US" b="1" i="0"/>
            </a:p>
          </p:txBody>
        </p:sp>
        <p:sp>
          <p:nvSpPr>
            <p:cNvPr id="11" name="Rectangle 13" descr="深色下对角线"/>
            <p:cNvSpPr>
              <a:spLocks noChangeArrowheads="1"/>
            </p:cNvSpPr>
            <p:nvPr/>
          </p:nvSpPr>
          <p:spPr bwMode="auto">
            <a:xfrm>
              <a:off x="2016" y="2544"/>
              <a:ext cx="96" cy="624"/>
            </a:xfrm>
            <a:prstGeom prst="rect">
              <a:avLst/>
            </a:prstGeom>
            <a:pattFill prst="dkDnDiag">
              <a:fgClr>
                <a:srgbClr val="0000FF"/>
              </a:fgClr>
              <a:bgClr>
                <a:schemeClr val="bg1"/>
              </a:bgClr>
            </a:pattFill>
            <a:ln w="9525">
              <a:solidFill>
                <a:schemeClr val="tx1"/>
              </a:solidFill>
              <a:miter lim="800000"/>
              <a:headEnd/>
              <a:tailEnd/>
            </a:ln>
          </p:spPr>
          <p:txBody>
            <a:bodyPr wrap="none" anchor="ctr"/>
            <a:lstStyle/>
            <a:p>
              <a:endParaRPr lang="zh-CN" altLang="en-US" b="1" i="0"/>
            </a:p>
          </p:txBody>
        </p:sp>
        <p:sp>
          <p:nvSpPr>
            <p:cNvPr id="12" name="Rectangle 14" descr="深色下对角线"/>
            <p:cNvSpPr>
              <a:spLocks noChangeArrowheads="1"/>
            </p:cNvSpPr>
            <p:nvPr/>
          </p:nvSpPr>
          <p:spPr bwMode="auto">
            <a:xfrm>
              <a:off x="432" y="3312"/>
              <a:ext cx="96" cy="624"/>
            </a:xfrm>
            <a:prstGeom prst="rect">
              <a:avLst/>
            </a:prstGeom>
            <a:pattFill prst="dkDnDiag">
              <a:fgClr>
                <a:srgbClr val="0000FF"/>
              </a:fgClr>
              <a:bgClr>
                <a:schemeClr val="bg1"/>
              </a:bgClr>
            </a:pattFill>
            <a:ln w="9525">
              <a:solidFill>
                <a:schemeClr val="tx1"/>
              </a:solidFill>
              <a:miter lim="800000"/>
              <a:headEnd/>
              <a:tailEnd/>
            </a:ln>
          </p:spPr>
          <p:txBody>
            <a:bodyPr wrap="none" anchor="ctr"/>
            <a:lstStyle/>
            <a:p>
              <a:endParaRPr lang="zh-CN" altLang="en-US" b="1" i="0"/>
            </a:p>
          </p:txBody>
        </p:sp>
        <p:sp>
          <p:nvSpPr>
            <p:cNvPr id="13" name="Rectangle 15" descr="深色下对角线"/>
            <p:cNvSpPr>
              <a:spLocks noChangeArrowheads="1"/>
            </p:cNvSpPr>
            <p:nvPr/>
          </p:nvSpPr>
          <p:spPr bwMode="auto">
            <a:xfrm>
              <a:off x="2016" y="3312"/>
              <a:ext cx="96" cy="624"/>
            </a:xfrm>
            <a:prstGeom prst="rect">
              <a:avLst/>
            </a:prstGeom>
            <a:pattFill prst="dkDnDiag">
              <a:fgClr>
                <a:srgbClr val="0000FF"/>
              </a:fgClr>
              <a:bgClr>
                <a:schemeClr val="bg1"/>
              </a:bgClr>
            </a:pattFill>
            <a:ln w="9525">
              <a:solidFill>
                <a:schemeClr val="tx1"/>
              </a:solidFill>
              <a:miter lim="800000"/>
              <a:headEnd/>
              <a:tailEnd/>
            </a:ln>
          </p:spPr>
          <p:txBody>
            <a:bodyPr wrap="none" anchor="ctr"/>
            <a:lstStyle/>
            <a:p>
              <a:endParaRPr lang="zh-CN" altLang="en-US" b="1" i="0"/>
            </a:p>
          </p:txBody>
        </p:sp>
        <p:sp>
          <p:nvSpPr>
            <p:cNvPr id="14" name="Line 16"/>
            <p:cNvSpPr>
              <a:spLocks noChangeShapeType="1"/>
            </p:cNvSpPr>
            <p:nvPr/>
          </p:nvSpPr>
          <p:spPr bwMode="auto">
            <a:xfrm>
              <a:off x="528" y="3600"/>
              <a:ext cx="1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i="0"/>
            </a:p>
          </p:txBody>
        </p:sp>
        <p:graphicFrame>
          <p:nvGraphicFramePr>
            <p:cNvPr id="15" name="Object 17"/>
            <p:cNvGraphicFramePr>
              <a:graphicFrameLocks noChangeAspect="1"/>
            </p:cNvGraphicFramePr>
            <p:nvPr>
              <p:extLst>
                <p:ext uri="{D42A27DB-BD31-4B8C-83A1-F6EECF244321}">
                  <p14:modId xmlns:p14="http://schemas.microsoft.com/office/powerpoint/2010/main" val="3183341084"/>
                </p:ext>
              </p:extLst>
            </p:nvPr>
          </p:nvGraphicFramePr>
          <p:xfrm>
            <a:off x="2307" y="1800"/>
            <a:ext cx="506" cy="497"/>
          </p:xfrm>
          <a:graphic>
            <a:graphicData uri="http://schemas.openxmlformats.org/presentationml/2006/ole">
              <mc:AlternateContent xmlns:mc="http://schemas.openxmlformats.org/markup-compatibility/2006">
                <mc:Choice xmlns:v="urn:schemas-microsoft-com:vml" Requires="v">
                  <p:oleObj spid="_x0000_s353659" name="公式" r:id="rId5" imgW="342720" imgH="393480" progId="Equation.3">
                    <p:embed/>
                  </p:oleObj>
                </mc:Choice>
                <mc:Fallback>
                  <p:oleObj name="公式" r:id="rId5" imgW="342720" imgH="393480" progId="Equation.3">
                    <p:embed/>
                    <p:pic>
                      <p:nvPicPr>
                        <p:cNvPr id="0" name=""/>
                        <p:cNvPicPr>
                          <a:picLocks noChangeAspect="1" noChangeArrowheads="1"/>
                        </p:cNvPicPr>
                        <p:nvPr/>
                      </p:nvPicPr>
                      <p:blipFill>
                        <a:blip r:embed="rId6"/>
                        <a:srcRect/>
                        <a:stretch>
                          <a:fillRect/>
                        </a:stretch>
                      </p:blipFill>
                      <p:spPr bwMode="auto">
                        <a:xfrm>
                          <a:off x="2307" y="1800"/>
                          <a:ext cx="506" cy="497"/>
                        </a:xfrm>
                        <a:prstGeom prst="rect">
                          <a:avLst/>
                        </a:prstGeom>
                        <a:noFill/>
                        <a:ln>
                          <a:noFill/>
                        </a:ln>
                        <a:effectLst/>
                      </p:spPr>
                    </p:pic>
                  </p:oleObj>
                </mc:Fallback>
              </mc:AlternateContent>
            </a:graphicData>
          </a:graphic>
        </p:graphicFrame>
        <p:graphicFrame>
          <p:nvGraphicFramePr>
            <p:cNvPr id="16" name="Object 18"/>
            <p:cNvGraphicFramePr>
              <a:graphicFrameLocks noChangeAspect="1"/>
            </p:cNvGraphicFramePr>
            <p:nvPr>
              <p:extLst>
                <p:ext uri="{D42A27DB-BD31-4B8C-83A1-F6EECF244321}">
                  <p14:modId xmlns:p14="http://schemas.microsoft.com/office/powerpoint/2010/main" val="2884359694"/>
                </p:ext>
              </p:extLst>
            </p:nvPr>
          </p:nvGraphicFramePr>
          <p:xfrm>
            <a:off x="2212" y="2592"/>
            <a:ext cx="590" cy="509"/>
          </p:xfrm>
          <a:graphic>
            <a:graphicData uri="http://schemas.openxmlformats.org/presentationml/2006/ole">
              <mc:AlternateContent xmlns:mc="http://schemas.openxmlformats.org/markup-compatibility/2006">
                <mc:Choice xmlns:v="urn:schemas-microsoft-com:vml" Requires="v">
                  <p:oleObj spid="_x0000_s353660" name="公式" r:id="rId7" imgW="431640" imgH="393480" progId="Equation.3">
                    <p:embed/>
                  </p:oleObj>
                </mc:Choice>
                <mc:Fallback>
                  <p:oleObj name="公式" r:id="rId7" imgW="431640" imgH="393480" progId="Equation.3">
                    <p:embed/>
                    <p:pic>
                      <p:nvPicPr>
                        <p:cNvPr id="0" name=""/>
                        <p:cNvPicPr>
                          <a:picLocks noChangeAspect="1" noChangeArrowheads="1"/>
                        </p:cNvPicPr>
                        <p:nvPr/>
                      </p:nvPicPr>
                      <p:blipFill>
                        <a:blip r:embed="rId8"/>
                        <a:srcRect/>
                        <a:stretch>
                          <a:fillRect/>
                        </a:stretch>
                      </p:blipFill>
                      <p:spPr bwMode="auto">
                        <a:xfrm>
                          <a:off x="2212" y="2592"/>
                          <a:ext cx="590" cy="509"/>
                        </a:xfrm>
                        <a:prstGeom prst="rect">
                          <a:avLst/>
                        </a:prstGeom>
                        <a:noFill/>
                        <a:ln>
                          <a:noFill/>
                        </a:ln>
                        <a:effectLst/>
                      </p:spPr>
                    </p:pic>
                  </p:oleObj>
                </mc:Fallback>
              </mc:AlternateContent>
            </a:graphicData>
          </a:graphic>
        </p:graphicFrame>
        <p:graphicFrame>
          <p:nvGraphicFramePr>
            <p:cNvPr id="17" name="Object 19"/>
            <p:cNvGraphicFramePr>
              <a:graphicFrameLocks noChangeAspect="1"/>
            </p:cNvGraphicFramePr>
            <p:nvPr>
              <p:extLst>
                <p:ext uri="{D42A27DB-BD31-4B8C-83A1-F6EECF244321}">
                  <p14:modId xmlns:p14="http://schemas.microsoft.com/office/powerpoint/2010/main" val="901714427"/>
                </p:ext>
              </p:extLst>
            </p:nvPr>
          </p:nvGraphicFramePr>
          <p:xfrm>
            <a:off x="2212" y="3339"/>
            <a:ext cx="612" cy="542"/>
          </p:xfrm>
          <a:graphic>
            <a:graphicData uri="http://schemas.openxmlformats.org/presentationml/2006/ole">
              <mc:AlternateContent xmlns:mc="http://schemas.openxmlformats.org/markup-compatibility/2006">
                <mc:Choice xmlns:v="urn:schemas-microsoft-com:vml" Requires="v">
                  <p:oleObj spid="_x0000_s353661" name="公式" r:id="rId9" imgW="419040" imgH="393480" progId="Equation.3">
                    <p:embed/>
                  </p:oleObj>
                </mc:Choice>
                <mc:Fallback>
                  <p:oleObj name="公式" r:id="rId9" imgW="419040" imgH="393480" progId="Equation.3">
                    <p:embed/>
                    <p:pic>
                      <p:nvPicPr>
                        <p:cNvPr id="0" name=""/>
                        <p:cNvPicPr>
                          <a:picLocks noChangeAspect="1" noChangeArrowheads="1"/>
                        </p:cNvPicPr>
                        <p:nvPr/>
                      </p:nvPicPr>
                      <p:blipFill>
                        <a:blip r:embed="rId10"/>
                        <a:srcRect/>
                        <a:stretch>
                          <a:fillRect/>
                        </a:stretch>
                      </p:blipFill>
                      <p:spPr bwMode="auto">
                        <a:xfrm>
                          <a:off x="2212" y="3339"/>
                          <a:ext cx="612" cy="542"/>
                        </a:xfrm>
                        <a:prstGeom prst="rect">
                          <a:avLst/>
                        </a:prstGeom>
                        <a:noFill/>
                        <a:ln>
                          <a:noFill/>
                        </a:ln>
                        <a:effectLst/>
                      </p:spPr>
                    </p:pic>
                  </p:oleObj>
                </mc:Fallback>
              </mc:AlternateContent>
            </a:graphicData>
          </a:graphic>
        </p:graphicFrame>
        <p:sp>
          <p:nvSpPr>
            <p:cNvPr id="18" name="Freeform 20"/>
            <p:cNvSpPr>
              <a:spLocks/>
            </p:cNvSpPr>
            <p:nvPr/>
          </p:nvSpPr>
          <p:spPr bwMode="auto">
            <a:xfrm>
              <a:off x="528" y="1832"/>
              <a:ext cx="1488" cy="232"/>
            </a:xfrm>
            <a:custGeom>
              <a:avLst/>
              <a:gdLst>
                <a:gd name="T0" fmla="*/ 0 w 864"/>
                <a:gd name="T1" fmla="*/ 6 h 477"/>
                <a:gd name="T2" fmla="*/ 4802 w 864"/>
                <a:gd name="T3" fmla="*/ 2 h 477"/>
                <a:gd name="T4" fmla="*/ 11269 w 864"/>
                <a:gd name="T5" fmla="*/ 0 h 477"/>
                <a:gd name="T6" fmla="*/ 17746 w 864"/>
                <a:gd name="T7" fmla="*/ 2 h 477"/>
                <a:gd name="T8" fmla="*/ 22547 w 864"/>
                <a:gd name="T9" fmla="*/ 6 h 477"/>
                <a:gd name="T10" fmla="*/ 0 60000 65536"/>
                <a:gd name="T11" fmla="*/ 0 60000 65536"/>
                <a:gd name="T12" fmla="*/ 0 60000 65536"/>
                <a:gd name="T13" fmla="*/ 0 60000 65536"/>
                <a:gd name="T14" fmla="*/ 0 60000 65536"/>
                <a:gd name="T15" fmla="*/ 0 w 864"/>
                <a:gd name="T16" fmla="*/ 0 h 477"/>
                <a:gd name="T17" fmla="*/ 864 w 864"/>
                <a:gd name="T18" fmla="*/ 477 h 477"/>
              </a:gdLst>
              <a:ahLst/>
              <a:cxnLst>
                <a:cxn ang="T10">
                  <a:pos x="T0" y="T1"/>
                </a:cxn>
                <a:cxn ang="T11">
                  <a:pos x="T2" y="T3"/>
                </a:cxn>
                <a:cxn ang="T12">
                  <a:pos x="T4" y="T5"/>
                </a:cxn>
                <a:cxn ang="T13">
                  <a:pos x="T6" y="T7"/>
                </a:cxn>
                <a:cxn ang="T14">
                  <a:pos x="T8" y="T9"/>
                </a:cxn>
              </a:cxnLst>
              <a:rect l="T15" t="T16" r="T17" b="T18"/>
              <a:pathLst>
                <a:path w="864" h="477">
                  <a:moveTo>
                    <a:pt x="0" y="477"/>
                  </a:moveTo>
                  <a:cubicBezTo>
                    <a:pt x="31" y="424"/>
                    <a:pt x="112" y="236"/>
                    <a:pt x="184" y="157"/>
                  </a:cubicBezTo>
                  <a:cubicBezTo>
                    <a:pt x="256" y="78"/>
                    <a:pt x="349" y="0"/>
                    <a:pt x="432" y="0"/>
                  </a:cubicBezTo>
                  <a:cubicBezTo>
                    <a:pt x="515" y="0"/>
                    <a:pt x="608" y="78"/>
                    <a:pt x="680" y="157"/>
                  </a:cubicBezTo>
                  <a:cubicBezTo>
                    <a:pt x="752" y="236"/>
                    <a:pt x="826" y="410"/>
                    <a:pt x="864" y="477"/>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i="0"/>
            </a:p>
          </p:txBody>
        </p:sp>
        <p:sp>
          <p:nvSpPr>
            <p:cNvPr id="19" name="Freeform 21"/>
            <p:cNvSpPr>
              <a:spLocks/>
            </p:cNvSpPr>
            <p:nvPr/>
          </p:nvSpPr>
          <p:spPr bwMode="auto">
            <a:xfrm flipV="1">
              <a:off x="528" y="2064"/>
              <a:ext cx="1488" cy="240"/>
            </a:xfrm>
            <a:custGeom>
              <a:avLst/>
              <a:gdLst>
                <a:gd name="T0" fmla="*/ 0 w 864"/>
                <a:gd name="T1" fmla="*/ 8 h 477"/>
                <a:gd name="T2" fmla="*/ 4802 w 864"/>
                <a:gd name="T3" fmla="*/ 3 h 477"/>
                <a:gd name="T4" fmla="*/ 11269 w 864"/>
                <a:gd name="T5" fmla="*/ 0 h 477"/>
                <a:gd name="T6" fmla="*/ 17746 w 864"/>
                <a:gd name="T7" fmla="*/ 3 h 477"/>
                <a:gd name="T8" fmla="*/ 22547 w 864"/>
                <a:gd name="T9" fmla="*/ 8 h 477"/>
                <a:gd name="T10" fmla="*/ 0 60000 65536"/>
                <a:gd name="T11" fmla="*/ 0 60000 65536"/>
                <a:gd name="T12" fmla="*/ 0 60000 65536"/>
                <a:gd name="T13" fmla="*/ 0 60000 65536"/>
                <a:gd name="T14" fmla="*/ 0 60000 65536"/>
                <a:gd name="T15" fmla="*/ 0 w 864"/>
                <a:gd name="T16" fmla="*/ 0 h 477"/>
                <a:gd name="T17" fmla="*/ 864 w 864"/>
                <a:gd name="T18" fmla="*/ 477 h 477"/>
              </a:gdLst>
              <a:ahLst/>
              <a:cxnLst>
                <a:cxn ang="T10">
                  <a:pos x="T0" y="T1"/>
                </a:cxn>
                <a:cxn ang="T11">
                  <a:pos x="T2" y="T3"/>
                </a:cxn>
                <a:cxn ang="T12">
                  <a:pos x="T4" y="T5"/>
                </a:cxn>
                <a:cxn ang="T13">
                  <a:pos x="T6" y="T7"/>
                </a:cxn>
                <a:cxn ang="T14">
                  <a:pos x="T8" y="T9"/>
                </a:cxn>
              </a:cxnLst>
              <a:rect l="T15" t="T16" r="T17" b="T18"/>
              <a:pathLst>
                <a:path w="864" h="477">
                  <a:moveTo>
                    <a:pt x="0" y="477"/>
                  </a:moveTo>
                  <a:cubicBezTo>
                    <a:pt x="31" y="424"/>
                    <a:pt x="112" y="236"/>
                    <a:pt x="184" y="157"/>
                  </a:cubicBezTo>
                  <a:cubicBezTo>
                    <a:pt x="256" y="78"/>
                    <a:pt x="349" y="0"/>
                    <a:pt x="432" y="0"/>
                  </a:cubicBezTo>
                  <a:cubicBezTo>
                    <a:pt x="515" y="0"/>
                    <a:pt x="608" y="78"/>
                    <a:pt x="680" y="157"/>
                  </a:cubicBezTo>
                  <a:cubicBezTo>
                    <a:pt x="752" y="236"/>
                    <a:pt x="826" y="410"/>
                    <a:pt x="864" y="477"/>
                  </a:cubicBezTo>
                </a:path>
              </a:pathLst>
            </a:custGeom>
            <a:noFill/>
            <a:ln w="38100">
              <a:solidFill>
                <a:srgbClr val="FF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i="0"/>
            </a:p>
          </p:txBody>
        </p:sp>
        <p:grpSp>
          <p:nvGrpSpPr>
            <p:cNvPr id="20" name="Group 22"/>
            <p:cNvGrpSpPr>
              <a:grpSpLocks/>
            </p:cNvGrpSpPr>
            <p:nvPr/>
          </p:nvGrpSpPr>
          <p:grpSpPr bwMode="auto">
            <a:xfrm>
              <a:off x="528" y="2592"/>
              <a:ext cx="1488" cy="480"/>
              <a:chOff x="528" y="2592"/>
              <a:chExt cx="1488" cy="480"/>
            </a:xfrm>
          </p:grpSpPr>
          <p:sp>
            <p:nvSpPr>
              <p:cNvPr id="27" name="Line 23"/>
              <p:cNvSpPr>
                <a:spLocks noChangeShapeType="1"/>
              </p:cNvSpPr>
              <p:nvPr/>
            </p:nvSpPr>
            <p:spPr bwMode="auto">
              <a:xfrm>
                <a:off x="528" y="2832"/>
                <a:ext cx="1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i="0"/>
              </a:p>
            </p:txBody>
          </p:sp>
          <p:sp>
            <p:nvSpPr>
              <p:cNvPr id="28" name="Freeform 24"/>
              <p:cNvSpPr>
                <a:spLocks/>
              </p:cNvSpPr>
              <p:nvPr/>
            </p:nvSpPr>
            <p:spPr bwMode="auto">
              <a:xfrm>
                <a:off x="528" y="2592"/>
                <a:ext cx="1488" cy="480"/>
              </a:xfrm>
              <a:custGeom>
                <a:avLst/>
                <a:gdLst>
                  <a:gd name="T0" fmla="*/ 0 w 1735"/>
                  <a:gd name="T1" fmla="*/ 7 h 973"/>
                  <a:gd name="T2" fmla="*/ 70 w 1735"/>
                  <a:gd name="T3" fmla="*/ 2 h 973"/>
                  <a:gd name="T4" fmla="*/ 177 w 1735"/>
                  <a:gd name="T5" fmla="*/ 0 h 973"/>
                  <a:gd name="T6" fmla="*/ 281 w 1735"/>
                  <a:gd name="T7" fmla="*/ 3 h 973"/>
                  <a:gd name="T8" fmla="*/ 347 w 1735"/>
                  <a:gd name="T9" fmla="*/ 7 h 973"/>
                  <a:gd name="T10" fmla="*/ 413 w 1735"/>
                  <a:gd name="T11" fmla="*/ 11 h 973"/>
                  <a:gd name="T12" fmla="*/ 521 w 1735"/>
                  <a:gd name="T13" fmla="*/ 14 h 973"/>
                  <a:gd name="T14" fmla="*/ 624 w 1735"/>
                  <a:gd name="T15" fmla="*/ 11 h 973"/>
                  <a:gd name="T16" fmla="*/ 690 w 1735"/>
                  <a:gd name="T17" fmla="*/ 7 h 9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35"/>
                  <a:gd name="T28" fmla="*/ 0 h 973"/>
                  <a:gd name="T29" fmla="*/ 1735 w 1735"/>
                  <a:gd name="T30" fmla="*/ 973 h 9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35" h="973">
                    <a:moveTo>
                      <a:pt x="0" y="487"/>
                    </a:moveTo>
                    <a:cubicBezTo>
                      <a:pt x="30" y="436"/>
                      <a:pt x="104" y="262"/>
                      <a:pt x="178" y="182"/>
                    </a:cubicBezTo>
                    <a:cubicBezTo>
                      <a:pt x="252" y="102"/>
                      <a:pt x="356" y="0"/>
                      <a:pt x="444" y="4"/>
                    </a:cubicBezTo>
                    <a:cubicBezTo>
                      <a:pt x="532" y="8"/>
                      <a:pt x="635" y="122"/>
                      <a:pt x="706" y="203"/>
                    </a:cubicBezTo>
                    <a:cubicBezTo>
                      <a:pt x="777" y="284"/>
                      <a:pt x="816" y="396"/>
                      <a:pt x="871" y="491"/>
                    </a:cubicBezTo>
                    <a:cubicBezTo>
                      <a:pt x="926" y="586"/>
                      <a:pt x="962" y="692"/>
                      <a:pt x="1035" y="772"/>
                    </a:cubicBezTo>
                    <a:cubicBezTo>
                      <a:pt x="1108" y="852"/>
                      <a:pt x="1221" y="969"/>
                      <a:pt x="1310" y="971"/>
                    </a:cubicBezTo>
                    <a:cubicBezTo>
                      <a:pt x="1399" y="973"/>
                      <a:pt x="1499" y="867"/>
                      <a:pt x="1570" y="786"/>
                    </a:cubicBezTo>
                    <a:cubicBezTo>
                      <a:pt x="1641" y="705"/>
                      <a:pt x="1701" y="547"/>
                      <a:pt x="1735" y="484"/>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i="0"/>
              </a:p>
            </p:txBody>
          </p:sp>
          <p:sp>
            <p:nvSpPr>
              <p:cNvPr id="29" name="Freeform 25"/>
              <p:cNvSpPr>
                <a:spLocks/>
              </p:cNvSpPr>
              <p:nvPr/>
            </p:nvSpPr>
            <p:spPr bwMode="auto">
              <a:xfrm flipV="1">
                <a:off x="528" y="2592"/>
                <a:ext cx="1488" cy="480"/>
              </a:xfrm>
              <a:custGeom>
                <a:avLst/>
                <a:gdLst>
                  <a:gd name="T0" fmla="*/ 0 w 1735"/>
                  <a:gd name="T1" fmla="*/ 7 h 973"/>
                  <a:gd name="T2" fmla="*/ 70 w 1735"/>
                  <a:gd name="T3" fmla="*/ 2 h 973"/>
                  <a:gd name="T4" fmla="*/ 177 w 1735"/>
                  <a:gd name="T5" fmla="*/ 0 h 973"/>
                  <a:gd name="T6" fmla="*/ 281 w 1735"/>
                  <a:gd name="T7" fmla="*/ 3 h 973"/>
                  <a:gd name="T8" fmla="*/ 347 w 1735"/>
                  <a:gd name="T9" fmla="*/ 7 h 973"/>
                  <a:gd name="T10" fmla="*/ 413 w 1735"/>
                  <a:gd name="T11" fmla="*/ 11 h 973"/>
                  <a:gd name="T12" fmla="*/ 521 w 1735"/>
                  <a:gd name="T13" fmla="*/ 14 h 973"/>
                  <a:gd name="T14" fmla="*/ 624 w 1735"/>
                  <a:gd name="T15" fmla="*/ 11 h 973"/>
                  <a:gd name="T16" fmla="*/ 690 w 1735"/>
                  <a:gd name="T17" fmla="*/ 7 h 9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35"/>
                  <a:gd name="T28" fmla="*/ 0 h 973"/>
                  <a:gd name="T29" fmla="*/ 1735 w 1735"/>
                  <a:gd name="T30" fmla="*/ 973 h 9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35" h="973">
                    <a:moveTo>
                      <a:pt x="0" y="487"/>
                    </a:moveTo>
                    <a:cubicBezTo>
                      <a:pt x="30" y="436"/>
                      <a:pt x="104" y="262"/>
                      <a:pt x="178" y="182"/>
                    </a:cubicBezTo>
                    <a:cubicBezTo>
                      <a:pt x="252" y="102"/>
                      <a:pt x="356" y="0"/>
                      <a:pt x="444" y="4"/>
                    </a:cubicBezTo>
                    <a:cubicBezTo>
                      <a:pt x="532" y="8"/>
                      <a:pt x="635" y="122"/>
                      <a:pt x="706" y="203"/>
                    </a:cubicBezTo>
                    <a:cubicBezTo>
                      <a:pt x="777" y="284"/>
                      <a:pt x="816" y="396"/>
                      <a:pt x="871" y="491"/>
                    </a:cubicBezTo>
                    <a:cubicBezTo>
                      <a:pt x="926" y="586"/>
                      <a:pt x="962" y="692"/>
                      <a:pt x="1035" y="772"/>
                    </a:cubicBezTo>
                    <a:cubicBezTo>
                      <a:pt x="1108" y="852"/>
                      <a:pt x="1221" y="969"/>
                      <a:pt x="1310" y="971"/>
                    </a:cubicBezTo>
                    <a:cubicBezTo>
                      <a:pt x="1399" y="973"/>
                      <a:pt x="1499" y="867"/>
                      <a:pt x="1570" y="786"/>
                    </a:cubicBezTo>
                    <a:cubicBezTo>
                      <a:pt x="1641" y="705"/>
                      <a:pt x="1701" y="547"/>
                      <a:pt x="1735" y="484"/>
                    </a:cubicBezTo>
                  </a:path>
                </a:pathLst>
              </a:custGeom>
              <a:noFill/>
              <a:ln w="38100">
                <a:solidFill>
                  <a:srgbClr val="FF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i="0"/>
              </a:p>
            </p:txBody>
          </p:sp>
        </p:grpSp>
        <p:grpSp>
          <p:nvGrpSpPr>
            <p:cNvPr id="21" name="Group 26"/>
            <p:cNvGrpSpPr>
              <a:grpSpLocks/>
            </p:cNvGrpSpPr>
            <p:nvPr/>
          </p:nvGrpSpPr>
          <p:grpSpPr bwMode="auto">
            <a:xfrm>
              <a:off x="528" y="3312"/>
              <a:ext cx="1488" cy="576"/>
              <a:chOff x="0" y="2880"/>
              <a:chExt cx="2592" cy="960"/>
            </a:xfrm>
          </p:grpSpPr>
          <p:sp>
            <p:nvSpPr>
              <p:cNvPr id="25" name="Freeform 27"/>
              <p:cNvSpPr>
                <a:spLocks/>
              </p:cNvSpPr>
              <p:nvPr/>
            </p:nvSpPr>
            <p:spPr bwMode="auto">
              <a:xfrm>
                <a:off x="1728" y="2880"/>
                <a:ext cx="864" cy="477"/>
              </a:xfrm>
              <a:custGeom>
                <a:avLst/>
                <a:gdLst>
                  <a:gd name="T0" fmla="*/ 0 w 864"/>
                  <a:gd name="T1" fmla="*/ 477 h 477"/>
                  <a:gd name="T2" fmla="*/ 184 w 864"/>
                  <a:gd name="T3" fmla="*/ 157 h 477"/>
                  <a:gd name="T4" fmla="*/ 432 w 864"/>
                  <a:gd name="T5" fmla="*/ 0 h 477"/>
                  <a:gd name="T6" fmla="*/ 680 w 864"/>
                  <a:gd name="T7" fmla="*/ 157 h 477"/>
                  <a:gd name="T8" fmla="*/ 864 w 864"/>
                  <a:gd name="T9" fmla="*/ 477 h 477"/>
                  <a:gd name="T10" fmla="*/ 0 60000 65536"/>
                  <a:gd name="T11" fmla="*/ 0 60000 65536"/>
                  <a:gd name="T12" fmla="*/ 0 60000 65536"/>
                  <a:gd name="T13" fmla="*/ 0 60000 65536"/>
                  <a:gd name="T14" fmla="*/ 0 60000 65536"/>
                  <a:gd name="T15" fmla="*/ 0 w 864"/>
                  <a:gd name="T16" fmla="*/ 0 h 477"/>
                  <a:gd name="T17" fmla="*/ 864 w 864"/>
                  <a:gd name="T18" fmla="*/ 477 h 477"/>
                </a:gdLst>
                <a:ahLst/>
                <a:cxnLst>
                  <a:cxn ang="T10">
                    <a:pos x="T0" y="T1"/>
                  </a:cxn>
                  <a:cxn ang="T11">
                    <a:pos x="T2" y="T3"/>
                  </a:cxn>
                  <a:cxn ang="T12">
                    <a:pos x="T4" y="T5"/>
                  </a:cxn>
                  <a:cxn ang="T13">
                    <a:pos x="T6" y="T7"/>
                  </a:cxn>
                  <a:cxn ang="T14">
                    <a:pos x="T8" y="T9"/>
                  </a:cxn>
                </a:cxnLst>
                <a:rect l="T15" t="T16" r="T17" b="T18"/>
                <a:pathLst>
                  <a:path w="864" h="477">
                    <a:moveTo>
                      <a:pt x="0" y="477"/>
                    </a:moveTo>
                    <a:cubicBezTo>
                      <a:pt x="31" y="424"/>
                      <a:pt x="112" y="236"/>
                      <a:pt x="184" y="157"/>
                    </a:cubicBezTo>
                    <a:cubicBezTo>
                      <a:pt x="256" y="78"/>
                      <a:pt x="349" y="0"/>
                      <a:pt x="432" y="0"/>
                    </a:cubicBezTo>
                    <a:cubicBezTo>
                      <a:pt x="515" y="0"/>
                      <a:pt x="608" y="78"/>
                      <a:pt x="680" y="157"/>
                    </a:cubicBezTo>
                    <a:cubicBezTo>
                      <a:pt x="752" y="236"/>
                      <a:pt x="826" y="410"/>
                      <a:pt x="864" y="477"/>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i="0"/>
              </a:p>
            </p:txBody>
          </p:sp>
          <p:sp>
            <p:nvSpPr>
              <p:cNvPr id="26" name="Freeform 28"/>
              <p:cNvSpPr>
                <a:spLocks/>
              </p:cNvSpPr>
              <p:nvPr/>
            </p:nvSpPr>
            <p:spPr bwMode="auto">
              <a:xfrm>
                <a:off x="0" y="2880"/>
                <a:ext cx="1728" cy="960"/>
              </a:xfrm>
              <a:custGeom>
                <a:avLst/>
                <a:gdLst>
                  <a:gd name="T0" fmla="*/ 0 w 1735"/>
                  <a:gd name="T1" fmla="*/ 450 h 973"/>
                  <a:gd name="T2" fmla="*/ 172 w 1735"/>
                  <a:gd name="T3" fmla="*/ 170 h 973"/>
                  <a:gd name="T4" fmla="*/ 432 w 1735"/>
                  <a:gd name="T5" fmla="*/ 4 h 973"/>
                  <a:gd name="T6" fmla="*/ 688 w 1735"/>
                  <a:gd name="T7" fmla="*/ 185 h 973"/>
                  <a:gd name="T8" fmla="*/ 852 w 1735"/>
                  <a:gd name="T9" fmla="*/ 454 h 973"/>
                  <a:gd name="T10" fmla="*/ 1011 w 1735"/>
                  <a:gd name="T11" fmla="*/ 712 h 973"/>
                  <a:gd name="T12" fmla="*/ 1280 w 1735"/>
                  <a:gd name="T13" fmla="*/ 896 h 973"/>
                  <a:gd name="T14" fmla="*/ 1534 w 1735"/>
                  <a:gd name="T15" fmla="*/ 725 h 973"/>
                  <a:gd name="T16" fmla="*/ 1693 w 1735"/>
                  <a:gd name="T17" fmla="*/ 448 h 9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35"/>
                  <a:gd name="T28" fmla="*/ 0 h 973"/>
                  <a:gd name="T29" fmla="*/ 1735 w 1735"/>
                  <a:gd name="T30" fmla="*/ 973 h 9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35" h="973">
                    <a:moveTo>
                      <a:pt x="0" y="487"/>
                    </a:moveTo>
                    <a:cubicBezTo>
                      <a:pt x="30" y="436"/>
                      <a:pt x="104" y="262"/>
                      <a:pt x="178" y="182"/>
                    </a:cubicBezTo>
                    <a:cubicBezTo>
                      <a:pt x="252" y="102"/>
                      <a:pt x="356" y="0"/>
                      <a:pt x="444" y="4"/>
                    </a:cubicBezTo>
                    <a:cubicBezTo>
                      <a:pt x="532" y="8"/>
                      <a:pt x="635" y="122"/>
                      <a:pt x="706" y="203"/>
                    </a:cubicBezTo>
                    <a:cubicBezTo>
                      <a:pt x="777" y="284"/>
                      <a:pt x="816" y="396"/>
                      <a:pt x="871" y="491"/>
                    </a:cubicBezTo>
                    <a:cubicBezTo>
                      <a:pt x="926" y="586"/>
                      <a:pt x="962" y="692"/>
                      <a:pt x="1035" y="772"/>
                    </a:cubicBezTo>
                    <a:cubicBezTo>
                      <a:pt x="1108" y="852"/>
                      <a:pt x="1221" y="969"/>
                      <a:pt x="1310" y="971"/>
                    </a:cubicBezTo>
                    <a:cubicBezTo>
                      <a:pt x="1399" y="973"/>
                      <a:pt x="1499" y="867"/>
                      <a:pt x="1570" y="786"/>
                    </a:cubicBezTo>
                    <a:cubicBezTo>
                      <a:pt x="1641" y="705"/>
                      <a:pt x="1701" y="547"/>
                      <a:pt x="1735" y="484"/>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i="0"/>
              </a:p>
            </p:txBody>
          </p:sp>
        </p:grpSp>
        <p:grpSp>
          <p:nvGrpSpPr>
            <p:cNvPr id="22" name="Group 29"/>
            <p:cNvGrpSpPr>
              <a:grpSpLocks/>
            </p:cNvGrpSpPr>
            <p:nvPr/>
          </p:nvGrpSpPr>
          <p:grpSpPr bwMode="auto">
            <a:xfrm flipV="1">
              <a:off x="528" y="3312"/>
              <a:ext cx="1488" cy="576"/>
              <a:chOff x="0" y="2880"/>
              <a:chExt cx="2592" cy="960"/>
            </a:xfrm>
          </p:grpSpPr>
          <p:sp>
            <p:nvSpPr>
              <p:cNvPr id="23" name="Freeform 30"/>
              <p:cNvSpPr>
                <a:spLocks/>
              </p:cNvSpPr>
              <p:nvPr/>
            </p:nvSpPr>
            <p:spPr bwMode="auto">
              <a:xfrm>
                <a:off x="1728" y="2880"/>
                <a:ext cx="864" cy="477"/>
              </a:xfrm>
              <a:custGeom>
                <a:avLst/>
                <a:gdLst>
                  <a:gd name="T0" fmla="*/ 0 w 864"/>
                  <a:gd name="T1" fmla="*/ 477 h 477"/>
                  <a:gd name="T2" fmla="*/ 184 w 864"/>
                  <a:gd name="T3" fmla="*/ 157 h 477"/>
                  <a:gd name="T4" fmla="*/ 432 w 864"/>
                  <a:gd name="T5" fmla="*/ 0 h 477"/>
                  <a:gd name="T6" fmla="*/ 680 w 864"/>
                  <a:gd name="T7" fmla="*/ 157 h 477"/>
                  <a:gd name="T8" fmla="*/ 864 w 864"/>
                  <a:gd name="T9" fmla="*/ 477 h 477"/>
                  <a:gd name="T10" fmla="*/ 0 60000 65536"/>
                  <a:gd name="T11" fmla="*/ 0 60000 65536"/>
                  <a:gd name="T12" fmla="*/ 0 60000 65536"/>
                  <a:gd name="T13" fmla="*/ 0 60000 65536"/>
                  <a:gd name="T14" fmla="*/ 0 60000 65536"/>
                  <a:gd name="T15" fmla="*/ 0 w 864"/>
                  <a:gd name="T16" fmla="*/ 0 h 477"/>
                  <a:gd name="T17" fmla="*/ 864 w 864"/>
                  <a:gd name="T18" fmla="*/ 477 h 477"/>
                </a:gdLst>
                <a:ahLst/>
                <a:cxnLst>
                  <a:cxn ang="T10">
                    <a:pos x="T0" y="T1"/>
                  </a:cxn>
                  <a:cxn ang="T11">
                    <a:pos x="T2" y="T3"/>
                  </a:cxn>
                  <a:cxn ang="T12">
                    <a:pos x="T4" y="T5"/>
                  </a:cxn>
                  <a:cxn ang="T13">
                    <a:pos x="T6" y="T7"/>
                  </a:cxn>
                  <a:cxn ang="T14">
                    <a:pos x="T8" y="T9"/>
                  </a:cxn>
                </a:cxnLst>
                <a:rect l="T15" t="T16" r="T17" b="T18"/>
                <a:pathLst>
                  <a:path w="864" h="477">
                    <a:moveTo>
                      <a:pt x="0" y="477"/>
                    </a:moveTo>
                    <a:cubicBezTo>
                      <a:pt x="31" y="424"/>
                      <a:pt x="112" y="236"/>
                      <a:pt x="184" y="157"/>
                    </a:cubicBezTo>
                    <a:cubicBezTo>
                      <a:pt x="256" y="78"/>
                      <a:pt x="349" y="0"/>
                      <a:pt x="432" y="0"/>
                    </a:cubicBezTo>
                    <a:cubicBezTo>
                      <a:pt x="515" y="0"/>
                      <a:pt x="608" y="78"/>
                      <a:pt x="680" y="157"/>
                    </a:cubicBezTo>
                    <a:cubicBezTo>
                      <a:pt x="752" y="236"/>
                      <a:pt x="826" y="410"/>
                      <a:pt x="864" y="477"/>
                    </a:cubicBezTo>
                  </a:path>
                </a:pathLst>
              </a:custGeom>
              <a:noFill/>
              <a:ln w="38100">
                <a:solidFill>
                  <a:srgbClr val="FF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i="0"/>
              </a:p>
            </p:txBody>
          </p:sp>
          <p:sp>
            <p:nvSpPr>
              <p:cNvPr id="24" name="Freeform 31"/>
              <p:cNvSpPr>
                <a:spLocks/>
              </p:cNvSpPr>
              <p:nvPr/>
            </p:nvSpPr>
            <p:spPr bwMode="auto">
              <a:xfrm>
                <a:off x="0" y="2880"/>
                <a:ext cx="1728" cy="960"/>
              </a:xfrm>
              <a:custGeom>
                <a:avLst/>
                <a:gdLst>
                  <a:gd name="T0" fmla="*/ 0 w 1735"/>
                  <a:gd name="T1" fmla="*/ 450 h 973"/>
                  <a:gd name="T2" fmla="*/ 172 w 1735"/>
                  <a:gd name="T3" fmla="*/ 170 h 973"/>
                  <a:gd name="T4" fmla="*/ 432 w 1735"/>
                  <a:gd name="T5" fmla="*/ 4 h 973"/>
                  <a:gd name="T6" fmla="*/ 688 w 1735"/>
                  <a:gd name="T7" fmla="*/ 185 h 973"/>
                  <a:gd name="T8" fmla="*/ 852 w 1735"/>
                  <a:gd name="T9" fmla="*/ 454 h 973"/>
                  <a:gd name="T10" fmla="*/ 1011 w 1735"/>
                  <a:gd name="T11" fmla="*/ 712 h 973"/>
                  <a:gd name="T12" fmla="*/ 1280 w 1735"/>
                  <a:gd name="T13" fmla="*/ 896 h 973"/>
                  <a:gd name="T14" fmla="*/ 1534 w 1735"/>
                  <a:gd name="T15" fmla="*/ 725 h 973"/>
                  <a:gd name="T16" fmla="*/ 1693 w 1735"/>
                  <a:gd name="T17" fmla="*/ 448 h 9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35"/>
                  <a:gd name="T28" fmla="*/ 0 h 973"/>
                  <a:gd name="T29" fmla="*/ 1735 w 1735"/>
                  <a:gd name="T30" fmla="*/ 973 h 9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35" h="973">
                    <a:moveTo>
                      <a:pt x="0" y="487"/>
                    </a:moveTo>
                    <a:cubicBezTo>
                      <a:pt x="30" y="436"/>
                      <a:pt x="104" y="262"/>
                      <a:pt x="178" y="182"/>
                    </a:cubicBezTo>
                    <a:cubicBezTo>
                      <a:pt x="252" y="102"/>
                      <a:pt x="356" y="0"/>
                      <a:pt x="444" y="4"/>
                    </a:cubicBezTo>
                    <a:cubicBezTo>
                      <a:pt x="532" y="8"/>
                      <a:pt x="635" y="122"/>
                      <a:pt x="706" y="203"/>
                    </a:cubicBezTo>
                    <a:cubicBezTo>
                      <a:pt x="777" y="284"/>
                      <a:pt x="816" y="396"/>
                      <a:pt x="871" y="491"/>
                    </a:cubicBezTo>
                    <a:cubicBezTo>
                      <a:pt x="926" y="586"/>
                      <a:pt x="962" y="692"/>
                      <a:pt x="1035" y="772"/>
                    </a:cubicBezTo>
                    <a:cubicBezTo>
                      <a:pt x="1108" y="852"/>
                      <a:pt x="1221" y="969"/>
                      <a:pt x="1310" y="971"/>
                    </a:cubicBezTo>
                    <a:cubicBezTo>
                      <a:pt x="1399" y="973"/>
                      <a:pt x="1499" y="867"/>
                      <a:pt x="1570" y="786"/>
                    </a:cubicBezTo>
                    <a:cubicBezTo>
                      <a:pt x="1641" y="705"/>
                      <a:pt x="1701" y="547"/>
                      <a:pt x="1735" y="484"/>
                    </a:cubicBezTo>
                  </a:path>
                </a:pathLst>
              </a:custGeom>
              <a:noFill/>
              <a:ln w="38100">
                <a:solidFill>
                  <a:srgbClr val="FF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i="0"/>
              </a:p>
            </p:txBody>
          </p:sp>
        </p:grpSp>
      </p:grpSp>
      <p:sp>
        <p:nvSpPr>
          <p:cNvPr id="30" name="矩形 29"/>
          <p:cNvSpPr/>
          <p:nvPr/>
        </p:nvSpPr>
        <p:spPr>
          <a:xfrm>
            <a:off x="9044044" y="2169305"/>
            <a:ext cx="906017" cy="523220"/>
          </a:xfrm>
          <a:prstGeom prst="rect">
            <a:avLst/>
          </a:prstGeom>
        </p:spPr>
        <p:txBody>
          <a:bodyPr wrap="none">
            <a:spAutoFit/>
          </a:bodyPr>
          <a:lstStyle/>
          <a:p>
            <a:r>
              <a:rPr lang="zh-CN" altLang="en-US" sz="2800" b="1" i="0" dirty="0">
                <a:solidFill>
                  <a:srgbClr val="FF00FF"/>
                </a:solidFill>
              </a:rPr>
              <a:t>基频</a:t>
            </a:r>
            <a:endParaRPr lang="zh-CN" altLang="en-US" sz="2800" i="0" dirty="0"/>
          </a:p>
        </p:txBody>
      </p:sp>
      <p:graphicFrame>
        <p:nvGraphicFramePr>
          <p:cNvPr id="31" name="对象 30"/>
          <p:cNvGraphicFramePr>
            <a:graphicFrameLocks noChangeAspect="1"/>
          </p:cNvGraphicFramePr>
          <p:nvPr>
            <p:extLst>
              <p:ext uri="{D42A27DB-BD31-4B8C-83A1-F6EECF244321}">
                <p14:modId xmlns:p14="http://schemas.microsoft.com/office/powerpoint/2010/main" val="220171826"/>
              </p:ext>
            </p:extLst>
          </p:nvPr>
        </p:nvGraphicFramePr>
        <p:xfrm>
          <a:off x="9062319" y="1547301"/>
          <a:ext cx="996950" cy="608013"/>
        </p:xfrm>
        <a:graphic>
          <a:graphicData uri="http://schemas.openxmlformats.org/presentationml/2006/ole">
            <mc:AlternateContent xmlns:mc="http://schemas.openxmlformats.org/markup-compatibility/2006">
              <mc:Choice xmlns:v="urn:schemas-microsoft-com:vml" Requires="v">
                <p:oleObj spid="_x0000_s353662" name="公式" r:id="rId11" imgW="330120" imgH="177480" progId="Equation.3">
                  <p:embed/>
                </p:oleObj>
              </mc:Choice>
              <mc:Fallback>
                <p:oleObj name="公式" r:id="rId11" imgW="330120" imgH="177480" progId="Equation.3">
                  <p:embed/>
                  <p:pic>
                    <p:nvPicPr>
                      <p:cNvPr id="0" name=""/>
                      <p:cNvPicPr>
                        <a:picLocks noChangeAspect="1" noChangeArrowheads="1"/>
                      </p:cNvPicPr>
                      <p:nvPr/>
                    </p:nvPicPr>
                    <p:blipFill>
                      <a:blip r:embed="rId12">
                        <a:lum bright="-30000"/>
                      </a:blip>
                      <a:srcRect/>
                      <a:stretch>
                        <a:fillRect/>
                      </a:stretch>
                    </p:blipFill>
                    <p:spPr bwMode="auto">
                      <a:xfrm>
                        <a:off x="9062319" y="1547301"/>
                        <a:ext cx="99695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3209695936"/>
              </p:ext>
            </p:extLst>
          </p:nvPr>
        </p:nvGraphicFramePr>
        <p:xfrm>
          <a:off x="8970963" y="2998788"/>
          <a:ext cx="1073150" cy="608012"/>
        </p:xfrm>
        <a:graphic>
          <a:graphicData uri="http://schemas.openxmlformats.org/presentationml/2006/ole">
            <mc:AlternateContent xmlns:mc="http://schemas.openxmlformats.org/markup-compatibility/2006">
              <mc:Choice xmlns:v="urn:schemas-microsoft-com:vml" Requires="v">
                <p:oleObj spid="_x0000_s353663" name="公式" r:id="rId13" imgW="355320" imgH="177480" progId="Equation.3">
                  <p:embed/>
                </p:oleObj>
              </mc:Choice>
              <mc:Fallback>
                <p:oleObj name="公式" r:id="rId13" imgW="355320" imgH="177480" progId="Equation.3">
                  <p:embed/>
                  <p:pic>
                    <p:nvPicPr>
                      <p:cNvPr id="0" name=""/>
                      <p:cNvPicPr>
                        <a:picLocks noChangeAspect="1" noChangeArrowheads="1"/>
                      </p:cNvPicPr>
                      <p:nvPr/>
                    </p:nvPicPr>
                    <p:blipFill>
                      <a:blip r:embed="rId14">
                        <a:lum bright="-30000"/>
                      </a:blip>
                      <a:srcRect/>
                      <a:stretch>
                        <a:fillRect/>
                      </a:stretch>
                    </p:blipFill>
                    <p:spPr bwMode="auto">
                      <a:xfrm>
                        <a:off x="8970963" y="2998788"/>
                        <a:ext cx="1073150"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 name="矩形 32"/>
          <p:cNvSpPr/>
          <p:nvPr/>
        </p:nvSpPr>
        <p:spPr>
          <a:xfrm>
            <a:off x="8943054" y="3634485"/>
            <a:ext cx="1620957" cy="523220"/>
          </a:xfrm>
          <a:prstGeom prst="rect">
            <a:avLst/>
          </a:prstGeom>
        </p:spPr>
        <p:txBody>
          <a:bodyPr wrap="none">
            <a:spAutoFit/>
          </a:bodyPr>
          <a:lstStyle/>
          <a:p>
            <a:pPr>
              <a:spcBef>
                <a:spcPct val="50000"/>
              </a:spcBef>
            </a:pPr>
            <a:r>
              <a:rPr lang="zh-CN" altLang="en-US" sz="2800" b="1" i="0" dirty="0">
                <a:solidFill>
                  <a:srgbClr val="FF0000"/>
                </a:solidFill>
              </a:rPr>
              <a:t>二次谐频</a:t>
            </a:r>
            <a:endParaRPr lang="en-US" altLang="zh-CN" sz="2800" b="1" i="0" dirty="0">
              <a:solidFill>
                <a:srgbClr val="FF0000"/>
              </a:solidFill>
            </a:endParaRPr>
          </a:p>
        </p:txBody>
      </p:sp>
      <p:graphicFrame>
        <p:nvGraphicFramePr>
          <p:cNvPr id="34" name="对象 33"/>
          <p:cNvGraphicFramePr>
            <a:graphicFrameLocks noChangeAspect="1"/>
          </p:cNvGraphicFramePr>
          <p:nvPr>
            <p:extLst>
              <p:ext uri="{D42A27DB-BD31-4B8C-83A1-F6EECF244321}">
                <p14:modId xmlns:p14="http://schemas.microsoft.com/office/powerpoint/2010/main" val="2358844667"/>
              </p:ext>
            </p:extLst>
          </p:nvPr>
        </p:nvGraphicFramePr>
        <p:xfrm>
          <a:off x="8896351" y="4851401"/>
          <a:ext cx="1033463" cy="608013"/>
        </p:xfrm>
        <a:graphic>
          <a:graphicData uri="http://schemas.openxmlformats.org/presentationml/2006/ole">
            <mc:AlternateContent xmlns:mc="http://schemas.openxmlformats.org/markup-compatibility/2006">
              <mc:Choice xmlns:v="urn:schemas-microsoft-com:vml" Requires="v">
                <p:oleObj spid="_x0000_s353664" name="公式" r:id="rId15" imgW="342720" imgH="177480" progId="Equation.3">
                  <p:embed/>
                </p:oleObj>
              </mc:Choice>
              <mc:Fallback>
                <p:oleObj name="公式" r:id="rId15" imgW="342720" imgH="177480" progId="Equation.3">
                  <p:embed/>
                  <p:pic>
                    <p:nvPicPr>
                      <p:cNvPr id="0" name=""/>
                      <p:cNvPicPr>
                        <a:picLocks noChangeAspect="1" noChangeArrowheads="1"/>
                      </p:cNvPicPr>
                      <p:nvPr/>
                    </p:nvPicPr>
                    <p:blipFill>
                      <a:blip r:embed="rId16">
                        <a:lum bright="-30000"/>
                      </a:blip>
                      <a:srcRect/>
                      <a:stretch>
                        <a:fillRect/>
                      </a:stretch>
                    </p:blipFill>
                    <p:spPr bwMode="auto">
                      <a:xfrm>
                        <a:off x="8896351" y="4851401"/>
                        <a:ext cx="1033463"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 name="矩形 34"/>
          <p:cNvSpPr/>
          <p:nvPr/>
        </p:nvSpPr>
        <p:spPr>
          <a:xfrm>
            <a:off x="8689954" y="5552490"/>
            <a:ext cx="1627369" cy="523220"/>
          </a:xfrm>
          <a:prstGeom prst="rect">
            <a:avLst/>
          </a:prstGeom>
        </p:spPr>
        <p:txBody>
          <a:bodyPr wrap="none">
            <a:spAutoFit/>
          </a:bodyPr>
          <a:lstStyle/>
          <a:p>
            <a:pPr>
              <a:spcBef>
                <a:spcPct val="50000"/>
              </a:spcBef>
            </a:pPr>
            <a:r>
              <a:rPr lang="zh-CN" altLang="en-US" sz="2800" b="1" i="0" dirty="0">
                <a:solidFill>
                  <a:srgbClr val="FF0000"/>
                </a:solidFill>
              </a:rPr>
              <a:t>三次谐频</a:t>
            </a:r>
            <a:endParaRPr lang="en-US" altLang="zh-CN" sz="2800" b="1" i="0" dirty="0">
              <a:solidFill>
                <a:srgbClr val="FF0000"/>
              </a:solidFill>
            </a:endParaRPr>
          </a:p>
        </p:txBody>
      </p:sp>
    </p:spTree>
    <p:extLst>
      <p:ext uri="{BB962C8B-B14F-4D97-AF65-F5344CB8AC3E}">
        <p14:creationId xmlns:p14="http://schemas.microsoft.com/office/powerpoint/2010/main" val="357229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circle(in)">
                                      <p:cBhvr>
                                        <p:cTn id="26" dur="20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heel(1)">
                                      <p:cBhvr>
                                        <p:cTn id="36" dur="20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barn(inVertical)">
                                      <p:cBhvr>
                                        <p:cTn id="41" dur="500"/>
                                        <p:tgtEl>
                                          <p:spTgt spid="34"/>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heel(1)">
                                      <p:cBhvr>
                                        <p:cTn id="46"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p:bldP spid="3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Pictures\Drum_vibration_mode0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96097" y="809156"/>
            <a:ext cx="5623742"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descr="E:\Pictures\Drum_vibration_mode21.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15680" y="3806429"/>
            <a:ext cx="5184576" cy="2721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727849" y="188641"/>
            <a:ext cx="1826141" cy="584775"/>
          </a:xfrm>
          <a:prstGeom prst="rect">
            <a:avLst/>
          </a:prstGeom>
        </p:spPr>
        <p:txBody>
          <a:bodyPr wrap="none">
            <a:spAutoFit/>
          </a:bodyPr>
          <a:lstStyle/>
          <a:p>
            <a:r>
              <a:rPr lang="zh-CN" altLang="en-US" sz="3200" b="1" i="0" dirty="0">
                <a:solidFill>
                  <a:srgbClr val="FF0000"/>
                </a:solidFill>
              </a:rPr>
              <a:t>二维驻波</a:t>
            </a:r>
            <a:endParaRPr lang="zh-CN" altLang="en-US" sz="3200" b="1" dirty="0"/>
          </a:p>
        </p:txBody>
      </p:sp>
    </p:spTree>
    <p:extLst>
      <p:ext uri="{BB962C8B-B14F-4D97-AF65-F5344CB8AC3E}">
        <p14:creationId xmlns:p14="http://schemas.microsoft.com/office/powerpoint/2010/main" val="9494334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45" name="Text Box 9"/>
          <p:cNvSpPr txBox="1">
            <a:spLocks noChangeArrowheads="1"/>
          </p:cNvSpPr>
          <p:nvPr/>
        </p:nvSpPr>
        <p:spPr bwMode="auto">
          <a:xfrm>
            <a:off x="2455264" y="365493"/>
            <a:ext cx="3351589" cy="519112"/>
          </a:xfrm>
          <a:prstGeom prst="rect">
            <a:avLst/>
          </a:prstGeom>
          <a:noFill/>
          <a:ln w="9525">
            <a:noFill/>
            <a:miter lim="800000"/>
            <a:headEnd/>
            <a:tailEnd/>
          </a:ln>
          <a:effectLst/>
        </p:spPr>
        <p:txBody>
          <a:bodyPr wrap="square">
            <a:spAutoFit/>
          </a:bodyPr>
          <a:lstStyle/>
          <a:p>
            <a:pPr>
              <a:defRPr/>
            </a:pPr>
            <a:r>
              <a:rPr lang="en-US" altLang="zh-CN" sz="2800" b="1" i="0" dirty="0">
                <a:solidFill>
                  <a:srgbClr val="C00000"/>
                </a:solidFill>
                <a:latin typeface="Symbol" pitchFamily="18" charset="2"/>
              </a:rPr>
              <a:t>1.</a:t>
            </a:r>
            <a:r>
              <a:rPr lang="zh-CN" altLang="en-US" sz="2800" b="1" i="0" dirty="0">
                <a:solidFill>
                  <a:srgbClr val="C00000"/>
                </a:solidFill>
                <a:latin typeface="Symbol" pitchFamily="18" charset="2"/>
              </a:rPr>
              <a:t>   经典电磁理论</a:t>
            </a:r>
            <a:endParaRPr lang="zh-CN" altLang="en-US" sz="2800" b="1" i="0" dirty="0">
              <a:solidFill>
                <a:srgbClr val="C00000"/>
              </a:solidFill>
              <a:effectLst>
                <a:outerShdw blurRad="38100" dist="38100" dir="2700000" algn="tl">
                  <a:srgbClr val="FFFFFF"/>
                </a:outerShdw>
              </a:effectLst>
              <a:latin typeface="宋体" pitchFamily="2" charset="-122"/>
            </a:endParaRPr>
          </a:p>
        </p:txBody>
      </p:sp>
      <p:sp>
        <p:nvSpPr>
          <p:cNvPr id="14" name="Text Box 6"/>
          <p:cNvSpPr txBox="1">
            <a:spLocks noChangeArrowheads="1"/>
          </p:cNvSpPr>
          <p:nvPr/>
        </p:nvSpPr>
        <p:spPr bwMode="auto">
          <a:xfrm>
            <a:off x="7750736" y="3255804"/>
            <a:ext cx="3276600" cy="488950"/>
          </a:xfrm>
          <a:prstGeom prst="rect">
            <a:avLst/>
          </a:prstGeom>
          <a:noFill/>
          <a:ln w="9525">
            <a:noFill/>
            <a:miter lim="800000"/>
            <a:headEnd/>
            <a:tailEnd/>
          </a:ln>
          <a:effectLst/>
        </p:spPr>
        <p:txBody>
          <a:bodyPr>
            <a:spAutoFit/>
          </a:bodyPr>
          <a:lstStyle/>
          <a:p>
            <a:pPr>
              <a:defRPr/>
            </a:pPr>
            <a:r>
              <a:rPr lang="zh-CN" altLang="en-US" b="1" i="0" dirty="0">
                <a:solidFill>
                  <a:srgbClr val="CC3300"/>
                </a:solidFill>
                <a:effectLst>
                  <a:outerShdw blurRad="38100" dist="38100" dir="2700000" algn="tl">
                    <a:srgbClr val="FFFFFF"/>
                  </a:outerShdw>
                </a:effectLst>
                <a:latin typeface="宋体" pitchFamily="2" charset="-122"/>
              </a:rPr>
              <a:t>黑体内的驻波</a:t>
            </a:r>
          </a:p>
        </p:txBody>
      </p:sp>
      <p:sp>
        <p:nvSpPr>
          <p:cNvPr id="15" name="AutoShape 16" descr="之字形"/>
          <p:cNvSpPr>
            <a:spLocks noChangeArrowheads="1"/>
          </p:cNvSpPr>
          <p:nvPr/>
        </p:nvSpPr>
        <p:spPr bwMode="auto">
          <a:xfrm>
            <a:off x="6384033" y="615686"/>
            <a:ext cx="4084047" cy="2586076"/>
          </a:xfrm>
          <a:prstGeom prst="cube">
            <a:avLst>
              <a:gd name="adj" fmla="val 25000"/>
            </a:avLst>
          </a:prstGeom>
          <a:pattFill prst="zigZag">
            <a:fgClr>
              <a:schemeClr val="accent2"/>
            </a:fgClr>
            <a:bgClr>
              <a:schemeClr val="bg1"/>
            </a:bgClr>
          </a:pattFill>
          <a:ln w="9525">
            <a:solidFill>
              <a:schemeClr val="tx1"/>
            </a:solidFill>
            <a:miter lim="800000"/>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16" name="Picture 2" descr="E:\Pictures\Standing_wave.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45096" y="1447000"/>
            <a:ext cx="3291118" cy="1511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4"/>
          <p:cNvSpPr txBox="1">
            <a:spLocks noChangeArrowheads="1"/>
          </p:cNvSpPr>
          <p:nvPr/>
        </p:nvSpPr>
        <p:spPr bwMode="auto">
          <a:xfrm>
            <a:off x="2122032" y="1083857"/>
            <a:ext cx="3957245" cy="2246769"/>
          </a:xfrm>
          <a:prstGeom prst="rect">
            <a:avLst/>
          </a:prstGeom>
          <a:noFill/>
          <a:ln w="9525">
            <a:noFill/>
            <a:miter lim="800000"/>
            <a:headEnd/>
            <a:tailEnd/>
          </a:ln>
          <a:effectLst/>
        </p:spPr>
        <p:txBody>
          <a:bodyPr wrap="square">
            <a:spAutoFit/>
          </a:bodyPr>
          <a:lstStyle/>
          <a:p>
            <a:pPr algn="just">
              <a:buFont typeface="Wingdings" pitchFamily="2" charset="2"/>
              <a:buNone/>
              <a:defRPr/>
            </a:pPr>
            <a:r>
              <a:rPr lang="zh-CN" altLang="en-US" sz="2800" b="1" i="0" dirty="0">
                <a:solidFill>
                  <a:srgbClr val="0000FF"/>
                </a:solidFill>
                <a:effectLst>
                  <a:outerShdw blurRad="38100" dist="38100" dir="2700000" algn="tl">
                    <a:srgbClr val="FFFFFF"/>
                  </a:outerShdw>
                </a:effectLst>
                <a:latin typeface="宋体" pitchFamily="2" charset="-122"/>
              </a:rPr>
              <a:t>按照经典电磁理论，空腔内的热平衡辐射由一系列驻波组成，每一频率的驻波振动可对应同频率的简谐振子振动。</a:t>
            </a:r>
          </a:p>
        </p:txBody>
      </p:sp>
      <p:sp>
        <p:nvSpPr>
          <p:cNvPr id="18" name="矩形 17"/>
          <p:cNvSpPr/>
          <p:nvPr/>
        </p:nvSpPr>
        <p:spPr>
          <a:xfrm>
            <a:off x="1908098" y="6190774"/>
            <a:ext cx="8461070" cy="609398"/>
          </a:xfrm>
          <a:prstGeom prst="rect">
            <a:avLst/>
          </a:prstGeom>
        </p:spPr>
        <p:txBody>
          <a:bodyPr wrap="square">
            <a:spAutoFit/>
          </a:bodyPr>
          <a:lstStyle/>
          <a:p>
            <a:pPr>
              <a:lnSpc>
                <a:spcPct val="120000"/>
              </a:lnSpc>
              <a:defRPr/>
            </a:pPr>
            <a:r>
              <a:rPr lang="zh-CN" altLang="en-US" sz="2800" b="1" i="0" dirty="0">
                <a:effectLst>
                  <a:outerShdw blurRad="38100" dist="38100" dir="2700000" algn="tl">
                    <a:srgbClr val="FFFFFF"/>
                  </a:outerShdw>
                </a:effectLst>
                <a:latin typeface="宋体" pitchFamily="2" charset="-122"/>
              </a:rPr>
              <a:t>维恩公式和瑞利</a:t>
            </a:r>
            <a:r>
              <a:rPr lang="en-US" altLang="zh-CN" sz="2800" b="1" i="0" dirty="0">
                <a:effectLst>
                  <a:outerShdw blurRad="38100" dist="38100" dir="2700000" algn="tl">
                    <a:srgbClr val="FFFFFF"/>
                  </a:outerShdw>
                </a:effectLst>
                <a:latin typeface="Times New Roman"/>
              </a:rPr>
              <a:t>—</a:t>
            </a:r>
            <a:r>
              <a:rPr lang="zh-CN" altLang="en-US" sz="2800" b="1" i="0" dirty="0">
                <a:effectLst>
                  <a:outerShdw blurRad="38100" dist="38100" dir="2700000" algn="tl">
                    <a:srgbClr val="FFFFFF"/>
                  </a:outerShdw>
                </a:effectLst>
                <a:latin typeface="宋体" pitchFamily="2" charset="-122"/>
              </a:rPr>
              <a:t>金斯公式正是基于这一假设得到的。</a:t>
            </a:r>
            <a:endParaRPr lang="zh-CN" altLang="en-US" sz="2800" b="1" dirty="0"/>
          </a:p>
        </p:txBody>
      </p:sp>
      <p:sp>
        <p:nvSpPr>
          <p:cNvPr id="19" name="矩形 18"/>
          <p:cNvSpPr/>
          <p:nvPr/>
        </p:nvSpPr>
        <p:spPr>
          <a:xfrm>
            <a:off x="2086393" y="3680912"/>
            <a:ext cx="6246440" cy="954107"/>
          </a:xfrm>
          <a:prstGeom prst="rect">
            <a:avLst/>
          </a:prstGeom>
        </p:spPr>
        <p:txBody>
          <a:bodyPr wrap="square">
            <a:spAutoFit/>
          </a:bodyPr>
          <a:lstStyle/>
          <a:p>
            <a:pPr algn="just">
              <a:buFont typeface="Wingdings" pitchFamily="2" charset="2"/>
              <a:buNone/>
              <a:defRPr/>
            </a:pPr>
            <a:r>
              <a:rPr lang="zh-CN" altLang="en-US" sz="2800" b="1" i="0" dirty="0">
                <a:solidFill>
                  <a:srgbClr val="008000"/>
                </a:solidFill>
                <a:effectLst>
                  <a:outerShdw blurRad="38100" dist="38100" dir="2700000" algn="tl">
                    <a:srgbClr val="FFFFFF"/>
                  </a:outerShdw>
                </a:effectLst>
                <a:latin typeface="宋体" pitchFamily="2" charset="-122"/>
              </a:rPr>
              <a:t>空腔中的电磁波能量分布可等效为一系列频率的简谐振子的能量分布。</a:t>
            </a:r>
          </a:p>
        </p:txBody>
      </p:sp>
      <p:sp>
        <p:nvSpPr>
          <p:cNvPr id="20" name="矩形 19"/>
          <p:cNvSpPr/>
          <p:nvPr/>
        </p:nvSpPr>
        <p:spPr>
          <a:xfrm>
            <a:off x="2063553" y="4728813"/>
            <a:ext cx="8031449" cy="1384995"/>
          </a:xfrm>
          <a:prstGeom prst="rect">
            <a:avLst/>
          </a:prstGeom>
        </p:spPr>
        <p:txBody>
          <a:bodyPr wrap="square">
            <a:spAutoFit/>
          </a:bodyPr>
          <a:lstStyle/>
          <a:p>
            <a:r>
              <a:rPr lang="zh-CN" altLang="en-US" sz="2800" b="1" i="0" dirty="0">
                <a:solidFill>
                  <a:srgbClr val="9900CC"/>
                </a:solidFill>
              </a:rPr>
              <a:t>辐射黑体分子、原子的振动可看作谐振子，这些谐振子可以发射和吸收辐射能。谐振子的能量可具有任意连续值。</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945"/>
                                        </p:tgtEl>
                                        <p:attrNameLst>
                                          <p:attrName>style.visibility</p:attrName>
                                        </p:attrNameLst>
                                      </p:cBhvr>
                                      <p:to>
                                        <p:strVal val="visible"/>
                                      </p:to>
                                    </p:set>
                                    <p:animEffect transition="in" filter="wipe(left)">
                                      <p:cBhvr>
                                        <p:cTn id="7" dur="500"/>
                                        <p:tgtEl>
                                          <p:spTgt spid="399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wipe(left)">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circle(in)">
                                      <p:cBhvr>
                                        <p:cTn id="33" dur="20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heel(1)">
                                      <p:cBhvr>
                                        <p:cTn id="45"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5" grpId="0" autoUpdateAnimBg="0"/>
      <p:bldP spid="14" grpId="0" build="p" autoUpdateAnimBg="0"/>
      <p:bldP spid="15" grpId="0" animBg="1"/>
      <p:bldP spid="17" grpId="0" autoUpdateAnimBg="0"/>
      <p:bldP spid="18" grpId="0"/>
      <p:bldP spid="19" grpId="0"/>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2829071245"/>
              </p:ext>
            </p:extLst>
          </p:nvPr>
        </p:nvGraphicFramePr>
        <p:xfrm>
          <a:off x="2794156" y="4685830"/>
          <a:ext cx="2585881" cy="560571"/>
        </p:xfrm>
        <a:graphic>
          <a:graphicData uri="http://schemas.openxmlformats.org/presentationml/2006/ole">
            <mc:AlternateContent xmlns:mc="http://schemas.openxmlformats.org/markup-compatibility/2006">
              <mc:Choice xmlns:v="urn:schemas-microsoft-com:vml" Requires="v">
                <p:oleObj spid="_x0000_s358657" name="公式" r:id="rId3" imgW="1193800" imgH="241300" progId="Equation.3">
                  <p:embed/>
                </p:oleObj>
              </mc:Choice>
              <mc:Fallback>
                <p:oleObj name="公式" r:id="rId3" imgW="11938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156" y="4685830"/>
                        <a:ext cx="2585881" cy="560571"/>
                      </a:xfrm>
                      <a:prstGeom prst="rect">
                        <a:avLst/>
                      </a:prstGeom>
                      <a:noFill/>
                      <a:ln>
                        <a:noFill/>
                      </a:ln>
                      <a:effectLst/>
                      <a:extLst/>
                    </p:spPr>
                  </p:pic>
                </p:oleObj>
              </mc:Fallback>
            </mc:AlternateContent>
          </a:graphicData>
        </a:graphic>
      </p:graphicFrame>
      <p:sp>
        <p:nvSpPr>
          <p:cNvPr id="5" name="Freeform 7"/>
          <p:cNvSpPr>
            <a:spLocks/>
          </p:cNvSpPr>
          <p:nvPr/>
        </p:nvSpPr>
        <p:spPr bwMode="auto">
          <a:xfrm>
            <a:off x="2486853" y="747714"/>
            <a:ext cx="3990148" cy="4681899"/>
          </a:xfrm>
          <a:custGeom>
            <a:avLst/>
            <a:gdLst>
              <a:gd name="T0" fmla="*/ 0 w 1954"/>
              <a:gd name="T1" fmla="*/ 1297 h 1381"/>
              <a:gd name="T2" fmla="*/ 405 w 1954"/>
              <a:gd name="T3" fmla="*/ 14 h 1381"/>
              <a:gd name="T4" fmla="*/ 1954 w 1954"/>
              <a:gd name="T5" fmla="*/ 1381 h 1381"/>
              <a:gd name="T6" fmla="*/ 0 60000 65536"/>
              <a:gd name="T7" fmla="*/ 0 60000 65536"/>
              <a:gd name="T8" fmla="*/ 0 60000 65536"/>
              <a:gd name="T9" fmla="*/ 0 w 1954"/>
              <a:gd name="T10" fmla="*/ 0 h 1381"/>
              <a:gd name="T11" fmla="*/ 1954 w 1954"/>
              <a:gd name="T12" fmla="*/ 1381 h 1381"/>
            </a:gdLst>
            <a:ahLst/>
            <a:cxnLst>
              <a:cxn ang="T6">
                <a:pos x="T0" y="T1"/>
              </a:cxn>
              <a:cxn ang="T7">
                <a:pos x="T2" y="T3"/>
              </a:cxn>
              <a:cxn ang="T8">
                <a:pos x="T4" y="T5"/>
              </a:cxn>
            </a:cxnLst>
            <a:rect l="T9" t="T10" r="T11" b="T12"/>
            <a:pathLst>
              <a:path w="1954" h="1381">
                <a:moveTo>
                  <a:pt x="0" y="1297"/>
                </a:moveTo>
                <a:cubicBezTo>
                  <a:pt x="205" y="776"/>
                  <a:pt x="79" y="0"/>
                  <a:pt x="405" y="14"/>
                </a:cubicBezTo>
                <a:cubicBezTo>
                  <a:pt x="731" y="28"/>
                  <a:pt x="1089" y="1367"/>
                  <a:pt x="1954" y="1381"/>
                </a:cubicBezTo>
              </a:path>
            </a:pathLst>
          </a:custGeom>
          <a:noFill/>
          <a:ln w="412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6" name="Group 80"/>
          <p:cNvGrpSpPr>
            <a:grpSpLocks/>
          </p:cNvGrpSpPr>
          <p:nvPr/>
        </p:nvGrpSpPr>
        <p:grpSpPr bwMode="auto">
          <a:xfrm>
            <a:off x="1924050" y="333376"/>
            <a:ext cx="8372476" cy="6124576"/>
            <a:chOff x="248" y="480"/>
            <a:chExt cx="5274" cy="3858"/>
          </a:xfrm>
        </p:grpSpPr>
        <p:sp>
          <p:nvSpPr>
            <p:cNvPr id="7" name="Line 3"/>
            <p:cNvSpPr>
              <a:spLocks noChangeShapeType="1"/>
            </p:cNvSpPr>
            <p:nvPr/>
          </p:nvSpPr>
          <p:spPr bwMode="auto">
            <a:xfrm>
              <a:off x="312" y="768"/>
              <a:ext cx="5" cy="3031"/>
            </a:xfrm>
            <a:prstGeom prst="line">
              <a:avLst/>
            </a:prstGeom>
            <a:noFill/>
            <a:ln w="28575">
              <a:solidFill>
                <a:srgbClr val="0000FF"/>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4"/>
            <p:cNvSpPr>
              <a:spLocks noChangeShapeType="1"/>
            </p:cNvSpPr>
            <p:nvPr/>
          </p:nvSpPr>
          <p:spPr bwMode="auto">
            <a:xfrm>
              <a:off x="312" y="3799"/>
              <a:ext cx="5040" cy="0"/>
            </a:xfrm>
            <a:prstGeom prst="line">
              <a:avLst/>
            </a:prstGeom>
            <a:noFill/>
            <a:ln w="28575">
              <a:solidFill>
                <a:srgbClr val="0000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Oval 25"/>
            <p:cNvSpPr>
              <a:spLocks noChangeArrowheads="1"/>
            </p:cNvSpPr>
            <p:nvPr/>
          </p:nvSpPr>
          <p:spPr bwMode="auto">
            <a:xfrm>
              <a:off x="1706" y="1892"/>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0" name="Oval 26"/>
            <p:cNvSpPr>
              <a:spLocks noChangeArrowheads="1"/>
            </p:cNvSpPr>
            <p:nvPr/>
          </p:nvSpPr>
          <p:spPr bwMode="auto">
            <a:xfrm>
              <a:off x="707" y="2534"/>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1" name="Oval 27"/>
            <p:cNvSpPr>
              <a:spLocks noChangeArrowheads="1"/>
            </p:cNvSpPr>
            <p:nvPr/>
          </p:nvSpPr>
          <p:spPr bwMode="auto">
            <a:xfrm>
              <a:off x="4185" y="341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2" name="Oval 28"/>
            <p:cNvSpPr>
              <a:spLocks noChangeArrowheads="1"/>
            </p:cNvSpPr>
            <p:nvPr/>
          </p:nvSpPr>
          <p:spPr bwMode="auto">
            <a:xfrm>
              <a:off x="3849" y="3319"/>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3" name="Oval 29"/>
            <p:cNvSpPr>
              <a:spLocks noChangeArrowheads="1"/>
            </p:cNvSpPr>
            <p:nvPr/>
          </p:nvSpPr>
          <p:spPr bwMode="auto">
            <a:xfrm>
              <a:off x="3273" y="3223"/>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4" name="Oval 30"/>
            <p:cNvSpPr>
              <a:spLocks noChangeArrowheads="1"/>
            </p:cNvSpPr>
            <p:nvPr/>
          </p:nvSpPr>
          <p:spPr bwMode="auto">
            <a:xfrm>
              <a:off x="3037" y="313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5" name="Oval 31"/>
            <p:cNvSpPr>
              <a:spLocks noChangeArrowheads="1"/>
            </p:cNvSpPr>
            <p:nvPr/>
          </p:nvSpPr>
          <p:spPr bwMode="auto">
            <a:xfrm>
              <a:off x="2749" y="2983"/>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6" name="Oval 32"/>
            <p:cNvSpPr>
              <a:spLocks noChangeArrowheads="1"/>
            </p:cNvSpPr>
            <p:nvPr/>
          </p:nvSpPr>
          <p:spPr bwMode="auto">
            <a:xfrm>
              <a:off x="2261" y="2599"/>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7" name="Oval 33"/>
            <p:cNvSpPr>
              <a:spLocks noChangeArrowheads="1"/>
            </p:cNvSpPr>
            <p:nvPr/>
          </p:nvSpPr>
          <p:spPr bwMode="auto">
            <a:xfrm>
              <a:off x="2461" y="279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8" name="Oval 34"/>
            <p:cNvSpPr>
              <a:spLocks noChangeArrowheads="1"/>
            </p:cNvSpPr>
            <p:nvPr/>
          </p:nvSpPr>
          <p:spPr bwMode="auto">
            <a:xfrm>
              <a:off x="1476" y="132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29" name="Oval 35"/>
            <p:cNvSpPr>
              <a:spLocks noChangeArrowheads="1"/>
            </p:cNvSpPr>
            <p:nvPr/>
          </p:nvSpPr>
          <p:spPr bwMode="auto">
            <a:xfrm>
              <a:off x="753" y="1703"/>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0" name="Oval 36"/>
            <p:cNvSpPr>
              <a:spLocks noChangeArrowheads="1"/>
            </p:cNvSpPr>
            <p:nvPr/>
          </p:nvSpPr>
          <p:spPr bwMode="auto">
            <a:xfrm>
              <a:off x="795" y="1348"/>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1" name="Oval 37"/>
            <p:cNvSpPr>
              <a:spLocks noChangeArrowheads="1"/>
            </p:cNvSpPr>
            <p:nvPr/>
          </p:nvSpPr>
          <p:spPr bwMode="auto">
            <a:xfrm>
              <a:off x="741" y="206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2" name="Oval 38"/>
            <p:cNvSpPr>
              <a:spLocks noChangeArrowheads="1"/>
            </p:cNvSpPr>
            <p:nvPr/>
          </p:nvSpPr>
          <p:spPr bwMode="auto">
            <a:xfrm>
              <a:off x="851" y="1037"/>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3" name="Oval 39"/>
            <p:cNvSpPr>
              <a:spLocks noChangeArrowheads="1"/>
            </p:cNvSpPr>
            <p:nvPr/>
          </p:nvSpPr>
          <p:spPr bwMode="auto">
            <a:xfrm>
              <a:off x="1364" y="107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4" name="Oval 40"/>
            <p:cNvSpPr>
              <a:spLocks noChangeArrowheads="1"/>
            </p:cNvSpPr>
            <p:nvPr/>
          </p:nvSpPr>
          <p:spPr bwMode="auto">
            <a:xfrm>
              <a:off x="1157" y="755"/>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5" name="Oval 41"/>
            <p:cNvSpPr>
              <a:spLocks noChangeArrowheads="1"/>
            </p:cNvSpPr>
            <p:nvPr/>
          </p:nvSpPr>
          <p:spPr bwMode="auto">
            <a:xfrm>
              <a:off x="981" y="778"/>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6" name="Oval 42"/>
            <p:cNvSpPr>
              <a:spLocks noChangeArrowheads="1"/>
            </p:cNvSpPr>
            <p:nvPr/>
          </p:nvSpPr>
          <p:spPr bwMode="auto">
            <a:xfrm>
              <a:off x="557" y="3494"/>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7" name="Oval 43"/>
            <p:cNvSpPr>
              <a:spLocks noChangeArrowheads="1"/>
            </p:cNvSpPr>
            <p:nvPr/>
          </p:nvSpPr>
          <p:spPr bwMode="auto">
            <a:xfrm>
              <a:off x="589" y="3323"/>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8" name="Oval 44"/>
            <p:cNvSpPr>
              <a:spLocks noChangeArrowheads="1"/>
            </p:cNvSpPr>
            <p:nvPr/>
          </p:nvSpPr>
          <p:spPr bwMode="auto">
            <a:xfrm>
              <a:off x="614" y="3171"/>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39" name="Rectangle 45"/>
            <p:cNvSpPr>
              <a:spLocks noChangeArrowheads="1"/>
            </p:cNvSpPr>
            <p:nvPr/>
          </p:nvSpPr>
          <p:spPr bwMode="auto">
            <a:xfrm>
              <a:off x="1592" y="940"/>
              <a:ext cx="747"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i="0" dirty="0">
                  <a:solidFill>
                    <a:srgbClr val="0033CC"/>
                  </a:solidFill>
                </a:rPr>
                <a:t>实验值</a:t>
              </a:r>
            </a:p>
          </p:txBody>
        </p:sp>
        <p:sp>
          <p:nvSpPr>
            <p:cNvPr id="40" name="Freeform 46"/>
            <p:cNvSpPr>
              <a:spLocks/>
            </p:cNvSpPr>
            <p:nvPr/>
          </p:nvSpPr>
          <p:spPr bwMode="auto">
            <a:xfrm>
              <a:off x="1610" y="1251"/>
              <a:ext cx="348" cy="569"/>
            </a:xfrm>
            <a:custGeom>
              <a:avLst/>
              <a:gdLst>
                <a:gd name="T0" fmla="*/ 0 w 913"/>
                <a:gd name="T1" fmla="*/ 32 h 1249"/>
                <a:gd name="T2" fmla="*/ 103 w 913"/>
                <a:gd name="T3" fmla="*/ 0 h 1249"/>
                <a:gd name="T4" fmla="*/ 64 w 913"/>
                <a:gd name="T5" fmla="*/ 269 h 1249"/>
                <a:gd name="T6" fmla="*/ 0 60000 65536"/>
                <a:gd name="T7" fmla="*/ 0 60000 65536"/>
                <a:gd name="T8" fmla="*/ 0 60000 65536"/>
                <a:gd name="T9" fmla="*/ 0 w 913"/>
                <a:gd name="T10" fmla="*/ 0 h 1249"/>
                <a:gd name="T11" fmla="*/ 913 w 913"/>
                <a:gd name="T12" fmla="*/ 1249 h 1249"/>
              </a:gdLst>
              <a:ahLst/>
              <a:cxnLst>
                <a:cxn ang="T6">
                  <a:pos x="T0" y="T1"/>
                </a:cxn>
                <a:cxn ang="T7">
                  <a:pos x="T2" y="T3"/>
                </a:cxn>
                <a:cxn ang="T8">
                  <a:pos x="T4" y="T5"/>
                </a:cxn>
              </a:cxnLst>
              <a:rect l="T9" t="T10" r="T11" b="T12"/>
              <a:pathLst>
                <a:path w="913" h="1249">
                  <a:moveTo>
                    <a:pt x="0" y="144"/>
                  </a:moveTo>
                  <a:lnTo>
                    <a:pt x="912" y="0"/>
                  </a:lnTo>
                  <a:lnTo>
                    <a:pt x="576" y="1248"/>
                  </a:lnTo>
                </a:path>
              </a:pathLst>
            </a:custGeom>
            <a:noFill/>
            <a:ln w="25400" cap="rnd">
              <a:solidFill>
                <a:srgbClr val="008000"/>
              </a:solidFill>
              <a:round/>
              <a:headEnd type="stealth" w="med" len="lg"/>
              <a:tailEnd type="stealth" w="med" len="lg"/>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3E0000"/>
                </a:solidFill>
              </a:endParaRPr>
            </a:p>
          </p:txBody>
        </p:sp>
        <p:graphicFrame>
          <p:nvGraphicFramePr>
            <p:cNvPr id="41" name="Object 47"/>
            <p:cNvGraphicFramePr>
              <a:graphicFrameLocks noChangeAspect="1"/>
            </p:cNvGraphicFramePr>
            <p:nvPr/>
          </p:nvGraphicFramePr>
          <p:xfrm>
            <a:off x="319" y="480"/>
            <a:ext cx="657" cy="301"/>
          </p:xfrm>
          <a:graphic>
            <a:graphicData uri="http://schemas.openxmlformats.org/presentationml/2006/ole">
              <mc:AlternateContent xmlns:mc="http://schemas.openxmlformats.org/markup-compatibility/2006">
                <mc:Choice xmlns:v="urn:schemas-microsoft-com:vml" Requires="v">
                  <p:oleObj spid="_x0000_s358658" name="公式" r:id="rId5" imgW="380887" imgH="142795" progId="Equation.3">
                    <p:embed/>
                  </p:oleObj>
                </mc:Choice>
                <mc:Fallback>
                  <p:oleObj name="公式" r:id="rId5" imgW="380887" imgH="1427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 y="480"/>
                          <a:ext cx="657"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Oval 63"/>
            <p:cNvSpPr>
              <a:spLocks noChangeArrowheads="1"/>
            </p:cNvSpPr>
            <p:nvPr/>
          </p:nvSpPr>
          <p:spPr bwMode="auto">
            <a:xfrm>
              <a:off x="4622" y="3538"/>
              <a:ext cx="88" cy="88"/>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graphicFrame>
          <p:nvGraphicFramePr>
            <p:cNvPr id="43" name="Object 64"/>
            <p:cNvGraphicFramePr>
              <a:graphicFrameLocks noChangeAspect="1"/>
            </p:cNvGraphicFramePr>
            <p:nvPr>
              <p:extLst>
                <p:ext uri="{D42A27DB-BD31-4B8C-83A1-F6EECF244321}">
                  <p14:modId xmlns:p14="http://schemas.microsoft.com/office/powerpoint/2010/main" val="169416923"/>
                </p:ext>
              </p:extLst>
            </p:nvPr>
          </p:nvGraphicFramePr>
          <p:xfrm>
            <a:off x="248" y="3875"/>
            <a:ext cx="186" cy="281"/>
          </p:xfrm>
          <a:graphic>
            <a:graphicData uri="http://schemas.openxmlformats.org/presentationml/2006/ole">
              <mc:AlternateContent xmlns:mc="http://schemas.openxmlformats.org/markup-compatibility/2006">
                <mc:Choice xmlns:v="urn:schemas-microsoft-com:vml" Requires="v">
                  <p:oleObj spid="_x0000_s358659" name="公式" r:id="rId7" imgW="38062" imgH="95287" progId="Equation.3">
                    <p:embed/>
                  </p:oleObj>
                </mc:Choice>
                <mc:Fallback>
                  <p:oleObj name="公式" r:id="rId7" imgW="38062" imgH="9528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 y="3875"/>
                          <a:ext cx="186"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75"/>
            <p:cNvGraphicFramePr>
              <a:graphicFrameLocks noChangeAspect="1"/>
            </p:cNvGraphicFramePr>
            <p:nvPr>
              <p:extLst>
                <p:ext uri="{D42A27DB-BD31-4B8C-83A1-F6EECF244321}">
                  <p14:modId xmlns:p14="http://schemas.microsoft.com/office/powerpoint/2010/main" val="3805658729"/>
                </p:ext>
              </p:extLst>
            </p:nvPr>
          </p:nvGraphicFramePr>
          <p:xfrm>
            <a:off x="5144" y="3921"/>
            <a:ext cx="378" cy="417"/>
          </p:xfrm>
          <a:graphic>
            <a:graphicData uri="http://schemas.openxmlformats.org/presentationml/2006/ole">
              <mc:AlternateContent xmlns:mc="http://schemas.openxmlformats.org/markup-compatibility/2006">
                <mc:Choice xmlns:v="urn:schemas-microsoft-com:vml" Requires="v">
                  <p:oleObj spid="_x0000_s358660" name="公式" r:id="rId9" imgW="126720" imgH="177480" progId="Equation.3">
                    <p:embed/>
                  </p:oleObj>
                </mc:Choice>
                <mc:Fallback>
                  <p:oleObj name="公式" r:id="rId9" imgW="126720" imgH="177480" progId="Equation.3">
                    <p:embed/>
                    <p:pic>
                      <p:nvPicPr>
                        <p:cNvPr id="0" name=""/>
                        <p:cNvPicPr>
                          <a:picLocks noChangeAspect="1" noChangeArrowheads="1"/>
                        </p:cNvPicPr>
                        <p:nvPr/>
                      </p:nvPicPr>
                      <p:blipFill>
                        <a:blip r:embed="rId10"/>
                        <a:srcRect/>
                        <a:stretch>
                          <a:fillRect/>
                        </a:stretch>
                      </p:blipFill>
                      <p:spPr bwMode="auto">
                        <a:xfrm>
                          <a:off x="5144" y="3921"/>
                          <a:ext cx="378" cy="417"/>
                        </a:xfrm>
                        <a:prstGeom prst="rect">
                          <a:avLst/>
                        </a:prstGeom>
                        <a:noFill/>
                        <a:ln>
                          <a:noFill/>
                        </a:ln>
                        <a:effectLst/>
                        <a:extLst/>
                      </p:spPr>
                    </p:pic>
                  </p:oleObj>
                </mc:Fallback>
              </mc:AlternateContent>
            </a:graphicData>
          </a:graphic>
        </p:graphicFrame>
      </p:grpSp>
      <p:sp>
        <p:nvSpPr>
          <p:cNvPr id="54" name="Rectangle 52"/>
          <p:cNvSpPr>
            <a:spLocks noChangeArrowheads="1"/>
          </p:cNvSpPr>
          <p:nvPr/>
        </p:nvSpPr>
        <p:spPr bwMode="auto">
          <a:xfrm>
            <a:off x="2932113" y="3055640"/>
            <a:ext cx="152558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i="0" dirty="0">
                <a:solidFill>
                  <a:srgbClr val="CC3300"/>
                </a:solidFill>
              </a:rPr>
              <a:t>维恩公式</a:t>
            </a:r>
          </a:p>
        </p:txBody>
      </p:sp>
      <p:sp>
        <p:nvSpPr>
          <p:cNvPr id="55" name="AutoShape 51"/>
          <p:cNvSpPr>
            <a:spLocks noChangeArrowheads="1"/>
          </p:cNvSpPr>
          <p:nvPr/>
        </p:nvSpPr>
        <p:spPr bwMode="auto">
          <a:xfrm>
            <a:off x="3992898" y="3614125"/>
            <a:ext cx="609600" cy="152400"/>
          </a:xfrm>
          <a:prstGeom prst="rightArrow">
            <a:avLst>
              <a:gd name="adj1" fmla="val 50000"/>
              <a:gd name="adj2" fmla="val 200019"/>
            </a:avLst>
          </a:prstGeom>
          <a:solidFill>
            <a:srgbClr val="66FF33"/>
          </a:solidFill>
          <a:ln w="12700">
            <a:solidFill>
              <a:srgbClr val="000000"/>
            </a:solidFill>
            <a:miter lim="800000"/>
            <a:headEnd/>
            <a:tailEnd/>
          </a:ln>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56" name="矩形 73"/>
          <p:cNvSpPr>
            <a:spLocks noChangeArrowheads="1"/>
          </p:cNvSpPr>
          <p:nvPr/>
        </p:nvSpPr>
        <p:spPr bwMode="auto">
          <a:xfrm>
            <a:off x="3023900" y="3929063"/>
            <a:ext cx="1503938"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lnSpc>
                <a:spcPct val="125000"/>
              </a:lnSpc>
            </a:pPr>
            <a:r>
              <a:rPr lang="en-US" altLang="zh-CN" sz="2800" b="1" i="0" dirty="0">
                <a:solidFill>
                  <a:srgbClr val="3E0000"/>
                </a:solidFill>
              </a:rPr>
              <a:t>(1896</a:t>
            </a:r>
            <a:r>
              <a:rPr lang="zh-CN" altLang="en-US" sz="2800" b="1" i="0" dirty="0">
                <a:solidFill>
                  <a:srgbClr val="3E0000"/>
                </a:solidFill>
              </a:rPr>
              <a:t>年</a:t>
            </a:r>
            <a:r>
              <a:rPr lang="en-US" altLang="zh-CN" sz="2800" b="1" i="0" dirty="0">
                <a:solidFill>
                  <a:srgbClr val="3E0000"/>
                </a:solidFill>
              </a:rPr>
              <a:t>)</a:t>
            </a:r>
          </a:p>
        </p:txBody>
      </p:sp>
      <p:sp>
        <p:nvSpPr>
          <p:cNvPr id="62" name="Arc 22"/>
          <p:cNvSpPr>
            <a:spLocks/>
          </p:cNvSpPr>
          <p:nvPr/>
        </p:nvSpPr>
        <p:spPr bwMode="auto">
          <a:xfrm rot="21540000">
            <a:off x="5519803" y="-349163"/>
            <a:ext cx="3817807" cy="5680400"/>
          </a:xfrm>
          <a:custGeom>
            <a:avLst/>
            <a:gdLst>
              <a:gd name="T0" fmla="*/ 0 w 21119"/>
              <a:gd name="T1" fmla="*/ 0 h 21599"/>
              <a:gd name="T2" fmla="*/ 0 w 21119"/>
              <a:gd name="T3" fmla="*/ 0 h 21599"/>
              <a:gd name="T4" fmla="*/ 0 w 21119"/>
              <a:gd name="T5" fmla="*/ 0 h 21599"/>
              <a:gd name="T6" fmla="*/ 0 60000 65536"/>
              <a:gd name="T7" fmla="*/ 0 60000 65536"/>
              <a:gd name="T8" fmla="*/ 0 60000 65536"/>
              <a:gd name="T9" fmla="*/ 0 w 21119"/>
              <a:gd name="T10" fmla="*/ 0 h 21599"/>
              <a:gd name="T11" fmla="*/ 21119 w 21119"/>
              <a:gd name="T12" fmla="*/ 21599 h 21599"/>
            </a:gdLst>
            <a:ahLst/>
            <a:cxnLst>
              <a:cxn ang="T6">
                <a:pos x="T0" y="T1"/>
              </a:cxn>
              <a:cxn ang="T7">
                <a:pos x="T2" y="T3"/>
              </a:cxn>
              <a:cxn ang="T8">
                <a:pos x="T4" y="T5"/>
              </a:cxn>
            </a:cxnLst>
            <a:rect l="T9" t="T10" r="T11" b="T12"/>
            <a:pathLst>
              <a:path w="21119" h="21599" fill="none" extrusionOk="0">
                <a:moveTo>
                  <a:pt x="20914" y="21599"/>
                </a:moveTo>
                <a:cubicBezTo>
                  <a:pt x="10809" y="21503"/>
                  <a:pt x="2120" y="14413"/>
                  <a:pt x="-1" y="4532"/>
                </a:cubicBezTo>
              </a:path>
              <a:path w="21119" h="21599" stroke="0" extrusionOk="0">
                <a:moveTo>
                  <a:pt x="20914" y="21599"/>
                </a:moveTo>
                <a:cubicBezTo>
                  <a:pt x="10809" y="21503"/>
                  <a:pt x="2120" y="14413"/>
                  <a:pt x="-1" y="4532"/>
                </a:cubicBezTo>
                <a:lnTo>
                  <a:pt x="21119" y="0"/>
                </a:lnTo>
                <a:lnTo>
                  <a:pt x="20914" y="21599"/>
                </a:lnTo>
                <a:close/>
              </a:path>
            </a:pathLst>
          </a:custGeom>
          <a:noFill/>
          <a:ln w="38100" cap="rnd">
            <a:solidFill>
              <a:srgbClr val="FF66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3" name="AutoShape 13"/>
          <p:cNvSpPr>
            <a:spLocks noChangeArrowheads="1"/>
          </p:cNvSpPr>
          <p:nvPr/>
        </p:nvSpPr>
        <p:spPr bwMode="auto">
          <a:xfrm>
            <a:off x="6909294" y="3301993"/>
            <a:ext cx="2274889" cy="608013"/>
          </a:xfrm>
          <a:prstGeom prst="wedgeEllipseCallout">
            <a:avLst>
              <a:gd name="adj1" fmla="val -49040"/>
              <a:gd name="adj2" fmla="val 87186"/>
            </a:avLst>
          </a:prstGeom>
          <a:solidFill>
            <a:srgbClr val="FFFF66"/>
          </a:solidFill>
          <a:ln w="9525">
            <a:solidFill>
              <a:srgbClr val="FF0000"/>
            </a:solidFill>
            <a:miter lim="800000"/>
            <a:headEnd/>
            <a:tailEnd/>
          </a:ln>
        </p:spPr>
        <p:txBody>
          <a:bodyPr wrap="none" lIns="90000" tIns="46800" rIns="90000" bIns="46800"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400" b="1" i="0" dirty="0"/>
              <a:t>瑞利</a:t>
            </a:r>
            <a:r>
              <a:rPr lang="en-US" altLang="zh-CN" sz="2400" b="1" i="0" dirty="0"/>
              <a:t>-</a:t>
            </a:r>
            <a:r>
              <a:rPr lang="zh-CN" altLang="en-US" sz="2400" b="1" i="0" dirty="0"/>
              <a:t>金斯公式</a:t>
            </a:r>
          </a:p>
        </p:txBody>
      </p:sp>
      <p:sp>
        <p:nvSpPr>
          <p:cNvPr id="64" name="矩形 74"/>
          <p:cNvSpPr>
            <a:spLocks noChangeArrowheads="1"/>
          </p:cNvSpPr>
          <p:nvPr/>
        </p:nvSpPr>
        <p:spPr bwMode="auto">
          <a:xfrm>
            <a:off x="9185657" y="3276670"/>
            <a:ext cx="1503938"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lnSpc>
                <a:spcPct val="125000"/>
              </a:lnSpc>
            </a:pPr>
            <a:r>
              <a:rPr lang="en-US" altLang="zh-CN" sz="2800" b="1" i="0" dirty="0">
                <a:solidFill>
                  <a:srgbClr val="CC3300"/>
                </a:solidFill>
              </a:rPr>
              <a:t>(1900</a:t>
            </a:r>
            <a:r>
              <a:rPr lang="zh-CN" altLang="en-US" sz="2800" b="1" i="0" dirty="0">
                <a:solidFill>
                  <a:srgbClr val="CC3300"/>
                </a:solidFill>
              </a:rPr>
              <a:t>年</a:t>
            </a:r>
            <a:r>
              <a:rPr lang="en-US" altLang="zh-CN" sz="2800" b="1" i="0" dirty="0">
                <a:solidFill>
                  <a:srgbClr val="CC3300"/>
                </a:solidFill>
              </a:rPr>
              <a:t>)</a:t>
            </a:r>
          </a:p>
        </p:txBody>
      </p:sp>
      <p:graphicFrame>
        <p:nvGraphicFramePr>
          <p:cNvPr id="65" name="Object 16"/>
          <p:cNvGraphicFramePr>
            <a:graphicFrameLocks noChangeAspect="1"/>
          </p:cNvGraphicFramePr>
          <p:nvPr>
            <p:extLst>
              <p:ext uri="{D42A27DB-BD31-4B8C-83A1-F6EECF244321}">
                <p14:modId xmlns:p14="http://schemas.microsoft.com/office/powerpoint/2010/main" val="2566282066"/>
              </p:ext>
            </p:extLst>
          </p:nvPr>
        </p:nvGraphicFramePr>
        <p:xfrm>
          <a:off x="8049567" y="4090894"/>
          <a:ext cx="2028053" cy="801740"/>
        </p:xfrm>
        <a:graphic>
          <a:graphicData uri="http://schemas.openxmlformats.org/presentationml/2006/ole">
            <mc:AlternateContent xmlns:mc="http://schemas.openxmlformats.org/markup-compatibility/2006">
              <mc:Choice xmlns:v="urn:schemas-microsoft-com:vml" Requires="v">
                <p:oleObj spid="_x0000_s358661" name="公式" r:id="rId11" imgW="1117600" imgH="419100" progId="Equation.3">
                  <p:embed/>
                </p:oleObj>
              </mc:Choice>
              <mc:Fallback>
                <p:oleObj name="公式" r:id="rId11" imgW="1117600" imgH="419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49567" y="4090894"/>
                        <a:ext cx="2028053" cy="801740"/>
                      </a:xfrm>
                      <a:prstGeom prst="rect">
                        <a:avLst/>
                      </a:prstGeom>
                      <a:solidFill>
                        <a:srgbClr val="00FFFF"/>
                      </a:solidFill>
                      <a:ln>
                        <a:noFill/>
                      </a:ln>
                      <a:effectLst/>
                      <a:extLst/>
                    </p:spPr>
                  </p:pic>
                </p:oleObj>
              </mc:Fallback>
            </mc:AlternateContent>
          </a:graphicData>
        </a:graphic>
      </p:graphicFrame>
      <p:sp>
        <p:nvSpPr>
          <p:cNvPr id="44" name="矩形 43"/>
          <p:cNvSpPr/>
          <p:nvPr/>
        </p:nvSpPr>
        <p:spPr>
          <a:xfrm>
            <a:off x="3227388" y="177970"/>
            <a:ext cx="3518912" cy="523220"/>
          </a:xfrm>
          <a:prstGeom prst="rect">
            <a:avLst/>
          </a:prstGeom>
        </p:spPr>
        <p:txBody>
          <a:bodyPr wrap="none">
            <a:spAutoFit/>
          </a:bodyPr>
          <a:lstStyle/>
          <a:p>
            <a:pPr>
              <a:defRPr/>
            </a:pPr>
            <a:r>
              <a:rPr lang="zh-CN" altLang="en-US" sz="2800" b="1" i="0" dirty="0">
                <a:solidFill>
                  <a:srgbClr val="C00000"/>
                </a:solidFill>
                <a:effectLst>
                  <a:outerShdw blurRad="38100" dist="38100" dir="2700000" algn="tl">
                    <a:srgbClr val="FFFFFF"/>
                  </a:outerShdw>
                </a:effectLst>
              </a:rPr>
              <a:t>二   </a:t>
            </a:r>
            <a:r>
              <a:rPr lang="en-US" altLang="zh-CN" sz="2800" b="1" i="0" dirty="0">
                <a:solidFill>
                  <a:srgbClr val="C00000"/>
                </a:solidFill>
                <a:effectLst>
                  <a:outerShdw blurRad="38100" dist="38100" dir="2700000" algn="tl">
                    <a:srgbClr val="FFFFFF"/>
                  </a:outerShdw>
                </a:effectLst>
              </a:rPr>
              <a:t>  </a:t>
            </a:r>
            <a:r>
              <a:rPr lang="zh-CN" altLang="en-US" sz="2800" b="1" i="0" dirty="0">
                <a:solidFill>
                  <a:srgbClr val="C00000"/>
                </a:solidFill>
                <a:effectLst>
                  <a:outerShdw blurRad="38100" dist="38100" dir="2700000" algn="tl">
                    <a:srgbClr val="FFFFFF"/>
                  </a:outerShdw>
                </a:effectLst>
                <a:latin typeface="宋体" pitchFamily="2" charset="-122"/>
              </a:rPr>
              <a:t>普朗克内插公式</a:t>
            </a:r>
          </a:p>
        </p:txBody>
      </p:sp>
      <p:sp>
        <p:nvSpPr>
          <p:cNvPr id="45" name="Rectangle 5"/>
          <p:cNvSpPr>
            <a:spLocks noChangeArrowheads="1"/>
          </p:cNvSpPr>
          <p:nvPr/>
        </p:nvSpPr>
        <p:spPr bwMode="auto">
          <a:xfrm>
            <a:off x="6796088" y="383935"/>
            <a:ext cx="391058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2400" b="1" i="0" dirty="0">
                <a:solidFill>
                  <a:schemeClr val="accent2"/>
                </a:solidFill>
                <a:latin typeface="宋体" panose="02010600030101010101" pitchFamily="2" charset="-122"/>
                <a:sym typeface="Symbol" panose="05050102010706020507" pitchFamily="18" charset="2"/>
              </a:rPr>
              <a:t>维恩根据经典热力学得出一个半经验公式：</a:t>
            </a:r>
            <a:r>
              <a:rPr lang="zh-CN" altLang="zh-CN" sz="2400" b="1" i="0" dirty="0">
                <a:solidFill>
                  <a:srgbClr val="FF00FF"/>
                </a:solidFill>
                <a:latin typeface="宋体" panose="02010600030101010101" pitchFamily="2" charset="-122"/>
                <a:sym typeface="Symbol" panose="05050102010706020507" pitchFamily="18" charset="2"/>
              </a:rPr>
              <a:t>维恩公式</a:t>
            </a:r>
          </a:p>
        </p:txBody>
      </p:sp>
      <p:sp>
        <p:nvSpPr>
          <p:cNvPr id="46" name="Text Box 6"/>
          <p:cNvSpPr txBox="1">
            <a:spLocks noChangeArrowheads="1"/>
          </p:cNvSpPr>
          <p:nvPr/>
        </p:nvSpPr>
        <p:spPr bwMode="auto">
          <a:xfrm>
            <a:off x="6602412" y="1147843"/>
            <a:ext cx="337594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2400" b="1" i="0" dirty="0">
                <a:solidFill>
                  <a:schemeClr val="accent2"/>
                </a:solidFill>
                <a:latin typeface="宋体" panose="02010600030101010101" pitchFamily="2" charset="-122"/>
                <a:sym typeface="Symbol" panose="05050102010706020507" pitchFamily="18" charset="2"/>
              </a:rPr>
              <a:t>    </a:t>
            </a:r>
            <a:r>
              <a:rPr lang="zh-CN" altLang="zh-CN" sz="2400" b="1" i="0" dirty="0">
                <a:solidFill>
                  <a:srgbClr val="009900"/>
                </a:solidFill>
                <a:latin typeface="宋体" panose="02010600030101010101" pitchFamily="2" charset="-122"/>
              </a:rPr>
              <a:t>维恩公式在短波部分与实验结果吻合得很好，但长波却不行。</a:t>
            </a:r>
          </a:p>
        </p:txBody>
      </p:sp>
      <p:sp>
        <p:nvSpPr>
          <p:cNvPr id="47" name="Rectangle 21"/>
          <p:cNvSpPr>
            <a:spLocks noChangeArrowheads="1"/>
          </p:cNvSpPr>
          <p:nvPr/>
        </p:nvSpPr>
        <p:spPr bwMode="auto">
          <a:xfrm>
            <a:off x="6319233" y="2344274"/>
            <a:ext cx="445852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2400" b="1" i="0" dirty="0">
                <a:solidFill>
                  <a:schemeClr val="accent2"/>
                </a:solidFill>
                <a:latin typeface="宋体" panose="02010600030101010101" pitchFamily="2" charset="-122"/>
                <a:sym typeface="Symbol" panose="05050102010706020507" pitchFamily="18" charset="2"/>
              </a:rPr>
              <a:t>瑞利和琼斯用能量均分定理和电磁理论得出</a:t>
            </a:r>
            <a:r>
              <a:rPr lang="zh-CN" altLang="zh-CN" sz="2400" b="1" i="0" dirty="0">
                <a:solidFill>
                  <a:srgbClr val="FF00FF"/>
                </a:solidFill>
                <a:latin typeface="宋体" panose="02010600030101010101" pitchFamily="2" charset="-122"/>
              </a:rPr>
              <a:t>瑞利</a:t>
            </a:r>
            <a:r>
              <a:rPr lang="zh-CN" altLang="zh-CN" sz="2400" b="1" i="0" dirty="0">
                <a:solidFill>
                  <a:srgbClr val="FF00FF"/>
                </a:solidFill>
              </a:rPr>
              <a:t>—</a:t>
            </a:r>
            <a:r>
              <a:rPr lang="zh-CN" altLang="zh-CN" sz="2400" b="1" i="0" dirty="0">
                <a:solidFill>
                  <a:srgbClr val="FF00FF"/>
                </a:solidFill>
                <a:latin typeface="宋体" panose="02010600030101010101" pitchFamily="2" charset="-122"/>
              </a:rPr>
              <a:t>琼斯公式</a:t>
            </a:r>
            <a:endParaRPr lang="zh-CN" altLang="zh-CN" sz="2400" b="1" i="0" dirty="0">
              <a:solidFill>
                <a:srgbClr val="FF00FF"/>
              </a:solidFill>
              <a:latin typeface="宋体" panose="02010600030101010101" pitchFamily="2" charset="-122"/>
              <a:sym typeface="Symbol" panose="05050102010706020507" pitchFamily="18" charset="2"/>
            </a:endParaRPr>
          </a:p>
        </p:txBody>
      </p:sp>
      <p:sp>
        <p:nvSpPr>
          <p:cNvPr id="48" name="Text Box 22"/>
          <p:cNvSpPr txBox="1">
            <a:spLocks noChangeArrowheads="1"/>
          </p:cNvSpPr>
          <p:nvPr/>
        </p:nvSpPr>
        <p:spPr bwMode="auto">
          <a:xfrm>
            <a:off x="3023344" y="5805368"/>
            <a:ext cx="60964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2400" b="1" i="0" dirty="0">
                <a:solidFill>
                  <a:srgbClr val="9900FF"/>
                </a:solidFill>
                <a:latin typeface="宋体" panose="02010600030101010101" pitchFamily="2" charset="-122"/>
                <a:sym typeface="Symbol" panose="05050102010706020507" pitchFamily="18" charset="2"/>
              </a:rPr>
              <a:t>  </a:t>
            </a:r>
            <a:r>
              <a:rPr lang="zh-CN" altLang="zh-CN" sz="2400" b="1" i="0" dirty="0">
                <a:solidFill>
                  <a:srgbClr val="9900FF"/>
                </a:solidFill>
                <a:latin typeface="宋体" panose="02010600030101010101" pitchFamily="2" charset="-122"/>
              </a:rPr>
              <a:t>瑞利</a:t>
            </a:r>
            <a:r>
              <a:rPr lang="zh-CN" altLang="zh-CN" sz="2400" b="1" i="0" dirty="0">
                <a:solidFill>
                  <a:srgbClr val="9900FF"/>
                </a:solidFill>
              </a:rPr>
              <a:t>—</a:t>
            </a:r>
            <a:r>
              <a:rPr lang="zh-CN" altLang="zh-CN" sz="2400" b="1" i="0" dirty="0">
                <a:solidFill>
                  <a:srgbClr val="9900FF"/>
                </a:solidFill>
                <a:latin typeface="宋体" panose="02010600030101010101" pitchFamily="2" charset="-122"/>
              </a:rPr>
              <a:t>琼斯公式在长波部分与实验结果吻合，但在紫外区的单色辐出度为无穷大。</a:t>
            </a:r>
          </a:p>
        </p:txBody>
      </p:sp>
    </p:spTree>
    <p:extLst>
      <p:ext uri="{BB962C8B-B14F-4D97-AF65-F5344CB8AC3E}">
        <p14:creationId xmlns:p14="http://schemas.microsoft.com/office/powerpoint/2010/main" val="95128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circle(in)">
                                      <p:cBhvr>
                                        <p:cTn id="20" dur="2000"/>
                                        <p:tgtEl>
                                          <p:spTgt spid="54"/>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circle(in)">
                                      <p:cBhvr>
                                        <p:cTn id="23" dur="2000"/>
                                        <p:tgtEl>
                                          <p:spTgt spid="55"/>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circle(in)">
                                      <p:cBhvr>
                                        <p:cTn id="26" dur="2000"/>
                                        <p:tgtEl>
                                          <p:spTgt spid="56"/>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anim calcmode="lin" valueType="num">
                                      <p:cBhvr additive="base">
                                        <p:cTn id="37" dur="500" fill="hold"/>
                                        <p:tgtEl>
                                          <p:spTgt spid="62"/>
                                        </p:tgtEl>
                                        <p:attrNameLst>
                                          <p:attrName>ppt_x</p:attrName>
                                        </p:attrNameLst>
                                      </p:cBhvr>
                                      <p:tavLst>
                                        <p:tav tm="0">
                                          <p:val>
                                            <p:strVal val="#ppt_x"/>
                                          </p:val>
                                        </p:tav>
                                        <p:tav tm="100000">
                                          <p:val>
                                            <p:strVal val="#ppt_x"/>
                                          </p:val>
                                        </p:tav>
                                      </p:tavLst>
                                    </p:anim>
                                    <p:anim calcmode="lin" valueType="num">
                                      <p:cBhvr additive="base">
                                        <p:cTn id="3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1000"/>
                                        <p:tgtEl>
                                          <p:spTgt spid="63"/>
                                        </p:tgtEl>
                                      </p:cBhvr>
                                    </p:animEffect>
                                    <p:anim calcmode="lin" valueType="num">
                                      <p:cBhvr>
                                        <p:cTn id="44" dur="1000" fill="hold"/>
                                        <p:tgtEl>
                                          <p:spTgt spid="63"/>
                                        </p:tgtEl>
                                        <p:attrNameLst>
                                          <p:attrName>ppt_x</p:attrName>
                                        </p:attrNameLst>
                                      </p:cBhvr>
                                      <p:tavLst>
                                        <p:tav tm="0">
                                          <p:val>
                                            <p:strVal val="#ppt_x"/>
                                          </p:val>
                                        </p:tav>
                                        <p:tav tm="100000">
                                          <p:val>
                                            <p:strVal val="#ppt_x"/>
                                          </p:val>
                                        </p:tav>
                                      </p:tavLst>
                                    </p:anim>
                                    <p:anim calcmode="lin" valueType="num">
                                      <p:cBhvr>
                                        <p:cTn id="45"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barn(inVertical)">
                                      <p:cBhvr>
                                        <p:cTn id="50" dur="500"/>
                                        <p:tgtEl>
                                          <p:spTgt spid="64"/>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nodeType="click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circle(in)">
                                      <p:cBhvr>
                                        <p:cTn id="55" dur="2000"/>
                                        <p:tgtEl>
                                          <p:spTgt spid="65"/>
                                        </p:tgtEl>
                                      </p:cBhvr>
                                    </p:animEffect>
                                  </p:childTnLst>
                                </p:cTn>
                              </p:par>
                            </p:childTnLst>
                          </p:cTn>
                        </p:par>
                      </p:childTnLst>
                    </p:cTn>
                  </p:par>
                  <p:par>
                    <p:cTn id="56" fill="hold">
                      <p:stCondLst>
                        <p:cond delay="indefinite"/>
                      </p:stCondLst>
                      <p:childTnLst>
                        <p:par>
                          <p:cTn id="57" fill="hold">
                            <p:stCondLst>
                              <p:cond delay="0"/>
                            </p:stCondLst>
                            <p:childTnLst>
                              <p:par>
                                <p:cTn id="58" presetID="18" presetClass="entr" presetSubtype="6" fill="hold" grpId="0"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strips(downRight)">
                                      <p:cBhvr>
                                        <p:cTn id="60" dur="500"/>
                                        <p:tgtEl>
                                          <p:spTgt spid="45"/>
                                        </p:tgtEl>
                                      </p:cBhvr>
                                    </p:animEffect>
                                  </p:childTnLst>
                                </p:cTn>
                              </p:par>
                            </p:childTnLst>
                          </p:cTn>
                        </p:par>
                      </p:childTnLst>
                    </p:cTn>
                  </p:par>
                  <p:par>
                    <p:cTn id="61" fill="hold">
                      <p:stCondLst>
                        <p:cond delay="indefinite"/>
                      </p:stCondLst>
                      <p:childTnLst>
                        <p:par>
                          <p:cTn id="62" fill="hold">
                            <p:stCondLst>
                              <p:cond delay="0"/>
                            </p:stCondLst>
                            <p:childTnLst>
                              <p:par>
                                <p:cTn id="63" presetID="18" presetClass="entr" presetSubtype="6" fill="hold" grpId="0" nodeType="click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strips(downRight)">
                                      <p:cBhvr>
                                        <p:cTn id="65" dur="500"/>
                                        <p:tgtEl>
                                          <p:spTgt spid="46"/>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6" fill="hold" grpId="0" nodeType="click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strips(downRight)">
                                      <p:cBhvr>
                                        <p:cTn id="70" dur="500"/>
                                        <p:tgtEl>
                                          <p:spTgt spid="47"/>
                                        </p:tgtEl>
                                      </p:cBhvr>
                                    </p:animEffect>
                                  </p:childTnLst>
                                </p:cTn>
                              </p:par>
                            </p:childTnLst>
                          </p:cTn>
                        </p:par>
                      </p:childTnLst>
                    </p:cTn>
                  </p:par>
                  <p:par>
                    <p:cTn id="71" fill="hold">
                      <p:stCondLst>
                        <p:cond delay="indefinite"/>
                      </p:stCondLst>
                      <p:childTnLst>
                        <p:par>
                          <p:cTn id="72" fill="hold">
                            <p:stCondLst>
                              <p:cond delay="0"/>
                            </p:stCondLst>
                            <p:childTnLst>
                              <p:par>
                                <p:cTn id="73" presetID="18" presetClass="entr" presetSubtype="6"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strips(downRight)">
                                      <p:cBhvr>
                                        <p:cTn id="7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4" grpId="0"/>
      <p:bldP spid="55" grpId="0" animBg="1"/>
      <p:bldP spid="56" grpId="0"/>
      <p:bldP spid="62" grpId="0" animBg="1"/>
      <p:bldP spid="63" grpId="0" animBg="1"/>
      <p:bldP spid="64" grpId="0"/>
      <p:bldP spid="45" grpId="0" autoUpdateAnimBg="0"/>
      <p:bldP spid="46" grpId="0" autoUpdateAnimBg="0"/>
      <p:bldP spid="47" grpId="0" autoUpdateAnimBg="0"/>
      <p:bldP spid="48"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对象 42"/>
          <p:cNvGraphicFramePr>
            <a:graphicFrameLocks noChangeAspect="1"/>
          </p:cNvGraphicFramePr>
          <p:nvPr>
            <p:extLst>
              <p:ext uri="{D42A27DB-BD31-4B8C-83A1-F6EECF244321}">
                <p14:modId xmlns:p14="http://schemas.microsoft.com/office/powerpoint/2010/main" val="4224784421"/>
              </p:ext>
            </p:extLst>
          </p:nvPr>
        </p:nvGraphicFramePr>
        <p:xfrm>
          <a:off x="3580498" y="4555912"/>
          <a:ext cx="2585881" cy="560571"/>
        </p:xfrm>
        <a:graphic>
          <a:graphicData uri="http://schemas.openxmlformats.org/presentationml/2006/ole">
            <mc:AlternateContent xmlns:mc="http://schemas.openxmlformats.org/markup-compatibility/2006">
              <mc:Choice xmlns:v="urn:schemas-microsoft-com:vml" Requires="v">
                <p:oleObj spid="_x0000_s329252" name="公式" r:id="rId3" imgW="1193800" imgH="241300" progId="Equation.3">
                  <p:embed/>
                </p:oleObj>
              </mc:Choice>
              <mc:Fallback>
                <p:oleObj name="公式" r:id="rId3" imgW="1193800" imgH="241300" progId="Equation.3">
                  <p:embed/>
                  <p:pic>
                    <p:nvPicPr>
                      <p:cNvPr id="4"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0498" y="4555912"/>
                        <a:ext cx="2585881" cy="560571"/>
                      </a:xfrm>
                      <a:prstGeom prst="rect">
                        <a:avLst/>
                      </a:prstGeom>
                      <a:noFill/>
                      <a:ln>
                        <a:noFill/>
                      </a:ln>
                      <a:effectLst/>
                      <a:extLst/>
                    </p:spPr>
                  </p:pic>
                </p:oleObj>
              </mc:Fallback>
            </mc:AlternateContent>
          </a:graphicData>
        </a:graphic>
      </p:graphicFrame>
      <p:grpSp>
        <p:nvGrpSpPr>
          <p:cNvPr id="45" name="Group 80"/>
          <p:cNvGrpSpPr>
            <a:grpSpLocks/>
          </p:cNvGrpSpPr>
          <p:nvPr/>
        </p:nvGrpSpPr>
        <p:grpSpPr bwMode="auto">
          <a:xfrm>
            <a:off x="1924050" y="333376"/>
            <a:ext cx="8372476" cy="6124576"/>
            <a:chOff x="248" y="480"/>
            <a:chExt cx="5274" cy="3858"/>
          </a:xfrm>
        </p:grpSpPr>
        <p:sp>
          <p:nvSpPr>
            <p:cNvPr id="46" name="Line 3"/>
            <p:cNvSpPr>
              <a:spLocks noChangeShapeType="1"/>
            </p:cNvSpPr>
            <p:nvPr/>
          </p:nvSpPr>
          <p:spPr bwMode="auto">
            <a:xfrm>
              <a:off x="312" y="768"/>
              <a:ext cx="5" cy="3031"/>
            </a:xfrm>
            <a:prstGeom prst="line">
              <a:avLst/>
            </a:prstGeom>
            <a:noFill/>
            <a:ln w="28575">
              <a:solidFill>
                <a:srgbClr val="0000FF"/>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4"/>
            <p:cNvSpPr>
              <a:spLocks noChangeShapeType="1"/>
            </p:cNvSpPr>
            <p:nvPr/>
          </p:nvSpPr>
          <p:spPr bwMode="auto">
            <a:xfrm>
              <a:off x="312" y="3799"/>
              <a:ext cx="5040" cy="0"/>
            </a:xfrm>
            <a:prstGeom prst="line">
              <a:avLst/>
            </a:prstGeom>
            <a:noFill/>
            <a:ln w="28575">
              <a:solidFill>
                <a:srgbClr val="0000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Rectangle 45"/>
            <p:cNvSpPr>
              <a:spLocks noChangeArrowheads="1"/>
            </p:cNvSpPr>
            <p:nvPr/>
          </p:nvSpPr>
          <p:spPr bwMode="auto">
            <a:xfrm>
              <a:off x="1387" y="1655"/>
              <a:ext cx="747"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i="0" dirty="0">
                  <a:solidFill>
                    <a:srgbClr val="0033CC"/>
                  </a:solidFill>
                </a:rPr>
                <a:t>实验值</a:t>
              </a:r>
            </a:p>
          </p:txBody>
        </p:sp>
        <p:sp>
          <p:nvSpPr>
            <p:cNvPr id="69" name="Freeform 46"/>
            <p:cNvSpPr>
              <a:spLocks/>
            </p:cNvSpPr>
            <p:nvPr/>
          </p:nvSpPr>
          <p:spPr bwMode="auto">
            <a:xfrm rot="9337819">
              <a:off x="1415" y="946"/>
              <a:ext cx="688" cy="596"/>
            </a:xfrm>
            <a:custGeom>
              <a:avLst/>
              <a:gdLst>
                <a:gd name="T0" fmla="*/ 0 w 913"/>
                <a:gd name="T1" fmla="*/ 32 h 1249"/>
                <a:gd name="T2" fmla="*/ 103 w 913"/>
                <a:gd name="T3" fmla="*/ 0 h 1249"/>
                <a:gd name="T4" fmla="*/ 64 w 913"/>
                <a:gd name="T5" fmla="*/ 269 h 1249"/>
                <a:gd name="T6" fmla="*/ 0 60000 65536"/>
                <a:gd name="T7" fmla="*/ 0 60000 65536"/>
                <a:gd name="T8" fmla="*/ 0 60000 65536"/>
                <a:gd name="T9" fmla="*/ 0 w 913"/>
                <a:gd name="T10" fmla="*/ 0 h 1249"/>
                <a:gd name="T11" fmla="*/ 913 w 913"/>
                <a:gd name="T12" fmla="*/ 1249 h 1249"/>
              </a:gdLst>
              <a:ahLst/>
              <a:cxnLst>
                <a:cxn ang="T6">
                  <a:pos x="T0" y="T1"/>
                </a:cxn>
                <a:cxn ang="T7">
                  <a:pos x="T2" y="T3"/>
                </a:cxn>
                <a:cxn ang="T8">
                  <a:pos x="T4" y="T5"/>
                </a:cxn>
              </a:cxnLst>
              <a:rect l="T9" t="T10" r="T11" b="T12"/>
              <a:pathLst>
                <a:path w="913" h="1249">
                  <a:moveTo>
                    <a:pt x="0" y="144"/>
                  </a:moveTo>
                  <a:lnTo>
                    <a:pt x="912" y="0"/>
                  </a:lnTo>
                  <a:lnTo>
                    <a:pt x="576" y="1248"/>
                  </a:lnTo>
                </a:path>
              </a:pathLst>
            </a:custGeom>
            <a:noFill/>
            <a:ln w="25400" cap="rnd">
              <a:solidFill>
                <a:srgbClr val="008000"/>
              </a:solidFill>
              <a:round/>
              <a:headEnd type="stealth" w="med" len="lg"/>
              <a:tailEnd type="stealth" w="med" len="lg"/>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3E0000"/>
                </a:solidFill>
              </a:endParaRPr>
            </a:p>
          </p:txBody>
        </p:sp>
        <p:graphicFrame>
          <p:nvGraphicFramePr>
            <p:cNvPr id="70" name="Object 47"/>
            <p:cNvGraphicFramePr>
              <a:graphicFrameLocks noChangeAspect="1"/>
            </p:cNvGraphicFramePr>
            <p:nvPr/>
          </p:nvGraphicFramePr>
          <p:xfrm>
            <a:off x="319" y="480"/>
            <a:ext cx="657" cy="301"/>
          </p:xfrm>
          <a:graphic>
            <a:graphicData uri="http://schemas.openxmlformats.org/presentationml/2006/ole">
              <mc:AlternateContent xmlns:mc="http://schemas.openxmlformats.org/markup-compatibility/2006">
                <mc:Choice xmlns:v="urn:schemas-microsoft-com:vml" Requires="v">
                  <p:oleObj spid="_x0000_s329253" name="公式" r:id="rId5" imgW="380887" imgH="142795" progId="Equation.3">
                    <p:embed/>
                  </p:oleObj>
                </mc:Choice>
                <mc:Fallback>
                  <p:oleObj name="公式" r:id="rId5" imgW="380887" imgH="142795" progId="Equation.3">
                    <p:embed/>
                    <p:pic>
                      <p:nvPicPr>
                        <p:cNvPr id="41" name="Object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 y="480"/>
                          <a:ext cx="657"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 name="Object 64"/>
            <p:cNvGraphicFramePr>
              <a:graphicFrameLocks noChangeAspect="1"/>
            </p:cNvGraphicFramePr>
            <p:nvPr>
              <p:extLst>
                <p:ext uri="{D42A27DB-BD31-4B8C-83A1-F6EECF244321}">
                  <p14:modId xmlns:p14="http://schemas.microsoft.com/office/powerpoint/2010/main" val="2792746762"/>
                </p:ext>
              </p:extLst>
            </p:nvPr>
          </p:nvGraphicFramePr>
          <p:xfrm>
            <a:off x="248" y="3875"/>
            <a:ext cx="186" cy="281"/>
          </p:xfrm>
          <a:graphic>
            <a:graphicData uri="http://schemas.openxmlformats.org/presentationml/2006/ole">
              <mc:AlternateContent xmlns:mc="http://schemas.openxmlformats.org/markup-compatibility/2006">
                <mc:Choice xmlns:v="urn:schemas-microsoft-com:vml" Requires="v">
                  <p:oleObj spid="_x0000_s329254" name="公式" r:id="rId7" imgW="38062" imgH="95287" progId="Equation.3">
                    <p:embed/>
                  </p:oleObj>
                </mc:Choice>
                <mc:Fallback>
                  <p:oleObj name="公式" r:id="rId7" imgW="38062" imgH="95287" progId="Equation.3">
                    <p:embed/>
                    <p:pic>
                      <p:nvPicPr>
                        <p:cNvPr id="43" name="Object 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 y="3875"/>
                          <a:ext cx="186"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 name="Object 75"/>
            <p:cNvGraphicFramePr>
              <a:graphicFrameLocks noChangeAspect="1"/>
            </p:cNvGraphicFramePr>
            <p:nvPr>
              <p:extLst>
                <p:ext uri="{D42A27DB-BD31-4B8C-83A1-F6EECF244321}">
                  <p14:modId xmlns:p14="http://schemas.microsoft.com/office/powerpoint/2010/main" val="511292321"/>
                </p:ext>
              </p:extLst>
            </p:nvPr>
          </p:nvGraphicFramePr>
          <p:xfrm>
            <a:off x="5144" y="3921"/>
            <a:ext cx="378" cy="417"/>
          </p:xfrm>
          <a:graphic>
            <a:graphicData uri="http://schemas.openxmlformats.org/presentationml/2006/ole">
              <mc:AlternateContent xmlns:mc="http://schemas.openxmlformats.org/markup-compatibility/2006">
                <mc:Choice xmlns:v="urn:schemas-microsoft-com:vml" Requires="v">
                  <p:oleObj spid="_x0000_s329255" name="公式" r:id="rId9" imgW="126720" imgH="177480" progId="Equation.3">
                    <p:embed/>
                  </p:oleObj>
                </mc:Choice>
                <mc:Fallback>
                  <p:oleObj name="公式" r:id="rId9" imgW="126720" imgH="177480" progId="Equation.3">
                    <p:embed/>
                    <p:pic>
                      <p:nvPicPr>
                        <p:cNvPr id="53" name="Object 75"/>
                        <p:cNvPicPr>
                          <a:picLocks noChangeAspect="1" noChangeArrowheads="1"/>
                        </p:cNvPicPr>
                        <p:nvPr/>
                      </p:nvPicPr>
                      <p:blipFill>
                        <a:blip r:embed="rId10"/>
                        <a:srcRect/>
                        <a:stretch>
                          <a:fillRect/>
                        </a:stretch>
                      </p:blipFill>
                      <p:spPr bwMode="auto">
                        <a:xfrm>
                          <a:off x="5144" y="3921"/>
                          <a:ext cx="378" cy="417"/>
                        </a:xfrm>
                        <a:prstGeom prst="rect">
                          <a:avLst/>
                        </a:prstGeom>
                        <a:noFill/>
                        <a:ln>
                          <a:noFill/>
                        </a:ln>
                        <a:effectLst/>
                        <a:extLst/>
                      </p:spPr>
                    </p:pic>
                  </p:oleObj>
                </mc:Fallback>
              </mc:AlternateContent>
            </a:graphicData>
          </a:graphic>
        </p:graphicFrame>
      </p:grpSp>
      <p:sp>
        <p:nvSpPr>
          <p:cNvPr id="74" name="Rectangle 52"/>
          <p:cNvSpPr>
            <a:spLocks noChangeArrowheads="1"/>
          </p:cNvSpPr>
          <p:nvPr/>
        </p:nvSpPr>
        <p:spPr bwMode="auto">
          <a:xfrm>
            <a:off x="3729787" y="3108061"/>
            <a:ext cx="152558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i="0" dirty="0">
                <a:solidFill>
                  <a:srgbClr val="CC3300"/>
                </a:solidFill>
              </a:rPr>
              <a:t>维恩公式</a:t>
            </a:r>
          </a:p>
        </p:txBody>
      </p:sp>
      <p:sp>
        <p:nvSpPr>
          <p:cNvPr id="75" name="AutoShape 51"/>
          <p:cNvSpPr>
            <a:spLocks noChangeArrowheads="1"/>
          </p:cNvSpPr>
          <p:nvPr/>
        </p:nvSpPr>
        <p:spPr bwMode="auto">
          <a:xfrm>
            <a:off x="5242302" y="3343622"/>
            <a:ext cx="609600" cy="152400"/>
          </a:xfrm>
          <a:prstGeom prst="rightArrow">
            <a:avLst>
              <a:gd name="adj1" fmla="val 50000"/>
              <a:gd name="adj2" fmla="val 200019"/>
            </a:avLst>
          </a:prstGeom>
          <a:solidFill>
            <a:srgbClr val="66FF33"/>
          </a:solidFill>
          <a:ln w="12700">
            <a:solidFill>
              <a:srgbClr val="000000"/>
            </a:solidFill>
            <a:miter lim="800000"/>
            <a:headEnd/>
            <a:tailEnd/>
          </a:ln>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76" name="矩形 73"/>
          <p:cNvSpPr>
            <a:spLocks noChangeArrowheads="1"/>
          </p:cNvSpPr>
          <p:nvPr/>
        </p:nvSpPr>
        <p:spPr bwMode="auto">
          <a:xfrm>
            <a:off x="4175281" y="3553943"/>
            <a:ext cx="1503938"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lnSpc>
                <a:spcPct val="125000"/>
              </a:lnSpc>
            </a:pPr>
            <a:r>
              <a:rPr lang="en-US" altLang="zh-CN" sz="2800" b="1" i="0" dirty="0">
                <a:solidFill>
                  <a:srgbClr val="3E0000"/>
                </a:solidFill>
              </a:rPr>
              <a:t>(1896</a:t>
            </a:r>
            <a:r>
              <a:rPr lang="zh-CN" altLang="en-US" sz="2800" b="1" i="0" dirty="0">
                <a:solidFill>
                  <a:srgbClr val="3E0000"/>
                </a:solidFill>
              </a:rPr>
              <a:t>年</a:t>
            </a:r>
            <a:r>
              <a:rPr lang="en-US" altLang="zh-CN" sz="2800" b="1" i="0" dirty="0">
                <a:solidFill>
                  <a:srgbClr val="3E0000"/>
                </a:solidFill>
              </a:rPr>
              <a:t>)</a:t>
            </a:r>
          </a:p>
        </p:txBody>
      </p:sp>
      <p:sp>
        <p:nvSpPr>
          <p:cNvPr id="77" name="Arc 22"/>
          <p:cNvSpPr>
            <a:spLocks/>
          </p:cNvSpPr>
          <p:nvPr/>
        </p:nvSpPr>
        <p:spPr bwMode="auto">
          <a:xfrm rot="181222">
            <a:off x="5779557" y="396526"/>
            <a:ext cx="3344564" cy="4204110"/>
          </a:xfrm>
          <a:custGeom>
            <a:avLst/>
            <a:gdLst>
              <a:gd name="T0" fmla="*/ 0 w 21119"/>
              <a:gd name="T1" fmla="*/ 0 h 21599"/>
              <a:gd name="T2" fmla="*/ 0 w 21119"/>
              <a:gd name="T3" fmla="*/ 0 h 21599"/>
              <a:gd name="T4" fmla="*/ 0 w 21119"/>
              <a:gd name="T5" fmla="*/ 0 h 21599"/>
              <a:gd name="T6" fmla="*/ 0 60000 65536"/>
              <a:gd name="T7" fmla="*/ 0 60000 65536"/>
              <a:gd name="T8" fmla="*/ 0 60000 65536"/>
              <a:gd name="T9" fmla="*/ 0 w 21119"/>
              <a:gd name="T10" fmla="*/ 0 h 21599"/>
              <a:gd name="T11" fmla="*/ 21119 w 21119"/>
              <a:gd name="T12" fmla="*/ 21599 h 21599"/>
            </a:gdLst>
            <a:ahLst/>
            <a:cxnLst>
              <a:cxn ang="T6">
                <a:pos x="T0" y="T1"/>
              </a:cxn>
              <a:cxn ang="T7">
                <a:pos x="T2" y="T3"/>
              </a:cxn>
              <a:cxn ang="T8">
                <a:pos x="T4" y="T5"/>
              </a:cxn>
            </a:cxnLst>
            <a:rect l="T9" t="T10" r="T11" b="T12"/>
            <a:pathLst>
              <a:path w="21119" h="21599" fill="none" extrusionOk="0">
                <a:moveTo>
                  <a:pt x="20914" y="21599"/>
                </a:moveTo>
                <a:cubicBezTo>
                  <a:pt x="10809" y="21503"/>
                  <a:pt x="2120" y="14413"/>
                  <a:pt x="-1" y="4532"/>
                </a:cubicBezTo>
              </a:path>
              <a:path w="21119" h="21599" stroke="0" extrusionOk="0">
                <a:moveTo>
                  <a:pt x="20914" y="21599"/>
                </a:moveTo>
                <a:cubicBezTo>
                  <a:pt x="10809" y="21503"/>
                  <a:pt x="2120" y="14413"/>
                  <a:pt x="-1" y="4532"/>
                </a:cubicBezTo>
                <a:lnTo>
                  <a:pt x="21119" y="0"/>
                </a:lnTo>
                <a:lnTo>
                  <a:pt x="20914" y="21599"/>
                </a:lnTo>
                <a:close/>
              </a:path>
            </a:pathLst>
          </a:custGeom>
          <a:noFill/>
          <a:ln w="38100" cap="rnd">
            <a:solidFill>
              <a:srgbClr val="FF66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8" name="AutoShape 13"/>
          <p:cNvSpPr>
            <a:spLocks noChangeArrowheads="1"/>
          </p:cNvSpPr>
          <p:nvPr/>
        </p:nvSpPr>
        <p:spPr bwMode="auto">
          <a:xfrm>
            <a:off x="7083812" y="2920782"/>
            <a:ext cx="2274889" cy="608013"/>
          </a:xfrm>
          <a:prstGeom prst="wedgeEllipseCallout">
            <a:avLst>
              <a:gd name="adj1" fmla="val -49040"/>
              <a:gd name="adj2" fmla="val 87186"/>
            </a:avLst>
          </a:prstGeom>
          <a:solidFill>
            <a:srgbClr val="FFFF66"/>
          </a:solidFill>
          <a:ln w="9525">
            <a:solidFill>
              <a:srgbClr val="FF0000"/>
            </a:solidFill>
            <a:miter lim="800000"/>
            <a:headEnd/>
            <a:tailEnd/>
          </a:ln>
        </p:spPr>
        <p:txBody>
          <a:bodyPr wrap="none" lIns="90000" tIns="46800" rIns="90000" bIns="46800"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400" b="1" i="0" dirty="0"/>
              <a:t>瑞利</a:t>
            </a:r>
            <a:r>
              <a:rPr lang="en-US" altLang="zh-CN" sz="2400" b="1" i="0" dirty="0"/>
              <a:t>-</a:t>
            </a:r>
            <a:r>
              <a:rPr lang="zh-CN" altLang="en-US" sz="2400" b="1" i="0" dirty="0"/>
              <a:t>金斯公式</a:t>
            </a:r>
          </a:p>
        </p:txBody>
      </p:sp>
      <p:sp>
        <p:nvSpPr>
          <p:cNvPr id="79" name="矩形 74"/>
          <p:cNvSpPr>
            <a:spLocks noChangeArrowheads="1"/>
          </p:cNvSpPr>
          <p:nvPr/>
        </p:nvSpPr>
        <p:spPr bwMode="auto">
          <a:xfrm>
            <a:off x="9727119" y="2899913"/>
            <a:ext cx="1503938"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lnSpc>
                <a:spcPct val="125000"/>
              </a:lnSpc>
            </a:pPr>
            <a:r>
              <a:rPr lang="en-US" altLang="zh-CN" sz="2800" b="1" i="0" dirty="0">
                <a:solidFill>
                  <a:srgbClr val="CC3300"/>
                </a:solidFill>
              </a:rPr>
              <a:t>(1900</a:t>
            </a:r>
            <a:r>
              <a:rPr lang="zh-CN" altLang="en-US" sz="2800" b="1" i="0" dirty="0">
                <a:solidFill>
                  <a:srgbClr val="CC3300"/>
                </a:solidFill>
              </a:rPr>
              <a:t>年</a:t>
            </a:r>
            <a:r>
              <a:rPr lang="en-US" altLang="zh-CN" sz="2800" b="1" i="0" dirty="0">
                <a:solidFill>
                  <a:srgbClr val="CC3300"/>
                </a:solidFill>
              </a:rPr>
              <a:t>)</a:t>
            </a:r>
          </a:p>
        </p:txBody>
      </p:sp>
      <p:graphicFrame>
        <p:nvGraphicFramePr>
          <p:cNvPr id="80" name="Object 16"/>
          <p:cNvGraphicFramePr>
            <a:graphicFrameLocks noChangeAspect="1"/>
          </p:cNvGraphicFramePr>
          <p:nvPr>
            <p:extLst>
              <p:ext uri="{D42A27DB-BD31-4B8C-83A1-F6EECF244321}">
                <p14:modId xmlns:p14="http://schemas.microsoft.com/office/powerpoint/2010/main" val="1944971916"/>
              </p:ext>
            </p:extLst>
          </p:nvPr>
        </p:nvGraphicFramePr>
        <p:xfrm>
          <a:off x="9291942" y="3579632"/>
          <a:ext cx="2028053" cy="801740"/>
        </p:xfrm>
        <a:graphic>
          <a:graphicData uri="http://schemas.openxmlformats.org/presentationml/2006/ole">
            <mc:AlternateContent xmlns:mc="http://schemas.openxmlformats.org/markup-compatibility/2006">
              <mc:Choice xmlns:v="urn:schemas-microsoft-com:vml" Requires="v">
                <p:oleObj spid="_x0000_s329256" name="公式" r:id="rId11" imgW="1117600" imgH="419100" progId="Equation.3">
                  <p:embed/>
                </p:oleObj>
              </mc:Choice>
              <mc:Fallback>
                <p:oleObj name="公式" r:id="rId11" imgW="1117600" imgH="419100" progId="Equation.3">
                  <p:embed/>
                  <p:pic>
                    <p:nvPicPr>
                      <p:cNvPr id="65"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91942" y="3579632"/>
                        <a:ext cx="2028053" cy="801740"/>
                      </a:xfrm>
                      <a:prstGeom prst="rect">
                        <a:avLst/>
                      </a:prstGeom>
                      <a:solidFill>
                        <a:srgbClr val="00FFFF"/>
                      </a:solidFill>
                      <a:ln>
                        <a:noFill/>
                      </a:ln>
                      <a:effectLst/>
                      <a:extLst/>
                    </p:spPr>
                  </p:pic>
                </p:oleObj>
              </mc:Fallback>
            </mc:AlternateContent>
          </a:graphicData>
        </a:graphic>
      </p:graphicFrame>
      <p:sp>
        <p:nvSpPr>
          <p:cNvPr id="81" name="矩形 80"/>
          <p:cNvSpPr/>
          <p:nvPr/>
        </p:nvSpPr>
        <p:spPr>
          <a:xfrm>
            <a:off x="3227388" y="177970"/>
            <a:ext cx="2888932" cy="523220"/>
          </a:xfrm>
          <a:prstGeom prst="rect">
            <a:avLst/>
          </a:prstGeom>
        </p:spPr>
        <p:txBody>
          <a:bodyPr wrap="none">
            <a:spAutoFit/>
          </a:bodyPr>
          <a:lstStyle/>
          <a:p>
            <a:pPr>
              <a:defRPr/>
            </a:pPr>
            <a:r>
              <a:rPr lang="en-US" altLang="zh-CN" sz="2800" b="1" i="0" dirty="0">
                <a:solidFill>
                  <a:srgbClr val="C00000"/>
                </a:solidFill>
                <a:effectLst>
                  <a:outerShdw blurRad="38100" dist="38100" dir="2700000" algn="tl">
                    <a:srgbClr val="FFFFFF"/>
                  </a:outerShdw>
                </a:effectLst>
              </a:rPr>
              <a:t>  </a:t>
            </a:r>
            <a:r>
              <a:rPr lang="zh-CN" altLang="en-US" sz="2800" b="1" i="0" dirty="0">
                <a:solidFill>
                  <a:srgbClr val="C00000"/>
                </a:solidFill>
                <a:effectLst>
                  <a:outerShdw blurRad="38100" dist="38100" dir="2700000" algn="tl">
                    <a:srgbClr val="FFFFFF"/>
                  </a:outerShdw>
                </a:effectLst>
                <a:latin typeface="宋体" pitchFamily="2" charset="-122"/>
              </a:rPr>
              <a:t>普朗克内插公式</a:t>
            </a:r>
          </a:p>
        </p:txBody>
      </p:sp>
      <p:sp>
        <p:nvSpPr>
          <p:cNvPr id="86" name="Rectangle 4"/>
          <p:cNvSpPr>
            <a:spLocks noChangeArrowheads="1"/>
          </p:cNvSpPr>
          <p:nvPr/>
        </p:nvSpPr>
        <p:spPr bwMode="auto">
          <a:xfrm>
            <a:off x="6343332" y="193397"/>
            <a:ext cx="5115373" cy="1292662"/>
          </a:xfrm>
          <a:prstGeom prst="rect">
            <a:avLst/>
          </a:prstGeom>
          <a:noFill/>
          <a:ln w="9525">
            <a:noFill/>
            <a:miter lim="800000"/>
            <a:headEnd/>
            <a:tailEnd/>
          </a:ln>
          <a:effectLst/>
        </p:spPr>
        <p:txBody>
          <a:bodyPr wrap="square">
            <a:spAutoFit/>
          </a:bodyPr>
          <a:lstStyle/>
          <a:p>
            <a:pPr algn="just">
              <a:defRPr/>
            </a:pPr>
            <a:r>
              <a:rPr lang="zh-CN" altLang="en-US" b="1" i="0" dirty="0">
                <a:solidFill>
                  <a:srgbClr val="009900"/>
                </a:solidFill>
                <a:effectLst>
                  <a:outerShdw blurRad="38100" dist="38100" dir="2700000" algn="tl">
                    <a:srgbClr val="FFFFFF"/>
                  </a:outerShdw>
                </a:effectLst>
                <a:latin typeface="宋体" pitchFamily="2" charset="-122"/>
              </a:rPr>
              <a:t>普朗克利用内插法，使两个波段分别与维恩公式和瑞利</a:t>
            </a:r>
            <a:r>
              <a:rPr lang="en-US" altLang="zh-CN" b="1" i="0" dirty="0">
                <a:solidFill>
                  <a:srgbClr val="009900"/>
                </a:solidFill>
                <a:effectLst>
                  <a:outerShdw blurRad="38100" dist="38100" dir="2700000" algn="tl">
                    <a:srgbClr val="FFFFFF"/>
                  </a:outerShdw>
                </a:effectLst>
                <a:latin typeface="Times New Roman"/>
              </a:rPr>
              <a:t>—</a:t>
            </a:r>
            <a:r>
              <a:rPr lang="zh-CN" altLang="en-US" b="1" i="0" dirty="0">
                <a:solidFill>
                  <a:srgbClr val="009900"/>
                </a:solidFill>
                <a:effectLst>
                  <a:outerShdw blurRad="38100" dist="38100" dir="2700000" algn="tl">
                    <a:srgbClr val="FFFFFF"/>
                  </a:outerShdw>
                </a:effectLst>
                <a:latin typeface="宋体" pitchFamily="2" charset="-122"/>
              </a:rPr>
              <a:t>金斯公式一致，得到黑体辐射经验公式：</a:t>
            </a:r>
          </a:p>
        </p:txBody>
      </p:sp>
      <p:graphicFrame>
        <p:nvGraphicFramePr>
          <p:cNvPr id="87" name="Object 3"/>
          <p:cNvGraphicFramePr>
            <a:graphicFrameLocks noChangeAspect="1"/>
          </p:cNvGraphicFramePr>
          <p:nvPr>
            <p:extLst>
              <p:ext uri="{D42A27DB-BD31-4B8C-83A1-F6EECF244321}">
                <p14:modId xmlns:p14="http://schemas.microsoft.com/office/powerpoint/2010/main" val="3661923419"/>
              </p:ext>
            </p:extLst>
          </p:nvPr>
        </p:nvGraphicFramePr>
        <p:xfrm>
          <a:off x="7242383" y="1567241"/>
          <a:ext cx="3317270" cy="1203323"/>
        </p:xfrm>
        <a:graphic>
          <a:graphicData uri="http://schemas.openxmlformats.org/presentationml/2006/ole">
            <mc:AlternateContent xmlns:mc="http://schemas.openxmlformats.org/markup-compatibility/2006">
              <mc:Choice xmlns:v="urn:schemas-microsoft-com:vml" Requires="v">
                <p:oleObj spid="_x0000_s329257" name="Equation" r:id="rId13" imgW="1295400" imgH="469900" progId="Equation.DSMT4">
                  <p:embed/>
                </p:oleObj>
              </mc:Choice>
              <mc:Fallback>
                <p:oleObj name="Equation" r:id="rId13" imgW="1295400" imgH="469900" progId="Equation.DSMT4">
                  <p:embed/>
                  <p:pic>
                    <p:nvPicPr>
                      <p:cNvPr id="22" name="Object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42383" y="1567241"/>
                        <a:ext cx="3317270" cy="1203323"/>
                      </a:xfrm>
                      <a:prstGeom prst="rect">
                        <a:avLst/>
                      </a:prstGeom>
                      <a:noFill/>
                      <a:ln>
                        <a:noFill/>
                      </a:ln>
                      <a:effectLst/>
                      <a:extLst/>
                    </p:spPr>
                  </p:pic>
                </p:oleObj>
              </mc:Fallback>
            </mc:AlternateContent>
          </a:graphicData>
        </a:graphic>
      </p:graphicFrame>
      <p:sp>
        <p:nvSpPr>
          <p:cNvPr id="89" name="Freeform 18"/>
          <p:cNvSpPr>
            <a:spLocks/>
          </p:cNvSpPr>
          <p:nvPr/>
        </p:nvSpPr>
        <p:spPr bwMode="auto">
          <a:xfrm>
            <a:off x="2483677" y="869952"/>
            <a:ext cx="6651853" cy="4376449"/>
          </a:xfrm>
          <a:custGeom>
            <a:avLst/>
            <a:gdLst>
              <a:gd name="T0" fmla="*/ 0 w 3534"/>
              <a:gd name="T1" fmla="*/ 2706688 h 1714"/>
              <a:gd name="T2" fmla="*/ 63500 w 3534"/>
              <a:gd name="T3" fmla="*/ 2679700 h 1714"/>
              <a:gd name="T4" fmla="*/ 125413 w 3534"/>
              <a:gd name="T5" fmla="*/ 2635250 h 1714"/>
              <a:gd name="T6" fmla="*/ 188912 w 3534"/>
              <a:gd name="T7" fmla="*/ 2582863 h 1714"/>
              <a:gd name="T8" fmla="*/ 242888 w 3534"/>
              <a:gd name="T9" fmla="*/ 2520950 h 1714"/>
              <a:gd name="T10" fmla="*/ 287338 w 3534"/>
              <a:gd name="T11" fmla="*/ 2451100 h 1714"/>
              <a:gd name="T12" fmla="*/ 341313 w 3534"/>
              <a:gd name="T13" fmla="*/ 2366963 h 1714"/>
              <a:gd name="T14" fmla="*/ 385762 w 3534"/>
              <a:gd name="T15" fmla="*/ 2278063 h 1714"/>
              <a:gd name="T16" fmla="*/ 430213 w 3534"/>
              <a:gd name="T17" fmla="*/ 2181225 h 1714"/>
              <a:gd name="T18" fmla="*/ 466725 w 3534"/>
              <a:gd name="T19" fmla="*/ 2079625 h 1714"/>
              <a:gd name="T20" fmla="*/ 511175 w 3534"/>
              <a:gd name="T21" fmla="*/ 1974850 h 1714"/>
              <a:gd name="T22" fmla="*/ 547688 w 3534"/>
              <a:gd name="T23" fmla="*/ 1860550 h 1714"/>
              <a:gd name="T24" fmla="*/ 582613 w 3534"/>
              <a:gd name="T25" fmla="*/ 1746250 h 1714"/>
              <a:gd name="T26" fmla="*/ 655638 w 3534"/>
              <a:gd name="T27" fmla="*/ 1508125 h 1714"/>
              <a:gd name="T28" fmla="*/ 727075 w 3534"/>
              <a:gd name="T29" fmla="*/ 1265238 h 1714"/>
              <a:gd name="T30" fmla="*/ 808037 w 3534"/>
              <a:gd name="T31" fmla="*/ 1022350 h 1714"/>
              <a:gd name="T32" fmla="*/ 879475 w 3534"/>
              <a:gd name="T33" fmla="*/ 793750 h 1714"/>
              <a:gd name="T34" fmla="*/ 923925 w 3534"/>
              <a:gd name="T35" fmla="*/ 682625 h 1714"/>
              <a:gd name="T36" fmla="*/ 969963 w 3534"/>
              <a:gd name="T37" fmla="*/ 582613 h 1714"/>
              <a:gd name="T38" fmla="*/ 1014413 w 3534"/>
              <a:gd name="T39" fmla="*/ 481013 h 1714"/>
              <a:gd name="T40" fmla="*/ 1058863 w 3534"/>
              <a:gd name="T41" fmla="*/ 387350 h 1714"/>
              <a:gd name="T42" fmla="*/ 1112838 w 3534"/>
              <a:gd name="T43" fmla="*/ 304800 h 1714"/>
              <a:gd name="T44" fmla="*/ 1166813 w 3534"/>
              <a:gd name="T45" fmla="*/ 230188 h 1714"/>
              <a:gd name="T46" fmla="*/ 1220788 w 3534"/>
              <a:gd name="T47" fmla="*/ 163513 h 1714"/>
              <a:gd name="T48" fmla="*/ 1282700 w 3534"/>
              <a:gd name="T49" fmla="*/ 106363 h 1714"/>
              <a:gd name="T50" fmla="*/ 1346200 w 3534"/>
              <a:gd name="T51" fmla="*/ 61913 h 1714"/>
              <a:gd name="T52" fmla="*/ 1408112 w 3534"/>
              <a:gd name="T53" fmla="*/ 26988 h 1714"/>
              <a:gd name="T54" fmla="*/ 1481137 w 3534"/>
              <a:gd name="T55" fmla="*/ 9525 h 1714"/>
              <a:gd name="T56" fmla="*/ 1562100 w 3534"/>
              <a:gd name="T57" fmla="*/ 0 h 1714"/>
              <a:gd name="T58" fmla="*/ 1641475 w 3534"/>
              <a:gd name="T59" fmla="*/ 4763 h 1714"/>
              <a:gd name="T60" fmla="*/ 1714500 w 3534"/>
              <a:gd name="T61" fmla="*/ 22225 h 1714"/>
              <a:gd name="T62" fmla="*/ 1785938 w 3534"/>
              <a:gd name="T63" fmla="*/ 49212 h 1714"/>
              <a:gd name="T64" fmla="*/ 1847850 w 3534"/>
              <a:gd name="T65" fmla="*/ 93662 h 1714"/>
              <a:gd name="T66" fmla="*/ 1911350 w 3534"/>
              <a:gd name="T67" fmla="*/ 146050 h 1714"/>
              <a:gd name="T68" fmla="*/ 1965325 w 3534"/>
              <a:gd name="T69" fmla="*/ 207963 h 1714"/>
              <a:gd name="T70" fmla="*/ 2028825 w 3534"/>
              <a:gd name="T71" fmla="*/ 277813 h 1714"/>
              <a:gd name="T72" fmla="*/ 2081213 w 3534"/>
              <a:gd name="T73" fmla="*/ 357187 h 1714"/>
              <a:gd name="T74" fmla="*/ 2144713 w 3534"/>
              <a:gd name="T75" fmla="*/ 446088 h 1714"/>
              <a:gd name="T76" fmla="*/ 2198688 w 3534"/>
              <a:gd name="T77" fmla="*/ 542925 h 1714"/>
              <a:gd name="T78" fmla="*/ 2262188 w 3534"/>
              <a:gd name="T79" fmla="*/ 644525 h 1714"/>
              <a:gd name="T80" fmla="*/ 2324100 w 3534"/>
              <a:gd name="T81" fmla="*/ 749300 h 1714"/>
              <a:gd name="T82" fmla="*/ 2395538 w 3534"/>
              <a:gd name="T83" fmla="*/ 860425 h 1714"/>
              <a:gd name="T84" fmla="*/ 2468563 w 3534"/>
              <a:gd name="T85" fmla="*/ 974725 h 1714"/>
              <a:gd name="T86" fmla="*/ 2628900 w 3534"/>
              <a:gd name="T87" fmla="*/ 1208088 h 1714"/>
              <a:gd name="T88" fmla="*/ 2719388 w 3534"/>
              <a:gd name="T89" fmla="*/ 1331913 h 1714"/>
              <a:gd name="T90" fmla="*/ 2827337 w 3534"/>
              <a:gd name="T91" fmla="*/ 1450975 h 1714"/>
              <a:gd name="T92" fmla="*/ 2933700 w 3534"/>
              <a:gd name="T93" fmla="*/ 1568450 h 1714"/>
              <a:gd name="T94" fmla="*/ 3051175 w 3534"/>
              <a:gd name="T95" fmla="*/ 1687513 h 1714"/>
              <a:gd name="T96" fmla="*/ 3186112 w 3534"/>
              <a:gd name="T97" fmla="*/ 1806575 h 1714"/>
              <a:gd name="T98" fmla="*/ 3328988 w 3534"/>
              <a:gd name="T99" fmla="*/ 1922463 h 1714"/>
              <a:gd name="T100" fmla="*/ 3481388 w 3534"/>
              <a:gd name="T101" fmla="*/ 2032000 h 1714"/>
              <a:gd name="T102" fmla="*/ 3652838 w 3534"/>
              <a:gd name="T103" fmla="*/ 2133600 h 1714"/>
              <a:gd name="T104" fmla="*/ 3840163 w 3534"/>
              <a:gd name="T105" fmla="*/ 2235200 h 1714"/>
              <a:gd name="T106" fmla="*/ 4038600 w 3534"/>
              <a:gd name="T107" fmla="*/ 2332038 h 1714"/>
              <a:gd name="T108" fmla="*/ 4252913 w 3534"/>
              <a:gd name="T109" fmla="*/ 2414588 h 1714"/>
              <a:gd name="T110" fmla="*/ 4486275 w 3534"/>
              <a:gd name="T111" fmla="*/ 2493963 h 1714"/>
              <a:gd name="T112" fmla="*/ 4738688 w 3534"/>
              <a:gd name="T113" fmla="*/ 2565400 h 1714"/>
              <a:gd name="T114" fmla="*/ 5006975 w 3534"/>
              <a:gd name="T115" fmla="*/ 2627313 h 1714"/>
              <a:gd name="T116" fmla="*/ 5294313 w 3534"/>
              <a:gd name="T117" fmla="*/ 2679700 h 1714"/>
              <a:gd name="T118" fmla="*/ 5608638 w 3534"/>
              <a:gd name="T119" fmla="*/ 2719388 h 171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534"/>
              <a:gd name="T181" fmla="*/ 0 h 1714"/>
              <a:gd name="T182" fmla="*/ 3534 w 3534"/>
              <a:gd name="T183" fmla="*/ 1714 h 171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534" h="1714">
                <a:moveTo>
                  <a:pt x="0" y="1705"/>
                </a:moveTo>
                <a:lnTo>
                  <a:pt x="40" y="1688"/>
                </a:lnTo>
                <a:lnTo>
                  <a:pt x="79" y="1660"/>
                </a:lnTo>
                <a:lnTo>
                  <a:pt x="119" y="1627"/>
                </a:lnTo>
                <a:lnTo>
                  <a:pt x="153" y="1588"/>
                </a:lnTo>
                <a:lnTo>
                  <a:pt x="181" y="1544"/>
                </a:lnTo>
                <a:lnTo>
                  <a:pt x="215" y="1491"/>
                </a:lnTo>
                <a:lnTo>
                  <a:pt x="243" y="1435"/>
                </a:lnTo>
                <a:lnTo>
                  <a:pt x="271" y="1374"/>
                </a:lnTo>
                <a:lnTo>
                  <a:pt x="294" y="1310"/>
                </a:lnTo>
                <a:lnTo>
                  <a:pt x="322" y="1244"/>
                </a:lnTo>
                <a:lnTo>
                  <a:pt x="345" y="1172"/>
                </a:lnTo>
                <a:lnTo>
                  <a:pt x="367" y="1100"/>
                </a:lnTo>
                <a:lnTo>
                  <a:pt x="413" y="950"/>
                </a:lnTo>
                <a:lnTo>
                  <a:pt x="458" y="797"/>
                </a:lnTo>
                <a:lnTo>
                  <a:pt x="509" y="644"/>
                </a:lnTo>
                <a:lnTo>
                  <a:pt x="554" y="500"/>
                </a:lnTo>
                <a:lnTo>
                  <a:pt x="582" y="430"/>
                </a:lnTo>
                <a:lnTo>
                  <a:pt x="611" y="367"/>
                </a:lnTo>
                <a:lnTo>
                  <a:pt x="639" y="303"/>
                </a:lnTo>
                <a:lnTo>
                  <a:pt x="667" y="244"/>
                </a:lnTo>
                <a:lnTo>
                  <a:pt x="701" y="192"/>
                </a:lnTo>
                <a:lnTo>
                  <a:pt x="735" y="145"/>
                </a:lnTo>
                <a:lnTo>
                  <a:pt x="769" y="103"/>
                </a:lnTo>
                <a:lnTo>
                  <a:pt x="808" y="67"/>
                </a:lnTo>
                <a:lnTo>
                  <a:pt x="848" y="39"/>
                </a:lnTo>
                <a:lnTo>
                  <a:pt x="887" y="17"/>
                </a:lnTo>
                <a:lnTo>
                  <a:pt x="933" y="6"/>
                </a:lnTo>
                <a:lnTo>
                  <a:pt x="984" y="0"/>
                </a:lnTo>
                <a:lnTo>
                  <a:pt x="1034" y="3"/>
                </a:lnTo>
                <a:lnTo>
                  <a:pt x="1080" y="14"/>
                </a:lnTo>
                <a:lnTo>
                  <a:pt x="1125" y="31"/>
                </a:lnTo>
                <a:lnTo>
                  <a:pt x="1164" y="59"/>
                </a:lnTo>
                <a:lnTo>
                  <a:pt x="1204" y="92"/>
                </a:lnTo>
                <a:lnTo>
                  <a:pt x="1238" y="131"/>
                </a:lnTo>
                <a:lnTo>
                  <a:pt x="1278" y="175"/>
                </a:lnTo>
                <a:lnTo>
                  <a:pt x="1311" y="225"/>
                </a:lnTo>
                <a:lnTo>
                  <a:pt x="1351" y="281"/>
                </a:lnTo>
                <a:lnTo>
                  <a:pt x="1385" y="342"/>
                </a:lnTo>
                <a:lnTo>
                  <a:pt x="1425" y="406"/>
                </a:lnTo>
                <a:lnTo>
                  <a:pt x="1464" y="472"/>
                </a:lnTo>
                <a:lnTo>
                  <a:pt x="1509" y="542"/>
                </a:lnTo>
                <a:lnTo>
                  <a:pt x="1555" y="614"/>
                </a:lnTo>
                <a:lnTo>
                  <a:pt x="1656" y="761"/>
                </a:lnTo>
                <a:lnTo>
                  <a:pt x="1713" y="839"/>
                </a:lnTo>
                <a:lnTo>
                  <a:pt x="1781" y="914"/>
                </a:lnTo>
                <a:lnTo>
                  <a:pt x="1848" y="988"/>
                </a:lnTo>
                <a:lnTo>
                  <a:pt x="1922" y="1063"/>
                </a:lnTo>
                <a:lnTo>
                  <a:pt x="2007" y="1138"/>
                </a:lnTo>
                <a:lnTo>
                  <a:pt x="2097" y="1211"/>
                </a:lnTo>
                <a:lnTo>
                  <a:pt x="2193" y="1280"/>
                </a:lnTo>
                <a:lnTo>
                  <a:pt x="2301" y="1344"/>
                </a:lnTo>
                <a:lnTo>
                  <a:pt x="2419" y="1408"/>
                </a:lnTo>
                <a:lnTo>
                  <a:pt x="2544" y="1469"/>
                </a:lnTo>
                <a:lnTo>
                  <a:pt x="2679" y="1521"/>
                </a:lnTo>
                <a:lnTo>
                  <a:pt x="2826" y="1571"/>
                </a:lnTo>
                <a:lnTo>
                  <a:pt x="2985" y="1616"/>
                </a:lnTo>
                <a:lnTo>
                  <a:pt x="3154" y="1655"/>
                </a:lnTo>
                <a:lnTo>
                  <a:pt x="3335" y="1688"/>
                </a:lnTo>
                <a:lnTo>
                  <a:pt x="3533" y="1713"/>
                </a:lnTo>
              </a:path>
            </a:pathLst>
          </a:custGeom>
          <a:noFill/>
          <a:ln w="25400"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0">
              <a:solidFill>
                <a:srgbClr val="FF0000"/>
              </a:solidFill>
            </a:endParaRPr>
          </a:p>
        </p:txBody>
      </p:sp>
      <p:sp>
        <p:nvSpPr>
          <p:cNvPr id="90" name="Freeform 19"/>
          <p:cNvSpPr>
            <a:spLocks/>
          </p:cNvSpPr>
          <p:nvPr/>
        </p:nvSpPr>
        <p:spPr bwMode="auto">
          <a:xfrm>
            <a:off x="2482204" y="879963"/>
            <a:ext cx="6535300" cy="4313309"/>
          </a:xfrm>
          <a:custGeom>
            <a:avLst/>
            <a:gdLst>
              <a:gd name="T0" fmla="*/ 0 w 3552"/>
              <a:gd name="T1" fmla="*/ 2709863 h 1708"/>
              <a:gd name="T2" fmla="*/ 63500 w 3552"/>
              <a:gd name="T3" fmla="*/ 2679700 h 1708"/>
              <a:gd name="T4" fmla="*/ 127000 w 3552"/>
              <a:gd name="T5" fmla="*/ 2640013 h 1708"/>
              <a:gd name="T6" fmla="*/ 188912 w 3552"/>
              <a:gd name="T7" fmla="*/ 2587625 h 1708"/>
              <a:gd name="T8" fmla="*/ 242888 w 3552"/>
              <a:gd name="T9" fmla="*/ 2525713 h 1708"/>
              <a:gd name="T10" fmla="*/ 288925 w 3552"/>
              <a:gd name="T11" fmla="*/ 2451100 h 1708"/>
              <a:gd name="T12" fmla="*/ 342900 w 3552"/>
              <a:gd name="T13" fmla="*/ 2371725 h 1708"/>
              <a:gd name="T14" fmla="*/ 387350 w 3552"/>
              <a:gd name="T15" fmla="*/ 2279650 h 1708"/>
              <a:gd name="T16" fmla="*/ 433388 w 3552"/>
              <a:gd name="T17" fmla="*/ 2182813 h 1708"/>
              <a:gd name="T18" fmla="*/ 468313 w 3552"/>
              <a:gd name="T19" fmla="*/ 2081213 h 1708"/>
              <a:gd name="T20" fmla="*/ 514350 w 3552"/>
              <a:gd name="T21" fmla="*/ 1976438 h 1708"/>
              <a:gd name="T22" fmla="*/ 550863 w 3552"/>
              <a:gd name="T23" fmla="*/ 1862138 h 1708"/>
              <a:gd name="T24" fmla="*/ 585788 w 3552"/>
              <a:gd name="T25" fmla="*/ 1747838 h 1708"/>
              <a:gd name="T26" fmla="*/ 658813 w 3552"/>
              <a:gd name="T27" fmla="*/ 1506537 h 1708"/>
              <a:gd name="T28" fmla="*/ 730250 w 3552"/>
              <a:gd name="T29" fmla="*/ 1265238 h 1708"/>
              <a:gd name="T30" fmla="*/ 811212 w 3552"/>
              <a:gd name="T31" fmla="*/ 1023938 h 1708"/>
              <a:gd name="T32" fmla="*/ 884238 w 3552"/>
              <a:gd name="T33" fmla="*/ 795337 h 1708"/>
              <a:gd name="T34" fmla="*/ 928688 w 3552"/>
              <a:gd name="T35" fmla="*/ 685800 h 1708"/>
              <a:gd name="T36" fmla="*/ 974725 w 3552"/>
              <a:gd name="T37" fmla="*/ 579438 h 1708"/>
              <a:gd name="T38" fmla="*/ 1019175 w 3552"/>
              <a:gd name="T39" fmla="*/ 482600 h 1708"/>
              <a:gd name="T40" fmla="*/ 1063625 w 3552"/>
              <a:gd name="T41" fmla="*/ 390525 h 1708"/>
              <a:gd name="T42" fmla="*/ 1119188 w 3552"/>
              <a:gd name="T43" fmla="*/ 307975 h 1708"/>
              <a:gd name="T44" fmla="*/ 1173163 w 3552"/>
              <a:gd name="T45" fmla="*/ 228600 h 1708"/>
              <a:gd name="T46" fmla="*/ 1227138 w 3552"/>
              <a:gd name="T47" fmla="*/ 161925 h 1708"/>
              <a:gd name="T48" fmla="*/ 1289050 w 3552"/>
              <a:gd name="T49" fmla="*/ 106363 h 1708"/>
              <a:gd name="T50" fmla="*/ 1352550 w 3552"/>
              <a:gd name="T51" fmla="*/ 61913 h 1708"/>
              <a:gd name="T52" fmla="*/ 1416050 w 3552"/>
              <a:gd name="T53" fmla="*/ 26988 h 1708"/>
              <a:gd name="T54" fmla="*/ 1487487 w 3552"/>
              <a:gd name="T55" fmla="*/ 9525 h 1708"/>
              <a:gd name="T56" fmla="*/ 1570037 w 3552"/>
              <a:gd name="T57" fmla="*/ 0 h 1708"/>
              <a:gd name="T58" fmla="*/ 1651000 w 3552"/>
              <a:gd name="T59" fmla="*/ 4763 h 1708"/>
              <a:gd name="T60" fmla="*/ 1722438 w 3552"/>
              <a:gd name="T61" fmla="*/ 17463 h 1708"/>
              <a:gd name="T62" fmla="*/ 1795463 w 3552"/>
              <a:gd name="T63" fmla="*/ 44450 h 1708"/>
              <a:gd name="T64" fmla="*/ 1857375 w 3552"/>
              <a:gd name="T65" fmla="*/ 79375 h 1708"/>
              <a:gd name="T66" fmla="*/ 1920875 w 3552"/>
              <a:gd name="T67" fmla="*/ 123825 h 1708"/>
              <a:gd name="T68" fmla="*/ 1974850 w 3552"/>
              <a:gd name="T69" fmla="*/ 176212 h 1708"/>
              <a:gd name="T70" fmla="*/ 2038350 w 3552"/>
              <a:gd name="T71" fmla="*/ 241300 h 1708"/>
              <a:gd name="T72" fmla="*/ 2092325 w 3552"/>
              <a:gd name="T73" fmla="*/ 307975 h 1708"/>
              <a:gd name="T74" fmla="*/ 2146300 w 3552"/>
              <a:gd name="T75" fmla="*/ 387350 h 1708"/>
              <a:gd name="T76" fmla="*/ 2209800 w 3552"/>
              <a:gd name="T77" fmla="*/ 469900 h 1708"/>
              <a:gd name="T78" fmla="*/ 2273300 w 3552"/>
              <a:gd name="T79" fmla="*/ 557213 h 1708"/>
              <a:gd name="T80" fmla="*/ 2336800 w 3552"/>
              <a:gd name="T81" fmla="*/ 650875 h 1708"/>
              <a:gd name="T82" fmla="*/ 2479675 w 3552"/>
              <a:gd name="T83" fmla="*/ 842963 h 1708"/>
              <a:gd name="T84" fmla="*/ 2643188 w 3552"/>
              <a:gd name="T85" fmla="*/ 1049338 h 1708"/>
              <a:gd name="T86" fmla="*/ 2741613 w 3552"/>
              <a:gd name="T87" fmla="*/ 1155700 h 1708"/>
              <a:gd name="T88" fmla="*/ 2841625 w 3552"/>
              <a:gd name="T89" fmla="*/ 1260475 h 1708"/>
              <a:gd name="T90" fmla="*/ 2949575 w 3552"/>
              <a:gd name="T91" fmla="*/ 1370012 h 1708"/>
              <a:gd name="T92" fmla="*/ 3074987 w 3552"/>
              <a:gd name="T93" fmla="*/ 1471612 h 1708"/>
              <a:gd name="T94" fmla="*/ 3211512 w 3552"/>
              <a:gd name="T95" fmla="*/ 1576387 h 1708"/>
              <a:gd name="T96" fmla="*/ 3355976 w 3552"/>
              <a:gd name="T97" fmla="*/ 1677988 h 1708"/>
              <a:gd name="T98" fmla="*/ 3508376 w 3552"/>
              <a:gd name="T99" fmla="*/ 1774825 h 1708"/>
              <a:gd name="T100" fmla="*/ 3679826 w 3552"/>
              <a:gd name="T101" fmla="*/ 1866900 h 1708"/>
              <a:gd name="T102" fmla="*/ 3860800 w 3552"/>
              <a:gd name="T103" fmla="*/ 1958975 h 1708"/>
              <a:gd name="T104" fmla="*/ 4067175 w 3552"/>
              <a:gd name="T105" fmla="*/ 2043113 h 1708"/>
              <a:gd name="T106" fmla="*/ 4284663 w 3552"/>
              <a:gd name="T107" fmla="*/ 2120900 h 1708"/>
              <a:gd name="T108" fmla="*/ 4518025 w 3552"/>
              <a:gd name="T109" fmla="*/ 2192338 h 1708"/>
              <a:gd name="T110" fmla="*/ 4762500 w 3552"/>
              <a:gd name="T111" fmla="*/ 2257425 h 1708"/>
              <a:gd name="T112" fmla="*/ 5032375 w 3552"/>
              <a:gd name="T113" fmla="*/ 2314575 h 1708"/>
              <a:gd name="T114" fmla="*/ 5330825 w 3552"/>
              <a:gd name="T115" fmla="*/ 2362200 h 1708"/>
              <a:gd name="T116" fmla="*/ 5637213 w 3552"/>
              <a:gd name="T117" fmla="*/ 2401888 h 17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552"/>
              <a:gd name="T178" fmla="*/ 0 h 1708"/>
              <a:gd name="T179" fmla="*/ 3552 w 3552"/>
              <a:gd name="T180" fmla="*/ 1708 h 170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552" h="1708">
                <a:moveTo>
                  <a:pt x="0" y="1707"/>
                </a:moveTo>
                <a:lnTo>
                  <a:pt x="40" y="1688"/>
                </a:lnTo>
                <a:lnTo>
                  <a:pt x="80" y="1663"/>
                </a:lnTo>
                <a:lnTo>
                  <a:pt x="119" y="1630"/>
                </a:lnTo>
                <a:lnTo>
                  <a:pt x="153" y="1591"/>
                </a:lnTo>
                <a:lnTo>
                  <a:pt x="182" y="1544"/>
                </a:lnTo>
                <a:lnTo>
                  <a:pt x="216" y="1494"/>
                </a:lnTo>
                <a:lnTo>
                  <a:pt x="244" y="1436"/>
                </a:lnTo>
                <a:lnTo>
                  <a:pt x="273" y="1375"/>
                </a:lnTo>
                <a:lnTo>
                  <a:pt x="295" y="1311"/>
                </a:lnTo>
                <a:lnTo>
                  <a:pt x="324" y="1245"/>
                </a:lnTo>
                <a:lnTo>
                  <a:pt x="347" y="1173"/>
                </a:lnTo>
                <a:lnTo>
                  <a:pt x="369" y="1101"/>
                </a:lnTo>
                <a:lnTo>
                  <a:pt x="415" y="949"/>
                </a:lnTo>
                <a:lnTo>
                  <a:pt x="460" y="797"/>
                </a:lnTo>
                <a:lnTo>
                  <a:pt x="511" y="645"/>
                </a:lnTo>
                <a:lnTo>
                  <a:pt x="557" y="501"/>
                </a:lnTo>
                <a:lnTo>
                  <a:pt x="585" y="432"/>
                </a:lnTo>
                <a:lnTo>
                  <a:pt x="614" y="365"/>
                </a:lnTo>
                <a:lnTo>
                  <a:pt x="642" y="304"/>
                </a:lnTo>
                <a:lnTo>
                  <a:pt x="670" y="246"/>
                </a:lnTo>
                <a:lnTo>
                  <a:pt x="705" y="194"/>
                </a:lnTo>
                <a:lnTo>
                  <a:pt x="739" y="144"/>
                </a:lnTo>
                <a:lnTo>
                  <a:pt x="773" y="102"/>
                </a:lnTo>
                <a:lnTo>
                  <a:pt x="812" y="67"/>
                </a:lnTo>
                <a:lnTo>
                  <a:pt x="852" y="39"/>
                </a:lnTo>
                <a:lnTo>
                  <a:pt x="892" y="17"/>
                </a:lnTo>
                <a:lnTo>
                  <a:pt x="937" y="6"/>
                </a:lnTo>
                <a:lnTo>
                  <a:pt x="989" y="0"/>
                </a:lnTo>
                <a:lnTo>
                  <a:pt x="1040" y="3"/>
                </a:lnTo>
                <a:lnTo>
                  <a:pt x="1085" y="11"/>
                </a:lnTo>
                <a:lnTo>
                  <a:pt x="1131" y="28"/>
                </a:lnTo>
                <a:lnTo>
                  <a:pt x="1170" y="50"/>
                </a:lnTo>
                <a:lnTo>
                  <a:pt x="1210" y="78"/>
                </a:lnTo>
                <a:lnTo>
                  <a:pt x="1244" y="111"/>
                </a:lnTo>
                <a:lnTo>
                  <a:pt x="1284" y="152"/>
                </a:lnTo>
                <a:lnTo>
                  <a:pt x="1318" y="194"/>
                </a:lnTo>
                <a:lnTo>
                  <a:pt x="1352" y="244"/>
                </a:lnTo>
                <a:lnTo>
                  <a:pt x="1392" y="296"/>
                </a:lnTo>
                <a:lnTo>
                  <a:pt x="1432" y="351"/>
                </a:lnTo>
                <a:lnTo>
                  <a:pt x="1472" y="410"/>
                </a:lnTo>
                <a:lnTo>
                  <a:pt x="1562" y="531"/>
                </a:lnTo>
                <a:lnTo>
                  <a:pt x="1665" y="661"/>
                </a:lnTo>
                <a:lnTo>
                  <a:pt x="1727" y="728"/>
                </a:lnTo>
                <a:lnTo>
                  <a:pt x="1790" y="794"/>
                </a:lnTo>
                <a:lnTo>
                  <a:pt x="1858" y="863"/>
                </a:lnTo>
                <a:lnTo>
                  <a:pt x="1937" y="927"/>
                </a:lnTo>
                <a:lnTo>
                  <a:pt x="2023" y="993"/>
                </a:lnTo>
                <a:lnTo>
                  <a:pt x="2114" y="1057"/>
                </a:lnTo>
                <a:lnTo>
                  <a:pt x="2210" y="1118"/>
                </a:lnTo>
                <a:lnTo>
                  <a:pt x="2318" y="1176"/>
                </a:lnTo>
                <a:lnTo>
                  <a:pt x="2432" y="1234"/>
                </a:lnTo>
                <a:lnTo>
                  <a:pt x="2562" y="1287"/>
                </a:lnTo>
                <a:lnTo>
                  <a:pt x="2699" y="1336"/>
                </a:lnTo>
                <a:lnTo>
                  <a:pt x="2846" y="1381"/>
                </a:lnTo>
                <a:lnTo>
                  <a:pt x="3000" y="1422"/>
                </a:lnTo>
                <a:lnTo>
                  <a:pt x="3170" y="1458"/>
                </a:lnTo>
                <a:lnTo>
                  <a:pt x="3358" y="1488"/>
                </a:lnTo>
                <a:lnTo>
                  <a:pt x="3551" y="1513"/>
                </a:lnTo>
              </a:path>
            </a:pathLst>
          </a:custGeom>
          <a:noFill/>
          <a:ln w="25400" cap="rnd">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0">
              <a:solidFill>
                <a:srgbClr val="FF0000"/>
              </a:solidFill>
            </a:endParaRPr>
          </a:p>
        </p:txBody>
      </p:sp>
      <p:sp>
        <p:nvSpPr>
          <p:cNvPr id="91" name="Oval 26"/>
          <p:cNvSpPr>
            <a:spLocks noChangeArrowheads="1"/>
          </p:cNvSpPr>
          <p:nvPr/>
        </p:nvSpPr>
        <p:spPr bwMode="auto">
          <a:xfrm>
            <a:off x="3100388" y="3684589"/>
            <a:ext cx="139700" cy="139700"/>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92" name="Oval 26"/>
          <p:cNvSpPr>
            <a:spLocks noChangeArrowheads="1"/>
          </p:cNvSpPr>
          <p:nvPr/>
        </p:nvSpPr>
        <p:spPr bwMode="auto">
          <a:xfrm>
            <a:off x="2453769" y="5080137"/>
            <a:ext cx="139700" cy="139700"/>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93" name="Oval 26"/>
          <p:cNvSpPr>
            <a:spLocks noChangeArrowheads="1"/>
          </p:cNvSpPr>
          <p:nvPr/>
        </p:nvSpPr>
        <p:spPr bwMode="auto">
          <a:xfrm>
            <a:off x="4604394" y="976304"/>
            <a:ext cx="139700" cy="139700"/>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94" name="Oval 26"/>
          <p:cNvSpPr>
            <a:spLocks noChangeArrowheads="1"/>
          </p:cNvSpPr>
          <p:nvPr/>
        </p:nvSpPr>
        <p:spPr bwMode="auto">
          <a:xfrm>
            <a:off x="4970020" y="1580174"/>
            <a:ext cx="139700" cy="139700"/>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95" name="Oval 26"/>
          <p:cNvSpPr>
            <a:spLocks noChangeArrowheads="1"/>
          </p:cNvSpPr>
          <p:nvPr/>
        </p:nvSpPr>
        <p:spPr bwMode="auto">
          <a:xfrm>
            <a:off x="5206333" y="2022109"/>
            <a:ext cx="139700" cy="139700"/>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96" name="Oval 26"/>
          <p:cNvSpPr>
            <a:spLocks noChangeArrowheads="1"/>
          </p:cNvSpPr>
          <p:nvPr/>
        </p:nvSpPr>
        <p:spPr bwMode="auto">
          <a:xfrm>
            <a:off x="5503856" y="2460627"/>
            <a:ext cx="139700" cy="139700"/>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97" name="Oval 26"/>
          <p:cNvSpPr>
            <a:spLocks noChangeArrowheads="1"/>
          </p:cNvSpPr>
          <p:nvPr/>
        </p:nvSpPr>
        <p:spPr bwMode="auto">
          <a:xfrm>
            <a:off x="5833233" y="2974293"/>
            <a:ext cx="139700" cy="139700"/>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98" name="Oval 26"/>
          <p:cNvSpPr>
            <a:spLocks noChangeArrowheads="1"/>
          </p:cNvSpPr>
          <p:nvPr/>
        </p:nvSpPr>
        <p:spPr bwMode="auto">
          <a:xfrm>
            <a:off x="6267647" y="3452441"/>
            <a:ext cx="139700" cy="139700"/>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99" name="Oval 26"/>
          <p:cNvSpPr>
            <a:spLocks noChangeArrowheads="1"/>
          </p:cNvSpPr>
          <p:nvPr/>
        </p:nvSpPr>
        <p:spPr bwMode="auto">
          <a:xfrm>
            <a:off x="6744531" y="3824289"/>
            <a:ext cx="139700" cy="139700"/>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100" name="Oval 26"/>
          <p:cNvSpPr>
            <a:spLocks noChangeArrowheads="1"/>
          </p:cNvSpPr>
          <p:nvPr/>
        </p:nvSpPr>
        <p:spPr bwMode="auto">
          <a:xfrm>
            <a:off x="7477688" y="4211639"/>
            <a:ext cx="139700" cy="139700"/>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101" name="Oval 26"/>
          <p:cNvSpPr>
            <a:spLocks noChangeArrowheads="1"/>
          </p:cNvSpPr>
          <p:nvPr/>
        </p:nvSpPr>
        <p:spPr bwMode="auto">
          <a:xfrm>
            <a:off x="8013897" y="4411939"/>
            <a:ext cx="139700" cy="139700"/>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102" name="Oval 26"/>
          <p:cNvSpPr>
            <a:spLocks noChangeArrowheads="1"/>
          </p:cNvSpPr>
          <p:nvPr/>
        </p:nvSpPr>
        <p:spPr bwMode="auto">
          <a:xfrm>
            <a:off x="8674202" y="4559410"/>
            <a:ext cx="139700" cy="139700"/>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103" name="Oval 26"/>
          <p:cNvSpPr>
            <a:spLocks noChangeArrowheads="1"/>
          </p:cNvSpPr>
          <p:nvPr/>
        </p:nvSpPr>
        <p:spPr bwMode="auto">
          <a:xfrm>
            <a:off x="3189534" y="3085511"/>
            <a:ext cx="139700" cy="139700"/>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104" name="Oval 26"/>
          <p:cNvSpPr>
            <a:spLocks noChangeArrowheads="1"/>
          </p:cNvSpPr>
          <p:nvPr/>
        </p:nvSpPr>
        <p:spPr bwMode="auto">
          <a:xfrm>
            <a:off x="2785087" y="4685830"/>
            <a:ext cx="139700" cy="139700"/>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105" name="Oval 26"/>
          <p:cNvSpPr>
            <a:spLocks noChangeArrowheads="1"/>
          </p:cNvSpPr>
          <p:nvPr/>
        </p:nvSpPr>
        <p:spPr bwMode="auto">
          <a:xfrm>
            <a:off x="2927709" y="4285054"/>
            <a:ext cx="139700" cy="139700"/>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106" name="Oval 26"/>
          <p:cNvSpPr>
            <a:spLocks noChangeArrowheads="1"/>
          </p:cNvSpPr>
          <p:nvPr/>
        </p:nvSpPr>
        <p:spPr bwMode="auto">
          <a:xfrm>
            <a:off x="3329234" y="2603204"/>
            <a:ext cx="139700" cy="139700"/>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107" name="Oval 26"/>
          <p:cNvSpPr>
            <a:spLocks noChangeArrowheads="1"/>
          </p:cNvSpPr>
          <p:nvPr/>
        </p:nvSpPr>
        <p:spPr bwMode="auto">
          <a:xfrm>
            <a:off x="3425322" y="2150768"/>
            <a:ext cx="139700" cy="139700"/>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108" name="Oval 26"/>
          <p:cNvSpPr>
            <a:spLocks noChangeArrowheads="1"/>
          </p:cNvSpPr>
          <p:nvPr/>
        </p:nvSpPr>
        <p:spPr bwMode="auto">
          <a:xfrm>
            <a:off x="3567057" y="1641632"/>
            <a:ext cx="139700" cy="139700"/>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109" name="Oval 26"/>
          <p:cNvSpPr>
            <a:spLocks noChangeArrowheads="1"/>
          </p:cNvSpPr>
          <p:nvPr/>
        </p:nvSpPr>
        <p:spPr bwMode="auto">
          <a:xfrm>
            <a:off x="3876379" y="999190"/>
            <a:ext cx="139700" cy="139700"/>
          </a:xfrm>
          <a:prstGeom prst="ellipse">
            <a:avLst/>
          </a:prstGeom>
          <a:solidFill>
            <a:srgbClr val="FFFF00"/>
          </a:solidFill>
          <a:ln w="12700">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Tree>
    <p:extLst>
      <p:ext uri="{BB962C8B-B14F-4D97-AF65-F5344CB8AC3E}">
        <p14:creationId xmlns:p14="http://schemas.microsoft.com/office/powerpoint/2010/main" val="335409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ppt_x"/>
                                          </p:val>
                                        </p:tav>
                                        <p:tav tm="100000">
                                          <p:val>
                                            <p:strVal val="#ppt_x"/>
                                          </p:val>
                                        </p:tav>
                                      </p:tavLst>
                                    </p:anim>
                                    <p:anim calcmode="lin" valueType="num">
                                      <p:cBhvr additive="base">
                                        <p:cTn id="8"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1000"/>
                                        <p:tgtEl>
                                          <p:spTgt spid="74"/>
                                        </p:tgtEl>
                                      </p:cBhvr>
                                    </p:animEffect>
                                    <p:anim calcmode="lin" valueType="num">
                                      <p:cBhvr>
                                        <p:cTn id="14" dur="1000" fill="hold"/>
                                        <p:tgtEl>
                                          <p:spTgt spid="74"/>
                                        </p:tgtEl>
                                        <p:attrNameLst>
                                          <p:attrName>ppt_x</p:attrName>
                                        </p:attrNameLst>
                                      </p:cBhvr>
                                      <p:tavLst>
                                        <p:tav tm="0">
                                          <p:val>
                                            <p:strVal val="#ppt_x"/>
                                          </p:val>
                                        </p:tav>
                                        <p:tav tm="100000">
                                          <p:val>
                                            <p:strVal val="#ppt_x"/>
                                          </p:val>
                                        </p:tav>
                                      </p:tavLst>
                                    </p:anim>
                                    <p:anim calcmode="lin" valueType="num">
                                      <p:cBhvr>
                                        <p:cTn id="15"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wipe(down)">
                                      <p:cBhvr>
                                        <p:cTn id="20" dur="500"/>
                                        <p:tgtEl>
                                          <p:spTgt spid="75"/>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circle(in)">
                                      <p:cBhvr>
                                        <p:cTn id="25" dur="2000"/>
                                        <p:tgtEl>
                                          <p:spTgt spid="76"/>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1000"/>
                                        <p:tgtEl>
                                          <p:spTgt spid="43"/>
                                        </p:tgtEl>
                                      </p:cBhvr>
                                    </p:animEffect>
                                    <p:anim calcmode="lin" valueType="num">
                                      <p:cBhvr>
                                        <p:cTn id="31" dur="1000" fill="hold"/>
                                        <p:tgtEl>
                                          <p:spTgt spid="43"/>
                                        </p:tgtEl>
                                        <p:attrNameLst>
                                          <p:attrName>ppt_x</p:attrName>
                                        </p:attrNameLst>
                                      </p:cBhvr>
                                      <p:tavLst>
                                        <p:tav tm="0">
                                          <p:val>
                                            <p:strVal val="#ppt_x"/>
                                          </p:val>
                                        </p:tav>
                                        <p:tav tm="100000">
                                          <p:val>
                                            <p:strVal val="#ppt_x"/>
                                          </p:val>
                                        </p:tav>
                                      </p:tavLst>
                                    </p:anim>
                                    <p:anim calcmode="lin" valueType="num">
                                      <p:cBhvr>
                                        <p:cTn id="32"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7"/>
                                        </p:tgtEl>
                                        <p:attrNameLst>
                                          <p:attrName>style.visibility</p:attrName>
                                        </p:attrNameLst>
                                      </p:cBhvr>
                                      <p:to>
                                        <p:strVal val="visible"/>
                                      </p:to>
                                    </p:set>
                                    <p:anim calcmode="lin" valueType="num">
                                      <p:cBhvr additive="base">
                                        <p:cTn id="37" dur="500" fill="hold"/>
                                        <p:tgtEl>
                                          <p:spTgt spid="77"/>
                                        </p:tgtEl>
                                        <p:attrNameLst>
                                          <p:attrName>ppt_x</p:attrName>
                                        </p:attrNameLst>
                                      </p:cBhvr>
                                      <p:tavLst>
                                        <p:tav tm="0">
                                          <p:val>
                                            <p:strVal val="#ppt_x"/>
                                          </p:val>
                                        </p:tav>
                                        <p:tav tm="100000">
                                          <p:val>
                                            <p:strVal val="#ppt_x"/>
                                          </p:val>
                                        </p:tav>
                                      </p:tavLst>
                                    </p:anim>
                                    <p:anim calcmode="lin" valueType="num">
                                      <p:cBhvr additive="base">
                                        <p:cTn id="38"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1000"/>
                                        <p:tgtEl>
                                          <p:spTgt spid="78"/>
                                        </p:tgtEl>
                                      </p:cBhvr>
                                    </p:animEffect>
                                    <p:anim calcmode="lin" valueType="num">
                                      <p:cBhvr>
                                        <p:cTn id="44" dur="1000" fill="hold"/>
                                        <p:tgtEl>
                                          <p:spTgt spid="78"/>
                                        </p:tgtEl>
                                        <p:attrNameLst>
                                          <p:attrName>ppt_x</p:attrName>
                                        </p:attrNameLst>
                                      </p:cBhvr>
                                      <p:tavLst>
                                        <p:tav tm="0">
                                          <p:val>
                                            <p:strVal val="#ppt_x"/>
                                          </p:val>
                                        </p:tav>
                                        <p:tav tm="100000">
                                          <p:val>
                                            <p:strVal val="#ppt_x"/>
                                          </p:val>
                                        </p:tav>
                                      </p:tavLst>
                                    </p:anim>
                                    <p:anim calcmode="lin" valueType="num">
                                      <p:cBhvr>
                                        <p:cTn id="45"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79"/>
                                        </p:tgtEl>
                                        <p:attrNameLst>
                                          <p:attrName>style.visibility</p:attrName>
                                        </p:attrNameLst>
                                      </p:cBhvr>
                                      <p:to>
                                        <p:strVal val="visible"/>
                                      </p:to>
                                    </p:set>
                                    <p:animEffect transition="in" filter="barn(inVertical)">
                                      <p:cBhvr>
                                        <p:cTn id="50" dur="500"/>
                                        <p:tgtEl>
                                          <p:spTgt spid="79"/>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1000"/>
                                        <p:tgtEl>
                                          <p:spTgt spid="80"/>
                                        </p:tgtEl>
                                      </p:cBhvr>
                                    </p:animEffect>
                                    <p:anim calcmode="lin" valueType="num">
                                      <p:cBhvr>
                                        <p:cTn id="56" dur="1000" fill="hold"/>
                                        <p:tgtEl>
                                          <p:spTgt spid="80"/>
                                        </p:tgtEl>
                                        <p:attrNameLst>
                                          <p:attrName>ppt_x</p:attrName>
                                        </p:attrNameLst>
                                      </p:cBhvr>
                                      <p:tavLst>
                                        <p:tav tm="0">
                                          <p:val>
                                            <p:strVal val="#ppt_x"/>
                                          </p:val>
                                        </p:tav>
                                        <p:tav tm="100000">
                                          <p:val>
                                            <p:strVal val="#ppt_x"/>
                                          </p:val>
                                        </p:tav>
                                      </p:tavLst>
                                    </p:anim>
                                    <p:anim calcmode="lin" valueType="num">
                                      <p:cBhvr>
                                        <p:cTn id="57"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90"/>
                                        </p:tgtEl>
                                        <p:attrNameLst>
                                          <p:attrName>style.visibility</p:attrName>
                                        </p:attrNameLst>
                                      </p:cBhvr>
                                      <p:to>
                                        <p:strVal val="visible"/>
                                      </p:to>
                                    </p:set>
                                    <p:anim calcmode="lin" valueType="num">
                                      <p:cBhvr additive="base">
                                        <p:cTn id="62" dur="500" fill="hold"/>
                                        <p:tgtEl>
                                          <p:spTgt spid="90"/>
                                        </p:tgtEl>
                                        <p:attrNameLst>
                                          <p:attrName>ppt_x</p:attrName>
                                        </p:attrNameLst>
                                      </p:cBhvr>
                                      <p:tavLst>
                                        <p:tav tm="0">
                                          <p:val>
                                            <p:strVal val="#ppt_x"/>
                                          </p:val>
                                        </p:tav>
                                        <p:tav tm="100000">
                                          <p:val>
                                            <p:strVal val="#ppt_x"/>
                                          </p:val>
                                        </p:tav>
                                      </p:tavLst>
                                    </p:anim>
                                    <p:anim calcmode="lin" valueType="num">
                                      <p:cBhvr additive="base">
                                        <p:cTn id="63"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wipe(down)">
                                      <p:cBhvr>
                                        <p:cTn id="68" dur="500"/>
                                        <p:tgtEl>
                                          <p:spTgt spid="81"/>
                                        </p:tgtEl>
                                      </p:cBhvr>
                                    </p:animEffect>
                                  </p:childTnLst>
                                </p:cTn>
                              </p:par>
                            </p:childTnLst>
                          </p:cTn>
                        </p:par>
                      </p:childTnLst>
                    </p:cTn>
                  </p:par>
                  <p:par>
                    <p:cTn id="69" fill="hold">
                      <p:stCondLst>
                        <p:cond delay="indefinite"/>
                      </p:stCondLst>
                      <p:childTnLst>
                        <p:par>
                          <p:cTn id="70" fill="hold">
                            <p:stCondLst>
                              <p:cond delay="0"/>
                            </p:stCondLst>
                            <p:childTnLst>
                              <p:par>
                                <p:cTn id="71" presetID="6" presetClass="entr" presetSubtype="16" fill="hold" grpId="0" nodeType="clickEffect">
                                  <p:stCondLst>
                                    <p:cond delay="0"/>
                                  </p:stCondLst>
                                  <p:childTnLst>
                                    <p:set>
                                      <p:cBhvr>
                                        <p:cTn id="72" dur="1" fill="hold">
                                          <p:stCondLst>
                                            <p:cond delay="0"/>
                                          </p:stCondLst>
                                        </p:cTn>
                                        <p:tgtEl>
                                          <p:spTgt spid="86"/>
                                        </p:tgtEl>
                                        <p:attrNameLst>
                                          <p:attrName>style.visibility</p:attrName>
                                        </p:attrNameLst>
                                      </p:cBhvr>
                                      <p:to>
                                        <p:strVal val="visible"/>
                                      </p:to>
                                    </p:set>
                                    <p:animEffect transition="in" filter="circle(in)">
                                      <p:cBhvr>
                                        <p:cTn id="73" dur="2000"/>
                                        <p:tgtEl>
                                          <p:spTgt spid="86"/>
                                        </p:tgtEl>
                                      </p:cBhvr>
                                    </p:animEffect>
                                  </p:childTnLst>
                                </p:cTn>
                              </p:par>
                            </p:childTnLst>
                          </p:cTn>
                        </p:par>
                      </p:childTnLst>
                    </p:cTn>
                  </p:par>
                  <p:par>
                    <p:cTn id="74" fill="hold">
                      <p:stCondLst>
                        <p:cond delay="indefinite"/>
                      </p:stCondLst>
                      <p:childTnLst>
                        <p:par>
                          <p:cTn id="75" fill="hold">
                            <p:stCondLst>
                              <p:cond delay="0"/>
                            </p:stCondLst>
                            <p:childTnLst>
                              <p:par>
                                <p:cTn id="76" presetID="21" presetClass="entr" presetSubtype="1" fill="hold" nodeType="clickEffect">
                                  <p:stCondLst>
                                    <p:cond delay="0"/>
                                  </p:stCondLst>
                                  <p:childTnLst>
                                    <p:set>
                                      <p:cBhvr>
                                        <p:cTn id="77" dur="1" fill="hold">
                                          <p:stCondLst>
                                            <p:cond delay="0"/>
                                          </p:stCondLst>
                                        </p:cTn>
                                        <p:tgtEl>
                                          <p:spTgt spid="87"/>
                                        </p:tgtEl>
                                        <p:attrNameLst>
                                          <p:attrName>style.visibility</p:attrName>
                                        </p:attrNameLst>
                                      </p:cBhvr>
                                      <p:to>
                                        <p:strVal val="visible"/>
                                      </p:to>
                                    </p:set>
                                    <p:animEffect transition="in" filter="wheel(1)">
                                      <p:cBhvr>
                                        <p:cTn id="78" dur="2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animBg="1"/>
      <p:bldP spid="76" grpId="0"/>
      <p:bldP spid="77" grpId="0" animBg="1"/>
      <p:bldP spid="78" grpId="0" animBg="1"/>
      <p:bldP spid="79" grpId="0"/>
      <p:bldP spid="81" grpId="0"/>
      <p:bldP spid="86" grpId="0"/>
      <p:bldP spid="89" grpId="0" animBg="1"/>
      <p:bldP spid="90"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76" name="Rectangle 12"/>
          <p:cNvSpPr>
            <a:spLocks noChangeArrowheads="1"/>
          </p:cNvSpPr>
          <p:nvPr/>
        </p:nvSpPr>
        <p:spPr bwMode="auto">
          <a:xfrm>
            <a:off x="6379971" y="4661410"/>
            <a:ext cx="3857742" cy="1411508"/>
          </a:xfrm>
          <a:prstGeom prst="rect">
            <a:avLst/>
          </a:prstGeom>
          <a:gradFill flip="none" rotWithShape="1">
            <a:gsLst>
              <a:gs pos="0">
                <a:srgbClr val="00CC00">
                  <a:tint val="66000"/>
                  <a:satMod val="160000"/>
                </a:srgbClr>
              </a:gs>
              <a:gs pos="50000">
                <a:srgbClr val="00CC00">
                  <a:tint val="44500"/>
                  <a:satMod val="160000"/>
                </a:srgbClr>
              </a:gs>
              <a:gs pos="100000">
                <a:srgbClr val="00CC00">
                  <a:tint val="23500"/>
                  <a:satMod val="160000"/>
                </a:srgbClr>
              </a:gs>
            </a:gsLst>
            <a:path path="circle">
              <a:fillToRect l="50000" t="50000" r="50000" b="50000"/>
            </a:path>
            <a:tileRect/>
          </a:gradFill>
          <a:ln w="25400">
            <a:solidFill>
              <a:srgbClr val="FF00FF"/>
            </a:solidFill>
            <a:miter lim="800000"/>
            <a:headEnd/>
            <a:tailEnd/>
          </a:ln>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29" name="Object 20"/>
          <p:cNvGraphicFramePr>
            <a:graphicFrameLocks noChangeAspect="1"/>
          </p:cNvGraphicFramePr>
          <p:nvPr/>
        </p:nvGraphicFramePr>
        <p:xfrm>
          <a:off x="7524751" y="5357813"/>
          <a:ext cx="2047875" cy="646112"/>
        </p:xfrm>
        <a:graphic>
          <a:graphicData uri="http://schemas.openxmlformats.org/presentationml/2006/ole">
            <mc:AlternateContent xmlns:mc="http://schemas.openxmlformats.org/markup-compatibility/2006">
              <mc:Choice xmlns:v="urn:schemas-microsoft-com:vml" Requires="v">
                <p:oleObj spid="_x0000_s400417" name="公式" r:id="rId3" imgW="438114" imgH="133347" progId="Equation.3">
                  <p:embed/>
                </p:oleObj>
              </mc:Choice>
              <mc:Fallback>
                <p:oleObj name="公式" r:id="rId3" imgW="438114" imgH="133347" progId="Equation.3">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1" y="5357813"/>
                        <a:ext cx="2047875" cy="646112"/>
                      </a:xfrm>
                      <a:prstGeom prst="rect">
                        <a:avLst/>
                      </a:prstGeom>
                      <a:noFill/>
                      <a:ln>
                        <a:noFill/>
                      </a:ln>
                      <a:effectLst/>
                      <a:extLst>
                        <a:ext uri="{909E8E84-426E-40DD-AFC4-6F175D3DCCD1}">
                          <a14:hiddenFill xmlns:a14="http://schemas.microsoft.com/office/drawing/2010/main">
                            <a:gradFill rotWithShape="0">
                              <a:gsLst>
                                <a:gs pos="0">
                                  <a:srgbClr val="000082"/>
                                </a:gs>
                                <a:gs pos="30000">
                                  <a:srgbClr val="66008F"/>
                                </a:gs>
                                <a:gs pos="64999">
                                  <a:srgbClr val="BA0066"/>
                                </a:gs>
                                <a:gs pos="89999">
                                  <a:srgbClr val="FF0000"/>
                                </a:gs>
                                <a:gs pos="100000">
                                  <a:srgbClr val="FF8200"/>
                                </a:gs>
                              </a:gsLst>
                              <a:lin ang="5400000" scaled="1"/>
                            </a:gra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矩形 29"/>
          <p:cNvSpPr/>
          <p:nvPr/>
        </p:nvSpPr>
        <p:spPr>
          <a:xfrm>
            <a:off x="7024688" y="4786314"/>
            <a:ext cx="2195512" cy="492125"/>
          </a:xfrm>
          <a:prstGeom prst="rect">
            <a:avLst/>
          </a:prstGeom>
        </p:spPr>
        <p:txBody>
          <a:bodyPr wrap="none">
            <a:spAutoFit/>
          </a:bodyPr>
          <a:lstStyle/>
          <a:p>
            <a:pPr>
              <a:defRPr/>
            </a:pPr>
            <a:r>
              <a:rPr lang="zh-CN" altLang="en-US" b="1" i="0" dirty="0">
                <a:solidFill>
                  <a:srgbClr val="008000"/>
                </a:solidFill>
                <a:effectLst>
                  <a:outerShdw blurRad="38100" dist="38100" dir="2700000" algn="tl">
                    <a:srgbClr val="FFFFFF"/>
                  </a:outerShdw>
                </a:effectLst>
                <a:latin typeface="宋体" pitchFamily="2" charset="-122"/>
              </a:rPr>
              <a:t>维恩位移定律</a:t>
            </a:r>
            <a:endParaRPr lang="zh-CN" altLang="en-US" dirty="0">
              <a:solidFill>
                <a:srgbClr val="008000"/>
              </a:solidFill>
            </a:endParaRPr>
          </a:p>
        </p:txBody>
      </p:sp>
      <p:sp>
        <p:nvSpPr>
          <p:cNvPr id="31" name="Rectangle 25"/>
          <p:cNvSpPr>
            <a:spLocks noChangeArrowheads="1"/>
          </p:cNvSpPr>
          <p:nvPr/>
        </p:nvSpPr>
        <p:spPr bwMode="auto">
          <a:xfrm>
            <a:off x="1775521" y="260649"/>
            <a:ext cx="3254735" cy="1653117"/>
          </a:xfrm>
          <a:prstGeom prst="rect">
            <a:avLst/>
          </a:prstGeom>
          <a:solidFill>
            <a:schemeClr val="accent1">
              <a:lumMod val="60000"/>
              <a:lumOff val="40000"/>
            </a:schemeClr>
          </a:solidFill>
          <a:ln w="25400">
            <a:solidFill>
              <a:schemeClr val="tx1"/>
            </a:solidFill>
            <a:miter lim="800000"/>
            <a:headEnd/>
            <a:tailEnd/>
          </a:ln>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2" name="Rectangle 27"/>
          <p:cNvSpPr>
            <a:spLocks noChangeArrowheads="1"/>
          </p:cNvSpPr>
          <p:nvPr/>
        </p:nvSpPr>
        <p:spPr bwMode="auto">
          <a:xfrm>
            <a:off x="2532287" y="535777"/>
            <a:ext cx="1971377" cy="59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b="1" i="0" dirty="0">
                <a:solidFill>
                  <a:srgbClr val="FF0000"/>
                </a:solidFill>
                <a:ea typeface="黑体" panose="02010609060101010101" pitchFamily="49" charset="-122"/>
              </a:rPr>
              <a:t>维恩公式</a:t>
            </a:r>
            <a:endParaRPr lang="zh-CN" altLang="en-US" i="0" dirty="0">
              <a:solidFill>
                <a:srgbClr val="FF0000"/>
              </a:solidFill>
            </a:endParaRPr>
          </a:p>
        </p:txBody>
      </p:sp>
      <p:sp>
        <p:nvSpPr>
          <p:cNvPr id="34" name="Rectangle 20"/>
          <p:cNvSpPr>
            <a:spLocks noChangeArrowheads="1"/>
          </p:cNvSpPr>
          <p:nvPr/>
        </p:nvSpPr>
        <p:spPr bwMode="auto">
          <a:xfrm>
            <a:off x="7621861" y="1125539"/>
            <a:ext cx="2615852" cy="799745"/>
          </a:xfrm>
          <a:prstGeom prst="rect">
            <a:avLst/>
          </a:prstGeom>
          <a:solidFill>
            <a:srgbClr val="66FF99"/>
          </a:solidFill>
          <a:ln w="25400">
            <a:solidFill>
              <a:srgbClr val="FF00FF"/>
            </a:solidFill>
            <a:miter lim="800000"/>
            <a:headEnd/>
            <a:tailEnd/>
          </a:ln>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5" name="Rectangle 23"/>
          <p:cNvSpPr>
            <a:spLocks noChangeArrowheads="1"/>
          </p:cNvSpPr>
          <p:nvPr/>
        </p:nvSpPr>
        <p:spPr bwMode="auto">
          <a:xfrm>
            <a:off x="8298755" y="2295825"/>
            <a:ext cx="1109159" cy="557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b="1" i="0" dirty="0">
                <a:solidFill>
                  <a:srgbClr val="0070C0"/>
                </a:solidFill>
                <a:ea typeface="黑体" panose="02010609060101010101" pitchFamily="49" charset="-122"/>
              </a:rPr>
              <a:t>积分</a:t>
            </a:r>
            <a:endParaRPr lang="zh-CN" altLang="en-US" i="0" dirty="0">
              <a:solidFill>
                <a:srgbClr val="0070C0"/>
              </a:solidFill>
            </a:endParaRPr>
          </a:p>
        </p:txBody>
      </p:sp>
      <p:sp>
        <p:nvSpPr>
          <p:cNvPr id="36" name="Line 22"/>
          <p:cNvSpPr>
            <a:spLocks noChangeShapeType="1"/>
          </p:cNvSpPr>
          <p:nvPr/>
        </p:nvSpPr>
        <p:spPr bwMode="auto">
          <a:xfrm flipV="1">
            <a:off x="7745081" y="2046136"/>
            <a:ext cx="1006295" cy="672898"/>
          </a:xfrm>
          <a:prstGeom prst="line">
            <a:avLst/>
          </a:prstGeom>
          <a:noFill/>
          <a:ln w="25400">
            <a:solidFill>
              <a:srgbClr val="FF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7" name="Rectangle 17"/>
          <p:cNvSpPr>
            <a:spLocks noChangeArrowheads="1"/>
          </p:cNvSpPr>
          <p:nvPr/>
        </p:nvSpPr>
        <p:spPr bwMode="auto">
          <a:xfrm>
            <a:off x="4634247" y="2598441"/>
            <a:ext cx="3039226" cy="1561199"/>
          </a:xfrm>
          <a:prstGeom prst="rect">
            <a:avLst/>
          </a:prstGeom>
          <a:solidFill>
            <a:srgbClr val="FFFF00"/>
          </a:solidFill>
          <a:ln w="25400">
            <a:solidFill>
              <a:srgbClr val="FF0000"/>
            </a:solidFill>
            <a:miter lim="800000"/>
            <a:headEnd/>
            <a:tailEnd/>
          </a:ln>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38" name="Rectangle 18"/>
          <p:cNvSpPr>
            <a:spLocks noChangeArrowheads="1"/>
          </p:cNvSpPr>
          <p:nvPr/>
        </p:nvSpPr>
        <p:spPr bwMode="auto">
          <a:xfrm>
            <a:off x="4727808" y="2726594"/>
            <a:ext cx="2955991" cy="652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3600" b="1" i="0" dirty="0">
                <a:ea typeface="黑体" panose="02010609060101010101" pitchFamily="49" charset="-122"/>
              </a:rPr>
              <a:t> </a:t>
            </a:r>
            <a:r>
              <a:rPr lang="zh-CN" altLang="en-US" sz="3600" b="1" i="0" dirty="0">
                <a:solidFill>
                  <a:srgbClr val="9900CC"/>
                </a:solidFill>
                <a:ea typeface="黑体" panose="02010609060101010101" pitchFamily="49" charset="-122"/>
              </a:rPr>
              <a:t>普朗克公式</a:t>
            </a:r>
            <a:endParaRPr lang="zh-CN" altLang="en-US" sz="3600" i="0" dirty="0">
              <a:solidFill>
                <a:srgbClr val="9900CC"/>
              </a:solidFill>
            </a:endParaRPr>
          </a:p>
        </p:txBody>
      </p:sp>
      <p:sp>
        <p:nvSpPr>
          <p:cNvPr id="39" name="Rectangle 4"/>
          <p:cNvSpPr>
            <a:spLocks noChangeArrowheads="1"/>
          </p:cNvSpPr>
          <p:nvPr/>
        </p:nvSpPr>
        <p:spPr bwMode="auto">
          <a:xfrm>
            <a:off x="2679442" y="3490869"/>
            <a:ext cx="1561012" cy="1076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b="1" i="0" dirty="0">
                <a:solidFill>
                  <a:srgbClr val="0000CC"/>
                </a:solidFill>
                <a:ea typeface="黑体" panose="02010609060101010101" pitchFamily="49" charset="-122"/>
              </a:rPr>
              <a:t>取低频</a:t>
            </a:r>
          </a:p>
          <a:p>
            <a:pPr algn="just" eaLnBrk="1" hangingPunct="1"/>
            <a:r>
              <a:rPr lang="zh-CN" altLang="en-US" b="1" i="0" dirty="0">
                <a:solidFill>
                  <a:srgbClr val="0000CC"/>
                </a:solidFill>
                <a:ea typeface="黑体" panose="02010609060101010101" pitchFamily="49" charset="-122"/>
              </a:rPr>
              <a:t> 极限</a:t>
            </a:r>
            <a:endParaRPr lang="zh-CN" altLang="en-US" i="0" dirty="0">
              <a:solidFill>
                <a:srgbClr val="0000CC"/>
              </a:solidFill>
            </a:endParaRPr>
          </a:p>
        </p:txBody>
      </p:sp>
      <p:sp>
        <p:nvSpPr>
          <p:cNvPr id="40" name="Line 6"/>
          <p:cNvSpPr>
            <a:spLocks noChangeShapeType="1"/>
          </p:cNvSpPr>
          <p:nvPr/>
        </p:nvSpPr>
        <p:spPr bwMode="auto">
          <a:xfrm flipH="1">
            <a:off x="3497358" y="3947329"/>
            <a:ext cx="985625" cy="672961"/>
          </a:xfrm>
          <a:prstGeom prst="line">
            <a:avLst/>
          </a:prstGeom>
          <a:noFill/>
          <a:ln w="25400">
            <a:solidFill>
              <a:schemeClr val="tx1"/>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41" name="Rectangle 3"/>
          <p:cNvSpPr>
            <a:spLocks noChangeArrowheads="1"/>
          </p:cNvSpPr>
          <p:nvPr/>
        </p:nvSpPr>
        <p:spPr bwMode="auto">
          <a:xfrm>
            <a:off x="2659955" y="2108533"/>
            <a:ext cx="1559986" cy="1076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b="1" i="0" dirty="0">
                <a:ea typeface="黑体" panose="02010609060101010101" pitchFamily="49" charset="-122"/>
              </a:rPr>
              <a:t>取高频</a:t>
            </a:r>
          </a:p>
          <a:p>
            <a:pPr algn="just" eaLnBrk="1" hangingPunct="1"/>
            <a:r>
              <a:rPr lang="zh-CN" altLang="en-US" b="1" i="0" dirty="0">
                <a:ea typeface="黑体" panose="02010609060101010101" pitchFamily="49" charset="-122"/>
              </a:rPr>
              <a:t> 极限</a:t>
            </a:r>
            <a:endParaRPr lang="zh-CN" altLang="en-US" i="0" dirty="0"/>
          </a:p>
        </p:txBody>
      </p:sp>
      <p:sp>
        <p:nvSpPr>
          <p:cNvPr id="42" name="Line 26"/>
          <p:cNvSpPr>
            <a:spLocks noChangeShapeType="1"/>
          </p:cNvSpPr>
          <p:nvPr/>
        </p:nvSpPr>
        <p:spPr bwMode="auto">
          <a:xfrm flipH="1" flipV="1">
            <a:off x="3517575" y="2048056"/>
            <a:ext cx="986088" cy="672734"/>
          </a:xfrm>
          <a:prstGeom prst="line">
            <a:avLst/>
          </a:prstGeom>
          <a:noFill/>
          <a:ln w="25400">
            <a:solidFill>
              <a:schemeClr val="tx1"/>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43" name="Rectangle 29"/>
          <p:cNvSpPr>
            <a:spLocks noChangeArrowheads="1"/>
          </p:cNvSpPr>
          <p:nvPr/>
        </p:nvSpPr>
        <p:spPr bwMode="auto">
          <a:xfrm>
            <a:off x="2204575" y="4695192"/>
            <a:ext cx="2676935" cy="1736353"/>
          </a:xfrm>
          <a:prstGeom prst="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13500000" scaled="1"/>
            <a:tileRect/>
          </a:gradFill>
          <a:ln w="25400">
            <a:solidFill>
              <a:schemeClr val="tx1"/>
            </a:solidFill>
            <a:miter lim="800000"/>
            <a:headEnd/>
            <a:tailEnd/>
          </a:ln>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44" name="Rectangle 30"/>
          <p:cNvSpPr>
            <a:spLocks noChangeArrowheads="1"/>
          </p:cNvSpPr>
          <p:nvPr/>
        </p:nvSpPr>
        <p:spPr bwMode="auto">
          <a:xfrm>
            <a:off x="2389257" y="4924735"/>
            <a:ext cx="2492252" cy="1206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b="1" i="0" dirty="0">
                <a:solidFill>
                  <a:srgbClr val="FF0066"/>
                </a:solidFill>
                <a:ea typeface="黑体" panose="02010609060101010101" pitchFamily="49" charset="-122"/>
              </a:rPr>
              <a:t>瑞利－金斯公式</a:t>
            </a:r>
          </a:p>
          <a:p>
            <a:pPr algn="just" eaLnBrk="1" hangingPunct="1"/>
            <a:endParaRPr lang="zh-CN" altLang="en-US" b="1" i="0" dirty="0">
              <a:ea typeface="黑体" panose="02010609060101010101" pitchFamily="49" charset="-122"/>
            </a:endParaRPr>
          </a:p>
          <a:p>
            <a:pPr eaLnBrk="1" hangingPunct="1"/>
            <a:endParaRPr lang="zh-CN" altLang="en-US" i="0" dirty="0"/>
          </a:p>
        </p:txBody>
      </p:sp>
      <p:sp>
        <p:nvSpPr>
          <p:cNvPr id="45" name="Line 14"/>
          <p:cNvSpPr>
            <a:spLocks noChangeShapeType="1"/>
          </p:cNvSpPr>
          <p:nvPr/>
        </p:nvSpPr>
        <p:spPr bwMode="auto">
          <a:xfrm>
            <a:off x="7745292" y="3900225"/>
            <a:ext cx="1006379" cy="672938"/>
          </a:xfrm>
          <a:prstGeom prst="line">
            <a:avLst/>
          </a:prstGeom>
          <a:noFill/>
          <a:ln w="25400">
            <a:solidFill>
              <a:srgbClr val="FF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46" name="Rectangle 24"/>
          <p:cNvSpPr>
            <a:spLocks noChangeArrowheads="1"/>
          </p:cNvSpPr>
          <p:nvPr/>
        </p:nvSpPr>
        <p:spPr bwMode="auto">
          <a:xfrm>
            <a:off x="8319866" y="3804440"/>
            <a:ext cx="1478514" cy="557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b="1" i="0" dirty="0">
                <a:ea typeface="黑体" panose="02010609060101010101" pitchFamily="49" charset="-122"/>
              </a:rPr>
              <a:t>求极值</a:t>
            </a:r>
            <a:endParaRPr lang="zh-CN" altLang="en-US" i="0" dirty="0"/>
          </a:p>
        </p:txBody>
      </p:sp>
      <p:graphicFrame>
        <p:nvGraphicFramePr>
          <p:cNvPr id="47" name="Object 3"/>
          <p:cNvGraphicFramePr>
            <a:graphicFrameLocks noChangeAspect="1"/>
          </p:cNvGraphicFramePr>
          <p:nvPr>
            <p:extLst>
              <p:ext uri="{D42A27DB-BD31-4B8C-83A1-F6EECF244321}">
                <p14:modId xmlns:p14="http://schemas.microsoft.com/office/powerpoint/2010/main" val="4262311908"/>
              </p:ext>
            </p:extLst>
          </p:nvPr>
        </p:nvGraphicFramePr>
        <p:xfrm>
          <a:off x="4926793" y="3240496"/>
          <a:ext cx="2534199" cy="919268"/>
        </p:xfrm>
        <a:graphic>
          <a:graphicData uri="http://schemas.openxmlformats.org/presentationml/2006/ole">
            <mc:AlternateContent xmlns:mc="http://schemas.openxmlformats.org/markup-compatibility/2006">
              <mc:Choice xmlns:v="urn:schemas-microsoft-com:vml" Requires="v">
                <p:oleObj spid="_x0000_s400418" name="公式" r:id="rId5" imgW="1295400" imgH="469900" progId="Equation.3">
                  <p:embed/>
                </p:oleObj>
              </mc:Choice>
              <mc:Fallback>
                <p:oleObj name="公式" r:id="rId5" imgW="1295400" imgH="469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6793" y="3240496"/>
                        <a:ext cx="2534199" cy="919268"/>
                      </a:xfrm>
                      <a:prstGeom prst="rect">
                        <a:avLst/>
                      </a:prstGeom>
                      <a:noFill/>
                      <a:ln>
                        <a:noFill/>
                      </a:ln>
                      <a:effectLst/>
                      <a:extLst/>
                    </p:spPr>
                  </p:pic>
                </p:oleObj>
              </mc:Fallback>
            </mc:AlternateContent>
          </a:graphicData>
        </a:graphic>
      </p:graphicFrame>
      <p:graphicFrame>
        <p:nvGraphicFramePr>
          <p:cNvPr id="48" name="对象 47"/>
          <p:cNvGraphicFramePr>
            <a:graphicFrameLocks noChangeAspect="1"/>
          </p:cNvGraphicFramePr>
          <p:nvPr>
            <p:extLst>
              <p:ext uri="{D42A27DB-BD31-4B8C-83A1-F6EECF244321}">
                <p14:modId xmlns:p14="http://schemas.microsoft.com/office/powerpoint/2010/main" val="2695458127"/>
              </p:ext>
            </p:extLst>
          </p:nvPr>
        </p:nvGraphicFramePr>
        <p:xfrm>
          <a:off x="1980514" y="1160784"/>
          <a:ext cx="2974428" cy="560571"/>
        </p:xfrm>
        <a:graphic>
          <a:graphicData uri="http://schemas.openxmlformats.org/presentationml/2006/ole">
            <mc:AlternateContent xmlns:mc="http://schemas.openxmlformats.org/markup-compatibility/2006">
              <mc:Choice xmlns:v="urn:schemas-microsoft-com:vml" Requires="v">
                <p:oleObj spid="_x0000_s400419" name="公式" r:id="rId7" imgW="1193800" imgH="241300" progId="Equation.3">
                  <p:embed/>
                </p:oleObj>
              </mc:Choice>
              <mc:Fallback>
                <p:oleObj name="公式" r:id="rId7" imgW="11938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0514" y="1160784"/>
                        <a:ext cx="2974428" cy="560571"/>
                      </a:xfrm>
                      <a:prstGeom prst="rect">
                        <a:avLst/>
                      </a:prstGeom>
                      <a:noFill/>
                      <a:ln>
                        <a:noFill/>
                      </a:ln>
                      <a:effectLst/>
                      <a:extLst/>
                    </p:spPr>
                  </p:pic>
                </p:oleObj>
              </mc:Fallback>
            </mc:AlternateContent>
          </a:graphicData>
        </a:graphic>
      </p:graphicFrame>
      <p:graphicFrame>
        <p:nvGraphicFramePr>
          <p:cNvPr id="49" name="Object 16"/>
          <p:cNvGraphicFramePr>
            <a:graphicFrameLocks noChangeAspect="1"/>
          </p:cNvGraphicFramePr>
          <p:nvPr>
            <p:extLst>
              <p:ext uri="{D42A27DB-BD31-4B8C-83A1-F6EECF244321}">
                <p14:modId xmlns:p14="http://schemas.microsoft.com/office/powerpoint/2010/main" val="1490602669"/>
              </p:ext>
            </p:extLst>
          </p:nvPr>
        </p:nvGraphicFramePr>
        <p:xfrm>
          <a:off x="2577075" y="5386721"/>
          <a:ext cx="2028053" cy="801740"/>
        </p:xfrm>
        <a:graphic>
          <a:graphicData uri="http://schemas.openxmlformats.org/presentationml/2006/ole">
            <mc:AlternateContent xmlns:mc="http://schemas.openxmlformats.org/markup-compatibility/2006">
              <mc:Choice xmlns:v="urn:schemas-microsoft-com:vml" Requires="v">
                <p:oleObj spid="_x0000_s400420" name="公式" r:id="rId9" imgW="1117600" imgH="419100" progId="Equation.3">
                  <p:embed/>
                </p:oleObj>
              </mc:Choice>
              <mc:Fallback>
                <p:oleObj name="公式" r:id="rId9" imgW="1117600" imgH="419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7075" y="5386721"/>
                        <a:ext cx="2028053" cy="801740"/>
                      </a:xfrm>
                      <a:prstGeom prst="rect">
                        <a:avLst/>
                      </a:prstGeom>
                      <a:noFill/>
                      <a:ln>
                        <a:noFill/>
                      </a:ln>
                      <a:effectLst/>
                      <a:extLst/>
                    </p:spPr>
                  </p:pic>
                </p:oleObj>
              </mc:Fallback>
            </mc:AlternateContent>
          </a:graphicData>
        </a:graphic>
      </p:graphicFrame>
      <p:sp>
        <p:nvSpPr>
          <p:cNvPr id="50" name="Rectangle 21"/>
          <p:cNvSpPr>
            <a:spLocks noChangeArrowheads="1"/>
          </p:cNvSpPr>
          <p:nvPr/>
        </p:nvSpPr>
        <p:spPr bwMode="auto">
          <a:xfrm>
            <a:off x="7720608" y="1123815"/>
            <a:ext cx="2435076" cy="55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400" b="1" i="0" dirty="0">
                <a:solidFill>
                  <a:srgbClr val="FF0000"/>
                </a:solidFill>
                <a:ea typeface="楷体_GB2312" pitchFamily="49" charset="-122"/>
                <a:sym typeface="Symbol" panose="05050102010706020507" pitchFamily="18" charset="2"/>
              </a:rPr>
              <a:t>斯特藩</a:t>
            </a:r>
            <a:r>
              <a:rPr lang="en-US" altLang="zh-CN" sz="2400" b="1" i="0" dirty="0">
                <a:solidFill>
                  <a:srgbClr val="FF0000"/>
                </a:solidFill>
                <a:ea typeface="楷体_GB2312" pitchFamily="49" charset="-122"/>
                <a:sym typeface="Symbol" panose="05050102010706020507" pitchFamily="18" charset="2"/>
              </a:rPr>
              <a:t>-</a:t>
            </a:r>
            <a:r>
              <a:rPr lang="zh-CN" altLang="en-US" sz="2400" b="1" i="0" dirty="0">
                <a:solidFill>
                  <a:srgbClr val="FF0000"/>
                </a:solidFill>
                <a:ea typeface="楷体_GB2312" pitchFamily="49" charset="-122"/>
                <a:sym typeface="Symbol" panose="05050102010706020507" pitchFamily="18" charset="2"/>
              </a:rPr>
              <a:t>玻耳兹曼定律  </a:t>
            </a:r>
            <a:r>
              <a:rPr lang="en-US" altLang="zh-CN" sz="2400" b="1" i="0" dirty="0">
                <a:ea typeface="黑体" panose="02010609060101010101" pitchFamily="49" charset="-122"/>
              </a:rPr>
              <a:t>M</a:t>
            </a:r>
            <a:r>
              <a:rPr lang="en-US" altLang="zh-CN" sz="2400" b="1" i="0" baseline="-25000" dirty="0">
                <a:ea typeface="黑体" panose="02010609060101010101" pitchFamily="49" charset="-122"/>
              </a:rPr>
              <a:t> </a:t>
            </a:r>
            <a:r>
              <a:rPr lang="en-US" altLang="zh-CN" sz="2400" b="1" i="0" dirty="0">
                <a:ea typeface="黑体" panose="02010609060101010101" pitchFamily="49" charset="-122"/>
              </a:rPr>
              <a:t> = </a:t>
            </a:r>
            <a:r>
              <a:rPr lang="en-US" altLang="zh-CN" sz="2400" b="1" i="0" dirty="0">
                <a:ea typeface="黑体" panose="02010609060101010101" pitchFamily="49" charset="-122"/>
                <a:sym typeface="Symbol" panose="05050102010706020507" pitchFamily="18" charset="2"/>
              </a:rPr>
              <a:t></a:t>
            </a:r>
            <a:r>
              <a:rPr lang="en-US" altLang="zh-CN" sz="2400" b="1" i="0" dirty="0">
                <a:ea typeface="黑体" panose="02010609060101010101" pitchFamily="49" charset="-122"/>
              </a:rPr>
              <a:t>T </a:t>
            </a:r>
            <a:r>
              <a:rPr lang="en-US" altLang="zh-CN" sz="2400" b="1" i="0" baseline="30000" dirty="0">
                <a:ea typeface="黑体" panose="02010609060101010101" pitchFamily="49" charset="-122"/>
              </a:rPr>
              <a:t>4</a:t>
            </a:r>
            <a:endParaRPr lang="en-US" altLang="zh-CN" sz="2400" i="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ppt_x"/>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ppt_x"/>
                                          </p:val>
                                        </p:tav>
                                        <p:tav tm="100000">
                                          <p:val>
                                            <p:strVal val="#ppt_x"/>
                                          </p:val>
                                        </p:tav>
                                      </p:tavLst>
                                    </p:anim>
                                    <p:anim calcmode="lin" valueType="num">
                                      <p:cBhvr additive="base">
                                        <p:cTn id="22" dur="500" fill="hold"/>
                                        <p:tgtEl>
                                          <p:spTgt spid="4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500" fill="hold"/>
                                        <p:tgtEl>
                                          <p:spTgt spid="42"/>
                                        </p:tgtEl>
                                        <p:attrNameLst>
                                          <p:attrName>ppt_x</p:attrName>
                                        </p:attrNameLst>
                                      </p:cBhvr>
                                      <p:tavLst>
                                        <p:tav tm="0">
                                          <p:val>
                                            <p:strVal val="#ppt_x"/>
                                          </p:val>
                                        </p:tav>
                                        <p:tav tm="100000">
                                          <p:val>
                                            <p:strVal val="#ppt_x"/>
                                          </p:val>
                                        </p:tav>
                                      </p:tavLst>
                                    </p:anim>
                                    <p:anim calcmode="lin" valueType="num">
                                      <p:cBhvr additive="base">
                                        <p:cTn id="2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additive="base">
                                        <p:cTn id="39" dur="500" fill="hold"/>
                                        <p:tgtEl>
                                          <p:spTgt spid="48"/>
                                        </p:tgtEl>
                                        <p:attrNameLst>
                                          <p:attrName>ppt_x</p:attrName>
                                        </p:attrNameLst>
                                      </p:cBhvr>
                                      <p:tavLst>
                                        <p:tav tm="0">
                                          <p:val>
                                            <p:strVal val="#ppt_x"/>
                                          </p:val>
                                        </p:tav>
                                        <p:tav tm="100000">
                                          <p:val>
                                            <p:strVal val="#ppt_x"/>
                                          </p:val>
                                        </p:tav>
                                      </p:tavLst>
                                    </p:anim>
                                    <p:anim calcmode="lin" valueType="num">
                                      <p:cBhvr additive="base">
                                        <p:cTn id="4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anim calcmode="lin" valueType="num">
                                      <p:cBhvr additive="base">
                                        <p:cTn id="45" dur="500" fill="hold"/>
                                        <p:tgtEl>
                                          <p:spTgt spid="39"/>
                                        </p:tgtEl>
                                        <p:attrNameLst>
                                          <p:attrName>ppt_x</p:attrName>
                                        </p:attrNameLst>
                                      </p:cBhvr>
                                      <p:tavLst>
                                        <p:tav tm="0">
                                          <p:val>
                                            <p:strVal val="#ppt_x"/>
                                          </p:val>
                                        </p:tav>
                                        <p:tav tm="100000">
                                          <p:val>
                                            <p:strVal val="#ppt_x"/>
                                          </p:val>
                                        </p:tav>
                                      </p:tavLst>
                                    </p:anim>
                                    <p:anim calcmode="lin" valueType="num">
                                      <p:cBhvr additive="base">
                                        <p:cTn id="46" dur="500" fill="hold"/>
                                        <p:tgtEl>
                                          <p:spTgt spid="3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additive="base">
                                        <p:cTn id="49" dur="500" fill="hold"/>
                                        <p:tgtEl>
                                          <p:spTgt spid="40"/>
                                        </p:tgtEl>
                                        <p:attrNameLst>
                                          <p:attrName>ppt_x</p:attrName>
                                        </p:attrNameLst>
                                      </p:cBhvr>
                                      <p:tavLst>
                                        <p:tav tm="0">
                                          <p:val>
                                            <p:strVal val="#ppt_x"/>
                                          </p:val>
                                        </p:tav>
                                        <p:tav tm="100000">
                                          <p:val>
                                            <p:strVal val="#ppt_x"/>
                                          </p:val>
                                        </p:tav>
                                      </p:tavLst>
                                    </p:anim>
                                    <p:anim calcmode="lin" valueType="num">
                                      <p:cBhvr additive="base">
                                        <p:cTn id="5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fill="hold"/>
                                        <p:tgtEl>
                                          <p:spTgt spid="43"/>
                                        </p:tgtEl>
                                        <p:attrNameLst>
                                          <p:attrName>ppt_x</p:attrName>
                                        </p:attrNameLst>
                                      </p:cBhvr>
                                      <p:tavLst>
                                        <p:tav tm="0">
                                          <p:val>
                                            <p:strVal val="#ppt_x"/>
                                          </p:val>
                                        </p:tav>
                                        <p:tav tm="100000">
                                          <p:val>
                                            <p:strVal val="#ppt_x"/>
                                          </p:val>
                                        </p:tav>
                                      </p:tavLst>
                                    </p:anim>
                                    <p:anim calcmode="lin" valueType="num">
                                      <p:cBhvr additive="base">
                                        <p:cTn id="56" dur="500" fill="hold"/>
                                        <p:tgtEl>
                                          <p:spTgt spid="4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500" fill="hold"/>
                                        <p:tgtEl>
                                          <p:spTgt spid="44"/>
                                        </p:tgtEl>
                                        <p:attrNameLst>
                                          <p:attrName>ppt_x</p:attrName>
                                        </p:attrNameLst>
                                      </p:cBhvr>
                                      <p:tavLst>
                                        <p:tav tm="0">
                                          <p:val>
                                            <p:strVal val="#ppt_x"/>
                                          </p:val>
                                        </p:tav>
                                        <p:tav tm="100000">
                                          <p:val>
                                            <p:strVal val="#ppt_x"/>
                                          </p:val>
                                        </p:tav>
                                      </p:tavLst>
                                    </p:anim>
                                    <p:anim calcmode="lin" valueType="num">
                                      <p:cBhvr additive="base">
                                        <p:cTn id="60" dur="500" fill="hold"/>
                                        <p:tgtEl>
                                          <p:spTgt spid="4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additive="base">
                                        <p:cTn id="63" dur="500" fill="hold"/>
                                        <p:tgtEl>
                                          <p:spTgt spid="49"/>
                                        </p:tgtEl>
                                        <p:attrNameLst>
                                          <p:attrName>ppt_x</p:attrName>
                                        </p:attrNameLst>
                                      </p:cBhvr>
                                      <p:tavLst>
                                        <p:tav tm="0">
                                          <p:val>
                                            <p:strVal val="#ppt_x"/>
                                          </p:val>
                                        </p:tav>
                                        <p:tav tm="100000">
                                          <p:val>
                                            <p:strVal val="#ppt_x"/>
                                          </p:val>
                                        </p:tav>
                                      </p:tavLst>
                                    </p:anim>
                                    <p:anim calcmode="lin" valueType="num">
                                      <p:cBhvr additive="base">
                                        <p:cTn id="6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additive="base">
                                        <p:cTn id="69" dur="500" fill="hold"/>
                                        <p:tgtEl>
                                          <p:spTgt spid="35"/>
                                        </p:tgtEl>
                                        <p:attrNameLst>
                                          <p:attrName>ppt_x</p:attrName>
                                        </p:attrNameLst>
                                      </p:cBhvr>
                                      <p:tavLst>
                                        <p:tav tm="0">
                                          <p:val>
                                            <p:strVal val="#ppt_x"/>
                                          </p:val>
                                        </p:tav>
                                        <p:tav tm="100000">
                                          <p:val>
                                            <p:strVal val="#ppt_x"/>
                                          </p:val>
                                        </p:tav>
                                      </p:tavLst>
                                    </p:anim>
                                    <p:anim calcmode="lin" valueType="num">
                                      <p:cBhvr additive="base">
                                        <p:cTn id="70" dur="500" fill="hold"/>
                                        <p:tgtEl>
                                          <p:spTgt spid="35"/>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500" fill="hold"/>
                                        <p:tgtEl>
                                          <p:spTgt spid="36"/>
                                        </p:tgtEl>
                                        <p:attrNameLst>
                                          <p:attrName>ppt_x</p:attrName>
                                        </p:attrNameLst>
                                      </p:cBhvr>
                                      <p:tavLst>
                                        <p:tav tm="0">
                                          <p:val>
                                            <p:strVal val="#ppt_x"/>
                                          </p:val>
                                        </p:tav>
                                        <p:tav tm="100000">
                                          <p:val>
                                            <p:strVal val="#ppt_x"/>
                                          </p:val>
                                        </p:tav>
                                      </p:tavLst>
                                    </p:anim>
                                    <p:anim calcmode="lin" valueType="num">
                                      <p:cBhvr additive="base">
                                        <p:cTn id="7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1000"/>
                                        <p:tgtEl>
                                          <p:spTgt spid="34"/>
                                        </p:tgtEl>
                                      </p:cBhvr>
                                    </p:animEffect>
                                    <p:anim calcmode="lin" valueType="num">
                                      <p:cBhvr>
                                        <p:cTn id="80" dur="1000" fill="hold"/>
                                        <p:tgtEl>
                                          <p:spTgt spid="34"/>
                                        </p:tgtEl>
                                        <p:attrNameLst>
                                          <p:attrName>ppt_x</p:attrName>
                                        </p:attrNameLst>
                                      </p:cBhvr>
                                      <p:tavLst>
                                        <p:tav tm="0">
                                          <p:val>
                                            <p:strVal val="#ppt_x"/>
                                          </p:val>
                                        </p:tav>
                                        <p:tav tm="100000">
                                          <p:val>
                                            <p:strVal val="#ppt_x"/>
                                          </p:val>
                                        </p:tav>
                                      </p:tavLst>
                                    </p:anim>
                                    <p:anim calcmode="lin" valueType="num">
                                      <p:cBhvr>
                                        <p:cTn id="81" dur="1000" fill="hold"/>
                                        <p:tgtEl>
                                          <p:spTgt spid="34"/>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1000"/>
                                        <p:tgtEl>
                                          <p:spTgt spid="50"/>
                                        </p:tgtEl>
                                      </p:cBhvr>
                                    </p:animEffect>
                                    <p:anim calcmode="lin" valueType="num">
                                      <p:cBhvr>
                                        <p:cTn id="85" dur="1000" fill="hold"/>
                                        <p:tgtEl>
                                          <p:spTgt spid="50"/>
                                        </p:tgtEl>
                                        <p:attrNameLst>
                                          <p:attrName>ppt_x</p:attrName>
                                        </p:attrNameLst>
                                      </p:cBhvr>
                                      <p:tavLst>
                                        <p:tav tm="0">
                                          <p:val>
                                            <p:strVal val="#ppt_x"/>
                                          </p:val>
                                        </p:tav>
                                        <p:tav tm="100000">
                                          <p:val>
                                            <p:strVal val="#ppt_x"/>
                                          </p:val>
                                        </p:tav>
                                      </p:tavLst>
                                    </p:anim>
                                    <p:anim calcmode="lin" valueType="num">
                                      <p:cBhvr>
                                        <p:cTn id="86"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45"/>
                                        </p:tgtEl>
                                        <p:attrNameLst>
                                          <p:attrName>style.visibility</p:attrName>
                                        </p:attrNameLst>
                                      </p:cBhvr>
                                      <p:to>
                                        <p:strVal val="visible"/>
                                      </p:to>
                                    </p:set>
                                    <p:anim calcmode="lin" valueType="num">
                                      <p:cBhvr additive="base">
                                        <p:cTn id="91" dur="500" fill="hold"/>
                                        <p:tgtEl>
                                          <p:spTgt spid="45"/>
                                        </p:tgtEl>
                                        <p:attrNameLst>
                                          <p:attrName>ppt_x</p:attrName>
                                        </p:attrNameLst>
                                      </p:cBhvr>
                                      <p:tavLst>
                                        <p:tav tm="0">
                                          <p:val>
                                            <p:strVal val="#ppt_x"/>
                                          </p:val>
                                        </p:tav>
                                        <p:tav tm="100000">
                                          <p:val>
                                            <p:strVal val="#ppt_x"/>
                                          </p:val>
                                        </p:tav>
                                      </p:tavLst>
                                    </p:anim>
                                    <p:anim calcmode="lin" valueType="num">
                                      <p:cBhvr additive="base">
                                        <p:cTn id="92" dur="500" fill="hold"/>
                                        <p:tgtEl>
                                          <p:spTgt spid="45"/>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46"/>
                                        </p:tgtEl>
                                        <p:attrNameLst>
                                          <p:attrName>style.visibility</p:attrName>
                                        </p:attrNameLst>
                                      </p:cBhvr>
                                      <p:to>
                                        <p:strVal val="visible"/>
                                      </p:to>
                                    </p:set>
                                    <p:anim calcmode="lin" valueType="num">
                                      <p:cBhvr additive="base">
                                        <p:cTn id="95" dur="500" fill="hold"/>
                                        <p:tgtEl>
                                          <p:spTgt spid="46"/>
                                        </p:tgtEl>
                                        <p:attrNameLst>
                                          <p:attrName>ppt_x</p:attrName>
                                        </p:attrNameLst>
                                      </p:cBhvr>
                                      <p:tavLst>
                                        <p:tav tm="0">
                                          <p:val>
                                            <p:strVal val="#ppt_x"/>
                                          </p:val>
                                        </p:tav>
                                        <p:tav tm="100000">
                                          <p:val>
                                            <p:strVal val="#ppt_x"/>
                                          </p:val>
                                        </p:tav>
                                      </p:tavLst>
                                    </p:anim>
                                    <p:anim calcmode="lin" valueType="num">
                                      <p:cBhvr additive="base">
                                        <p:cTn id="9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45076"/>
                                        </p:tgtEl>
                                        <p:attrNameLst>
                                          <p:attrName>style.visibility</p:attrName>
                                        </p:attrNameLst>
                                      </p:cBhvr>
                                      <p:to>
                                        <p:strVal val="visible"/>
                                      </p:to>
                                    </p:set>
                                    <p:animEffect transition="in" filter="fade">
                                      <p:cBhvr>
                                        <p:cTn id="101" dur="1000"/>
                                        <p:tgtEl>
                                          <p:spTgt spid="45076"/>
                                        </p:tgtEl>
                                      </p:cBhvr>
                                    </p:animEffect>
                                    <p:anim calcmode="lin" valueType="num">
                                      <p:cBhvr>
                                        <p:cTn id="102" dur="1000" fill="hold"/>
                                        <p:tgtEl>
                                          <p:spTgt spid="45076"/>
                                        </p:tgtEl>
                                        <p:attrNameLst>
                                          <p:attrName>ppt_x</p:attrName>
                                        </p:attrNameLst>
                                      </p:cBhvr>
                                      <p:tavLst>
                                        <p:tav tm="0">
                                          <p:val>
                                            <p:strVal val="#ppt_x"/>
                                          </p:val>
                                        </p:tav>
                                        <p:tav tm="100000">
                                          <p:val>
                                            <p:strVal val="#ppt_x"/>
                                          </p:val>
                                        </p:tav>
                                      </p:tavLst>
                                    </p:anim>
                                    <p:anim calcmode="lin" valueType="num">
                                      <p:cBhvr>
                                        <p:cTn id="103" dur="1000" fill="hold"/>
                                        <p:tgtEl>
                                          <p:spTgt spid="45076"/>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fade">
                                      <p:cBhvr>
                                        <p:cTn id="106" dur="1000"/>
                                        <p:tgtEl>
                                          <p:spTgt spid="29"/>
                                        </p:tgtEl>
                                      </p:cBhvr>
                                    </p:animEffect>
                                    <p:anim calcmode="lin" valueType="num">
                                      <p:cBhvr>
                                        <p:cTn id="107" dur="1000" fill="hold"/>
                                        <p:tgtEl>
                                          <p:spTgt spid="29"/>
                                        </p:tgtEl>
                                        <p:attrNameLst>
                                          <p:attrName>ppt_x</p:attrName>
                                        </p:attrNameLst>
                                      </p:cBhvr>
                                      <p:tavLst>
                                        <p:tav tm="0">
                                          <p:val>
                                            <p:strVal val="#ppt_x"/>
                                          </p:val>
                                        </p:tav>
                                        <p:tav tm="100000">
                                          <p:val>
                                            <p:strVal val="#ppt_x"/>
                                          </p:val>
                                        </p:tav>
                                      </p:tavLst>
                                    </p:anim>
                                    <p:anim calcmode="lin" valueType="num">
                                      <p:cBhvr>
                                        <p:cTn id="108" dur="1000" fill="hold"/>
                                        <p:tgtEl>
                                          <p:spTgt spid="29"/>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fade">
                                      <p:cBhvr>
                                        <p:cTn id="111" dur="1000"/>
                                        <p:tgtEl>
                                          <p:spTgt spid="30"/>
                                        </p:tgtEl>
                                      </p:cBhvr>
                                    </p:animEffect>
                                    <p:anim calcmode="lin" valueType="num">
                                      <p:cBhvr>
                                        <p:cTn id="112" dur="1000" fill="hold"/>
                                        <p:tgtEl>
                                          <p:spTgt spid="30"/>
                                        </p:tgtEl>
                                        <p:attrNameLst>
                                          <p:attrName>ppt_x</p:attrName>
                                        </p:attrNameLst>
                                      </p:cBhvr>
                                      <p:tavLst>
                                        <p:tav tm="0">
                                          <p:val>
                                            <p:strVal val="#ppt_x"/>
                                          </p:val>
                                        </p:tav>
                                        <p:tav tm="100000">
                                          <p:val>
                                            <p:strVal val="#ppt_x"/>
                                          </p:val>
                                        </p:tav>
                                      </p:tavLst>
                                    </p:anim>
                                    <p:anim calcmode="lin" valueType="num">
                                      <p:cBhvr>
                                        <p:cTn id="11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76" grpId="0" animBg="1"/>
      <p:bldP spid="30" grpId="0"/>
      <p:bldP spid="31" grpId="0" animBg="1"/>
      <p:bldP spid="32" grpId="0"/>
      <p:bldP spid="34" grpId="0" animBg="1"/>
      <p:bldP spid="35" grpId="0"/>
      <p:bldP spid="36" grpId="0" animBg="1"/>
      <p:bldP spid="37" grpId="0" animBg="1"/>
      <p:bldP spid="38" grpId="0"/>
      <p:bldP spid="39" grpId="0"/>
      <p:bldP spid="40" grpId="0" animBg="1"/>
      <p:bldP spid="41" grpId="0"/>
      <p:bldP spid="42" grpId="0" animBg="1"/>
      <p:bldP spid="43" grpId="0" animBg="1"/>
      <p:bldP spid="44" grpId="0"/>
      <p:bldP spid="45" grpId="0" animBg="1"/>
      <p:bldP spid="46" grpId="0"/>
      <p:bldP spid="50"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81189" y="642938"/>
            <a:ext cx="834072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i="0">
                <a:solidFill>
                  <a:srgbClr val="FF3300"/>
                </a:solidFill>
                <a:ea typeface="楷体_GB2312" pitchFamily="49" charset="-122"/>
              </a:rPr>
              <a:t>普朗克</a:t>
            </a:r>
            <a:r>
              <a:rPr lang="en-US" altLang="zh-CN" sz="2800" b="1" i="0">
                <a:solidFill>
                  <a:srgbClr val="FF3300"/>
                </a:solidFill>
                <a:ea typeface="楷体_GB2312" pitchFamily="49" charset="-122"/>
              </a:rPr>
              <a:t>(Max Karl Ernst Ludwig Planck, 1858―1947)</a:t>
            </a:r>
            <a:endParaRPr lang="en-US" altLang="zh-CN" sz="3200" b="1" i="0">
              <a:solidFill>
                <a:srgbClr val="FF3300"/>
              </a:solidFill>
              <a:ea typeface="楷体_GB2312" pitchFamily="49" charset="-122"/>
            </a:endParaRPr>
          </a:p>
        </p:txBody>
      </p:sp>
      <p:sp>
        <p:nvSpPr>
          <p:cNvPr id="3" name="Line 3"/>
          <p:cNvSpPr>
            <a:spLocks noChangeShapeType="1"/>
          </p:cNvSpPr>
          <p:nvPr/>
        </p:nvSpPr>
        <p:spPr bwMode="auto">
          <a:xfrm>
            <a:off x="1524000" y="1285875"/>
            <a:ext cx="9144000"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1" y="1571625"/>
            <a:ext cx="263842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5" name="Text Box 5"/>
          <p:cNvSpPr txBox="1">
            <a:spLocks noChangeArrowheads="1"/>
          </p:cNvSpPr>
          <p:nvPr/>
        </p:nvSpPr>
        <p:spPr bwMode="auto">
          <a:xfrm>
            <a:off x="4667250" y="1357313"/>
            <a:ext cx="5805488"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i="0" dirty="0"/>
              <a:t>德国物理学家，量子物理学的开创者和奠基人。</a:t>
            </a:r>
          </a:p>
          <a:p>
            <a:pPr eaLnBrk="1" hangingPunct="1"/>
            <a:r>
              <a:rPr lang="zh-CN" altLang="en-US" sz="2400" b="1" i="0" dirty="0">
                <a:solidFill>
                  <a:srgbClr val="0033CC"/>
                </a:solidFill>
              </a:rPr>
              <a:t>普朗克的伟大成就，就是创立了量子理论，</a:t>
            </a:r>
            <a:r>
              <a:rPr lang="en-US" altLang="zh-CN" sz="2400" b="1" i="0" dirty="0">
                <a:solidFill>
                  <a:srgbClr val="0033CC"/>
                </a:solidFill>
              </a:rPr>
              <a:t>1900</a:t>
            </a:r>
            <a:r>
              <a:rPr lang="zh-CN" altLang="en-US" sz="2400" b="1" i="0" dirty="0">
                <a:solidFill>
                  <a:srgbClr val="0033CC"/>
                </a:solidFill>
              </a:rPr>
              <a:t>年</a:t>
            </a:r>
            <a:r>
              <a:rPr lang="en-US" altLang="zh-CN" sz="2400" b="1" i="0" dirty="0">
                <a:solidFill>
                  <a:srgbClr val="0033CC"/>
                </a:solidFill>
              </a:rPr>
              <a:t>12</a:t>
            </a:r>
            <a:r>
              <a:rPr lang="zh-CN" altLang="en-US" sz="2400" b="1" i="0" dirty="0">
                <a:solidFill>
                  <a:srgbClr val="0033CC"/>
                </a:solidFill>
              </a:rPr>
              <a:t>月</a:t>
            </a:r>
            <a:r>
              <a:rPr lang="en-US" altLang="zh-CN" sz="2400" b="1" i="0" dirty="0">
                <a:solidFill>
                  <a:srgbClr val="0033CC"/>
                </a:solidFill>
              </a:rPr>
              <a:t>24</a:t>
            </a:r>
            <a:r>
              <a:rPr lang="zh-CN" altLang="en-US" sz="2400" b="1" i="0" dirty="0">
                <a:solidFill>
                  <a:srgbClr val="0033CC"/>
                </a:solidFill>
              </a:rPr>
              <a:t>日他在德国物理学会上，宣读了以</a:t>
            </a:r>
            <a:r>
              <a:rPr lang="en-US" altLang="zh-CN" sz="2400" b="1" i="0" dirty="0">
                <a:solidFill>
                  <a:srgbClr val="0033CC"/>
                </a:solidFill>
              </a:rPr>
              <a:t>《</a:t>
            </a:r>
            <a:r>
              <a:rPr lang="zh-CN" altLang="en-US" sz="2400" b="1" i="0" dirty="0">
                <a:solidFill>
                  <a:srgbClr val="0033CC"/>
                </a:solidFill>
              </a:rPr>
              <a:t>关于正常光谱中能量分布定律的理论</a:t>
            </a:r>
            <a:r>
              <a:rPr lang="en-US" altLang="zh-CN" sz="2400" b="1" i="0" dirty="0">
                <a:solidFill>
                  <a:srgbClr val="0033CC"/>
                </a:solidFill>
              </a:rPr>
              <a:t>》</a:t>
            </a:r>
            <a:r>
              <a:rPr lang="zh-CN" altLang="en-US" sz="2400" b="1" i="0" dirty="0">
                <a:solidFill>
                  <a:srgbClr val="0033CC"/>
                </a:solidFill>
              </a:rPr>
              <a:t>为题的论文，提出了能量的量子化假设，并导出了黑体辐射的能量分布公式。这是物理学史上的一次巨大变革。从此结束了经典物理学一统天下的局面。劳厄称这一天为“量子论的诞生日”。</a:t>
            </a:r>
          </a:p>
          <a:p>
            <a:pPr eaLnBrk="1" hangingPunct="1"/>
            <a:r>
              <a:rPr lang="en-US" altLang="zh-CN" sz="2400" b="1" i="0" dirty="0">
                <a:solidFill>
                  <a:srgbClr val="009900"/>
                </a:solidFill>
              </a:rPr>
              <a:t>1918</a:t>
            </a:r>
            <a:r>
              <a:rPr lang="zh-CN" altLang="en-US" sz="2400" b="1" i="0" dirty="0">
                <a:solidFill>
                  <a:srgbClr val="009900"/>
                </a:solidFill>
              </a:rPr>
              <a:t>年普朗克由于创立了量子理论而获得了诺贝尔奖金。</a:t>
            </a:r>
          </a:p>
        </p:txBody>
      </p:sp>
      <p:sp>
        <p:nvSpPr>
          <p:cNvPr id="46086" name="Text Box 6"/>
          <p:cNvSpPr txBox="1">
            <a:spLocks noChangeArrowheads="1"/>
          </p:cNvSpPr>
          <p:nvPr/>
        </p:nvSpPr>
        <p:spPr bwMode="auto">
          <a:xfrm>
            <a:off x="1524001" y="0"/>
            <a:ext cx="6500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i="0">
                <a:solidFill>
                  <a:srgbClr val="FF00FF"/>
                </a:solidFill>
              </a:rPr>
              <a:t>三     </a:t>
            </a:r>
            <a:r>
              <a:rPr lang="zh-CN" altLang="en-US" sz="3200" b="1" i="0">
                <a:solidFill>
                  <a:srgbClr val="FF00FF"/>
                </a:solidFill>
                <a:ea typeface="楷体_GB2312" pitchFamily="49" charset="-122"/>
              </a:rPr>
              <a:t>普朗</a:t>
            </a:r>
            <a:r>
              <a:rPr lang="zh-CN" altLang="en-US" sz="3200" b="1" i="0">
                <a:solidFill>
                  <a:srgbClr val="FF00FF"/>
                </a:solidFill>
              </a:rPr>
              <a:t>克的</a:t>
            </a:r>
            <a:r>
              <a:rPr lang="zh-CN" altLang="en-US" sz="3200" b="1" i="0">
                <a:solidFill>
                  <a:srgbClr val="FF00FF"/>
                </a:solidFill>
                <a:latin typeface="Symbol" panose="05050102010706020507" pitchFamily="18" charset="2"/>
              </a:rPr>
              <a:t>能量子</a:t>
            </a:r>
            <a:r>
              <a:rPr lang="zh-CN" altLang="en-US" sz="3200" b="1" i="0">
                <a:solidFill>
                  <a:srgbClr val="FF00FF"/>
                </a:solidFill>
              </a:rPr>
              <a:t>假说</a:t>
            </a:r>
          </a:p>
        </p:txBody>
      </p:sp>
      <p:sp>
        <p:nvSpPr>
          <p:cNvPr id="7" name="Text Box 39"/>
          <p:cNvSpPr txBox="1">
            <a:spLocks noChangeArrowheads="1"/>
          </p:cNvSpPr>
          <p:nvPr/>
        </p:nvSpPr>
        <p:spPr bwMode="auto">
          <a:xfrm>
            <a:off x="1952626" y="5143501"/>
            <a:ext cx="2428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2400" b="1" i="0">
                <a:solidFill>
                  <a:srgbClr val="9900CC"/>
                </a:solidFill>
                <a:latin typeface="Arial" panose="020B0604020202020204" pitchFamily="34" charset="0"/>
                <a:ea typeface="黑体" panose="02010609060101010101" pitchFamily="49" charset="-122"/>
              </a:rPr>
              <a:t>爱因斯坦评价：</a:t>
            </a:r>
          </a:p>
        </p:txBody>
      </p:sp>
      <p:sp>
        <p:nvSpPr>
          <p:cNvPr id="8" name="Text Box 40"/>
          <p:cNvSpPr txBox="1">
            <a:spLocks noChangeArrowheads="1"/>
          </p:cNvSpPr>
          <p:nvPr/>
        </p:nvSpPr>
        <p:spPr bwMode="auto">
          <a:xfrm>
            <a:off x="2567608" y="5805488"/>
            <a:ext cx="7429500"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kumimoji="0" lang="en-US" altLang="zh-CN" sz="2400" b="1" i="0" dirty="0">
                <a:solidFill>
                  <a:srgbClr val="FF0000"/>
                </a:solidFill>
              </a:rPr>
              <a:t>“</a:t>
            </a:r>
            <a:r>
              <a:rPr kumimoji="0" lang="zh-CN" altLang="en-US" sz="2400" b="1" i="0" dirty="0">
                <a:solidFill>
                  <a:srgbClr val="FF0000"/>
                </a:solidFill>
              </a:rPr>
              <a:t>这一发现成为 </a:t>
            </a:r>
            <a:r>
              <a:rPr kumimoji="0" lang="en-US" altLang="zh-CN" sz="2400" b="1" i="0" dirty="0">
                <a:solidFill>
                  <a:srgbClr val="FF0000"/>
                </a:solidFill>
              </a:rPr>
              <a:t>20 </a:t>
            </a:r>
            <a:r>
              <a:rPr kumimoji="0" lang="zh-CN" altLang="en-US" sz="2400" b="1" i="0" dirty="0">
                <a:solidFill>
                  <a:srgbClr val="FF0000"/>
                </a:solidFill>
              </a:rPr>
              <a:t>世纪整个物理研究的基础，从那时起，几乎完全决定了物理学的发展。”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nimBg="1"/>
      <p:bldP spid="5" grpId="0" autoUpdateAnimBg="0"/>
      <p:bldP spid="7"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p:cNvSpPr txBox="1">
            <a:spLocks/>
          </p:cNvSpPr>
          <p:nvPr/>
        </p:nvSpPr>
        <p:spPr bwMode="auto">
          <a:xfrm>
            <a:off x="8763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20000"/>
              </a:spcBef>
              <a:spcAft>
                <a:spcPct val="0"/>
              </a:spcAft>
              <a:buChar char="•"/>
              <a:defRPr kumimoji="1" sz="3200" b="1" kern="1200" smtClean="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None/>
              <a:defRPr/>
            </a:pPr>
            <a:fld id="{5383C726-8454-425E-97E7-F3A5A53A39E3}" type="slidenum">
              <a:rPr kumimoji="0" lang="zh-CN" altLang="en-US" sz="1800" i="0">
                <a:solidFill>
                  <a:srgbClr val="FF3300"/>
                </a:solidFill>
              </a:rPr>
              <a:pPr>
                <a:spcBef>
                  <a:spcPct val="0"/>
                </a:spcBef>
                <a:buNone/>
                <a:defRPr/>
              </a:pPr>
              <a:t>58</a:t>
            </a:fld>
            <a:endParaRPr kumimoji="0" lang="en-US" altLang="zh-CN" sz="1800" i="0">
              <a:solidFill>
                <a:srgbClr val="FF3300"/>
              </a:solidFill>
            </a:endParaRPr>
          </a:p>
        </p:txBody>
      </p:sp>
      <p:sp>
        <p:nvSpPr>
          <p:cNvPr id="3" name="Rectangle 2"/>
          <p:cNvSpPr>
            <a:spLocks noChangeArrowheads="1"/>
          </p:cNvSpPr>
          <p:nvPr/>
        </p:nvSpPr>
        <p:spPr bwMode="auto">
          <a:xfrm>
            <a:off x="2362200" y="604838"/>
            <a:ext cx="184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auto">
              <a:spcBef>
                <a:spcPct val="0"/>
              </a:spcBef>
              <a:spcAft>
                <a:spcPts val="0"/>
              </a:spcAft>
              <a:buNone/>
              <a:defRPr/>
            </a:pPr>
            <a:endParaRPr lang="zh-CN" altLang="en-US" sz="2800" b="1" i="0" kern="0">
              <a:solidFill>
                <a:srgbClr val="000000"/>
              </a:solidFill>
            </a:endParaRPr>
          </a:p>
        </p:txBody>
      </p:sp>
      <p:sp>
        <p:nvSpPr>
          <p:cNvPr id="4" name="Rectangle 3"/>
          <p:cNvSpPr>
            <a:spLocks noChangeArrowheads="1"/>
          </p:cNvSpPr>
          <p:nvPr/>
        </p:nvSpPr>
        <p:spPr bwMode="auto">
          <a:xfrm>
            <a:off x="2743201" y="1193800"/>
            <a:ext cx="74879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auto">
              <a:spcBef>
                <a:spcPct val="0"/>
              </a:spcBef>
              <a:spcAft>
                <a:spcPts val="0"/>
              </a:spcAft>
              <a:buNone/>
              <a:defRPr/>
            </a:pPr>
            <a:r>
              <a:rPr lang="zh-CN" altLang="en-US" sz="2800" b="1" i="0" kern="0">
                <a:solidFill>
                  <a:srgbClr val="000000"/>
                </a:solidFill>
              </a:rPr>
              <a:t> “在科学史上很难找到其它发现能象普朗克的</a:t>
            </a:r>
          </a:p>
        </p:txBody>
      </p:sp>
      <p:sp>
        <p:nvSpPr>
          <p:cNvPr id="5" name="Rectangle 4"/>
          <p:cNvSpPr>
            <a:spLocks noChangeArrowheads="1"/>
          </p:cNvSpPr>
          <p:nvPr/>
        </p:nvSpPr>
        <p:spPr bwMode="auto">
          <a:xfrm>
            <a:off x="2916239" y="2208213"/>
            <a:ext cx="3756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auto">
              <a:spcBef>
                <a:spcPct val="0"/>
              </a:spcBef>
              <a:spcAft>
                <a:spcPts val="0"/>
              </a:spcAft>
              <a:buNone/>
              <a:defRPr/>
            </a:pPr>
            <a:r>
              <a:rPr lang="zh-CN" altLang="en-US" sz="2800" b="1" i="0" kern="0">
                <a:solidFill>
                  <a:srgbClr val="000000"/>
                </a:solidFill>
                <a:latin typeface="Arial" panose="020B0604020202020204" pitchFamily="34" charset="0"/>
              </a:rPr>
              <a:t>产生</a:t>
            </a:r>
            <a:r>
              <a:rPr lang="zh-CN" altLang="en-US" sz="2800" b="1" i="0" kern="0">
                <a:solidFill>
                  <a:srgbClr val="000000"/>
                </a:solidFill>
              </a:rPr>
              <a:t>如此非凡的结果。</a:t>
            </a:r>
          </a:p>
        </p:txBody>
      </p:sp>
      <p:sp>
        <p:nvSpPr>
          <p:cNvPr id="6" name="Rectangle 5"/>
          <p:cNvSpPr>
            <a:spLocks noChangeArrowheads="1"/>
          </p:cNvSpPr>
          <p:nvPr/>
        </p:nvSpPr>
        <p:spPr bwMode="auto">
          <a:xfrm>
            <a:off x="2490788" y="1724026"/>
            <a:ext cx="74152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auto">
              <a:spcBef>
                <a:spcPct val="0"/>
              </a:spcBef>
              <a:spcAft>
                <a:spcPts val="0"/>
              </a:spcAft>
              <a:buNone/>
              <a:defRPr/>
            </a:pPr>
            <a:r>
              <a:rPr lang="zh-CN" altLang="en-US" sz="2800" b="1" i="0" kern="0">
                <a:solidFill>
                  <a:srgbClr val="000000"/>
                </a:solidFill>
              </a:rPr>
              <a:t>     </a:t>
            </a:r>
            <a:r>
              <a:rPr lang="zh-CN" altLang="en-US" sz="2800" b="1" i="0" u="sng" kern="0">
                <a:solidFill>
                  <a:srgbClr val="000000"/>
                </a:solidFill>
              </a:rPr>
              <a:t>基本作用量子</a:t>
            </a:r>
            <a:r>
              <a:rPr lang="zh-CN" altLang="en-US" sz="2800" b="1" i="0" kern="0">
                <a:solidFill>
                  <a:srgbClr val="000000"/>
                </a:solidFill>
              </a:rPr>
              <a:t>一样在仅仅一代人的短时间里</a:t>
            </a:r>
          </a:p>
        </p:txBody>
      </p:sp>
      <p:sp>
        <p:nvSpPr>
          <p:cNvPr id="7" name="Rectangle 6"/>
          <p:cNvSpPr>
            <a:spLocks noChangeArrowheads="1"/>
          </p:cNvSpPr>
          <p:nvPr/>
        </p:nvSpPr>
        <p:spPr bwMode="auto">
          <a:xfrm>
            <a:off x="2927351" y="2781301"/>
            <a:ext cx="44672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auto">
              <a:spcBef>
                <a:spcPct val="0"/>
              </a:spcBef>
              <a:spcAft>
                <a:spcPts val="0"/>
              </a:spcAft>
              <a:buNone/>
              <a:defRPr/>
            </a:pPr>
            <a:r>
              <a:rPr lang="zh-CN" altLang="en-US" sz="2800" b="1" i="0" kern="0">
                <a:solidFill>
                  <a:srgbClr val="000000"/>
                </a:solidFill>
              </a:rPr>
              <a:t>这个发现将人类的观念——</a:t>
            </a:r>
          </a:p>
        </p:txBody>
      </p:sp>
      <p:sp>
        <p:nvSpPr>
          <p:cNvPr id="8" name="Rectangle 7"/>
          <p:cNvSpPr>
            <a:spLocks noChangeArrowheads="1"/>
          </p:cNvSpPr>
          <p:nvPr/>
        </p:nvSpPr>
        <p:spPr bwMode="auto">
          <a:xfrm>
            <a:off x="2944813" y="3225800"/>
            <a:ext cx="697071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auto">
              <a:lnSpc>
                <a:spcPct val="120000"/>
              </a:lnSpc>
              <a:spcBef>
                <a:spcPct val="0"/>
              </a:spcBef>
              <a:spcAft>
                <a:spcPts val="0"/>
              </a:spcAft>
              <a:buNone/>
              <a:defRPr/>
            </a:pPr>
            <a:r>
              <a:rPr lang="zh-CN" altLang="en-US" sz="2800" b="1" i="0" kern="0">
                <a:solidFill>
                  <a:srgbClr val="000000"/>
                </a:solidFill>
              </a:rPr>
              <a:t>不仅是有关经典科学的观念，而且是有关通</a:t>
            </a:r>
          </a:p>
        </p:txBody>
      </p:sp>
      <p:sp>
        <p:nvSpPr>
          <p:cNvPr id="9" name="Text Box 8"/>
          <p:cNvSpPr txBox="1">
            <a:spLocks noChangeArrowheads="1"/>
          </p:cNvSpPr>
          <p:nvPr/>
        </p:nvSpPr>
        <p:spPr bwMode="auto">
          <a:xfrm>
            <a:off x="2351088" y="5141913"/>
            <a:ext cx="8553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auto">
              <a:spcBef>
                <a:spcPct val="50000"/>
              </a:spcBef>
              <a:spcAft>
                <a:spcPts val="0"/>
              </a:spcAft>
              <a:buNone/>
              <a:defRPr/>
            </a:pPr>
            <a:r>
              <a:rPr lang="zh-CN" altLang="en-US" sz="2800" b="1" i="0" kern="0">
                <a:solidFill>
                  <a:srgbClr val="000000"/>
                </a:solidFill>
                <a:latin typeface="宋体" panose="02010600030101010101" pitchFamily="2" charset="-122"/>
              </a:rPr>
              <a:t>普朗克本人在若干年内也有过很多的困惑和彷徨</a:t>
            </a:r>
            <a:r>
              <a:rPr lang="zh-CN" altLang="en-US" sz="2800" b="1" i="0" kern="0">
                <a:solidFill>
                  <a:srgbClr val="000000"/>
                </a:solidFill>
              </a:rPr>
              <a:t>…</a:t>
            </a:r>
            <a:endParaRPr lang="zh-CN" altLang="en-US" sz="2800" b="1" i="0" kern="0">
              <a:solidFill>
                <a:srgbClr val="000000"/>
              </a:solidFill>
              <a:latin typeface="宋体" panose="02010600030101010101" pitchFamily="2" charset="-122"/>
            </a:endParaRPr>
          </a:p>
        </p:txBody>
      </p:sp>
      <p:sp>
        <p:nvSpPr>
          <p:cNvPr id="10" name="Text Box 9"/>
          <p:cNvSpPr txBox="1">
            <a:spLocks noChangeArrowheads="1"/>
          </p:cNvSpPr>
          <p:nvPr/>
        </p:nvSpPr>
        <p:spPr bwMode="auto">
          <a:xfrm>
            <a:off x="2135188" y="4494214"/>
            <a:ext cx="8534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auto">
              <a:spcBef>
                <a:spcPct val="0"/>
              </a:spcBef>
              <a:spcAft>
                <a:spcPts val="0"/>
              </a:spcAft>
              <a:buNone/>
              <a:defRPr/>
            </a:pPr>
            <a:r>
              <a:rPr lang="zh-CN" altLang="en-US" b="1" i="0" kern="0">
                <a:solidFill>
                  <a:srgbClr val="0000FF"/>
                </a:solidFill>
                <a:latin typeface="宋体" panose="02010600030101010101" pitchFamily="2" charset="-122"/>
              </a:rPr>
              <a:t> </a:t>
            </a:r>
            <a:r>
              <a:rPr lang="zh-CN" altLang="en-US" sz="2800" b="1" i="0" kern="0">
                <a:solidFill>
                  <a:srgbClr val="0000FF"/>
                </a:solidFill>
                <a:latin typeface="宋体" panose="02010600030101010101" pitchFamily="2" charset="-122"/>
              </a:rPr>
              <a:t>能量不连续的概念与经典物理学是完全不相容的！</a:t>
            </a:r>
            <a:endParaRPr lang="zh-CN" altLang="en-US" sz="2800" b="1" i="0" kern="0">
              <a:solidFill>
                <a:srgbClr val="0000FF"/>
              </a:solidFill>
            </a:endParaRPr>
          </a:p>
        </p:txBody>
      </p:sp>
      <p:sp>
        <p:nvSpPr>
          <p:cNvPr id="11" name="Text Box 10"/>
          <p:cNvSpPr txBox="1">
            <a:spLocks noChangeArrowheads="1"/>
          </p:cNvSpPr>
          <p:nvPr/>
        </p:nvSpPr>
        <p:spPr bwMode="auto">
          <a:xfrm>
            <a:off x="2908300" y="3833813"/>
            <a:ext cx="7213834"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auto">
              <a:lnSpc>
                <a:spcPct val="120000"/>
              </a:lnSpc>
              <a:spcBef>
                <a:spcPct val="0"/>
              </a:spcBef>
              <a:spcAft>
                <a:spcPts val="0"/>
              </a:spcAft>
              <a:buNone/>
              <a:defRPr/>
            </a:pPr>
            <a:r>
              <a:rPr lang="zh-CN" altLang="en-US" sz="2800" b="1" i="0" kern="0">
                <a:solidFill>
                  <a:srgbClr val="000000"/>
                </a:solidFill>
              </a:rPr>
              <a:t>常思维方式的观念的基础砸得粉碎， … …”</a:t>
            </a:r>
            <a:endParaRPr kumimoji="0" lang="zh-CN" altLang="en-US" sz="2800" b="1" i="0" kern="0">
              <a:solidFill>
                <a:srgbClr val="000000"/>
              </a:solidFill>
            </a:endParaRPr>
          </a:p>
        </p:txBody>
      </p:sp>
      <p:sp>
        <p:nvSpPr>
          <p:cNvPr id="12" name="Rectangle 11"/>
          <p:cNvSpPr txBox="1">
            <a:spLocks noChangeArrowheads="1"/>
          </p:cNvSpPr>
          <p:nvPr/>
        </p:nvSpPr>
        <p:spPr bwMode="auto">
          <a:xfrm>
            <a:off x="23622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b="1" i="0" kern="0">
                <a:solidFill>
                  <a:srgbClr val="FF00FF"/>
                </a:solidFill>
                <a:latin typeface="宋体" panose="02010600030101010101" pitchFamily="2" charset="-122"/>
                <a:ea typeface="宋体"/>
                <a:sym typeface="Symbol" panose="05050102010706020507" pitchFamily="18" charset="2"/>
              </a:rPr>
              <a:t></a:t>
            </a:r>
            <a:r>
              <a:rPr lang="zh-CN" altLang="en-US" sz="2800" b="1" i="0" kern="0">
                <a:solidFill>
                  <a:srgbClr val="FF00FF"/>
                </a:solidFill>
                <a:latin typeface="Times New Roman"/>
                <a:ea typeface="宋体"/>
              </a:rPr>
              <a:t> </a:t>
            </a:r>
            <a:r>
              <a:rPr lang="zh-CN" altLang="en-US" sz="2800" b="1" i="0" kern="0">
                <a:solidFill>
                  <a:srgbClr val="FF0000"/>
                </a:solidFill>
                <a:latin typeface="Times New Roman"/>
                <a:ea typeface="宋体"/>
              </a:rPr>
              <a:t>玻尔对普朗克量子论的评价：</a:t>
            </a:r>
            <a:endParaRPr lang="zh-CN" altLang="en-US" i="0" kern="0">
              <a:solidFill>
                <a:srgbClr val="000000"/>
              </a:solidFill>
              <a:latin typeface="Times New Roman"/>
              <a:ea typeface="宋体"/>
            </a:endParaRPr>
          </a:p>
        </p:txBody>
      </p:sp>
    </p:spTree>
    <p:extLst>
      <p:ext uri="{BB962C8B-B14F-4D97-AF65-F5344CB8AC3E}">
        <p14:creationId xmlns:p14="http://schemas.microsoft.com/office/powerpoint/2010/main" val="307969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P spid="6" grpId="0" autoUpdateAnimBg="0"/>
      <p:bldP spid="7" grpId="0" autoUpdateAnimBg="0"/>
      <p:bldP spid="8" grpId="0" autoUpdateAnimBg="0"/>
      <p:bldP spid="9" grpId="0" autoUpdateAnimBg="0"/>
      <p:bldP spid="10" grpId="0" autoUpdateAnimBg="0"/>
      <p:bldP spid="11"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a:grpSpLocks/>
          </p:cNvGrpSpPr>
          <p:nvPr/>
        </p:nvGrpSpPr>
        <p:grpSpPr bwMode="auto">
          <a:xfrm>
            <a:off x="2206626" y="765176"/>
            <a:ext cx="7921625" cy="900113"/>
            <a:chOff x="192" y="1093"/>
            <a:chExt cx="4990" cy="567"/>
          </a:xfrm>
        </p:grpSpPr>
        <p:sp>
          <p:nvSpPr>
            <p:cNvPr id="3" name="Text Box 14"/>
            <p:cNvSpPr txBox="1">
              <a:spLocks noChangeArrowheads="1"/>
            </p:cNvSpPr>
            <p:nvPr/>
          </p:nvSpPr>
          <p:spPr bwMode="auto">
            <a:xfrm>
              <a:off x="192" y="1093"/>
              <a:ext cx="49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auto">
                <a:spcBef>
                  <a:spcPts val="0"/>
                </a:spcBef>
                <a:spcAft>
                  <a:spcPts val="0"/>
                </a:spcAft>
                <a:defRPr/>
              </a:pPr>
              <a:r>
                <a:rPr lang="en-US" altLang="zh-CN" sz="2800" b="1" i="0" kern="0">
                  <a:solidFill>
                    <a:srgbClr val="FF0000"/>
                  </a:solidFill>
                </a:rPr>
                <a:t> </a:t>
              </a:r>
              <a:r>
                <a:rPr lang="en-US" altLang="zh-CN" sz="2800" b="1" i="0" kern="0">
                  <a:solidFill>
                    <a:srgbClr val="FF00FF"/>
                  </a:solidFill>
                  <a:latin typeface="宋体" panose="02010600030101010101" pitchFamily="2" charset="-122"/>
                  <a:sym typeface="Symbol" panose="05050102010706020507" pitchFamily="18" charset="2"/>
                </a:rPr>
                <a:t></a:t>
              </a:r>
              <a:r>
                <a:rPr lang="zh-CN" altLang="en-US" sz="2800" b="1" i="0" kern="0">
                  <a:solidFill>
                    <a:srgbClr val="FF0000"/>
                  </a:solidFill>
                </a:rPr>
                <a:t>爱因斯坦在</a:t>
              </a:r>
              <a:r>
                <a:rPr lang="en-US" altLang="zh-CN" sz="2800" b="1" i="0" kern="0">
                  <a:solidFill>
                    <a:srgbClr val="FF0000"/>
                  </a:solidFill>
                </a:rPr>
                <a:t>1918</a:t>
              </a:r>
              <a:r>
                <a:rPr lang="zh-CN" altLang="en-US" sz="2800" b="1" i="0" kern="0">
                  <a:solidFill>
                    <a:srgbClr val="FF0000"/>
                  </a:solidFill>
                </a:rPr>
                <a:t>年</a:t>
              </a:r>
              <a:r>
                <a:rPr lang="en-US" altLang="zh-CN" sz="2800" b="1" i="0" kern="0">
                  <a:solidFill>
                    <a:srgbClr val="FF0000"/>
                  </a:solidFill>
                </a:rPr>
                <a:t>4</a:t>
              </a:r>
              <a:r>
                <a:rPr lang="zh-CN" altLang="en-US" sz="2800" b="1" i="0" kern="0">
                  <a:solidFill>
                    <a:srgbClr val="FF0000"/>
                  </a:solidFill>
                </a:rPr>
                <a:t>月普朗克六十岁生日</a:t>
              </a:r>
            </a:p>
          </p:txBody>
        </p:sp>
        <p:sp>
          <p:nvSpPr>
            <p:cNvPr id="4" name="Rectangle 15"/>
            <p:cNvSpPr>
              <a:spLocks noChangeArrowheads="1"/>
            </p:cNvSpPr>
            <p:nvPr/>
          </p:nvSpPr>
          <p:spPr bwMode="auto">
            <a:xfrm>
              <a:off x="1373" y="1333"/>
              <a:ext cx="23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auto">
                <a:spcBef>
                  <a:spcPts val="0"/>
                </a:spcBef>
                <a:spcAft>
                  <a:spcPts val="0"/>
                </a:spcAft>
                <a:defRPr/>
              </a:pPr>
              <a:r>
                <a:rPr lang="zh-CN" altLang="en-US" sz="2800" b="1" i="0" kern="0">
                  <a:solidFill>
                    <a:srgbClr val="FF0000"/>
                  </a:solidFill>
                </a:rPr>
                <a:t>庆祝会上的一段讲话：</a:t>
              </a:r>
            </a:p>
          </p:txBody>
        </p:sp>
      </p:grpSp>
      <p:sp>
        <p:nvSpPr>
          <p:cNvPr id="5" name="Rectangle 16"/>
          <p:cNvSpPr>
            <a:spLocks noChangeArrowheads="1"/>
          </p:cNvSpPr>
          <p:nvPr/>
        </p:nvSpPr>
        <p:spPr bwMode="auto">
          <a:xfrm>
            <a:off x="2349500" y="1758951"/>
            <a:ext cx="7862888" cy="62547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auto">
              <a:lnSpc>
                <a:spcPct val="125000"/>
              </a:lnSpc>
              <a:spcBef>
                <a:spcPts val="0"/>
              </a:spcBef>
              <a:spcAft>
                <a:spcPts val="0"/>
              </a:spcAft>
              <a:defRPr/>
            </a:pPr>
            <a:r>
              <a:rPr lang="en-US" altLang="zh-CN" sz="2800" b="1" i="0" kern="0">
                <a:solidFill>
                  <a:srgbClr val="000000"/>
                </a:solidFill>
              </a:rPr>
              <a:t>“</a:t>
            </a:r>
            <a:r>
              <a:rPr lang="zh-CN" altLang="en-US" sz="2800" b="1" i="0" kern="0">
                <a:solidFill>
                  <a:srgbClr val="000000"/>
                </a:solidFill>
              </a:rPr>
              <a:t>在科学的殿堂里有各种各样的人：有人爱科学是</a:t>
            </a:r>
          </a:p>
        </p:txBody>
      </p:sp>
      <p:sp>
        <p:nvSpPr>
          <p:cNvPr id="6" name="Text Box 17"/>
          <p:cNvSpPr txBox="1">
            <a:spLocks noChangeArrowheads="1"/>
          </p:cNvSpPr>
          <p:nvPr/>
        </p:nvSpPr>
        <p:spPr bwMode="auto">
          <a:xfrm>
            <a:off x="2566988" y="4854576"/>
            <a:ext cx="746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auto">
              <a:spcBef>
                <a:spcPct val="50000"/>
              </a:spcBef>
              <a:spcAft>
                <a:spcPts val="0"/>
              </a:spcAft>
              <a:defRPr/>
            </a:pPr>
            <a:r>
              <a:rPr lang="zh-CN" altLang="en-US" sz="2800" b="1" i="0" kern="0">
                <a:solidFill>
                  <a:srgbClr val="FF0000"/>
                </a:solidFill>
                <a:latin typeface="宋体" panose="02010600030101010101" pitchFamily="2" charset="-122"/>
              </a:rPr>
              <a:t>普朗克</a:t>
            </a:r>
            <a:r>
              <a:rPr lang="zh-CN" altLang="en-US" sz="2800" b="1" i="0" kern="0">
                <a:solidFill>
                  <a:srgbClr val="FF0000"/>
                </a:solidFill>
              </a:rPr>
              <a:t>获得</a:t>
            </a:r>
            <a:r>
              <a:rPr lang="en-US" altLang="zh-CN" sz="2800" b="1" i="0" kern="0">
                <a:solidFill>
                  <a:srgbClr val="FF0000"/>
                </a:solidFill>
              </a:rPr>
              <a:t>1918</a:t>
            </a:r>
            <a:r>
              <a:rPr lang="zh-CN" altLang="en-US" sz="2800" b="1" i="0" kern="0">
                <a:solidFill>
                  <a:srgbClr val="FF0000"/>
                </a:solidFill>
              </a:rPr>
              <a:t>年诺贝尔物理学奖。</a:t>
            </a:r>
          </a:p>
        </p:txBody>
      </p:sp>
      <p:sp>
        <p:nvSpPr>
          <p:cNvPr id="7" name="Text Box 18"/>
          <p:cNvSpPr txBox="1">
            <a:spLocks noChangeArrowheads="1"/>
          </p:cNvSpPr>
          <p:nvPr/>
        </p:nvSpPr>
        <p:spPr bwMode="auto">
          <a:xfrm>
            <a:off x="2495550" y="3956050"/>
            <a:ext cx="6676828" cy="630942"/>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auto">
              <a:lnSpc>
                <a:spcPct val="125000"/>
              </a:lnSpc>
              <a:spcBef>
                <a:spcPts val="0"/>
              </a:spcBef>
              <a:spcAft>
                <a:spcPts val="0"/>
              </a:spcAft>
              <a:defRPr/>
            </a:pPr>
            <a:r>
              <a:rPr lang="zh-CN" altLang="en-US" sz="2800" b="1" i="0" kern="0">
                <a:solidFill>
                  <a:srgbClr val="0000FF"/>
                </a:solidFill>
              </a:rPr>
              <a:t>以伟大的创造性观念造福于世界的人</a:t>
            </a:r>
            <a:r>
              <a:rPr lang="zh-CN" altLang="en-US" sz="2800" b="1" i="0" kern="0">
                <a:solidFill>
                  <a:srgbClr val="3333FF"/>
                </a:solidFill>
              </a:rPr>
              <a:t>。</a:t>
            </a:r>
            <a:r>
              <a:rPr lang="zh-CN" altLang="en-US" sz="2800" b="1" i="0" kern="0">
                <a:solidFill>
                  <a:srgbClr val="000000"/>
                </a:solidFill>
              </a:rPr>
              <a:t>”</a:t>
            </a:r>
          </a:p>
        </p:txBody>
      </p:sp>
      <p:sp>
        <p:nvSpPr>
          <p:cNvPr id="8" name="Text Box 19"/>
          <p:cNvSpPr txBox="1">
            <a:spLocks noChangeArrowheads="1"/>
          </p:cNvSpPr>
          <p:nvPr/>
        </p:nvSpPr>
        <p:spPr bwMode="auto">
          <a:xfrm>
            <a:off x="2547939" y="2349501"/>
            <a:ext cx="7685087" cy="519113"/>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auto">
              <a:spcBef>
                <a:spcPts val="0"/>
              </a:spcBef>
              <a:spcAft>
                <a:spcPts val="0"/>
              </a:spcAft>
              <a:defRPr/>
            </a:pPr>
            <a:r>
              <a:rPr lang="zh-CN" altLang="en-US" sz="2800" b="1" i="0" kern="0">
                <a:solidFill>
                  <a:srgbClr val="000000"/>
                </a:solidFill>
              </a:rPr>
              <a:t>为了满足智力上的快感；有人是为了纯粹功利的</a:t>
            </a:r>
            <a:endParaRPr kumimoji="0" lang="zh-CN" altLang="en-US" sz="2800" b="1" i="0" kern="0">
              <a:solidFill>
                <a:srgbClr val="000000"/>
              </a:solidFill>
            </a:endParaRPr>
          </a:p>
        </p:txBody>
      </p:sp>
      <p:sp>
        <p:nvSpPr>
          <p:cNvPr id="9" name="Text Box 20"/>
          <p:cNvSpPr txBox="1">
            <a:spLocks noChangeArrowheads="1"/>
          </p:cNvSpPr>
          <p:nvPr/>
        </p:nvSpPr>
        <p:spPr bwMode="auto">
          <a:xfrm>
            <a:off x="2514600" y="2852738"/>
            <a:ext cx="7685088" cy="519112"/>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auto">
              <a:spcBef>
                <a:spcPts val="0"/>
              </a:spcBef>
              <a:spcAft>
                <a:spcPts val="0"/>
              </a:spcAft>
              <a:defRPr/>
            </a:pPr>
            <a:r>
              <a:rPr lang="zh-CN" altLang="en-US" sz="2800" b="1" i="0" kern="0">
                <a:solidFill>
                  <a:srgbClr val="000000"/>
                </a:solidFill>
              </a:rPr>
              <a:t>目的，而普朗克热爱科学是为了得到现象世界那</a:t>
            </a:r>
            <a:endParaRPr kumimoji="0" lang="zh-CN" altLang="en-US" sz="2800" b="1" i="0" kern="0">
              <a:solidFill>
                <a:srgbClr val="000000"/>
              </a:solidFill>
            </a:endParaRPr>
          </a:p>
        </p:txBody>
      </p:sp>
      <p:sp>
        <p:nvSpPr>
          <p:cNvPr id="10" name="Text Box 21"/>
          <p:cNvSpPr txBox="1">
            <a:spLocks noChangeArrowheads="1"/>
          </p:cNvSpPr>
          <p:nvPr/>
        </p:nvSpPr>
        <p:spPr bwMode="auto">
          <a:xfrm>
            <a:off x="2495551" y="3429001"/>
            <a:ext cx="5984875" cy="519113"/>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auto">
              <a:spcBef>
                <a:spcPts val="0"/>
              </a:spcBef>
              <a:spcAft>
                <a:spcPts val="0"/>
              </a:spcAft>
              <a:defRPr/>
            </a:pPr>
            <a:r>
              <a:rPr lang="zh-CN" altLang="en-US" sz="2800" b="1" i="0" kern="0">
                <a:solidFill>
                  <a:srgbClr val="000000"/>
                </a:solidFill>
              </a:rPr>
              <a:t>些普遍的基本规律，</a:t>
            </a:r>
            <a:r>
              <a:rPr lang="en-US" altLang="zh-CN" sz="2800" b="1" i="0" kern="0">
                <a:solidFill>
                  <a:srgbClr val="000000"/>
                </a:solidFill>
              </a:rPr>
              <a:t>… …</a:t>
            </a:r>
            <a:r>
              <a:rPr lang="zh-CN" altLang="en-US" sz="2800" b="1" i="0" kern="0">
                <a:solidFill>
                  <a:srgbClr val="000000"/>
                </a:solidFill>
              </a:rPr>
              <a:t>他成了一个</a:t>
            </a:r>
            <a:endParaRPr kumimoji="0" lang="zh-CN" altLang="en-US" sz="2800" b="1" i="0" kern="0">
              <a:solidFill>
                <a:srgbClr val="000000"/>
              </a:solidFill>
            </a:endParaRPr>
          </a:p>
        </p:txBody>
      </p:sp>
    </p:spTree>
    <p:extLst>
      <p:ext uri="{BB962C8B-B14F-4D97-AF65-F5344CB8AC3E}">
        <p14:creationId xmlns:p14="http://schemas.microsoft.com/office/powerpoint/2010/main" val="333504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2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2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2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矩形 1"/>
          <p:cNvSpPr>
            <a:spLocks noChangeArrowheads="1"/>
          </p:cNvSpPr>
          <p:nvPr/>
        </p:nvSpPr>
        <p:spPr bwMode="auto">
          <a:xfrm>
            <a:off x="2024064" y="857250"/>
            <a:ext cx="8072437"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lang="zh-CN" altLang="en-US" sz="3200" b="1" i="0">
                <a:solidFill>
                  <a:srgbClr val="0000CC"/>
                </a:solidFill>
                <a:latin typeface="宋体" panose="02010600030101010101" pitchFamily="2" charset="-122"/>
              </a:rPr>
              <a:t>自古到今，人们就在不断地思索，世界万物由什么构成的？它有最小结构吗</a:t>
            </a:r>
            <a:r>
              <a:rPr lang="en-US" altLang="zh-CN" sz="3200" b="1" i="0">
                <a:solidFill>
                  <a:srgbClr val="0000CC"/>
                </a:solidFill>
                <a:latin typeface="宋体" panose="02010600030101010101" pitchFamily="2" charset="-122"/>
              </a:rPr>
              <a:t>?</a:t>
            </a:r>
          </a:p>
          <a:p>
            <a:pPr algn="just" eaLnBrk="1" hangingPunct="1">
              <a:lnSpc>
                <a:spcPct val="90000"/>
              </a:lnSpc>
            </a:pPr>
            <a:r>
              <a:rPr lang="zh-CN" altLang="en-US" sz="3200" b="1" i="0">
                <a:latin typeface="宋体" panose="02010600030101010101" pitchFamily="2" charset="-122"/>
              </a:rPr>
              <a:t>哲学家</a:t>
            </a:r>
            <a:r>
              <a:rPr lang="zh-CN" altLang="en-US" sz="3200" b="1" i="0">
                <a:solidFill>
                  <a:srgbClr val="FF0000"/>
                </a:solidFill>
                <a:latin typeface="宋体" panose="02010600030101010101" pitchFamily="2" charset="-122"/>
              </a:rPr>
              <a:t>亚里士多德</a:t>
            </a:r>
            <a:r>
              <a:rPr lang="zh-CN" altLang="en-US" sz="3200" b="1" i="0">
                <a:latin typeface="宋体" panose="02010600030101010101" pitchFamily="2" charset="-122"/>
              </a:rPr>
              <a:t>等人则认为物质是连续的，世界万物由土、空气、水、火这四种元素组成的，而天则是第五种元素“以太”所组成的</a:t>
            </a:r>
          </a:p>
          <a:p>
            <a:pPr algn="just" eaLnBrk="1" hangingPunct="1">
              <a:lnSpc>
                <a:spcPct val="90000"/>
              </a:lnSpc>
            </a:pPr>
            <a:r>
              <a:rPr lang="zh-CN" altLang="en-US" sz="3200" b="1" i="0">
                <a:solidFill>
                  <a:srgbClr val="008000"/>
                </a:solidFill>
                <a:latin typeface="宋体" panose="02010600030101010101" pitchFamily="2" charset="-122"/>
              </a:rPr>
              <a:t>古希腊哲学家</a:t>
            </a:r>
            <a:r>
              <a:rPr lang="zh-CN" altLang="en-US" sz="3200" b="1" i="0">
                <a:solidFill>
                  <a:srgbClr val="FF0000"/>
                </a:solidFill>
                <a:latin typeface="宋体" panose="02010600030101010101" pitchFamily="2" charset="-122"/>
              </a:rPr>
              <a:t>德谟克利特等</a:t>
            </a:r>
            <a:r>
              <a:rPr lang="zh-CN" altLang="en-US" sz="3200" b="1" i="0">
                <a:solidFill>
                  <a:srgbClr val="008000"/>
                </a:solidFill>
                <a:latin typeface="宋体" panose="02010600030101010101" pitchFamily="2" charset="-122"/>
              </a:rPr>
              <a:t>人认为，物质是不连续的，分到最后将由一些不可再分的东西所组成，他把这种物质的基元命名为“</a:t>
            </a:r>
            <a:r>
              <a:rPr lang="en-US" altLang="zh-CN" sz="3200" b="1" i="0">
                <a:solidFill>
                  <a:srgbClr val="008000"/>
                </a:solidFill>
                <a:latin typeface="宋体" panose="02010600030101010101" pitchFamily="2" charset="-122"/>
              </a:rPr>
              <a:t>atoms</a:t>
            </a:r>
            <a:r>
              <a:rPr lang="zh-CN" altLang="en-US" sz="3200" b="1" i="0">
                <a:solidFill>
                  <a:srgbClr val="008000"/>
                </a:solidFill>
                <a:latin typeface="宋体" panose="02010600030101010101" pitchFamily="2" charset="-122"/>
              </a:rPr>
              <a:t>（“</a:t>
            </a:r>
            <a:r>
              <a:rPr lang="zh-CN" altLang="en-US" sz="3200" b="1" i="0">
                <a:solidFill>
                  <a:srgbClr val="FF0000"/>
                </a:solidFill>
                <a:latin typeface="宋体" panose="02010600030101010101" pitchFamily="2" charset="-122"/>
              </a:rPr>
              <a:t>原子</a:t>
            </a:r>
            <a:r>
              <a:rPr lang="zh-CN" altLang="en-US" sz="3200" b="1" i="0">
                <a:solidFill>
                  <a:srgbClr val="008000"/>
                </a:solidFill>
                <a:latin typeface="宋体" panose="02010600030101010101" pitchFamily="2" charset="-122"/>
              </a:rPr>
              <a:t>”）”，古希腊文的意思是“不可再分的东西”。</a:t>
            </a:r>
          </a:p>
        </p:txBody>
      </p:sp>
      <p:sp>
        <p:nvSpPr>
          <p:cNvPr id="3" name="Rectangle 2"/>
          <p:cNvSpPr txBox="1">
            <a:spLocks noChangeArrowheads="1"/>
          </p:cNvSpPr>
          <p:nvPr/>
        </p:nvSpPr>
        <p:spPr>
          <a:xfrm>
            <a:off x="1828800" y="0"/>
            <a:ext cx="7010400" cy="762000"/>
          </a:xfrm>
          <a:prstGeom prst="rect">
            <a:avLst/>
          </a:prstGeom>
          <a:gradFill rotWithShape="1">
            <a:gsLst>
              <a:gs pos="0">
                <a:srgbClr val="FF00FF"/>
              </a:gs>
              <a:gs pos="50000">
                <a:schemeClr val="bg1"/>
              </a:gs>
              <a:gs pos="100000">
                <a:srgbClr val="FF00FF"/>
              </a:gs>
            </a:gsLst>
            <a:lin ang="5400000" scaled="1"/>
          </a:gradFill>
          <a:effectLst>
            <a:outerShdw dist="107763" dir="18900000" algn="ctr" rotWithShape="0">
              <a:srgbClr val="0000FF"/>
            </a:outerShdw>
          </a:effectLst>
        </p:spPr>
        <p:txBody>
          <a:bodyPr/>
          <a:lstStyle/>
          <a:p>
            <a:pPr algn="ctr">
              <a:defRPr/>
            </a:pPr>
            <a:r>
              <a:rPr lang="zh-CN" altLang="en-US" sz="4400" i="0" kern="0">
                <a:latin typeface="+mj-lt"/>
                <a:ea typeface="+mj-ea"/>
                <a:cs typeface="+mj-cs"/>
              </a:rPr>
              <a:t>二、世纪之交的三大发现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arbrak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Box 51"/>
          <p:cNvSpPr txBox="1">
            <a:spLocks noChangeArrowheads="1"/>
          </p:cNvSpPr>
          <p:nvPr/>
        </p:nvSpPr>
        <p:spPr bwMode="auto">
          <a:xfrm>
            <a:off x="2419523" y="249091"/>
            <a:ext cx="4608513"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57200" indent="-4572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nSpc>
                <a:spcPct val="120000"/>
              </a:lnSpc>
              <a:spcBef>
                <a:spcPct val="50000"/>
              </a:spcBef>
              <a:buFontTx/>
              <a:buChar char="•"/>
            </a:pPr>
            <a:r>
              <a:rPr kumimoji="0" lang="zh-CN" altLang="en-US" sz="3200" b="1" i="0" dirty="0">
                <a:solidFill>
                  <a:srgbClr val="CC3300"/>
                </a:solidFill>
                <a:ea typeface="黑体" panose="02010609060101010101" pitchFamily="49" charset="-122"/>
              </a:rPr>
              <a:t>普朗克能量子假设</a:t>
            </a:r>
            <a:r>
              <a:rPr kumimoji="0" lang="en-US" altLang="zh-CN" sz="3200" b="1" i="0" dirty="0">
                <a:solidFill>
                  <a:srgbClr val="CC3300"/>
                </a:solidFill>
                <a:ea typeface="黑体" panose="02010609060101010101" pitchFamily="49" charset="-122"/>
              </a:rPr>
              <a:t>:</a:t>
            </a:r>
          </a:p>
        </p:txBody>
      </p:sp>
      <p:sp>
        <p:nvSpPr>
          <p:cNvPr id="3" name="Text Box 52"/>
          <p:cNvSpPr txBox="1">
            <a:spLocks noChangeArrowheads="1"/>
          </p:cNvSpPr>
          <p:nvPr/>
        </p:nvSpPr>
        <p:spPr bwMode="auto">
          <a:xfrm>
            <a:off x="2072534" y="939776"/>
            <a:ext cx="8343947"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457200" indent="-4572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marL="0" indent="0">
              <a:lnSpc>
                <a:spcPct val="120000"/>
              </a:lnSpc>
              <a:spcBef>
                <a:spcPct val="50000"/>
              </a:spcBef>
            </a:pPr>
            <a:r>
              <a:rPr lang="zh-CN" altLang="zh-CN" sz="2800" b="1" i="0" dirty="0">
                <a:solidFill>
                  <a:schemeClr val="accent2"/>
                </a:solidFill>
                <a:latin typeface="Century Schoolbook" panose="02040604050505020304" pitchFamily="18" charset="0"/>
              </a:rPr>
              <a:t>空腔壁</a:t>
            </a:r>
            <a:r>
              <a:rPr kumimoji="0" lang="zh-CN" altLang="en-US" sz="2800" b="1" i="0" dirty="0">
                <a:solidFill>
                  <a:srgbClr val="0000FF"/>
                </a:solidFill>
                <a:latin typeface="Arial" panose="020B0604020202020204" pitchFamily="34" charset="0"/>
              </a:rPr>
              <a:t>黑体的原子可以看成作简谐振动的电偶极子，这些线性电振子可以吸收或发射辐射，同辐射场处于热平衡。每个原子振子发出任意</a:t>
            </a:r>
            <a:r>
              <a:rPr kumimoji="0" lang="zh-CN" altLang="en-US" sz="2800" b="1" i="0" dirty="0">
                <a:solidFill>
                  <a:srgbClr val="0000FF"/>
                </a:solidFill>
              </a:rPr>
              <a:t>频率的</a:t>
            </a:r>
            <a:r>
              <a:rPr kumimoji="0" lang="zh-CN" altLang="en-US" sz="2800" b="1" i="0" dirty="0">
                <a:solidFill>
                  <a:srgbClr val="0000FF"/>
                </a:solidFill>
                <a:latin typeface="Arial" panose="020B0604020202020204" pitchFamily="34" charset="0"/>
              </a:rPr>
              <a:t>单色波，因此整个黑体就发出连续的辐射。原子振子的辐射场形成驻波。</a:t>
            </a:r>
          </a:p>
        </p:txBody>
      </p:sp>
      <p:sp>
        <p:nvSpPr>
          <p:cNvPr id="5" name="Rectangle 14"/>
          <p:cNvSpPr>
            <a:spLocks noChangeArrowheads="1"/>
          </p:cNvSpPr>
          <p:nvPr/>
        </p:nvSpPr>
        <p:spPr bwMode="auto">
          <a:xfrm>
            <a:off x="4007768" y="3472076"/>
            <a:ext cx="3343714" cy="2858652"/>
          </a:xfrm>
          <a:custGeom>
            <a:avLst/>
            <a:gdLst>
              <a:gd name="connsiteX0" fmla="*/ 0 w 2520280"/>
              <a:gd name="connsiteY0" fmla="*/ 1224136 h 2448272"/>
              <a:gd name="connsiteX1" fmla="*/ 1260140 w 2520280"/>
              <a:gd name="connsiteY1" fmla="*/ 0 h 2448272"/>
              <a:gd name="connsiteX2" fmla="*/ 2520280 w 2520280"/>
              <a:gd name="connsiteY2" fmla="*/ 1224136 h 2448272"/>
              <a:gd name="connsiteX3" fmla="*/ 1260140 w 2520280"/>
              <a:gd name="connsiteY3" fmla="*/ 2448272 h 2448272"/>
              <a:gd name="connsiteX4" fmla="*/ 0 w 2520280"/>
              <a:gd name="connsiteY4" fmla="*/ 1224136 h 2448272"/>
              <a:gd name="connsiteX5" fmla="*/ 612068 w 2520280"/>
              <a:gd name="connsiteY5" fmla="*/ 1224136 h 2448272"/>
              <a:gd name="connsiteX6" fmla="*/ 1260140 w 2520280"/>
              <a:gd name="connsiteY6" fmla="*/ 1836204 h 2448272"/>
              <a:gd name="connsiteX7" fmla="*/ 1908212 w 2520280"/>
              <a:gd name="connsiteY7" fmla="*/ 1224136 h 2448272"/>
              <a:gd name="connsiteX8" fmla="*/ 1260140 w 2520280"/>
              <a:gd name="connsiteY8" fmla="*/ 612068 h 2448272"/>
              <a:gd name="connsiteX9" fmla="*/ 612068 w 2520280"/>
              <a:gd name="connsiteY9" fmla="*/ 1224136 h 2448272"/>
              <a:gd name="connsiteX0" fmla="*/ 0 w 2520280"/>
              <a:gd name="connsiteY0" fmla="*/ 1224136 h 2448272"/>
              <a:gd name="connsiteX1" fmla="*/ 1260140 w 2520280"/>
              <a:gd name="connsiteY1" fmla="*/ 0 h 2448272"/>
              <a:gd name="connsiteX2" fmla="*/ 2520280 w 2520280"/>
              <a:gd name="connsiteY2" fmla="*/ 1224136 h 2448272"/>
              <a:gd name="connsiteX3" fmla="*/ 1260140 w 2520280"/>
              <a:gd name="connsiteY3" fmla="*/ 2448272 h 2448272"/>
              <a:gd name="connsiteX4" fmla="*/ 0 w 2520280"/>
              <a:gd name="connsiteY4" fmla="*/ 1224136 h 2448272"/>
              <a:gd name="connsiteX5" fmla="*/ 332668 w 2520280"/>
              <a:gd name="connsiteY5" fmla="*/ 1262236 h 2448272"/>
              <a:gd name="connsiteX6" fmla="*/ 1260140 w 2520280"/>
              <a:gd name="connsiteY6" fmla="*/ 1836204 h 2448272"/>
              <a:gd name="connsiteX7" fmla="*/ 1908212 w 2520280"/>
              <a:gd name="connsiteY7" fmla="*/ 1224136 h 2448272"/>
              <a:gd name="connsiteX8" fmla="*/ 1260140 w 2520280"/>
              <a:gd name="connsiteY8" fmla="*/ 612068 h 2448272"/>
              <a:gd name="connsiteX9" fmla="*/ 332668 w 2520280"/>
              <a:gd name="connsiteY9" fmla="*/ 1262236 h 2448272"/>
              <a:gd name="connsiteX0" fmla="*/ 0 w 2520280"/>
              <a:gd name="connsiteY0" fmla="*/ 1224136 h 2448272"/>
              <a:gd name="connsiteX1" fmla="*/ 1260140 w 2520280"/>
              <a:gd name="connsiteY1" fmla="*/ 0 h 2448272"/>
              <a:gd name="connsiteX2" fmla="*/ 2520280 w 2520280"/>
              <a:gd name="connsiteY2" fmla="*/ 1224136 h 2448272"/>
              <a:gd name="connsiteX3" fmla="*/ 1260140 w 2520280"/>
              <a:gd name="connsiteY3" fmla="*/ 2448272 h 2448272"/>
              <a:gd name="connsiteX4" fmla="*/ 0 w 2520280"/>
              <a:gd name="connsiteY4" fmla="*/ 1224136 h 2448272"/>
              <a:gd name="connsiteX5" fmla="*/ 332668 w 2520280"/>
              <a:gd name="connsiteY5" fmla="*/ 1262236 h 2448272"/>
              <a:gd name="connsiteX6" fmla="*/ 1260140 w 2520280"/>
              <a:gd name="connsiteY6" fmla="*/ 1836204 h 2448272"/>
              <a:gd name="connsiteX7" fmla="*/ 2301912 w 2520280"/>
              <a:gd name="connsiteY7" fmla="*/ 1262236 h 2448272"/>
              <a:gd name="connsiteX8" fmla="*/ 1260140 w 2520280"/>
              <a:gd name="connsiteY8" fmla="*/ 612068 h 2448272"/>
              <a:gd name="connsiteX9" fmla="*/ 332668 w 2520280"/>
              <a:gd name="connsiteY9" fmla="*/ 1262236 h 2448272"/>
              <a:gd name="connsiteX0" fmla="*/ 0 w 2520280"/>
              <a:gd name="connsiteY0" fmla="*/ 1224136 h 2448272"/>
              <a:gd name="connsiteX1" fmla="*/ 1260140 w 2520280"/>
              <a:gd name="connsiteY1" fmla="*/ 0 h 2448272"/>
              <a:gd name="connsiteX2" fmla="*/ 2520280 w 2520280"/>
              <a:gd name="connsiteY2" fmla="*/ 1224136 h 2448272"/>
              <a:gd name="connsiteX3" fmla="*/ 1260140 w 2520280"/>
              <a:gd name="connsiteY3" fmla="*/ 2448272 h 2448272"/>
              <a:gd name="connsiteX4" fmla="*/ 0 w 2520280"/>
              <a:gd name="connsiteY4" fmla="*/ 1224136 h 2448272"/>
              <a:gd name="connsiteX5" fmla="*/ 332668 w 2520280"/>
              <a:gd name="connsiteY5" fmla="*/ 1262236 h 2448272"/>
              <a:gd name="connsiteX6" fmla="*/ 1260140 w 2520280"/>
              <a:gd name="connsiteY6" fmla="*/ 2115604 h 2448272"/>
              <a:gd name="connsiteX7" fmla="*/ 2301912 w 2520280"/>
              <a:gd name="connsiteY7" fmla="*/ 1262236 h 2448272"/>
              <a:gd name="connsiteX8" fmla="*/ 1260140 w 2520280"/>
              <a:gd name="connsiteY8" fmla="*/ 612068 h 2448272"/>
              <a:gd name="connsiteX9" fmla="*/ 332668 w 2520280"/>
              <a:gd name="connsiteY9" fmla="*/ 1262236 h 2448272"/>
              <a:gd name="connsiteX0" fmla="*/ 0 w 2520280"/>
              <a:gd name="connsiteY0" fmla="*/ 1224136 h 2448272"/>
              <a:gd name="connsiteX1" fmla="*/ 1260140 w 2520280"/>
              <a:gd name="connsiteY1" fmla="*/ 0 h 2448272"/>
              <a:gd name="connsiteX2" fmla="*/ 2520280 w 2520280"/>
              <a:gd name="connsiteY2" fmla="*/ 1224136 h 2448272"/>
              <a:gd name="connsiteX3" fmla="*/ 1260140 w 2520280"/>
              <a:gd name="connsiteY3" fmla="*/ 2448272 h 2448272"/>
              <a:gd name="connsiteX4" fmla="*/ 0 w 2520280"/>
              <a:gd name="connsiteY4" fmla="*/ 1224136 h 2448272"/>
              <a:gd name="connsiteX5" fmla="*/ 332668 w 2520280"/>
              <a:gd name="connsiteY5" fmla="*/ 1262236 h 2448272"/>
              <a:gd name="connsiteX6" fmla="*/ 1260140 w 2520280"/>
              <a:gd name="connsiteY6" fmla="*/ 2115604 h 2448272"/>
              <a:gd name="connsiteX7" fmla="*/ 2301912 w 2520280"/>
              <a:gd name="connsiteY7" fmla="*/ 1262236 h 2448272"/>
              <a:gd name="connsiteX8" fmla="*/ 1260140 w 2520280"/>
              <a:gd name="connsiteY8" fmla="*/ 294568 h 2448272"/>
              <a:gd name="connsiteX9" fmla="*/ 332668 w 2520280"/>
              <a:gd name="connsiteY9" fmla="*/ 1262236 h 2448272"/>
              <a:gd name="connsiteX0" fmla="*/ 0 w 2634580"/>
              <a:gd name="connsiteY0" fmla="*/ 1249560 h 2448321"/>
              <a:gd name="connsiteX1" fmla="*/ 1374440 w 2634580"/>
              <a:gd name="connsiteY1" fmla="*/ 24 h 2448321"/>
              <a:gd name="connsiteX2" fmla="*/ 2634580 w 2634580"/>
              <a:gd name="connsiteY2" fmla="*/ 1224160 h 2448321"/>
              <a:gd name="connsiteX3" fmla="*/ 1374440 w 2634580"/>
              <a:gd name="connsiteY3" fmla="*/ 2448296 h 2448321"/>
              <a:gd name="connsiteX4" fmla="*/ 0 w 2634580"/>
              <a:gd name="connsiteY4" fmla="*/ 1249560 h 2448321"/>
              <a:gd name="connsiteX5" fmla="*/ 446968 w 2634580"/>
              <a:gd name="connsiteY5" fmla="*/ 1262260 h 2448321"/>
              <a:gd name="connsiteX6" fmla="*/ 1374440 w 2634580"/>
              <a:gd name="connsiteY6" fmla="*/ 2115628 h 2448321"/>
              <a:gd name="connsiteX7" fmla="*/ 2416212 w 2634580"/>
              <a:gd name="connsiteY7" fmla="*/ 1262260 h 2448321"/>
              <a:gd name="connsiteX8" fmla="*/ 1374440 w 2634580"/>
              <a:gd name="connsiteY8" fmla="*/ 294592 h 2448321"/>
              <a:gd name="connsiteX9" fmla="*/ 446968 w 2634580"/>
              <a:gd name="connsiteY9" fmla="*/ 1262260 h 2448321"/>
              <a:gd name="connsiteX0" fmla="*/ 493 w 2635751"/>
              <a:gd name="connsiteY0" fmla="*/ 1389250 h 2588003"/>
              <a:gd name="connsiteX1" fmla="*/ 1527333 w 2635751"/>
              <a:gd name="connsiteY1" fmla="*/ 14 h 2588003"/>
              <a:gd name="connsiteX2" fmla="*/ 2635073 w 2635751"/>
              <a:gd name="connsiteY2" fmla="*/ 1363850 h 2588003"/>
              <a:gd name="connsiteX3" fmla="*/ 1374933 w 2635751"/>
              <a:gd name="connsiteY3" fmla="*/ 2587986 h 2588003"/>
              <a:gd name="connsiteX4" fmla="*/ 493 w 2635751"/>
              <a:gd name="connsiteY4" fmla="*/ 1389250 h 2588003"/>
              <a:gd name="connsiteX5" fmla="*/ 447461 w 2635751"/>
              <a:gd name="connsiteY5" fmla="*/ 1401950 h 2588003"/>
              <a:gd name="connsiteX6" fmla="*/ 1374933 w 2635751"/>
              <a:gd name="connsiteY6" fmla="*/ 2255318 h 2588003"/>
              <a:gd name="connsiteX7" fmla="*/ 2416705 w 2635751"/>
              <a:gd name="connsiteY7" fmla="*/ 1401950 h 2588003"/>
              <a:gd name="connsiteX8" fmla="*/ 1374933 w 2635751"/>
              <a:gd name="connsiteY8" fmla="*/ 434282 h 2588003"/>
              <a:gd name="connsiteX9" fmla="*/ 447461 w 2635751"/>
              <a:gd name="connsiteY9" fmla="*/ 1401950 h 2588003"/>
              <a:gd name="connsiteX0" fmla="*/ 508 w 2800756"/>
              <a:gd name="connsiteY0" fmla="*/ 1389322 h 2588174"/>
              <a:gd name="connsiteX1" fmla="*/ 1527348 w 2800756"/>
              <a:gd name="connsiteY1" fmla="*/ 86 h 2588174"/>
              <a:gd name="connsiteX2" fmla="*/ 2800188 w 2800756"/>
              <a:gd name="connsiteY2" fmla="*/ 1452822 h 2588174"/>
              <a:gd name="connsiteX3" fmla="*/ 1374948 w 2800756"/>
              <a:gd name="connsiteY3" fmla="*/ 2588058 h 2588174"/>
              <a:gd name="connsiteX4" fmla="*/ 508 w 2800756"/>
              <a:gd name="connsiteY4" fmla="*/ 1389322 h 2588174"/>
              <a:gd name="connsiteX5" fmla="*/ 447476 w 2800756"/>
              <a:gd name="connsiteY5" fmla="*/ 1402022 h 2588174"/>
              <a:gd name="connsiteX6" fmla="*/ 1374948 w 2800756"/>
              <a:gd name="connsiteY6" fmla="*/ 2255390 h 2588174"/>
              <a:gd name="connsiteX7" fmla="*/ 2416720 w 2800756"/>
              <a:gd name="connsiteY7" fmla="*/ 1402022 h 2588174"/>
              <a:gd name="connsiteX8" fmla="*/ 1374948 w 2800756"/>
              <a:gd name="connsiteY8" fmla="*/ 434354 h 2588174"/>
              <a:gd name="connsiteX9" fmla="*/ 447476 w 2800756"/>
              <a:gd name="connsiteY9" fmla="*/ 1402022 h 2588174"/>
              <a:gd name="connsiteX0" fmla="*/ 1526 w 2802732"/>
              <a:gd name="connsiteY0" fmla="*/ 1389324 h 2727860"/>
              <a:gd name="connsiteX1" fmla="*/ 1528366 w 2802732"/>
              <a:gd name="connsiteY1" fmla="*/ 88 h 2727860"/>
              <a:gd name="connsiteX2" fmla="*/ 2801206 w 2802732"/>
              <a:gd name="connsiteY2" fmla="*/ 1452824 h 2727860"/>
              <a:gd name="connsiteX3" fmla="*/ 1274366 w 2802732"/>
              <a:gd name="connsiteY3" fmla="*/ 2727760 h 2727860"/>
              <a:gd name="connsiteX4" fmla="*/ 1526 w 2802732"/>
              <a:gd name="connsiteY4" fmla="*/ 1389324 h 2727860"/>
              <a:gd name="connsiteX5" fmla="*/ 448494 w 2802732"/>
              <a:gd name="connsiteY5" fmla="*/ 1402024 h 2727860"/>
              <a:gd name="connsiteX6" fmla="*/ 1375966 w 2802732"/>
              <a:gd name="connsiteY6" fmla="*/ 2255392 h 2727860"/>
              <a:gd name="connsiteX7" fmla="*/ 2417738 w 2802732"/>
              <a:gd name="connsiteY7" fmla="*/ 1402024 h 2727860"/>
              <a:gd name="connsiteX8" fmla="*/ 1375966 w 2802732"/>
              <a:gd name="connsiteY8" fmla="*/ 434356 h 2727860"/>
              <a:gd name="connsiteX9" fmla="*/ 448494 w 2802732"/>
              <a:gd name="connsiteY9" fmla="*/ 1402024 h 27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732" h="2727860">
                <a:moveTo>
                  <a:pt x="1526" y="1389324"/>
                </a:moveTo>
                <a:cubicBezTo>
                  <a:pt x="43859" y="934712"/>
                  <a:pt x="1061753" y="-10495"/>
                  <a:pt x="1528366" y="88"/>
                </a:cubicBezTo>
                <a:cubicBezTo>
                  <a:pt x="1994979" y="10671"/>
                  <a:pt x="2843539" y="998212"/>
                  <a:pt x="2801206" y="1452824"/>
                </a:cubicBezTo>
                <a:cubicBezTo>
                  <a:pt x="2758873" y="1907436"/>
                  <a:pt x="1740979" y="2738343"/>
                  <a:pt x="1274366" y="2727760"/>
                </a:cubicBezTo>
                <a:cubicBezTo>
                  <a:pt x="807753" y="2717177"/>
                  <a:pt x="-40807" y="1843936"/>
                  <a:pt x="1526" y="1389324"/>
                </a:cubicBezTo>
                <a:close/>
                <a:moveTo>
                  <a:pt x="448494" y="1402024"/>
                </a:moveTo>
                <a:cubicBezTo>
                  <a:pt x="448494" y="1705530"/>
                  <a:pt x="1047759" y="2255392"/>
                  <a:pt x="1375966" y="2255392"/>
                </a:cubicBezTo>
                <a:cubicBezTo>
                  <a:pt x="1704173" y="2255392"/>
                  <a:pt x="2417738" y="1740060"/>
                  <a:pt x="2417738" y="1402024"/>
                </a:cubicBezTo>
                <a:cubicBezTo>
                  <a:pt x="2417738" y="1063988"/>
                  <a:pt x="1704173" y="434356"/>
                  <a:pt x="1375966" y="434356"/>
                </a:cubicBezTo>
                <a:cubicBezTo>
                  <a:pt x="1047759" y="434356"/>
                  <a:pt x="448494" y="1098518"/>
                  <a:pt x="448494" y="1402024"/>
                </a:cubicBezTo>
                <a:close/>
              </a:path>
            </a:pathLst>
          </a:custGeom>
          <a:solidFill>
            <a:srgbClr val="FFFF00"/>
          </a:solidFill>
          <a:ln w="9525">
            <a:solidFill>
              <a:srgbClr val="0000FF"/>
            </a:solidFill>
            <a:miter lim="800000"/>
            <a:headEnd/>
            <a:tailEnd/>
          </a:ln>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7" name="图片 6"/>
          <p:cNvPicPr>
            <a:picLocks noChangeAspect="1"/>
          </p:cNvPicPr>
          <p:nvPr/>
        </p:nvPicPr>
        <p:blipFill>
          <a:blip r:embed="rId3"/>
          <a:stretch>
            <a:fillRect/>
          </a:stretch>
        </p:blipFill>
        <p:spPr>
          <a:xfrm rot="19911880">
            <a:off x="4243343" y="5130316"/>
            <a:ext cx="811161" cy="189622"/>
          </a:xfrm>
          <a:prstGeom prst="rect">
            <a:avLst/>
          </a:prstGeom>
        </p:spPr>
      </p:pic>
      <p:pic>
        <p:nvPicPr>
          <p:cNvPr id="8" name="图片 7"/>
          <p:cNvPicPr>
            <a:picLocks noChangeAspect="1"/>
          </p:cNvPicPr>
          <p:nvPr/>
        </p:nvPicPr>
        <p:blipFill>
          <a:blip r:embed="rId3"/>
          <a:stretch>
            <a:fillRect/>
          </a:stretch>
        </p:blipFill>
        <p:spPr>
          <a:xfrm rot="1926730">
            <a:off x="4593076" y="4158460"/>
            <a:ext cx="782705" cy="182970"/>
          </a:xfrm>
          <a:prstGeom prst="rect">
            <a:avLst/>
          </a:prstGeom>
        </p:spPr>
      </p:pic>
      <p:pic>
        <p:nvPicPr>
          <p:cNvPr id="9" name="图片 8"/>
          <p:cNvPicPr>
            <a:picLocks noChangeAspect="1"/>
          </p:cNvPicPr>
          <p:nvPr/>
        </p:nvPicPr>
        <p:blipFill>
          <a:blip r:embed="rId3"/>
          <a:stretch>
            <a:fillRect/>
          </a:stretch>
        </p:blipFill>
        <p:spPr>
          <a:xfrm rot="17942297">
            <a:off x="5384633" y="5784727"/>
            <a:ext cx="755276" cy="176558"/>
          </a:xfrm>
          <a:prstGeom prst="rect">
            <a:avLst/>
          </a:prstGeom>
        </p:spPr>
      </p:pic>
      <p:pic>
        <p:nvPicPr>
          <p:cNvPr id="10" name="图片 9"/>
          <p:cNvPicPr>
            <a:picLocks noChangeAspect="1"/>
          </p:cNvPicPr>
          <p:nvPr/>
        </p:nvPicPr>
        <p:blipFill>
          <a:blip r:embed="rId3"/>
          <a:stretch>
            <a:fillRect/>
          </a:stretch>
        </p:blipFill>
        <p:spPr>
          <a:xfrm rot="12386344">
            <a:off x="6381389" y="5163382"/>
            <a:ext cx="658645" cy="153969"/>
          </a:xfrm>
          <a:prstGeom prst="rect">
            <a:avLst/>
          </a:prstGeom>
        </p:spPr>
      </p:pic>
      <p:pic>
        <p:nvPicPr>
          <p:cNvPr id="11" name="图片 10"/>
          <p:cNvPicPr>
            <a:picLocks noChangeAspect="1"/>
          </p:cNvPicPr>
          <p:nvPr/>
        </p:nvPicPr>
        <p:blipFill>
          <a:blip r:embed="rId3"/>
          <a:stretch>
            <a:fillRect/>
          </a:stretch>
        </p:blipFill>
        <p:spPr>
          <a:xfrm rot="7837166">
            <a:off x="5957738" y="4169749"/>
            <a:ext cx="758110" cy="177221"/>
          </a:xfrm>
          <a:prstGeom prst="rect">
            <a:avLst/>
          </a:prstGeom>
        </p:spPr>
      </p:pic>
      <p:sp>
        <p:nvSpPr>
          <p:cNvPr id="12" name="AutoShape 14"/>
          <p:cNvSpPr>
            <a:spLocks noChangeArrowheads="1"/>
          </p:cNvSpPr>
          <p:nvPr/>
        </p:nvSpPr>
        <p:spPr bwMode="auto">
          <a:xfrm>
            <a:off x="7752184" y="3968407"/>
            <a:ext cx="2664296" cy="855160"/>
          </a:xfrm>
          <a:prstGeom prst="wedgeRectCallout">
            <a:avLst>
              <a:gd name="adj1" fmla="val -91595"/>
              <a:gd name="adj2" fmla="val -5807"/>
            </a:avLst>
          </a:prstGeom>
          <a:solidFill>
            <a:srgbClr val="00FF00"/>
          </a:solidFill>
          <a:ln w="9525">
            <a:solidFill>
              <a:schemeClr val="accent1"/>
            </a:solidFill>
            <a:miter lim="800000"/>
            <a:headEnd/>
            <a:tailEnd type="none" w="sm" len="lg"/>
          </a:ln>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a:r>
              <a:rPr lang="zh-CN" altLang="en-US" sz="2400" b="1" i="0" dirty="0">
                <a:latin typeface="楷体...夀."/>
              </a:rPr>
              <a:t>腔壁上的原子</a:t>
            </a:r>
          </a:p>
          <a:p>
            <a:pPr algn="ctr"/>
            <a:r>
              <a:rPr lang="en-US" altLang="zh-CN" sz="2400" b="1" i="0" dirty="0"/>
              <a:t>(</a:t>
            </a:r>
            <a:r>
              <a:rPr lang="zh-CN" altLang="en-US" sz="2400" b="1" i="0" dirty="0"/>
              <a:t>谐振子</a:t>
            </a:r>
            <a:r>
              <a:rPr lang="en-US" altLang="zh-CN" sz="2400" b="1" i="0" dirty="0"/>
              <a:t>)</a:t>
            </a:r>
            <a:endParaRPr lang="zh-CN" altLang="en-US" b="1" dirty="0"/>
          </a:p>
          <a:p>
            <a:pPr eaLnBrk="1" hangingPunct="1">
              <a:spcBef>
                <a:spcPct val="50000"/>
              </a:spcBef>
            </a:pPr>
            <a:endParaRPr kumimoji="0" lang="zh-CN" altLang="en-US" b="1" i="0" dirty="0">
              <a:solidFill>
                <a:srgbClr val="9900FF"/>
              </a:solidFill>
            </a:endParaRPr>
          </a:p>
        </p:txBody>
      </p:sp>
      <p:pic>
        <p:nvPicPr>
          <p:cNvPr id="13" name="Picture 2" descr="E:\Pictures\Standing_wave.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102465" y="4669249"/>
            <a:ext cx="1134139" cy="765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AutoShape 14"/>
          <p:cNvSpPr>
            <a:spLocks noChangeArrowheads="1"/>
          </p:cNvSpPr>
          <p:nvPr/>
        </p:nvSpPr>
        <p:spPr bwMode="auto">
          <a:xfrm>
            <a:off x="6723741" y="5903436"/>
            <a:ext cx="1656184" cy="492592"/>
          </a:xfrm>
          <a:prstGeom prst="wedgeRectCallout">
            <a:avLst>
              <a:gd name="adj1" fmla="val -93129"/>
              <a:gd name="adj2" fmla="val -201751"/>
            </a:avLst>
          </a:prstGeom>
          <a:solidFill>
            <a:srgbClr val="66FF99"/>
          </a:solidFill>
          <a:ln w="9525">
            <a:solidFill>
              <a:schemeClr val="accent1"/>
            </a:solidFill>
            <a:miter lim="800000"/>
            <a:headEnd/>
            <a:tailEnd type="none" w="sm" len="lg"/>
          </a:ln>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zh-CN" altLang="en-US" sz="2800" b="1" i="0">
                <a:solidFill>
                  <a:srgbClr val="0000FF"/>
                </a:solidFill>
                <a:effectLst>
                  <a:outerShdw blurRad="38100" dist="38100" dir="2700000" algn="tl">
                    <a:srgbClr val="FFFFFF"/>
                  </a:outerShdw>
                </a:effectLst>
                <a:latin typeface="宋体" pitchFamily="2" charset="-122"/>
              </a:rPr>
              <a:t>电磁驻波</a:t>
            </a:r>
            <a:endParaRPr lang="zh-CN" altLang="en-US" dirty="0"/>
          </a:p>
        </p:txBody>
      </p:sp>
      <p:sp>
        <p:nvSpPr>
          <p:cNvPr id="15" name="矩形 14"/>
          <p:cNvSpPr/>
          <p:nvPr/>
        </p:nvSpPr>
        <p:spPr>
          <a:xfrm>
            <a:off x="5102465" y="4554878"/>
            <a:ext cx="1112805" cy="461665"/>
          </a:xfrm>
          <a:prstGeom prst="rect">
            <a:avLst/>
          </a:prstGeom>
        </p:spPr>
        <p:txBody>
          <a:bodyPr wrap="none">
            <a:spAutoFit/>
          </a:bodyPr>
          <a:lstStyle/>
          <a:p>
            <a:r>
              <a:rPr kumimoji="0" lang="zh-CN" altLang="en-US" sz="2400" b="1" i="0" dirty="0">
                <a:solidFill>
                  <a:srgbClr val="0000FF"/>
                </a:solidFill>
                <a:latin typeface="Arial" panose="020B0604020202020204" pitchFamily="34" charset="0"/>
              </a:rPr>
              <a:t>热平衡</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fill="hold"/>
                                        <p:tgtEl>
                                          <p:spTgt spid="10"/>
                                        </p:tgtEl>
                                        <p:attrNameLst>
                                          <p:attrName>ppt_x</p:attrName>
                                        </p:attrNameLst>
                                      </p:cBhvr>
                                      <p:tavLst>
                                        <p:tav tm="0">
                                          <p:val>
                                            <p:strVal val="#ppt_x"/>
                                          </p:val>
                                        </p:tav>
                                        <p:tav tm="100000">
                                          <p:val>
                                            <p:strVal val="#ppt_x"/>
                                          </p:val>
                                        </p:tav>
                                      </p:tavLst>
                                    </p:anim>
                                    <p:anim calcmode="lin" valueType="num">
                                      <p:cBhvr additive="base">
                                        <p:cTn id="4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ppt_x"/>
                                          </p:val>
                                        </p:tav>
                                        <p:tav tm="100000">
                                          <p:val>
                                            <p:strVal val="#ppt_x"/>
                                          </p:val>
                                        </p:tav>
                                      </p:tavLst>
                                    </p:anim>
                                    <p:anim calcmode="lin" valueType="num">
                                      <p:cBhvr additive="base">
                                        <p:cTn id="4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ppt_x"/>
                                          </p:val>
                                        </p:tav>
                                        <p:tav tm="100000">
                                          <p:val>
                                            <p:strVal val="#ppt_x"/>
                                          </p:val>
                                        </p:tav>
                                      </p:tavLst>
                                    </p:anim>
                                    <p:anim calcmode="lin" valueType="num">
                                      <p:cBhvr additive="base">
                                        <p:cTn id="5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additive="base">
                                        <p:cTn id="58" dur="500" fill="hold"/>
                                        <p:tgtEl>
                                          <p:spTgt spid="13"/>
                                        </p:tgtEl>
                                        <p:attrNameLst>
                                          <p:attrName>ppt_x</p:attrName>
                                        </p:attrNameLst>
                                      </p:cBhvr>
                                      <p:tavLst>
                                        <p:tav tm="0">
                                          <p:val>
                                            <p:strVal val="#ppt_x"/>
                                          </p:val>
                                        </p:tav>
                                        <p:tav tm="100000">
                                          <p:val>
                                            <p:strVal val="#ppt_x"/>
                                          </p:val>
                                        </p:tav>
                                      </p:tavLst>
                                    </p:anim>
                                    <p:anim calcmode="lin" valueType="num">
                                      <p:cBhvr additive="base">
                                        <p:cTn id="5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 calcmode="lin" valueType="num">
                                      <p:cBhvr additive="base">
                                        <p:cTn id="64" dur="500" fill="hold"/>
                                        <p:tgtEl>
                                          <p:spTgt spid="14"/>
                                        </p:tgtEl>
                                        <p:attrNameLst>
                                          <p:attrName>ppt_x</p:attrName>
                                        </p:attrNameLst>
                                      </p:cBhvr>
                                      <p:tavLst>
                                        <p:tav tm="0">
                                          <p:val>
                                            <p:strVal val="#ppt_x"/>
                                          </p:val>
                                        </p:tav>
                                        <p:tav tm="100000">
                                          <p:val>
                                            <p:strVal val="#ppt_x"/>
                                          </p:val>
                                        </p:tav>
                                      </p:tavLst>
                                    </p:anim>
                                    <p:anim calcmode="lin" valueType="num">
                                      <p:cBhvr additive="base">
                                        <p:cTn id="6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additive="base">
                                        <p:cTn id="70" dur="500" fill="hold"/>
                                        <p:tgtEl>
                                          <p:spTgt spid="15"/>
                                        </p:tgtEl>
                                        <p:attrNameLst>
                                          <p:attrName>ppt_x</p:attrName>
                                        </p:attrNameLst>
                                      </p:cBhvr>
                                      <p:tavLst>
                                        <p:tav tm="0">
                                          <p:val>
                                            <p:strVal val="#ppt_x"/>
                                          </p:val>
                                        </p:tav>
                                        <p:tav tm="100000">
                                          <p:val>
                                            <p:strVal val="#ppt_x"/>
                                          </p:val>
                                        </p:tav>
                                      </p:tavLst>
                                    </p:anim>
                                    <p:anim calcmode="lin" valueType="num">
                                      <p:cBhvr additive="base">
                                        <p:cTn id="7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P spid="12" grpId="0" animBg="1"/>
      <p:bldP spid="14" grpId="0" animBg="1"/>
      <p:bldP spid="1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4"/>
          <p:cNvSpPr>
            <a:spLocks noChangeArrowheads="1"/>
          </p:cNvSpPr>
          <p:nvPr/>
        </p:nvSpPr>
        <p:spPr bwMode="auto">
          <a:xfrm>
            <a:off x="5591944" y="3645024"/>
            <a:ext cx="3343714" cy="2858652"/>
          </a:xfrm>
          <a:custGeom>
            <a:avLst/>
            <a:gdLst>
              <a:gd name="connsiteX0" fmla="*/ 0 w 2520280"/>
              <a:gd name="connsiteY0" fmla="*/ 1224136 h 2448272"/>
              <a:gd name="connsiteX1" fmla="*/ 1260140 w 2520280"/>
              <a:gd name="connsiteY1" fmla="*/ 0 h 2448272"/>
              <a:gd name="connsiteX2" fmla="*/ 2520280 w 2520280"/>
              <a:gd name="connsiteY2" fmla="*/ 1224136 h 2448272"/>
              <a:gd name="connsiteX3" fmla="*/ 1260140 w 2520280"/>
              <a:gd name="connsiteY3" fmla="*/ 2448272 h 2448272"/>
              <a:gd name="connsiteX4" fmla="*/ 0 w 2520280"/>
              <a:gd name="connsiteY4" fmla="*/ 1224136 h 2448272"/>
              <a:gd name="connsiteX5" fmla="*/ 612068 w 2520280"/>
              <a:gd name="connsiteY5" fmla="*/ 1224136 h 2448272"/>
              <a:gd name="connsiteX6" fmla="*/ 1260140 w 2520280"/>
              <a:gd name="connsiteY6" fmla="*/ 1836204 h 2448272"/>
              <a:gd name="connsiteX7" fmla="*/ 1908212 w 2520280"/>
              <a:gd name="connsiteY7" fmla="*/ 1224136 h 2448272"/>
              <a:gd name="connsiteX8" fmla="*/ 1260140 w 2520280"/>
              <a:gd name="connsiteY8" fmla="*/ 612068 h 2448272"/>
              <a:gd name="connsiteX9" fmla="*/ 612068 w 2520280"/>
              <a:gd name="connsiteY9" fmla="*/ 1224136 h 2448272"/>
              <a:gd name="connsiteX0" fmla="*/ 0 w 2520280"/>
              <a:gd name="connsiteY0" fmla="*/ 1224136 h 2448272"/>
              <a:gd name="connsiteX1" fmla="*/ 1260140 w 2520280"/>
              <a:gd name="connsiteY1" fmla="*/ 0 h 2448272"/>
              <a:gd name="connsiteX2" fmla="*/ 2520280 w 2520280"/>
              <a:gd name="connsiteY2" fmla="*/ 1224136 h 2448272"/>
              <a:gd name="connsiteX3" fmla="*/ 1260140 w 2520280"/>
              <a:gd name="connsiteY3" fmla="*/ 2448272 h 2448272"/>
              <a:gd name="connsiteX4" fmla="*/ 0 w 2520280"/>
              <a:gd name="connsiteY4" fmla="*/ 1224136 h 2448272"/>
              <a:gd name="connsiteX5" fmla="*/ 332668 w 2520280"/>
              <a:gd name="connsiteY5" fmla="*/ 1262236 h 2448272"/>
              <a:gd name="connsiteX6" fmla="*/ 1260140 w 2520280"/>
              <a:gd name="connsiteY6" fmla="*/ 1836204 h 2448272"/>
              <a:gd name="connsiteX7" fmla="*/ 1908212 w 2520280"/>
              <a:gd name="connsiteY7" fmla="*/ 1224136 h 2448272"/>
              <a:gd name="connsiteX8" fmla="*/ 1260140 w 2520280"/>
              <a:gd name="connsiteY8" fmla="*/ 612068 h 2448272"/>
              <a:gd name="connsiteX9" fmla="*/ 332668 w 2520280"/>
              <a:gd name="connsiteY9" fmla="*/ 1262236 h 2448272"/>
              <a:gd name="connsiteX0" fmla="*/ 0 w 2520280"/>
              <a:gd name="connsiteY0" fmla="*/ 1224136 h 2448272"/>
              <a:gd name="connsiteX1" fmla="*/ 1260140 w 2520280"/>
              <a:gd name="connsiteY1" fmla="*/ 0 h 2448272"/>
              <a:gd name="connsiteX2" fmla="*/ 2520280 w 2520280"/>
              <a:gd name="connsiteY2" fmla="*/ 1224136 h 2448272"/>
              <a:gd name="connsiteX3" fmla="*/ 1260140 w 2520280"/>
              <a:gd name="connsiteY3" fmla="*/ 2448272 h 2448272"/>
              <a:gd name="connsiteX4" fmla="*/ 0 w 2520280"/>
              <a:gd name="connsiteY4" fmla="*/ 1224136 h 2448272"/>
              <a:gd name="connsiteX5" fmla="*/ 332668 w 2520280"/>
              <a:gd name="connsiteY5" fmla="*/ 1262236 h 2448272"/>
              <a:gd name="connsiteX6" fmla="*/ 1260140 w 2520280"/>
              <a:gd name="connsiteY6" fmla="*/ 1836204 h 2448272"/>
              <a:gd name="connsiteX7" fmla="*/ 2301912 w 2520280"/>
              <a:gd name="connsiteY7" fmla="*/ 1262236 h 2448272"/>
              <a:gd name="connsiteX8" fmla="*/ 1260140 w 2520280"/>
              <a:gd name="connsiteY8" fmla="*/ 612068 h 2448272"/>
              <a:gd name="connsiteX9" fmla="*/ 332668 w 2520280"/>
              <a:gd name="connsiteY9" fmla="*/ 1262236 h 2448272"/>
              <a:gd name="connsiteX0" fmla="*/ 0 w 2520280"/>
              <a:gd name="connsiteY0" fmla="*/ 1224136 h 2448272"/>
              <a:gd name="connsiteX1" fmla="*/ 1260140 w 2520280"/>
              <a:gd name="connsiteY1" fmla="*/ 0 h 2448272"/>
              <a:gd name="connsiteX2" fmla="*/ 2520280 w 2520280"/>
              <a:gd name="connsiteY2" fmla="*/ 1224136 h 2448272"/>
              <a:gd name="connsiteX3" fmla="*/ 1260140 w 2520280"/>
              <a:gd name="connsiteY3" fmla="*/ 2448272 h 2448272"/>
              <a:gd name="connsiteX4" fmla="*/ 0 w 2520280"/>
              <a:gd name="connsiteY4" fmla="*/ 1224136 h 2448272"/>
              <a:gd name="connsiteX5" fmla="*/ 332668 w 2520280"/>
              <a:gd name="connsiteY5" fmla="*/ 1262236 h 2448272"/>
              <a:gd name="connsiteX6" fmla="*/ 1260140 w 2520280"/>
              <a:gd name="connsiteY6" fmla="*/ 2115604 h 2448272"/>
              <a:gd name="connsiteX7" fmla="*/ 2301912 w 2520280"/>
              <a:gd name="connsiteY7" fmla="*/ 1262236 h 2448272"/>
              <a:gd name="connsiteX8" fmla="*/ 1260140 w 2520280"/>
              <a:gd name="connsiteY8" fmla="*/ 612068 h 2448272"/>
              <a:gd name="connsiteX9" fmla="*/ 332668 w 2520280"/>
              <a:gd name="connsiteY9" fmla="*/ 1262236 h 2448272"/>
              <a:gd name="connsiteX0" fmla="*/ 0 w 2520280"/>
              <a:gd name="connsiteY0" fmla="*/ 1224136 h 2448272"/>
              <a:gd name="connsiteX1" fmla="*/ 1260140 w 2520280"/>
              <a:gd name="connsiteY1" fmla="*/ 0 h 2448272"/>
              <a:gd name="connsiteX2" fmla="*/ 2520280 w 2520280"/>
              <a:gd name="connsiteY2" fmla="*/ 1224136 h 2448272"/>
              <a:gd name="connsiteX3" fmla="*/ 1260140 w 2520280"/>
              <a:gd name="connsiteY3" fmla="*/ 2448272 h 2448272"/>
              <a:gd name="connsiteX4" fmla="*/ 0 w 2520280"/>
              <a:gd name="connsiteY4" fmla="*/ 1224136 h 2448272"/>
              <a:gd name="connsiteX5" fmla="*/ 332668 w 2520280"/>
              <a:gd name="connsiteY5" fmla="*/ 1262236 h 2448272"/>
              <a:gd name="connsiteX6" fmla="*/ 1260140 w 2520280"/>
              <a:gd name="connsiteY6" fmla="*/ 2115604 h 2448272"/>
              <a:gd name="connsiteX7" fmla="*/ 2301912 w 2520280"/>
              <a:gd name="connsiteY7" fmla="*/ 1262236 h 2448272"/>
              <a:gd name="connsiteX8" fmla="*/ 1260140 w 2520280"/>
              <a:gd name="connsiteY8" fmla="*/ 294568 h 2448272"/>
              <a:gd name="connsiteX9" fmla="*/ 332668 w 2520280"/>
              <a:gd name="connsiteY9" fmla="*/ 1262236 h 2448272"/>
              <a:gd name="connsiteX0" fmla="*/ 0 w 2634580"/>
              <a:gd name="connsiteY0" fmla="*/ 1249560 h 2448321"/>
              <a:gd name="connsiteX1" fmla="*/ 1374440 w 2634580"/>
              <a:gd name="connsiteY1" fmla="*/ 24 h 2448321"/>
              <a:gd name="connsiteX2" fmla="*/ 2634580 w 2634580"/>
              <a:gd name="connsiteY2" fmla="*/ 1224160 h 2448321"/>
              <a:gd name="connsiteX3" fmla="*/ 1374440 w 2634580"/>
              <a:gd name="connsiteY3" fmla="*/ 2448296 h 2448321"/>
              <a:gd name="connsiteX4" fmla="*/ 0 w 2634580"/>
              <a:gd name="connsiteY4" fmla="*/ 1249560 h 2448321"/>
              <a:gd name="connsiteX5" fmla="*/ 446968 w 2634580"/>
              <a:gd name="connsiteY5" fmla="*/ 1262260 h 2448321"/>
              <a:gd name="connsiteX6" fmla="*/ 1374440 w 2634580"/>
              <a:gd name="connsiteY6" fmla="*/ 2115628 h 2448321"/>
              <a:gd name="connsiteX7" fmla="*/ 2416212 w 2634580"/>
              <a:gd name="connsiteY7" fmla="*/ 1262260 h 2448321"/>
              <a:gd name="connsiteX8" fmla="*/ 1374440 w 2634580"/>
              <a:gd name="connsiteY8" fmla="*/ 294592 h 2448321"/>
              <a:gd name="connsiteX9" fmla="*/ 446968 w 2634580"/>
              <a:gd name="connsiteY9" fmla="*/ 1262260 h 2448321"/>
              <a:gd name="connsiteX0" fmla="*/ 493 w 2635751"/>
              <a:gd name="connsiteY0" fmla="*/ 1389250 h 2588003"/>
              <a:gd name="connsiteX1" fmla="*/ 1527333 w 2635751"/>
              <a:gd name="connsiteY1" fmla="*/ 14 h 2588003"/>
              <a:gd name="connsiteX2" fmla="*/ 2635073 w 2635751"/>
              <a:gd name="connsiteY2" fmla="*/ 1363850 h 2588003"/>
              <a:gd name="connsiteX3" fmla="*/ 1374933 w 2635751"/>
              <a:gd name="connsiteY3" fmla="*/ 2587986 h 2588003"/>
              <a:gd name="connsiteX4" fmla="*/ 493 w 2635751"/>
              <a:gd name="connsiteY4" fmla="*/ 1389250 h 2588003"/>
              <a:gd name="connsiteX5" fmla="*/ 447461 w 2635751"/>
              <a:gd name="connsiteY5" fmla="*/ 1401950 h 2588003"/>
              <a:gd name="connsiteX6" fmla="*/ 1374933 w 2635751"/>
              <a:gd name="connsiteY6" fmla="*/ 2255318 h 2588003"/>
              <a:gd name="connsiteX7" fmla="*/ 2416705 w 2635751"/>
              <a:gd name="connsiteY7" fmla="*/ 1401950 h 2588003"/>
              <a:gd name="connsiteX8" fmla="*/ 1374933 w 2635751"/>
              <a:gd name="connsiteY8" fmla="*/ 434282 h 2588003"/>
              <a:gd name="connsiteX9" fmla="*/ 447461 w 2635751"/>
              <a:gd name="connsiteY9" fmla="*/ 1401950 h 2588003"/>
              <a:gd name="connsiteX0" fmla="*/ 508 w 2800756"/>
              <a:gd name="connsiteY0" fmla="*/ 1389322 h 2588174"/>
              <a:gd name="connsiteX1" fmla="*/ 1527348 w 2800756"/>
              <a:gd name="connsiteY1" fmla="*/ 86 h 2588174"/>
              <a:gd name="connsiteX2" fmla="*/ 2800188 w 2800756"/>
              <a:gd name="connsiteY2" fmla="*/ 1452822 h 2588174"/>
              <a:gd name="connsiteX3" fmla="*/ 1374948 w 2800756"/>
              <a:gd name="connsiteY3" fmla="*/ 2588058 h 2588174"/>
              <a:gd name="connsiteX4" fmla="*/ 508 w 2800756"/>
              <a:gd name="connsiteY4" fmla="*/ 1389322 h 2588174"/>
              <a:gd name="connsiteX5" fmla="*/ 447476 w 2800756"/>
              <a:gd name="connsiteY5" fmla="*/ 1402022 h 2588174"/>
              <a:gd name="connsiteX6" fmla="*/ 1374948 w 2800756"/>
              <a:gd name="connsiteY6" fmla="*/ 2255390 h 2588174"/>
              <a:gd name="connsiteX7" fmla="*/ 2416720 w 2800756"/>
              <a:gd name="connsiteY7" fmla="*/ 1402022 h 2588174"/>
              <a:gd name="connsiteX8" fmla="*/ 1374948 w 2800756"/>
              <a:gd name="connsiteY8" fmla="*/ 434354 h 2588174"/>
              <a:gd name="connsiteX9" fmla="*/ 447476 w 2800756"/>
              <a:gd name="connsiteY9" fmla="*/ 1402022 h 2588174"/>
              <a:gd name="connsiteX0" fmla="*/ 1526 w 2802732"/>
              <a:gd name="connsiteY0" fmla="*/ 1389324 h 2727860"/>
              <a:gd name="connsiteX1" fmla="*/ 1528366 w 2802732"/>
              <a:gd name="connsiteY1" fmla="*/ 88 h 2727860"/>
              <a:gd name="connsiteX2" fmla="*/ 2801206 w 2802732"/>
              <a:gd name="connsiteY2" fmla="*/ 1452824 h 2727860"/>
              <a:gd name="connsiteX3" fmla="*/ 1274366 w 2802732"/>
              <a:gd name="connsiteY3" fmla="*/ 2727760 h 2727860"/>
              <a:gd name="connsiteX4" fmla="*/ 1526 w 2802732"/>
              <a:gd name="connsiteY4" fmla="*/ 1389324 h 2727860"/>
              <a:gd name="connsiteX5" fmla="*/ 448494 w 2802732"/>
              <a:gd name="connsiteY5" fmla="*/ 1402024 h 2727860"/>
              <a:gd name="connsiteX6" fmla="*/ 1375966 w 2802732"/>
              <a:gd name="connsiteY6" fmla="*/ 2255392 h 2727860"/>
              <a:gd name="connsiteX7" fmla="*/ 2417738 w 2802732"/>
              <a:gd name="connsiteY7" fmla="*/ 1402024 h 2727860"/>
              <a:gd name="connsiteX8" fmla="*/ 1375966 w 2802732"/>
              <a:gd name="connsiteY8" fmla="*/ 434356 h 2727860"/>
              <a:gd name="connsiteX9" fmla="*/ 448494 w 2802732"/>
              <a:gd name="connsiteY9" fmla="*/ 1402024 h 27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732" h="2727860">
                <a:moveTo>
                  <a:pt x="1526" y="1389324"/>
                </a:moveTo>
                <a:cubicBezTo>
                  <a:pt x="43859" y="934712"/>
                  <a:pt x="1061753" y="-10495"/>
                  <a:pt x="1528366" y="88"/>
                </a:cubicBezTo>
                <a:cubicBezTo>
                  <a:pt x="1994979" y="10671"/>
                  <a:pt x="2843539" y="998212"/>
                  <a:pt x="2801206" y="1452824"/>
                </a:cubicBezTo>
                <a:cubicBezTo>
                  <a:pt x="2758873" y="1907436"/>
                  <a:pt x="1740979" y="2738343"/>
                  <a:pt x="1274366" y="2727760"/>
                </a:cubicBezTo>
                <a:cubicBezTo>
                  <a:pt x="807753" y="2717177"/>
                  <a:pt x="-40807" y="1843936"/>
                  <a:pt x="1526" y="1389324"/>
                </a:cubicBezTo>
                <a:close/>
                <a:moveTo>
                  <a:pt x="448494" y="1402024"/>
                </a:moveTo>
                <a:cubicBezTo>
                  <a:pt x="448494" y="1705530"/>
                  <a:pt x="1047759" y="2255392"/>
                  <a:pt x="1375966" y="2255392"/>
                </a:cubicBezTo>
                <a:cubicBezTo>
                  <a:pt x="1704173" y="2255392"/>
                  <a:pt x="2417738" y="1740060"/>
                  <a:pt x="2417738" y="1402024"/>
                </a:cubicBezTo>
                <a:cubicBezTo>
                  <a:pt x="2417738" y="1063988"/>
                  <a:pt x="1704173" y="434356"/>
                  <a:pt x="1375966" y="434356"/>
                </a:cubicBezTo>
                <a:cubicBezTo>
                  <a:pt x="1047759" y="434356"/>
                  <a:pt x="448494" y="1098518"/>
                  <a:pt x="448494" y="1402024"/>
                </a:cubicBezTo>
                <a:close/>
              </a:path>
            </a:pathLst>
          </a:custGeom>
          <a:solidFill>
            <a:srgbClr val="FFFF00"/>
          </a:solidFill>
          <a:ln w="9525">
            <a:solidFill>
              <a:srgbClr val="0000FF"/>
            </a:solidFill>
            <a:miter lim="800000"/>
            <a:headEnd/>
            <a:tailEnd/>
          </a:ln>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3" name="图片 2"/>
          <p:cNvPicPr>
            <a:picLocks noChangeAspect="1"/>
          </p:cNvPicPr>
          <p:nvPr/>
        </p:nvPicPr>
        <p:blipFill>
          <a:blip r:embed="rId2"/>
          <a:stretch>
            <a:fillRect/>
          </a:stretch>
        </p:blipFill>
        <p:spPr>
          <a:xfrm rot="19911880">
            <a:off x="5827519" y="5303264"/>
            <a:ext cx="811161" cy="189622"/>
          </a:xfrm>
          <a:prstGeom prst="rect">
            <a:avLst/>
          </a:prstGeom>
        </p:spPr>
      </p:pic>
      <p:pic>
        <p:nvPicPr>
          <p:cNvPr id="4" name="图片 3"/>
          <p:cNvPicPr>
            <a:picLocks noChangeAspect="1"/>
          </p:cNvPicPr>
          <p:nvPr/>
        </p:nvPicPr>
        <p:blipFill>
          <a:blip r:embed="rId2"/>
          <a:stretch>
            <a:fillRect/>
          </a:stretch>
        </p:blipFill>
        <p:spPr>
          <a:xfrm rot="1926730">
            <a:off x="6177252" y="4331408"/>
            <a:ext cx="782705" cy="182970"/>
          </a:xfrm>
          <a:prstGeom prst="rect">
            <a:avLst/>
          </a:prstGeom>
        </p:spPr>
      </p:pic>
      <p:pic>
        <p:nvPicPr>
          <p:cNvPr id="5" name="图片 4"/>
          <p:cNvPicPr>
            <a:picLocks noChangeAspect="1"/>
          </p:cNvPicPr>
          <p:nvPr/>
        </p:nvPicPr>
        <p:blipFill>
          <a:blip r:embed="rId2"/>
          <a:stretch>
            <a:fillRect/>
          </a:stretch>
        </p:blipFill>
        <p:spPr>
          <a:xfrm rot="17942297">
            <a:off x="6968809" y="5957675"/>
            <a:ext cx="755276" cy="176558"/>
          </a:xfrm>
          <a:prstGeom prst="rect">
            <a:avLst/>
          </a:prstGeom>
        </p:spPr>
      </p:pic>
      <p:pic>
        <p:nvPicPr>
          <p:cNvPr id="6" name="图片 5"/>
          <p:cNvPicPr>
            <a:picLocks noChangeAspect="1"/>
          </p:cNvPicPr>
          <p:nvPr/>
        </p:nvPicPr>
        <p:blipFill>
          <a:blip r:embed="rId2"/>
          <a:stretch>
            <a:fillRect/>
          </a:stretch>
        </p:blipFill>
        <p:spPr>
          <a:xfrm rot="12386344">
            <a:off x="7965565" y="5336330"/>
            <a:ext cx="658645" cy="153969"/>
          </a:xfrm>
          <a:prstGeom prst="rect">
            <a:avLst/>
          </a:prstGeom>
        </p:spPr>
      </p:pic>
      <p:pic>
        <p:nvPicPr>
          <p:cNvPr id="7" name="图片 6"/>
          <p:cNvPicPr>
            <a:picLocks noChangeAspect="1"/>
          </p:cNvPicPr>
          <p:nvPr/>
        </p:nvPicPr>
        <p:blipFill>
          <a:blip r:embed="rId2"/>
          <a:stretch>
            <a:fillRect/>
          </a:stretch>
        </p:blipFill>
        <p:spPr>
          <a:xfrm rot="7837166">
            <a:off x="7541914" y="4342697"/>
            <a:ext cx="758110" cy="177221"/>
          </a:xfrm>
          <a:prstGeom prst="rect">
            <a:avLst/>
          </a:prstGeom>
        </p:spPr>
      </p:pic>
      <p:sp>
        <p:nvSpPr>
          <p:cNvPr id="8" name="AutoShape 14"/>
          <p:cNvSpPr>
            <a:spLocks noChangeArrowheads="1"/>
          </p:cNvSpPr>
          <p:nvPr/>
        </p:nvSpPr>
        <p:spPr bwMode="auto">
          <a:xfrm>
            <a:off x="2442055" y="3853257"/>
            <a:ext cx="2664296" cy="855160"/>
          </a:xfrm>
          <a:prstGeom prst="wedgeRectCallout">
            <a:avLst>
              <a:gd name="adj1" fmla="val 96691"/>
              <a:gd name="adj2" fmla="val 20925"/>
            </a:avLst>
          </a:prstGeom>
          <a:solidFill>
            <a:srgbClr val="00FF00"/>
          </a:solidFill>
          <a:ln w="9525">
            <a:solidFill>
              <a:schemeClr val="accent1"/>
            </a:solidFill>
            <a:miter lim="800000"/>
            <a:headEnd/>
            <a:tailEnd type="none" w="sm" len="lg"/>
          </a:ln>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a:r>
              <a:rPr lang="zh-CN" altLang="en-US" sz="2400" b="1" i="0" dirty="0">
                <a:latin typeface="楷体...夀."/>
              </a:rPr>
              <a:t>腔壁上的原子</a:t>
            </a:r>
          </a:p>
          <a:p>
            <a:pPr algn="ctr"/>
            <a:r>
              <a:rPr lang="en-US" altLang="zh-CN" sz="2400" b="1" i="0" dirty="0"/>
              <a:t>(</a:t>
            </a:r>
            <a:r>
              <a:rPr lang="zh-CN" altLang="en-US" sz="2400" b="1" i="0" dirty="0"/>
              <a:t>谐振子</a:t>
            </a:r>
            <a:r>
              <a:rPr lang="en-US" altLang="zh-CN" sz="2400" b="1" i="0" dirty="0"/>
              <a:t>)</a:t>
            </a:r>
            <a:endParaRPr lang="zh-CN" altLang="en-US" b="1" dirty="0"/>
          </a:p>
          <a:p>
            <a:pPr eaLnBrk="1" hangingPunct="1">
              <a:spcBef>
                <a:spcPct val="50000"/>
              </a:spcBef>
            </a:pPr>
            <a:endParaRPr kumimoji="0" lang="zh-CN" altLang="en-US" b="1" i="0" dirty="0">
              <a:solidFill>
                <a:srgbClr val="9900FF"/>
              </a:solidFill>
            </a:endParaRPr>
          </a:p>
        </p:txBody>
      </p:sp>
      <p:pic>
        <p:nvPicPr>
          <p:cNvPr id="9" name="Picture 2" descr="E:\Pictures\Standing_wave.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86641" y="4842197"/>
            <a:ext cx="1134139" cy="765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14"/>
          <p:cNvSpPr>
            <a:spLocks noChangeArrowheads="1"/>
          </p:cNvSpPr>
          <p:nvPr/>
        </p:nvSpPr>
        <p:spPr bwMode="auto">
          <a:xfrm>
            <a:off x="8307917" y="6076384"/>
            <a:ext cx="1656184" cy="492592"/>
          </a:xfrm>
          <a:prstGeom prst="wedgeRectCallout">
            <a:avLst>
              <a:gd name="adj1" fmla="val -93129"/>
              <a:gd name="adj2" fmla="val -201751"/>
            </a:avLst>
          </a:prstGeom>
          <a:solidFill>
            <a:srgbClr val="66FF99"/>
          </a:solidFill>
          <a:ln w="9525">
            <a:solidFill>
              <a:schemeClr val="accent1"/>
            </a:solidFill>
            <a:miter lim="800000"/>
            <a:headEnd/>
            <a:tailEnd type="none" w="sm" len="lg"/>
          </a:ln>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zh-CN" altLang="en-US" sz="2800" b="1" i="0">
                <a:solidFill>
                  <a:srgbClr val="0000FF"/>
                </a:solidFill>
                <a:effectLst>
                  <a:outerShdw blurRad="38100" dist="38100" dir="2700000" algn="tl">
                    <a:srgbClr val="FFFFFF"/>
                  </a:outerShdw>
                </a:effectLst>
                <a:latin typeface="宋体" pitchFamily="2" charset="-122"/>
              </a:rPr>
              <a:t>电磁驻波</a:t>
            </a:r>
            <a:endParaRPr lang="zh-CN" altLang="en-US" dirty="0"/>
          </a:p>
        </p:txBody>
      </p:sp>
      <p:sp>
        <p:nvSpPr>
          <p:cNvPr id="11" name="矩形 10"/>
          <p:cNvSpPr/>
          <p:nvPr/>
        </p:nvSpPr>
        <p:spPr>
          <a:xfrm>
            <a:off x="6686641" y="4727826"/>
            <a:ext cx="1112805" cy="461665"/>
          </a:xfrm>
          <a:prstGeom prst="rect">
            <a:avLst/>
          </a:prstGeom>
        </p:spPr>
        <p:txBody>
          <a:bodyPr wrap="none">
            <a:spAutoFit/>
          </a:bodyPr>
          <a:lstStyle/>
          <a:p>
            <a:r>
              <a:rPr kumimoji="0" lang="zh-CN" altLang="en-US" sz="2400" b="1" i="0" dirty="0">
                <a:solidFill>
                  <a:srgbClr val="0000FF"/>
                </a:solidFill>
                <a:latin typeface="Arial" panose="020B0604020202020204" pitchFamily="34" charset="0"/>
              </a:rPr>
              <a:t>热平衡</a:t>
            </a:r>
            <a:endParaRPr lang="zh-CN" altLang="en-US" dirty="0"/>
          </a:p>
        </p:txBody>
      </p:sp>
      <p:sp>
        <p:nvSpPr>
          <p:cNvPr id="12" name="AutoShape 14"/>
          <p:cNvSpPr>
            <a:spLocks noChangeArrowheads="1"/>
          </p:cNvSpPr>
          <p:nvPr/>
        </p:nvSpPr>
        <p:spPr bwMode="auto">
          <a:xfrm>
            <a:off x="2265022" y="5243922"/>
            <a:ext cx="3018365" cy="1325055"/>
          </a:xfrm>
          <a:prstGeom prst="wedgeRectCallout">
            <a:avLst>
              <a:gd name="adj1" fmla="val 71760"/>
              <a:gd name="adj2" fmla="val -25643"/>
            </a:avLst>
          </a:prstGeom>
          <a:solidFill>
            <a:srgbClr val="00FFFF"/>
          </a:solidFill>
          <a:ln w="9525">
            <a:solidFill>
              <a:schemeClr val="accent1"/>
            </a:solidFill>
            <a:miter lim="800000"/>
            <a:headEnd/>
            <a:tailEnd type="none" w="sm" len="lg"/>
          </a:ln>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zh-CN" altLang="en-US" sz="2400" b="1" i="0" dirty="0">
                <a:solidFill>
                  <a:srgbClr val="000000"/>
                </a:solidFill>
                <a:latin typeface="楷体...夀."/>
              </a:rPr>
              <a:t>若谐振子频率为</a:t>
            </a:r>
            <a:r>
              <a:rPr lang="en-US" altLang="zh-CN" sz="2400" b="1" dirty="0">
                <a:solidFill>
                  <a:srgbClr val="000000"/>
                </a:solidFill>
              </a:rPr>
              <a:t>v</a:t>
            </a:r>
            <a:r>
              <a:rPr lang="zh-CN" altLang="en-US" sz="2400" b="1" i="0" dirty="0">
                <a:solidFill>
                  <a:srgbClr val="000000"/>
                </a:solidFill>
                <a:latin typeface="楷体...夀."/>
              </a:rPr>
              <a:t>，则其能量为</a:t>
            </a:r>
            <a:r>
              <a:rPr lang="en-US" altLang="zh-CN" sz="2400" b="1" dirty="0" err="1">
                <a:solidFill>
                  <a:srgbClr val="000000"/>
                </a:solidFill>
              </a:rPr>
              <a:t>hv</a:t>
            </a:r>
            <a:r>
              <a:rPr lang="en-US" altLang="zh-CN" sz="2400" b="1" dirty="0">
                <a:solidFill>
                  <a:srgbClr val="000000"/>
                </a:solidFill>
              </a:rPr>
              <a:t> </a:t>
            </a:r>
            <a:r>
              <a:rPr lang="en-US" altLang="zh-CN" sz="2400" b="1" i="0" dirty="0">
                <a:solidFill>
                  <a:srgbClr val="000000"/>
                </a:solidFill>
              </a:rPr>
              <a:t>, 2</a:t>
            </a:r>
            <a:r>
              <a:rPr lang="en-US" altLang="zh-CN" sz="2400" b="1" dirty="0">
                <a:solidFill>
                  <a:srgbClr val="000000"/>
                </a:solidFill>
              </a:rPr>
              <a:t>hv</a:t>
            </a:r>
            <a:r>
              <a:rPr lang="en-US" altLang="zh-CN" sz="2400" b="1" i="0" dirty="0">
                <a:solidFill>
                  <a:srgbClr val="000000"/>
                </a:solidFill>
              </a:rPr>
              <a:t>, 3</a:t>
            </a:r>
            <a:r>
              <a:rPr lang="en-US" altLang="zh-CN" sz="2400" b="1" dirty="0">
                <a:solidFill>
                  <a:srgbClr val="000000"/>
                </a:solidFill>
              </a:rPr>
              <a:t>hv </a:t>
            </a:r>
            <a:r>
              <a:rPr lang="en-US" altLang="zh-CN" sz="2400" b="1" i="0" dirty="0">
                <a:solidFill>
                  <a:srgbClr val="000000"/>
                </a:solidFill>
              </a:rPr>
              <a:t>, …, </a:t>
            </a:r>
            <a:r>
              <a:rPr lang="en-US" altLang="zh-CN" sz="2400" b="1" dirty="0" err="1">
                <a:solidFill>
                  <a:srgbClr val="000000"/>
                </a:solidFill>
              </a:rPr>
              <a:t>nhv</a:t>
            </a:r>
            <a:r>
              <a:rPr lang="en-US" altLang="zh-CN" sz="2400" b="1" dirty="0">
                <a:solidFill>
                  <a:srgbClr val="000000"/>
                </a:solidFill>
              </a:rPr>
              <a:t> </a:t>
            </a:r>
            <a:r>
              <a:rPr lang="en-US" altLang="zh-CN" sz="2400" b="1" i="0" dirty="0">
                <a:solidFill>
                  <a:srgbClr val="000000"/>
                </a:solidFill>
              </a:rPr>
              <a:t>, … </a:t>
            </a:r>
            <a:endParaRPr lang="zh-CN" altLang="en-US" b="1" dirty="0"/>
          </a:p>
        </p:txBody>
      </p:sp>
      <p:sp>
        <p:nvSpPr>
          <p:cNvPr id="13" name="Rectangle 4"/>
          <p:cNvSpPr>
            <a:spLocks noChangeArrowheads="1"/>
          </p:cNvSpPr>
          <p:nvPr/>
        </p:nvSpPr>
        <p:spPr bwMode="auto">
          <a:xfrm>
            <a:off x="2565574" y="104999"/>
            <a:ext cx="3927781"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kumimoji="0" lang="zh-CN" altLang="en-US" sz="2800" b="1" i="0" dirty="0">
                <a:solidFill>
                  <a:srgbClr val="FF0000"/>
                </a:solidFill>
                <a:latin typeface="Arial" panose="020B0604020202020204" pitchFamily="34" charset="0"/>
              </a:rPr>
              <a:t>普朗克能量子假设：</a:t>
            </a:r>
            <a:endParaRPr lang="zh-CN" altLang="en-US" sz="2800" b="1" i="0" dirty="0">
              <a:solidFill>
                <a:srgbClr val="FF0000"/>
              </a:solidFill>
              <a:latin typeface="宋体" panose="02010600030101010101" pitchFamily="2" charset="-122"/>
            </a:endParaRPr>
          </a:p>
        </p:txBody>
      </p:sp>
      <p:sp>
        <p:nvSpPr>
          <p:cNvPr id="14" name="矩形 13"/>
          <p:cNvSpPr/>
          <p:nvPr/>
        </p:nvSpPr>
        <p:spPr>
          <a:xfrm>
            <a:off x="2278672" y="2680387"/>
            <a:ext cx="7450140" cy="954107"/>
          </a:xfrm>
          <a:prstGeom prst="rect">
            <a:avLst/>
          </a:prstGeom>
        </p:spPr>
        <p:txBody>
          <a:bodyPr wrap="square">
            <a:spAutoFit/>
          </a:bodyPr>
          <a:lstStyle/>
          <a:p>
            <a:r>
              <a:rPr lang="zh-CN" altLang="en-US" sz="2800" b="1" i="0" dirty="0">
                <a:solidFill>
                  <a:srgbClr val="0000FF"/>
                </a:solidFill>
                <a:latin typeface="楷体" panose="02010609060101010101" pitchFamily="49" charset="-122"/>
                <a:ea typeface="楷体" panose="02010609060101010101" pitchFamily="49" charset="-122"/>
              </a:rPr>
              <a:t>推论：</a:t>
            </a:r>
            <a:r>
              <a:rPr lang="zh-CN" altLang="en-US" sz="2800" b="1" i="0" dirty="0">
                <a:solidFill>
                  <a:srgbClr val="C00000"/>
                </a:solidFill>
                <a:latin typeface="楷体" panose="02010609060101010101" pitchFamily="49" charset="-122"/>
                <a:ea typeface="楷体" panose="02010609060101010101" pitchFamily="49" charset="-122"/>
              </a:rPr>
              <a:t>与腔内电磁场交换能量时，谐振子能量的变化是</a:t>
            </a:r>
            <a:r>
              <a:rPr lang="en-US" altLang="zh-CN" sz="2800" dirty="0">
                <a:solidFill>
                  <a:srgbClr val="FF0000"/>
                </a:solidFill>
              </a:rPr>
              <a:t>E</a:t>
            </a:r>
            <a:r>
              <a:rPr lang="en-US" altLang="zh-CN" sz="2800" i="0" baseline="-25000" dirty="0">
                <a:solidFill>
                  <a:srgbClr val="FF0000"/>
                </a:solidFill>
              </a:rPr>
              <a:t>0</a:t>
            </a:r>
            <a:r>
              <a:rPr lang="en-US" altLang="zh-CN" sz="2800" baseline="-25000" dirty="0">
                <a:solidFill>
                  <a:srgbClr val="FF0000"/>
                </a:solidFill>
              </a:rPr>
              <a:t> </a:t>
            </a:r>
            <a:r>
              <a:rPr lang="en-US" altLang="zh-CN" sz="2800" dirty="0">
                <a:solidFill>
                  <a:srgbClr val="FF0000"/>
                </a:solidFill>
              </a:rPr>
              <a:t>=</a:t>
            </a:r>
            <a:r>
              <a:rPr lang="en-US" altLang="zh-CN" sz="2800" dirty="0" err="1">
                <a:solidFill>
                  <a:srgbClr val="FF0000"/>
                </a:solidFill>
              </a:rPr>
              <a:t>h</a:t>
            </a:r>
            <a:r>
              <a:rPr lang="en-US" altLang="zh-CN" sz="2800" dirty="0" err="1">
                <a:solidFill>
                  <a:srgbClr val="FF0000"/>
                </a:solidFill>
                <a:cs typeface="Times New Roman" panose="02020603050405020304" pitchFamily="18" charset="0"/>
              </a:rPr>
              <a:t>ν</a:t>
            </a:r>
            <a:r>
              <a:rPr lang="en-US" altLang="zh-CN" sz="2800" b="1" i="0" dirty="0">
                <a:solidFill>
                  <a:srgbClr val="C00000"/>
                </a:solidFill>
                <a:latin typeface="楷体" panose="02010609060101010101" pitchFamily="49" charset="-122"/>
                <a:ea typeface="楷体" panose="02010609060101010101" pitchFamily="49" charset="-122"/>
              </a:rPr>
              <a:t> (</a:t>
            </a:r>
            <a:r>
              <a:rPr lang="zh-CN" altLang="en-US" sz="2800" b="1" i="0" dirty="0">
                <a:solidFill>
                  <a:srgbClr val="C00000"/>
                </a:solidFill>
                <a:latin typeface="楷体" panose="02010609060101010101" pitchFamily="49" charset="-122"/>
                <a:ea typeface="楷体" panose="02010609060101010101" pitchFamily="49" charset="-122"/>
              </a:rPr>
              <a:t>能量子</a:t>
            </a:r>
            <a:r>
              <a:rPr lang="en-US" altLang="zh-CN" sz="2800" b="1" i="0" dirty="0">
                <a:solidFill>
                  <a:srgbClr val="C00000"/>
                </a:solidFill>
                <a:latin typeface="楷体" panose="02010609060101010101" pitchFamily="49" charset="-122"/>
                <a:ea typeface="楷体" panose="02010609060101010101" pitchFamily="49" charset="-122"/>
              </a:rPr>
              <a:t>)</a:t>
            </a:r>
            <a:r>
              <a:rPr lang="zh-CN" altLang="en-US" sz="2800" b="1" i="0" dirty="0">
                <a:solidFill>
                  <a:srgbClr val="C00000"/>
                </a:solidFill>
                <a:latin typeface="楷体" panose="02010609060101010101" pitchFamily="49" charset="-122"/>
                <a:ea typeface="楷体" panose="02010609060101010101" pitchFamily="49" charset="-122"/>
              </a:rPr>
              <a:t>的整数倍。</a:t>
            </a:r>
            <a:endParaRPr lang="zh-CN" altLang="en-US" sz="2800" b="1" dirty="0">
              <a:solidFill>
                <a:srgbClr val="C00000"/>
              </a:solidFill>
              <a:latin typeface="楷体" panose="02010609060101010101" pitchFamily="49" charset="-122"/>
              <a:ea typeface="楷体" panose="02010609060101010101" pitchFamily="49" charset="-122"/>
            </a:endParaRPr>
          </a:p>
        </p:txBody>
      </p:sp>
      <p:sp>
        <p:nvSpPr>
          <p:cNvPr id="15" name="Rectangle 4"/>
          <p:cNvSpPr>
            <a:spLocks noChangeArrowheads="1"/>
          </p:cNvSpPr>
          <p:nvPr/>
        </p:nvSpPr>
        <p:spPr bwMode="auto">
          <a:xfrm>
            <a:off x="2278673" y="621155"/>
            <a:ext cx="8195363"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kumimoji="0" lang="zh-CN" altLang="en-US" sz="2800" b="1" i="0" dirty="0">
                <a:solidFill>
                  <a:srgbClr val="9900CC"/>
                </a:solidFill>
                <a:latin typeface="Arial" panose="020B0604020202020204" pitchFamily="34" charset="0"/>
              </a:rPr>
              <a:t>原子</a:t>
            </a:r>
            <a:r>
              <a:rPr lang="zh-CN" altLang="en-US" sz="2800" b="1" i="0" dirty="0">
                <a:solidFill>
                  <a:srgbClr val="3E0000"/>
                </a:solidFill>
                <a:latin typeface="宋体" panose="02010600030101010101" pitchFamily="2" charset="-122"/>
              </a:rPr>
              <a:t>振子振动的能量是不连续的，只能取最小能量</a:t>
            </a:r>
            <a:r>
              <a:rPr lang="en-US" altLang="zh-CN" sz="2800" dirty="0">
                <a:solidFill>
                  <a:srgbClr val="FF0000"/>
                </a:solidFill>
              </a:rPr>
              <a:t>E</a:t>
            </a:r>
            <a:r>
              <a:rPr lang="en-US" altLang="zh-CN" sz="2800" i="0" baseline="-25000" dirty="0">
                <a:solidFill>
                  <a:srgbClr val="FF0000"/>
                </a:solidFill>
              </a:rPr>
              <a:t>0</a:t>
            </a:r>
            <a:r>
              <a:rPr lang="en-US" altLang="zh-CN" sz="2800" baseline="-25000" dirty="0">
                <a:solidFill>
                  <a:srgbClr val="FF0000"/>
                </a:solidFill>
              </a:rPr>
              <a:t> </a:t>
            </a:r>
            <a:r>
              <a:rPr lang="en-US" altLang="zh-CN" sz="2800" dirty="0">
                <a:solidFill>
                  <a:srgbClr val="FF0000"/>
                </a:solidFill>
              </a:rPr>
              <a:t>=</a:t>
            </a:r>
            <a:r>
              <a:rPr lang="en-US" altLang="zh-CN" sz="2800" dirty="0" err="1">
                <a:solidFill>
                  <a:srgbClr val="FF0000"/>
                </a:solidFill>
              </a:rPr>
              <a:t>h</a:t>
            </a:r>
            <a:r>
              <a:rPr lang="en-US" altLang="zh-CN" sz="2800" dirty="0" err="1">
                <a:solidFill>
                  <a:srgbClr val="FF0000"/>
                </a:solidFill>
                <a:cs typeface="Times New Roman" panose="02020603050405020304" pitchFamily="18" charset="0"/>
              </a:rPr>
              <a:t>ν</a:t>
            </a:r>
            <a:r>
              <a:rPr lang="en-US" altLang="zh-CN" sz="2800" dirty="0">
                <a:solidFill>
                  <a:srgbClr val="FF0000"/>
                </a:solidFill>
                <a:cs typeface="Times New Roman" panose="02020603050405020304" pitchFamily="18" charset="0"/>
              </a:rPr>
              <a:t> </a:t>
            </a:r>
            <a:r>
              <a:rPr lang="zh-CN" altLang="en-US" sz="2800" b="1" i="0" dirty="0">
                <a:solidFill>
                  <a:srgbClr val="3E0000"/>
                </a:solidFill>
                <a:latin typeface="宋体" panose="02010600030101010101" pitchFamily="2" charset="-122"/>
              </a:rPr>
              <a:t>的整数倍，即为  </a:t>
            </a:r>
            <a:r>
              <a:rPr lang="en-US" altLang="zh-CN" sz="2800" dirty="0">
                <a:solidFill>
                  <a:schemeClr val="accent2"/>
                </a:solidFill>
              </a:rPr>
              <a:t>E</a:t>
            </a:r>
            <a:r>
              <a:rPr lang="en-US" altLang="zh-CN" sz="2800" i="0" baseline="-25000" dirty="0">
                <a:solidFill>
                  <a:schemeClr val="accent2"/>
                </a:solidFill>
              </a:rPr>
              <a:t>0 </a:t>
            </a:r>
            <a:r>
              <a:rPr lang="zh-CN" altLang="en-US" sz="2800" dirty="0">
                <a:solidFill>
                  <a:schemeClr val="accent2"/>
                </a:solidFill>
              </a:rPr>
              <a:t>， </a:t>
            </a:r>
            <a:r>
              <a:rPr lang="en-US" altLang="zh-CN" sz="2800" i="0" dirty="0">
                <a:solidFill>
                  <a:schemeClr val="accent2"/>
                </a:solidFill>
              </a:rPr>
              <a:t>2</a:t>
            </a:r>
            <a:r>
              <a:rPr lang="en-US" altLang="zh-CN" sz="2800" dirty="0">
                <a:solidFill>
                  <a:schemeClr val="accent2"/>
                </a:solidFill>
              </a:rPr>
              <a:t>E</a:t>
            </a:r>
            <a:r>
              <a:rPr lang="en-US" altLang="zh-CN" sz="2800" i="0" baseline="-25000" dirty="0">
                <a:solidFill>
                  <a:schemeClr val="accent2"/>
                </a:solidFill>
              </a:rPr>
              <a:t>0</a:t>
            </a:r>
            <a:r>
              <a:rPr lang="zh-CN" altLang="en-US" sz="2800" dirty="0">
                <a:solidFill>
                  <a:schemeClr val="accent2"/>
                </a:solidFill>
              </a:rPr>
              <a:t>， </a:t>
            </a:r>
            <a:r>
              <a:rPr lang="en-US" altLang="zh-CN" sz="2800" i="0" dirty="0">
                <a:solidFill>
                  <a:schemeClr val="accent2"/>
                </a:solidFill>
              </a:rPr>
              <a:t>3</a:t>
            </a:r>
            <a:r>
              <a:rPr lang="en-US" altLang="zh-CN" sz="2800" dirty="0">
                <a:solidFill>
                  <a:schemeClr val="accent2"/>
                </a:solidFill>
              </a:rPr>
              <a:t>E</a:t>
            </a:r>
            <a:r>
              <a:rPr lang="en-US" altLang="zh-CN" sz="2800" i="0" baseline="-25000" dirty="0">
                <a:solidFill>
                  <a:schemeClr val="accent2"/>
                </a:solidFill>
              </a:rPr>
              <a:t>0</a:t>
            </a:r>
            <a:r>
              <a:rPr lang="zh-CN" altLang="en-US" sz="2800" dirty="0">
                <a:solidFill>
                  <a:schemeClr val="accent2"/>
                </a:solidFill>
              </a:rPr>
              <a:t>，</a:t>
            </a:r>
            <a:r>
              <a:rPr lang="en-US" altLang="zh-CN" sz="2800" dirty="0">
                <a:solidFill>
                  <a:schemeClr val="accent2"/>
                </a:solidFill>
              </a:rPr>
              <a:t>…</a:t>
            </a:r>
            <a:r>
              <a:rPr lang="zh-CN" altLang="en-US" sz="2800" dirty="0">
                <a:solidFill>
                  <a:schemeClr val="accent2"/>
                </a:solidFill>
              </a:rPr>
              <a:t>， </a:t>
            </a:r>
            <a:r>
              <a:rPr lang="en-US" altLang="zh-CN" sz="2800" dirty="0">
                <a:solidFill>
                  <a:schemeClr val="accent2"/>
                </a:solidFill>
              </a:rPr>
              <a:t>nE</a:t>
            </a:r>
            <a:r>
              <a:rPr lang="en-US" altLang="zh-CN" sz="2800" i="0" baseline="-25000" dirty="0">
                <a:solidFill>
                  <a:schemeClr val="accent2"/>
                </a:solidFill>
              </a:rPr>
              <a:t>0</a:t>
            </a:r>
            <a:r>
              <a:rPr lang="en-US" altLang="zh-CN" sz="2800" i="0" dirty="0">
                <a:solidFill>
                  <a:schemeClr val="accent2"/>
                </a:solidFill>
              </a:rPr>
              <a:t> </a:t>
            </a:r>
            <a:r>
              <a:rPr lang="en-US" altLang="zh-CN" sz="2800" dirty="0">
                <a:solidFill>
                  <a:schemeClr val="accent2"/>
                </a:solidFill>
              </a:rPr>
              <a:t/>
            </a:r>
            <a:br>
              <a:rPr lang="en-US" altLang="zh-CN" sz="2800" dirty="0">
                <a:solidFill>
                  <a:schemeClr val="accent2"/>
                </a:solidFill>
              </a:rPr>
            </a:br>
            <a:r>
              <a:rPr lang="en-US" altLang="zh-CN" sz="2800" dirty="0">
                <a:solidFill>
                  <a:srgbClr val="FF0000"/>
                </a:solidFill>
              </a:rPr>
              <a:t>E</a:t>
            </a:r>
            <a:r>
              <a:rPr lang="en-US" altLang="zh-CN" sz="2800" i="0" baseline="-25000" dirty="0">
                <a:solidFill>
                  <a:srgbClr val="FF0000"/>
                </a:solidFill>
              </a:rPr>
              <a:t>0</a:t>
            </a:r>
            <a:r>
              <a:rPr lang="en-US" altLang="zh-CN" sz="2800" baseline="-25000" dirty="0">
                <a:solidFill>
                  <a:srgbClr val="FF0000"/>
                </a:solidFill>
              </a:rPr>
              <a:t> </a:t>
            </a:r>
            <a:r>
              <a:rPr lang="en-US" altLang="zh-CN" sz="2800" dirty="0">
                <a:solidFill>
                  <a:srgbClr val="FF0000"/>
                </a:solidFill>
              </a:rPr>
              <a:t>=</a:t>
            </a:r>
            <a:r>
              <a:rPr lang="en-US" altLang="zh-CN" sz="2800" dirty="0" err="1">
                <a:solidFill>
                  <a:srgbClr val="FF0000"/>
                </a:solidFill>
              </a:rPr>
              <a:t>h</a:t>
            </a:r>
            <a:r>
              <a:rPr lang="en-US" altLang="zh-CN" sz="2800" dirty="0" err="1">
                <a:solidFill>
                  <a:srgbClr val="FF0000"/>
                </a:solidFill>
                <a:cs typeface="Times New Roman" panose="02020603050405020304" pitchFamily="18" charset="0"/>
              </a:rPr>
              <a:t>ν</a:t>
            </a:r>
            <a:r>
              <a:rPr lang="zh-CN" altLang="en-US" sz="2800" b="1" i="0" dirty="0">
                <a:solidFill>
                  <a:srgbClr val="009900"/>
                </a:solidFill>
                <a:latin typeface="宋体" panose="02010600030101010101" pitchFamily="2" charset="-122"/>
              </a:rPr>
              <a:t>同振子的频率成正比，</a:t>
            </a:r>
            <a:r>
              <a:rPr lang="zh-CN" altLang="en-US" sz="2800" b="1" i="0" dirty="0">
                <a:solidFill>
                  <a:srgbClr val="9900FF"/>
                </a:solidFill>
                <a:latin typeface="宋体" panose="02010600030101010101" pitchFamily="2" charset="-122"/>
              </a:rPr>
              <a:t>称为</a:t>
            </a:r>
            <a:r>
              <a:rPr lang="zh-CN" altLang="en-US" sz="2800" b="1" i="0" dirty="0">
                <a:solidFill>
                  <a:srgbClr val="FF0000"/>
                </a:solidFill>
                <a:latin typeface="宋体" panose="02010600030101010101" pitchFamily="2" charset="-122"/>
              </a:rPr>
              <a:t>能量子</a:t>
            </a:r>
            <a:r>
              <a:rPr lang="zh-CN" altLang="en-US" sz="2800" b="1" i="0" dirty="0">
                <a:solidFill>
                  <a:schemeClr val="accent2"/>
                </a:solidFill>
                <a:latin typeface="宋体" panose="02010600030101010101" pitchFamily="2" charset="-122"/>
              </a:rPr>
              <a:t>，</a:t>
            </a:r>
            <a:r>
              <a:rPr lang="zh-CN" altLang="en-US" sz="2800" b="1" i="0" dirty="0">
                <a:latin typeface="宋体" panose="02010600030101010101" pitchFamily="2" charset="-122"/>
              </a:rPr>
              <a:t>其中</a:t>
            </a:r>
            <a:r>
              <a:rPr lang="en-US" altLang="zh-CN" sz="2800" dirty="0">
                <a:solidFill>
                  <a:schemeClr val="accent2"/>
                </a:solidFill>
              </a:rPr>
              <a:t>h = </a:t>
            </a:r>
            <a:r>
              <a:rPr lang="en-US" altLang="zh-CN" sz="2800" i="0" dirty="0">
                <a:solidFill>
                  <a:schemeClr val="accent2"/>
                </a:solidFill>
              </a:rPr>
              <a:t>6.6260755×10 </a:t>
            </a:r>
            <a:r>
              <a:rPr lang="en-US" altLang="zh-CN" sz="2800" i="0" baseline="30000" dirty="0">
                <a:solidFill>
                  <a:schemeClr val="accent2"/>
                </a:solidFill>
              </a:rPr>
              <a:t>-34</a:t>
            </a:r>
            <a:r>
              <a:rPr lang="en-US" altLang="zh-CN" sz="2800" dirty="0">
                <a:solidFill>
                  <a:schemeClr val="accent2"/>
                </a:solidFill>
              </a:rPr>
              <a:t>  </a:t>
            </a:r>
            <a:r>
              <a:rPr lang="en-US" altLang="zh-CN" sz="2800" i="0" dirty="0">
                <a:solidFill>
                  <a:schemeClr val="accent2"/>
                </a:solidFill>
              </a:rPr>
              <a:t>J·s</a:t>
            </a:r>
            <a:r>
              <a:rPr lang="zh-CN" altLang="en-US" sz="2800" b="1" i="0" dirty="0">
                <a:latin typeface="宋体" panose="02010600030101010101" pitchFamily="2" charset="-122"/>
              </a:rPr>
              <a:t>称为</a:t>
            </a:r>
            <a:r>
              <a:rPr lang="zh-CN" altLang="en-US" sz="2800" b="1" i="0" dirty="0">
                <a:solidFill>
                  <a:srgbClr val="FF0066"/>
                </a:solidFill>
                <a:latin typeface="宋体" panose="02010600030101010101" pitchFamily="2" charset="-122"/>
              </a:rPr>
              <a:t>普朗克常数。</a:t>
            </a:r>
          </a:p>
        </p:txBody>
      </p:sp>
    </p:spTree>
    <p:extLst>
      <p:ext uri="{BB962C8B-B14F-4D97-AF65-F5344CB8AC3E}">
        <p14:creationId xmlns:p14="http://schemas.microsoft.com/office/powerpoint/2010/main" val="422451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fill="hold"/>
                                        <p:tgtEl>
                                          <p:spTgt spid="9"/>
                                        </p:tgtEl>
                                        <p:attrNameLst>
                                          <p:attrName>ppt_x</p:attrName>
                                        </p:attrNameLst>
                                      </p:cBhvr>
                                      <p:tavLst>
                                        <p:tav tm="0">
                                          <p:val>
                                            <p:strVal val="#ppt_x"/>
                                          </p:val>
                                        </p:tav>
                                        <p:tav tm="100000">
                                          <p:val>
                                            <p:strVal val="#ppt_x"/>
                                          </p:val>
                                        </p:tav>
                                      </p:tavLst>
                                    </p:anim>
                                    <p:anim calcmode="lin" valueType="num">
                                      <p:cBhvr additive="base">
                                        <p:cTn id="4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additive="base">
                                        <p:cTn id="54" dur="500" fill="hold"/>
                                        <p:tgtEl>
                                          <p:spTgt spid="10"/>
                                        </p:tgtEl>
                                        <p:attrNameLst>
                                          <p:attrName>ppt_x</p:attrName>
                                        </p:attrNameLst>
                                      </p:cBhvr>
                                      <p:tavLst>
                                        <p:tav tm="0">
                                          <p:val>
                                            <p:strVal val="#ppt_x"/>
                                          </p:val>
                                        </p:tav>
                                        <p:tav tm="100000">
                                          <p:val>
                                            <p:strVal val="#ppt_x"/>
                                          </p:val>
                                        </p:tav>
                                      </p:tavLst>
                                    </p:anim>
                                    <p:anim calcmode="lin" valueType="num">
                                      <p:cBhvr additive="base">
                                        <p:cTn id="5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additive="base">
                                        <p:cTn id="60" dur="500" fill="hold"/>
                                        <p:tgtEl>
                                          <p:spTgt spid="11"/>
                                        </p:tgtEl>
                                        <p:attrNameLst>
                                          <p:attrName>ppt_x</p:attrName>
                                        </p:attrNameLst>
                                      </p:cBhvr>
                                      <p:tavLst>
                                        <p:tav tm="0">
                                          <p:val>
                                            <p:strVal val="#ppt_x"/>
                                          </p:val>
                                        </p:tav>
                                        <p:tav tm="100000">
                                          <p:val>
                                            <p:strVal val="#ppt_x"/>
                                          </p:val>
                                        </p:tav>
                                      </p:tavLst>
                                    </p:anim>
                                    <p:anim calcmode="lin" valueType="num">
                                      <p:cBhvr additive="base">
                                        <p:cTn id="6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anim calcmode="lin" valueType="num">
                                      <p:cBhvr additive="base">
                                        <p:cTn id="66" dur="500" fill="hold"/>
                                        <p:tgtEl>
                                          <p:spTgt spid="12"/>
                                        </p:tgtEl>
                                        <p:attrNameLst>
                                          <p:attrName>ppt_x</p:attrName>
                                        </p:attrNameLst>
                                      </p:cBhvr>
                                      <p:tavLst>
                                        <p:tav tm="0">
                                          <p:val>
                                            <p:strVal val="#ppt_x"/>
                                          </p:val>
                                        </p:tav>
                                        <p:tav tm="100000">
                                          <p:val>
                                            <p:strVal val="#ppt_x"/>
                                          </p:val>
                                        </p:tav>
                                      </p:tavLst>
                                    </p:anim>
                                    <p:anim calcmode="lin" valueType="num">
                                      <p:cBhvr additive="base">
                                        <p:cTn id="6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3">
                                            <p:txEl>
                                              <p:pRg st="0" end="0"/>
                                            </p:txEl>
                                          </p:spTgt>
                                        </p:tgtEl>
                                        <p:attrNameLst>
                                          <p:attrName>style.visibility</p:attrName>
                                        </p:attrNameLst>
                                      </p:cBhvr>
                                      <p:to>
                                        <p:strVal val="visible"/>
                                      </p:to>
                                    </p:set>
                                    <p:animEffect transition="in" filter="wipe(left)">
                                      <p:cBhvr>
                                        <p:cTn id="72" dur="500"/>
                                        <p:tgtEl>
                                          <p:spTgt spid="13">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5">
                                            <p:txEl>
                                              <p:pRg st="0" end="0"/>
                                            </p:txEl>
                                          </p:spTgt>
                                        </p:tgtEl>
                                        <p:attrNameLst>
                                          <p:attrName>style.visibility</p:attrName>
                                        </p:attrNameLst>
                                      </p:cBhvr>
                                      <p:to>
                                        <p:strVal val="visible"/>
                                      </p:to>
                                    </p:set>
                                    <p:animEffect transition="in" filter="wipe(left)">
                                      <p:cBhvr>
                                        <p:cTn id="77" dur="500"/>
                                        <p:tgtEl>
                                          <p:spTgt spid="15">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p:cTn id="82" dur="500" fill="hold"/>
                                        <p:tgtEl>
                                          <p:spTgt spid="14"/>
                                        </p:tgtEl>
                                        <p:attrNameLst>
                                          <p:attrName>ppt_w</p:attrName>
                                        </p:attrNameLst>
                                      </p:cBhvr>
                                      <p:tavLst>
                                        <p:tav tm="0">
                                          <p:val>
                                            <p:fltVal val="0"/>
                                          </p:val>
                                        </p:tav>
                                        <p:tav tm="100000">
                                          <p:val>
                                            <p:strVal val="#ppt_w"/>
                                          </p:val>
                                        </p:tav>
                                      </p:tavLst>
                                    </p:anim>
                                    <p:anim calcmode="lin" valueType="num">
                                      <p:cBhvr>
                                        <p:cTn id="83" dur="500" fill="hold"/>
                                        <p:tgtEl>
                                          <p:spTgt spid="14"/>
                                        </p:tgtEl>
                                        <p:attrNameLst>
                                          <p:attrName>ppt_h</p:attrName>
                                        </p:attrNameLst>
                                      </p:cBhvr>
                                      <p:tavLst>
                                        <p:tav tm="0">
                                          <p:val>
                                            <p:fltVal val="0"/>
                                          </p:val>
                                        </p:tav>
                                        <p:tav tm="100000">
                                          <p:val>
                                            <p:strVal val="#ppt_h"/>
                                          </p:val>
                                        </p:tav>
                                      </p:tavLst>
                                    </p:anim>
                                    <p:animEffect transition="in" filter="fade">
                                      <p:cBhvr>
                                        <p:cTn id="8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0" grpId="0" animBg="1"/>
      <p:bldP spid="11" grpId="0"/>
      <p:bldP spid="12" grpId="0" animBg="1"/>
      <p:bldP spid="13" grpId="0" build="p" autoUpdateAnimBg="0"/>
      <p:bldP spid="14" grpId="0"/>
      <p:bldP spid="15"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14"/>
          <p:cNvSpPr>
            <a:spLocks noChangeArrowheads="1"/>
          </p:cNvSpPr>
          <p:nvPr/>
        </p:nvSpPr>
        <p:spPr bwMode="auto">
          <a:xfrm>
            <a:off x="6525150" y="95789"/>
            <a:ext cx="3343714" cy="2858652"/>
          </a:xfrm>
          <a:custGeom>
            <a:avLst/>
            <a:gdLst>
              <a:gd name="connsiteX0" fmla="*/ 0 w 2520280"/>
              <a:gd name="connsiteY0" fmla="*/ 1224136 h 2448272"/>
              <a:gd name="connsiteX1" fmla="*/ 1260140 w 2520280"/>
              <a:gd name="connsiteY1" fmla="*/ 0 h 2448272"/>
              <a:gd name="connsiteX2" fmla="*/ 2520280 w 2520280"/>
              <a:gd name="connsiteY2" fmla="*/ 1224136 h 2448272"/>
              <a:gd name="connsiteX3" fmla="*/ 1260140 w 2520280"/>
              <a:gd name="connsiteY3" fmla="*/ 2448272 h 2448272"/>
              <a:gd name="connsiteX4" fmla="*/ 0 w 2520280"/>
              <a:gd name="connsiteY4" fmla="*/ 1224136 h 2448272"/>
              <a:gd name="connsiteX5" fmla="*/ 612068 w 2520280"/>
              <a:gd name="connsiteY5" fmla="*/ 1224136 h 2448272"/>
              <a:gd name="connsiteX6" fmla="*/ 1260140 w 2520280"/>
              <a:gd name="connsiteY6" fmla="*/ 1836204 h 2448272"/>
              <a:gd name="connsiteX7" fmla="*/ 1908212 w 2520280"/>
              <a:gd name="connsiteY7" fmla="*/ 1224136 h 2448272"/>
              <a:gd name="connsiteX8" fmla="*/ 1260140 w 2520280"/>
              <a:gd name="connsiteY8" fmla="*/ 612068 h 2448272"/>
              <a:gd name="connsiteX9" fmla="*/ 612068 w 2520280"/>
              <a:gd name="connsiteY9" fmla="*/ 1224136 h 2448272"/>
              <a:gd name="connsiteX0" fmla="*/ 0 w 2520280"/>
              <a:gd name="connsiteY0" fmla="*/ 1224136 h 2448272"/>
              <a:gd name="connsiteX1" fmla="*/ 1260140 w 2520280"/>
              <a:gd name="connsiteY1" fmla="*/ 0 h 2448272"/>
              <a:gd name="connsiteX2" fmla="*/ 2520280 w 2520280"/>
              <a:gd name="connsiteY2" fmla="*/ 1224136 h 2448272"/>
              <a:gd name="connsiteX3" fmla="*/ 1260140 w 2520280"/>
              <a:gd name="connsiteY3" fmla="*/ 2448272 h 2448272"/>
              <a:gd name="connsiteX4" fmla="*/ 0 w 2520280"/>
              <a:gd name="connsiteY4" fmla="*/ 1224136 h 2448272"/>
              <a:gd name="connsiteX5" fmla="*/ 332668 w 2520280"/>
              <a:gd name="connsiteY5" fmla="*/ 1262236 h 2448272"/>
              <a:gd name="connsiteX6" fmla="*/ 1260140 w 2520280"/>
              <a:gd name="connsiteY6" fmla="*/ 1836204 h 2448272"/>
              <a:gd name="connsiteX7" fmla="*/ 1908212 w 2520280"/>
              <a:gd name="connsiteY7" fmla="*/ 1224136 h 2448272"/>
              <a:gd name="connsiteX8" fmla="*/ 1260140 w 2520280"/>
              <a:gd name="connsiteY8" fmla="*/ 612068 h 2448272"/>
              <a:gd name="connsiteX9" fmla="*/ 332668 w 2520280"/>
              <a:gd name="connsiteY9" fmla="*/ 1262236 h 2448272"/>
              <a:gd name="connsiteX0" fmla="*/ 0 w 2520280"/>
              <a:gd name="connsiteY0" fmla="*/ 1224136 h 2448272"/>
              <a:gd name="connsiteX1" fmla="*/ 1260140 w 2520280"/>
              <a:gd name="connsiteY1" fmla="*/ 0 h 2448272"/>
              <a:gd name="connsiteX2" fmla="*/ 2520280 w 2520280"/>
              <a:gd name="connsiteY2" fmla="*/ 1224136 h 2448272"/>
              <a:gd name="connsiteX3" fmla="*/ 1260140 w 2520280"/>
              <a:gd name="connsiteY3" fmla="*/ 2448272 h 2448272"/>
              <a:gd name="connsiteX4" fmla="*/ 0 w 2520280"/>
              <a:gd name="connsiteY4" fmla="*/ 1224136 h 2448272"/>
              <a:gd name="connsiteX5" fmla="*/ 332668 w 2520280"/>
              <a:gd name="connsiteY5" fmla="*/ 1262236 h 2448272"/>
              <a:gd name="connsiteX6" fmla="*/ 1260140 w 2520280"/>
              <a:gd name="connsiteY6" fmla="*/ 1836204 h 2448272"/>
              <a:gd name="connsiteX7" fmla="*/ 2301912 w 2520280"/>
              <a:gd name="connsiteY7" fmla="*/ 1262236 h 2448272"/>
              <a:gd name="connsiteX8" fmla="*/ 1260140 w 2520280"/>
              <a:gd name="connsiteY8" fmla="*/ 612068 h 2448272"/>
              <a:gd name="connsiteX9" fmla="*/ 332668 w 2520280"/>
              <a:gd name="connsiteY9" fmla="*/ 1262236 h 2448272"/>
              <a:gd name="connsiteX0" fmla="*/ 0 w 2520280"/>
              <a:gd name="connsiteY0" fmla="*/ 1224136 h 2448272"/>
              <a:gd name="connsiteX1" fmla="*/ 1260140 w 2520280"/>
              <a:gd name="connsiteY1" fmla="*/ 0 h 2448272"/>
              <a:gd name="connsiteX2" fmla="*/ 2520280 w 2520280"/>
              <a:gd name="connsiteY2" fmla="*/ 1224136 h 2448272"/>
              <a:gd name="connsiteX3" fmla="*/ 1260140 w 2520280"/>
              <a:gd name="connsiteY3" fmla="*/ 2448272 h 2448272"/>
              <a:gd name="connsiteX4" fmla="*/ 0 w 2520280"/>
              <a:gd name="connsiteY4" fmla="*/ 1224136 h 2448272"/>
              <a:gd name="connsiteX5" fmla="*/ 332668 w 2520280"/>
              <a:gd name="connsiteY5" fmla="*/ 1262236 h 2448272"/>
              <a:gd name="connsiteX6" fmla="*/ 1260140 w 2520280"/>
              <a:gd name="connsiteY6" fmla="*/ 2115604 h 2448272"/>
              <a:gd name="connsiteX7" fmla="*/ 2301912 w 2520280"/>
              <a:gd name="connsiteY7" fmla="*/ 1262236 h 2448272"/>
              <a:gd name="connsiteX8" fmla="*/ 1260140 w 2520280"/>
              <a:gd name="connsiteY8" fmla="*/ 612068 h 2448272"/>
              <a:gd name="connsiteX9" fmla="*/ 332668 w 2520280"/>
              <a:gd name="connsiteY9" fmla="*/ 1262236 h 2448272"/>
              <a:gd name="connsiteX0" fmla="*/ 0 w 2520280"/>
              <a:gd name="connsiteY0" fmla="*/ 1224136 h 2448272"/>
              <a:gd name="connsiteX1" fmla="*/ 1260140 w 2520280"/>
              <a:gd name="connsiteY1" fmla="*/ 0 h 2448272"/>
              <a:gd name="connsiteX2" fmla="*/ 2520280 w 2520280"/>
              <a:gd name="connsiteY2" fmla="*/ 1224136 h 2448272"/>
              <a:gd name="connsiteX3" fmla="*/ 1260140 w 2520280"/>
              <a:gd name="connsiteY3" fmla="*/ 2448272 h 2448272"/>
              <a:gd name="connsiteX4" fmla="*/ 0 w 2520280"/>
              <a:gd name="connsiteY4" fmla="*/ 1224136 h 2448272"/>
              <a:gd name="connsiteX5" fmla="*/ 332668 w 2520280"/>
              <a:gd name="connsiteY5" fmla="*/ 1262236 h 2448272"/>
              <a:gd name="connsiteX6" fmla="*/ 1260140 w 2520280"/>
              <a:gd name="connsiteY6" fmla="*/ 2115604 h 2448272"/>
              <a:gd name="connsiteX7" fmla="*/ 2301912 w 2520280"/>
              <a:gd name="connsiteY7" fmla="*/ 1262236 h 2448272"/>
              <a:gd name="connsiteX8" fmla="*/ 1260140 w 2520280"/>
              <a:gd name="connsiteY8" fmla="*/ 294568 h 2448272"/>
              <a:gd name="connsiteX9" fmla="*/ 332668 w 2520280"/>
              <a:gd name="connsiteY9" fmla="*/ 1262236 h 2448272"/>
              <a:gd name="connsiteX0" fmla="*/ 0 w 2634580"/>
              <a:gd name="connsiteY0" fmla="*/ 1249560 h 2448321"/>
              <a:gd name="connsiteX1" fmla="*/ 1374440 w 2634580"/>
              <a:gd name="connsiteY1" fmla="*/ 24 h 2448321"/>
              <a:gd name="connsiteX2" fmla="*/ 2634580 w 2634580"/>
              <a:gd name="connsiteY2" fmla="*/ 1224160 h 2448321"/>
              <a:gd name="connsiteX3" fmla="*/ 1374440 w 2634580"/>
              <a:gd name="connsiteY3" fmla="*/ 2448296 h 2448321"/>
              <a:gd name="connsiteX4" fmla="*/ 0 w 2634580"/>
              <a:gd name="connsiteY4" fmla="*/ 1249560 h 2448321"/>
              <a:gd name="connsiteX5" fmla="*/ 446968 w 2634580"/>
              <a:gd name="connsiteY5" fmla="*/ 1262260 h 2448321"/>
              <a:gd name="connsiteX6" fmla="*/ 1374440 w 2634580"/>
              <a:gd name="connsiteY6" fmla="*/ 2115628 h 2448321"/>
              <a:gd name="connsiteX7" fmla="*/ 2416212 w 2634580"/>
              <a:gd name="connsiteY7" fmla="*/ 1262260 h 2448321"/>
              <a:gd name="connsiteX8" fmla="*/ 1374440 w 2634580"/>
              <a:gd name="connsiteY8" fmla="*/ 294592 h 2448321"/>
              <a:gd name="connsiteX9" fmla="*/ 446968 w 2634580"/>
              <a:gd name="connsiteY9" fmla="*/ 1262260 h 2448321"/>
              <a:gd name="connsiteX0" fmla="*/ 493 w 2635751"/>
              <a:gd name="connsiteY0" fmla="*/ 1389250 h 2588003"/>
              <a:gd name="connsiteX1" fmla="*/ 1527333 w 2635751"/>
              <a:gd name="connsiteY1" fmla="*/ 14 h 2588003"/>
              <a:gd name="connsiteX2" fmla="*/ 2635073 w 2635751"/>
              <a:gd name="connsiteY2" fmla="*/ 1363850 h 2588003"/>
              <a:gd name="connsiteX3" fmla="*/ 1374933 w 2635751"/>
              <a:gd name="connsiteY3" fmla="*/ 2587986 h 2588003"/>
              <a:gd name="connsiteX4" fmla="*/ 493 w 2635751"/>
              <a:gd name="connsiteY4" fmla="*/ 1389250 h 2588003"/>
              <a:gd name="connsiteX5" fmla="*/ 447461 w 2635751"/>
              <a:gd name="connsiteY5" fmla="*/ 1401950 h 2588003"/>
              <a:gd name="connsiteX6" fmla="*/ 1374933 w 2635751"/>
              <a:gd name="connsiteY6" fmla="*/ 2255318 h 2588003"/>
              <a:gd name="connsiteX7" fmla="*/ 2416705 w 2635751"/>
              <a:gd name="connsiteY7" fmla="*/ 1401950 h 2588003"/>
              <a:gd name="connsiteX8" fmla="*/ 1374933 w 2635751"/>
              <a:gd name="connsiteY8" fmla="*/ 434282 h 2588003"/>
              <a:gd name="connsiteX9" fmla="*/ 447461 w 2635751"/>
              <a:gd name="connsiteY9" fmla="*/ 1401950 h 2588003"/>
              <a:gd name="connsiteX0" fmla="*/ 508 w 2800756"/>
              <a:gd name="connsiteY0" fmla="*/ 1389322 h 2588174"/>
              <a:gd name="connsiteX1" fmla="*/ 1527348 w 2800756"/>
              <a:gd name="connsiteY1" fmla="*/ 86 h 2588174"/>
              <a:gd name="connsiteX2" fmla="*/ 2800188 w 2800756"/>
              <a:gd name="connsiteY2" fmla="*/ 1452822 h 2588174"/>
              <a:gd name="connsiteX3" fmla="*/ 1374948 w 2800756"/>
              <a:gd name="connsiteY3" fmla="*/ 2588058 h 2588174"/>
              <a:gd name="connsiteX4" fmla="*/ 508 w 2800756"/>
              <a:gd name="connsiteY4" fmla="*/ 1389322 h 2588174"/>
              <a:gd name="connsiteX5" fmla="*/ 447476 w 2800756"/>
              <a:gd name="connsiteY5" fmla="*/ 1402022 h 2588174"/>
              <a:gd name="connsiteX6" fmla="*/ 1374948 w 2800756"/>
              <a:gd name="connsiteY6" fmla="*/ 2255390 h 2588174"/>
              <a:gd name="connsiteX7" fmla="*/ 2416720 w 2800756"/>
              <a:gd name="connsiteY7" fmla="*/ 1402022 h 2588174"/>
              <a:gd name="connsiteX8" fmla="*/ 1374948 w 2800756"/>
              <a:gd name="connsiteY8" fmla="*/ 434354 h 2588174"/>
              <a:gd name="connsiteX9" fmla="*/ 447476 w 2800756"/>
              <a:gd name="connsiteY9" fmla="*/ 1402022 h 2588174"/>
              <a:gd name="connsiteX0" fmla="*/ 1526 w 2802732"/>
              <a:gd name="connsiteY0" fmla="*/ 1389324 h 2727860"/>
              <a:gd name="connsiteX1" fmla="*/ 1528366 w 2802732"/>
              <a:gd name="connsiteY1" fmla="*/ 88 h 2727860"/>
              <a:gd name="connsiteX2" fmla="*/ 2801206 w 2802732"/>
              <a:gd name="connsiteY2" fmla="*/ 1452824 h 2727860"/>
              <a:gd name="connsiteX3" fmla="*/ 1274366 w 2802732"/>
              <a:gd name="connsiteY3" fmla="*/ 2727760 h 2727860"/>
              <a:gd name="connsiteX4" fmla="*/ 1526 w 2802732"/>
              <a:gd name="connsiteY4" fmla="*/ 1389324 h 2727860"/>
              <a:gd name="connsiteX5" fmla="*/ 448494 w 2802732"/>
              <a:gd name="connsiteY5" fmla="*/ 1402024 h 2727860"/>
              <a:gd name="connsiteX6" fmla="*/ 1375966 w 2802732"/>
              <a:gd name="connsiteY6" fmla="*/ 2255392 h 2727860"/>
              <a:gd name="connsiteX7" fmla="*/ 2417738 w 2802732"/>
              <a:gd name="connsiteY7" fmla="*/ 1402024 h 2727860"/>
              <a:gd name="connsiteX8" fmla="*/ 1375966 w 2802732"/>
              <a:gd name="connsiteY8" fmla="*/ 434356 h 2727860"/>
              <a:gd name="connsiteX9" fmla="*/ 448494 w 2802732"/>
              <a:gd name="connsiteY9" fmla="*/ 1402024 h 27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732" h="2727860">
                <a:moveTo>
                  <a:pt x="1526" y="1389324"/>
                </a:moveTo>
                <a:cubicBezTo>
                  <a:pt x="43859" y="934712"/>
                  <a:pt x="1061753" y="-10495"/>
                  <a:pt x="1528366" y="88"/>
                </a:cubicBezTo>
                <a:cubicBezTo>
                  <a:pt x="1994979" y="10671"/>
                  <a:pt x="2843539" y="998212"/>
                  <a:pt x="2801206" y="1452824"/>
                </a:cubicBezTo>
                <a:cubicBezTo>
                  <a:pt x="2758873" y="1907436"/>
                  <a:pt x="1740979" y="2738343"/>
                  <a:pt x="1274366" y="2727760"/>
                </a:cubicBezTo>
                <a:cubicBezTo>
                  <a:pt x="807753" y="2717177"/>
                  <a:pt x="-40807" y="1843936"/>
                  <a:pt x="1526" y="1389324"/>
                </a:cubicBezTo>
                <a:close/>
                <a:moveTo>
                  <a:pt x="448494" y="1402024"/>
                </a:moveTo>
                <a:cubicBezTo>
                  <a:pt x="448494" y="1705530"/>
                  <a:pt x="1047759" y="2255392"/>
                  <a:pt x="1375966" y="2255392"/>
                </a:cubicBezTo>
                <a:cubicBezTo>
                  <a:pt x="1704173" y="2255392"/>
                  <a:pt x="2417738" y="1740060"/>
                  <a:pt x="2417738" y="1402024"/>
                </a:cubicBezTo>
                <a:cubicBezTo>
                  <a:pt x="2417738" y="1063988"/>
                  <a:pt x="1704173" y="434356"/>
                  <a:pt x="1375966" y="434356"/>
                </a:cubicBezTo>
                <a:cubicBezTo>
                  <a:pt x="1047759" y="434356"/>
                  <a:pt x="448494" y="1098518"/>
                  <a:pt x="448494" y="1402024"/>
                </a:cubicBezTo>
                <a:close/>
              </a:path>
            </a:pathLst>
          </a:custGeom>
          <a:solidFill>
            <a:srgbClr val="FFFF00"/>
          </a:solidFill>
          <a:ln w="9525">
            <a:solidFill>
              <a:srgbClr val="0000FF"/>
            </a:solidFill>
            <a:miter lim="800000"/>
            <a:headEnd/>
            <a:tailEnd/>
          </a:ln>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6" name="图片 5"/>
          <p:cNvPicPr>
            <a:picLocks noChangeAspect="1"/>
          </p:cNvPicPr>
          <p:nvPr/>
        </p:nvPicPr>
        <p:blipFill>
          <a:blip r:embed="rId4"/>
          <a:stretch>
            <a:fillRect/>
          </a:stretch>
        </p:blipFill>
        <p:spPr>
          <a:xfrm rot="19911880">
            <a:off x="6760725" y="1754029"/>
            <a:ext cx="811161" cy="189622"/>
          </a:xfrm>
          <a:prstGeom prst="rect">
            <a:avLst/>
          </a:prstGeom>
        </p:spPr>
      </p:pic>
      <p:pic>
        <p:nvPicPr>
          <p:cNvPr id="7" name="图片 6"/>
          <p:cNvPicPr>
            <a:picLocks noChangeAspect="1"/>
          </p:cNvPicPr>
          <p:nvPr/>
        </p:nvPicPr>
        <p:blipFill>
          <a:blip r:embed="rId4"/>
          <a:stretch>
            <a:fillRect/>
          </a:stretch>
        </p:blipFill>
        <p:spPr>
          <a:xfrm rot="1926730">
            <a:off x="7110458" y="782173"/>
            <a:ext cx="782705" cy="182970"/>
          </a:xfrm>
          <a:prstGeom prst="rect">
            <a:avLst/>
          </a:prstGeom>
        </p:spPr>
      </p:pic>
      <p:pic>
        <p:nvPicPr>
          <p:cNvPr id="8" name="图片 7"/>
          <p:cNvPicPr>
            <a:picLocks noChangeAspect="1"/>
          </p:cNvPicPr>
          <p:nvPr/>
        </p:nvPicPr>
        <p:blipFill>
          <a:blip r:embed="rId4"/>
          <a:stretch>
            <a:fillRect/>
          </a:stretch>
        </p:blipFill>
        <p:spPr>
          <a:xfrm rot="17942297">
            <a:off x="7902015" y="2408440"/>
            <a:ext cx="755276" cy="176558"/>
          </a:xfrm>
          <a:prstGeom prst="rect">
            <a:avLst/>
          </a:prstGeom>
        </p:spPr>
      </p:pic>
      <p:pic>
        <p:nvPicPr>
          <p:cNvPr id="9" name="图片 8"/>
          <p:cNvPicPr>
            <a:picLocks noChangeAspect="1"/>
          </p:cNvPicPr>
          <p:nvPr/>
        </p:nvPicPr>
        <p:blipFill>
          <a:blip r:embed="rId4"/>
          <a:stretch>
            <a:fillRect/>
          </a:stretch>
        </p:blipFill>
        <p:spPr>
          <a:xfrm rot="12386344">
            <a:off x="8898771" y="1787095"/>
            <a:ext cx="658645" cy="153969"/>
          </a:xfrm>
          <a:prstGeom prst="rect">
            <a:avLst/>
          </a:prstGeom>
        </p:spPr>
      </p:pic>
      <p:pic>
        <p:nvPicPr>
          <p:cNvPr id="10" name="图片 9"/>
          <p:cNvPicPr>
            <a:picLocks noChangeAspect="1"/>
          </p:cNvPicPr>
          <p:nvPr/>
        </p:nvPicPr>
        <p:blipFill>
          <a:blip r:embed="rId4"/>
          <a:stretch>
            <a:fillRect/>
          </a:stretch>
        </p:blipFill>
        <p:spPr>
          <a:xfrm rot="7837166">
            <a:off x="8475120" y="793462"/>
            <a:ext cx="758110" cy="177221"/>
          </a:xfrm>
          <a:prstGeom prst="rect">
            <a:avLst/>
          </a:prstGeom>
        </p:spPr>
      </p:pic>
      <p:sp>
        <p:nvSpPr>
          <p:cNvPr id="11" name="AutoShape 14"/>
          <p:cNvSpPr>
            <a:spLocks noChangeArrowheads="1"/>
          </p:cNvSpPr>
          <p:nvPr/>
        </p:nvSpPr>
        <p:spPr bwMode="auto">
          <a:xfrm>
            <a:off x="3375261" y="304022"/>
            <a:ext cx="2664296" cy="855160"/>
          </a:xfrm>
          <a:prstGeom prst="wedgeRectCallout">
            <a:avLst>
              <a:gd name="adj1" fmla="val 96691"/>
              <a:gd name="adj2" fmla="val 20925"/>
            </a:avLst>
          </a:prstGeom>
          <a:solidFill>
            <a:srgbClr val="00FF00"/>
          </a:solidFill>
          <a:ln w="9525">
            <a:solidFill>
              <a:schemeClr val="accent1"/>
            </a:solidFill>
            <a:miter lim="800000"/>
            <a:headEnd/>
            <a:tailEnd type="none" w="sm" len="lg"/>
          </a:ln>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a:r>
              <a:rPr lang="zh-CN" altLang="en-US" sz="2400" b="1" i="0" dirty="0">
                <a:latin typeface="楷体...夀."/>
              </a:rPr>
              <a:t>腔壁上的原子</a:t>
            </a:r>
          </a:p>
          <a:p>
            <a:pPr algn="ctr"/>
            <a:r>
              <a:rPr lang="en-US" altLang="zh-CN" sz="2400" b="1" i="0" dirty="0"/>
              <a:t>(</a:t>
            </a:r>
            <a:r>
              <a:rPr lang="zh-CN" altLang="en-US" sz="2400" b="1" i="0" dirty="0"/>
              <a:t>谐振子</a:t>
            </a:r>
            <a:r>
              <a:rPr lang="en-US" altLang="zh-CN" sz="2400" b="1" i="0" dirty="0"/>
              <a:t>)</a:t>
            </a:r>
            <a:endParaRPr lang="zh-CN" altLang="en-US" b="1" dirty="0"/>
          </a:p>
          <a:p>
            <a:pPr eaLnBrk="1" hangingPunct="1">
              <a:spcBef>
                <a:spcPct val="50000"/>
              </a:spcBef>
            </a:pPr>
            <a:endParaRPr kumimoji="0" lang="zh-CN" altLang="en-US" b="1" i="0" dirty="0">
              <a:solidFill>
                <a:srgbClr val="9900FF"/>
              </a:solidFill>
            </a:endParaRPr>
          </a:p>
        </p:txBody>
      </p:sp>
      <p:pic>
        <p:nvPicPr>
          <p:cNvPr id="12" name="Picture 2" descr="E:\Pictures\Standing_wave.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619847" y="1292962"/>
            <a:ext cx="1134139" cy="765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AutoShape 14"/>
          <p:cNvSpPr>
            <a:spLocks noChangeArrowheads="1"/>
          </p:cNvSpPr>
          <p:nvPr/>
        </p:nvSpPr>
        <p:spPr bwMode="auto">
          <a:xfrm>
            <a:off x="8727397" y="2869737"/>
            <a:ext cx="1656184" cy="492592"/>
          </a:xfrm>
          <a:prstGeom prst="wedgeRectCallout">
            <a:avLst>
              <a:gd name="adj1" fmla="val -57088"/>
              <a:gd name="adj2" fmla="val -268784"/>
            </a:avLst>
          </a:prstGeom>
          <a:solidFill>
            <a:srgbClr val="66FF99"/>
          </a:solidFill>
          <a:ln w="9525">
            <a:solidFill>
              <a:schemeClr val="accent1"/>
            </a:solidFill>
            <a:miter lim="800000"/>
            <a:headEnd/>
            <a:tailEnd type="none" w="sm" len="lg"/>
          </a:ln>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zh-CN" altLang="en-US" sz="2800" b="1" i="0" dirty="0">
                <a:solidFill>
                  <a:srgbClr val="0000FF"/>
                </a:solidFill>
                <a:effectLst>
                  <a:outerShdw blurRad="38100" dist="38100" dir="2700000" algn="tl">
                    <a:srgbClr val="FFFFFF"/>
                  </a:outerShdw>
                </a:effectLst>
                <a:latin typeface="宋体" pitchFamily="2" charset="-122"/>
              </a:rPr>
              <a:t>电磁驻波</a:t>
            </a:r>
            <a:endParaRPr lang="zh-CN" altLang="en-US" dirty="0"/>
          </a:p>
        </p:txBody>
      </p:sp>
      <p:sp>
        <p:nvSpPr>
          <p:cNvPr id="14" name="矩形 13"/>
          <p:cNvSpPr/>
          <p:nvPr/>
        </p:nvSpPr>
        <p:spPr>
          <a:xfrm>
            <a:off x="7619847" y="1178591"/>
            <a:ext cx="1112805" cy="461665"/>
          </a:xfrm>
          <a:prstGeom prst="rect">
            <a:avLst/>
          </a:prstGeom>
        </p:spPr>
        <p:txBody>
          <a:bodyPr wrap="none">
            <a:spAutoFit/>
          </a:bodyPr>
          <a:lstStyle/>
          <a:p>
            <a:r>
              <a:rPr kumimoji="0" lang="zh-CN" altLang="en-US" sz="2400" b="1" i="0" dirty="0">
                <a:solidFill>
                  <a:srgbClr val="0000FF"/>
                </a:solidFill>
                <a:latin typeface="Arial" panose="020B0604020202020204" pitchFamily="34" charset="0"/>
              </a:rPr>
              <a:t>热平衡</a:t>
            </a:r>
            <a:endParaRPr lang="zh-CN" altLang="en-US" dirty="0"/>
          </a:p>
        </p:txBody>
      </p:sp>
      <p:sp>
        <p:nvSpPr>
          <p:cNvPr id="15" name="AutoShape 14"/>
          <p:cNvSpPr>
            <a:spLocks noChangeArrowheads="1"/>
          </p:cNvSpPr>
          <p:nvPr/>
        </p:nvSpPr>
        <p:spPr bwMode="auto">
          <a:xfrm>
            <a:off x="3198228" y="1694687"/>
            <a:ext cx="3018365" cy="1325055"/>
          </a:xfrm>
          <a:prstGeom prst="wedgeRectCallout">
            <a:avLst>
              <a:gd name="adj1" fmla="val 71760"/>
              <a:gd name="adj2" fmla="val -25643"/>
            </a:avLst>
          </a:prstGeom>
          <a:solidFill>
            <a:srgbClr val="00FFFF"/>
          </a:solidFill>
          <a:ln w="9525">
            <a:solidFill>
              <a:schemeClr val="accent1"/>
            </a:solidFill>
            <a:miter lim="800000"/>
            <a:headEnd/>
            <a:tailEnd type="none" w="sm" len="lg"/>
          </a:ln>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zh-CN" altLang="en-US" sz="2400" b="1" i="0" dirty="0">
                <a:solidFill>
                  <a:srgbClr val="000000"/>
                </a:solidFill>
                <a:latin typeface="楷体...夀."/>
              </a:rPr>
              <a:t>若谐振子频率为</a:t>
            </a:r>
            <a:r>
              <a:rPr lang="en-US" altLang="zh-CN" sz="2400" b="1" dirty="0">
                <a:solidFill>
                  <a:srgbClr val="000000"/>
                </a:solidFill>
              </a:rPr>
              <a:t>v</a:t>
            </a:r>
            <a:r>
              <a:rPr lang="zh-CN" altLang="en-US" sz="2400" b="1" i="0" dirty="0">
                <a:solidFill>
                  <a:srgbClr val="000000"/>
                </a:solidFill>
                <a:latin typeface="楷体...夀."/>
              </a:rPr>
              <a:t>，则其能量为</a:t>
            </a:r>
            <a:r>
              <a:rPr lang="en-US" altLang="zh-CN" sz="2400" b="1" dirty="0" err="1">
                <a:solidFill>
                  <a:srgbClr val="000000"/>
                </a:solidFill>
              </a:rPr>
              <a:t>hv</a:t>
            </a:r>
            <a:r>
              <a:rPr lang="en-US" altLang="zh-CN" sz="2400" b="1" dirty="0">
                <a:solidFill>
                  <a:srgbClr val="000000"/>
                </a:solidFill>
              </a:rPr>
              <a:t> </a:t>
            </a:r>
            <a:r>
              <a:rPr lang="en-US" altLang="zh-CN" sz="2400" b="1" i="0" dirty="0">
                <a:solidFill>
                  <a:srgbClr val="000000"/>
                </a:solidFill>
              </a:rPr>
              <a:t>, 2</a:t>
            </a:r>
            <a:r>
              <a:rPr lang="en-US" altLang="zh-CN" sz="2400" b="1" dirty="0">
                <a:solidFill>
                  <a:srgbClr val="000000"/>
                </a:solidFill>
              </a:rPr>
              <a:t>hv</a:t>
            </a:r>
            <a:r>
              <a:rPr lang="en-US" altLang="zh-CN" sz="2400" b="1" i="0" dirty="0">
                <a:solidFill>
                  <a:srgbClr val="000000"/>
                </a:solidFill>
              </a:rPr>
              <a:t>, 3</a:t>
            </a:r>
            <a:r>
              <a:rPr lang="en-US" altLang="zh-CN" sz="2400" b="1" dirty="0">
                <a:solidFill>
                  <a:srgbClr val="000000"/>
                </a:solidFill>
              </a:rPr>
              <a:t>hv </a:t>
            </a:r>
            <a:r>
              <a:rPr lang="en-US" altLang="zh-CN" sz="2400" b="1" i="0" dirty="0">
                <a:solidFill>
                  <a:srgbClr val="000000"/>
                </a:solidFill>
              </a:rPr>
              <a:t>, …, </a:t>
            </a:r>
            <a:r>
              <a:rPr lang="en-US" altLang="zh-CN" sz="2400" b="1" dirty="0" err="1">
                <a:solidFill>
                  <a:srgbClr val="000000"/>
                </a:solidFill>
              </a:rPr>
              <a:t>nhv</a:t>
            </a:r>
            <a:r>
              <a:rPr lang="en-US" altLang="zh-CN" sz="2400" b="1" dirty="0">
                <a:solidFill>
                  <a:srgbClr val="000000"/>
                </a:solidFill>
              </a:rPr>
              <a:t> </a:t>
            </a:r>
            <a:r>
              <a:rPr lang="en-US" altLang="zh-CN" sz="2400" b="1" i="0" dirty="0">
                <a:solidFill>
                  <a:srgbClr val="000000"/>
                </a:solidFill>
              </a:rPr>
              <a:t>, … </a:t>
            </a:r>
            <a:endParaRPr lang="zh-CN" altLang="en-US" b="1" dirty="0"/>
          </a:p>
        </p:txBody>
      </p:sp>
      <p:sp>
        <p:nvSpPr>
          <p:cNvPr id="16" name="Rectangle 8"/>
          <p:cNvSpPr>
            <a:spLocks noChangeArrowheads="1"/>
          </p:cNvSpPr>
          <p:nvPr/>
        </p:nvSpPr>
        <p:spPr bwMode="auto">
          <a:xfrm>
            <a:off x="2611842" y="3123333"/>
            <a:ext cx="41520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b="1" i="0" dirty="0">
                <a:solidFill>
                  <a:srgbClr val="9900CC"/>
                </a:solidFill>
                <a:latin typeface="宋体" panose="02010600030101010101" pitchFamily="2" charset="-122"/>
              </a:rPr>
              <a:t>由此他导出黑体的辐出度</a:t>
            </a:r>
          </a:p>
        </p:txBody>
      </p:sp>
      <p:graphicFrame>
        <p:nvGraphicFramePr>
          <p:cNvPr id="17" name="Object 9"/>
          <p:cNvGraphicFramePr>
            <a:graphicFrameLocks noChangeAspect="1"/>
          </p:cNvGraphicFramePr>
          <p:nvPr>
            <p:extLst>
              <p:ext uri="{D42A27DB-BD31-4B8C-83A1-F6EECF244321}">
                <p14:modId xmlns:p14="http://schemas.microsoft.com/office/powerpoint/2010/main" val="3204207493"/>
              </p:ext>
            </p:extLst>
          </p:nvPr>
        </p:nvGraphicFramePr>
        <p:xfrm>
          <a:off x="6319670" y="3361747"/>
          <a:ext cx="2589212" cy="1257300"/>
        </p:xfrm>
        <a:graphic>
          <a:graphicData uri="http://schemas.openxmlformats.org/presentationml/2006/ole">
            <mc:AlternateContent xmlns:mc="http://schemas.openxmlformats.org/markup-compatibility/2006">
              <mc:Choice xmlns:v="urn:schemas-microsoft-com:vml" Requires="v">
                <p:oleObj spid="_x0000_s49931" name="公式" r:id="rId6" imgW="863225" imgH="418918" progId="Equation.3">
                  <p:embed/>
                </p:oleObj>
              </mc:Choice>
              <mc:Fallback>
                <p:oleObj name="公式" r:id="rId6" imgW="863225" imgH="418918"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9670" y="3361747"/>
                        <a:ext cx="2589212" cy="1257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Rectangle 12"/>
          <p:cNvSpPr>
            <a:spLocks noChangeArrowheads="1"/>
          </p:cNvSpPr>
          <p:nvPr/>
        </p:nvSpPr>
        <p:spPr bwMode="auto">
          <a:xfrm>
            <a:off x="2200901" y="3832429"/>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i="0" dirty="0">
                <a:solidFill>
                  <a:srgbClr val="008000"/>
                </a:solidFill>
                <a:latin typeface="宋体" panose="02010600030101010101" pitchFamily="2" charset="-122"/>
              </a:rPr>
              <a:t>振子平均能量</a:t>
            </a:r>
          </a:p>
        </p:txBody>
      </p:sp>
      <p:graphicFrame>
        <p:nvGraphicFramePr>
          <p:cNvPr id="20" name="Object 17"/>
          <p:cNvGraphicFramePr>
            <a:graphicFrameLocks noChangeAspect="1"/>
          </p:cNvGraphicFramePr>
          <p:nvPr>
            <p:extLst>
              <p:ext uri="{D42A27DB-BD31-4B8C-83A1-F6EECF244321}">
                <p14:modId xmlns:p14="http://schemas.microsoft.com/office/powerpoint/2010/main" val="588236733"/>
              </p:ext>
            </p:extLst>
          </p:nvPr>
        </p:nvGraphicFramePr>
        <p:xfrm>
          <a:off x="1776966" y="4290350"/>
          <a:ext cx="5413375" cy="2513013"/>
        </p:xfrm>
        <a:graphic>
          <a:graphicData uri="http://schemas.openxmlformats.org/presentationml/2006/ole">
            <mc:AlternateContent xmlns:mc="http://schemas.openxmlformats.org/markup-compatibility/2006">
              <mc:Choice xmlns:v="urn:schemas-microsoft-com:vml" Requires="v">
                <p:oleObj spid="_x0000_s49932" name="公式" r:id="rId8" imgW="1803400" imgH="838200" progId="Equation.3">
                  <p:embed/>
                </p:oleObj>
              </mc:Choice>
              <mc:Fallback>
                <p:oleObj name="公式" r:id="rId8" imgW="1803400" imgH="838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6966" y="4290350"/>
                        <a:ext cx="5413375" cy="2513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fill="hold"/>
                                        <p:tgtEl>
                                          <p:spTgt spid="12"/>
                                        </p:tgtEl>
                                        <p:attrNameLst>
                                          <p:attrName>ppt_x</p:attrName>
                                        </p:attrNameLst>
                                      </p:cBhvr>
                                      <p:tavLst>
                                        <p:tav tm="0">
                                          <p:val>
                                            <p:strVal val="#ppt_x"/>
                                          </p:val>
                                        </p:tav>
                                        <p:tav tm="100000">
                                          <p:val>
                                            <p:strVal val="#ppt_x"/>
                                          </p:val>
                                        </p:tav>
                                      </p:tavLst>
                                    </p:anim>
                                    <p:anim calcmode="lin" valueType="num">
                                      <p:cBhvr additive="base">
                                        <p:cTn id="4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additive="base">
                                        <p:cTn id="54" dur="500" fill="hold"/>
                                        <p:tgtEl>
                                          <p:spTgt spid="13"/>
                                        </p:tgtEl>
                                        <p:attrNameLst>
                                          <p:attrName>ppt_x</p:attrName>
                                        </p:attrNameLst>
                                      </p:cBhvr>
                                      <p:tavLst>
                                        <p:tav tm="0">
                                          <p:val>
                                            <p:strVal val="#ppt_x"/>
                                          </p:val>
                                        </p:tav>
                                        <p:tav tm="100000">
                                          <p:val>
                                            <p:strVal val="#ppt_x"/>
                                          </p:val>
                                        </p:tav>
                                      </p:tavLst>
                                    </p:anim>
                                    <p:anim calcmode="lin" valueType="num">
                                      <p:cBhvr additive="base">
                                        <p:cTn id="5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additive="base">
                                        <p:cTn id="60" dur="500" fill="hold"/>
                                        <p:tgtEl>
                                          <p:spTgt spid="14"/>
                                        </p:tgtEl>
                                        <p:attrNameLst>
                                          <p:attrName>ppt_x</p:attrName>
                                        </p:attrNameLst>
                                      </p:cBhvr>
                                      <p:tavLst>
                                        <p:tav tm="0">
                                          <p:val>
                                            <p:strVal val="#ppt_x"/>
                                          </p:val>
                                        </p:tav>
                                        <p:tav tm="100000">
                                          <p:val>
                                            <p:strVal val="#ppt_x"/>
                                          </p:val>
                                        </p:tav>
                                      </p:tavLst>
                                    </p:anim>
                                    <p:anim calcmode="lin" valueType="num">
                                      <p:cBhvr additive="base">
                                        <p:cTn id="6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5"/>
                                        </p:tgtEl>
                                        <p:attrNameLst>
                                          <p:attrName>style.visibility</p:attrName>
                                        </p:attrNameLst>
                                      </p:cBhvr>
                                      <p:to>
                                        <p:strVal val="visible"/>
                                      </p:to>
                                    </p:set>
                                    <p:anim calcmode="lin" valueType="num">
                                      <p:cBhvr additive="base">
                                        <p:cTn id="66" dur="500" fill="hold"/>
                                        <p:tgtEl>
                                          <p:spTgt spid="15"/>
                                        </p:tgtEl>
                                        <p:attrNameLst>
                                          <p:attrName>ppt_x</p:attrName>
                                        </p:attrNameLst>
                                      </p:cBhvr>
                                      <p:tavLst>
                                        <p:tav tm="0">
                                          <p:val>
                                            <p:strVal val="#ppt_x"/>
                                          </p:val>
                                        </p:tav>
                                        <p:tav tm="100000">
                                          <p:val>
                                            <p:strVal val="#ppt_x"/>
                                          </p:val>
                                        </p:tav>
                                      </p:tavLst>
                                    </p:anim>
                                    <p:anim calcmode="lin" valueType="num">
                                      <p:cBhvr additive="base">
                                        <p:cTn id="6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6">
                                            <p:txEl>
                                              <p:pRg st="0" end="0"/>
                                            </p:txEl>
                                          </p:spTgt>
                                        </p:tgtEl>
                                        <p:attrNameLst>
                                          <p:attrName>style.visibility</p:attrName>
                                        </p:attrNameLst>
                                      </p:cBhvr>
                                      <p:to>
                                        <p:strVal val="visible"/>
                                      </p:to>
                                    </p:set>
                                    <p:animEffect transition="in" filter="wipe(left)">
                                      <p:cBhvr>
                                        <p:cTn id="72" dur="500"/>
                                        <p:tgtEl>
                                          <p:spTgt spid="16">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left)">
                                      <p:cBhvr>
                                        <p:cTn id="77" dur="500"/>
                                        <p:tgtEl>
                                          <p:spTgt spid="17"/>
                                        </p:tgtEl>
                                      </p:cBhvr>
                                    </p:animEffect>
                                  </p:childTnLst>
                                </p:cTn>
                              </p:par>
                            </p:childTnLst>
                          </p:cTn>
                        </p:par>
                        <p:par>
                          <p:cTn id="78" fill="hold">
                            <p:stCondLst>
                              <p:cond delay="500"/>
                            </p:stCondLst>
                            <p:childTnLst>
                              <p:par>
                                <p:cTn id="79" presetID="22" presetClass="entr" presetSubtype="8" fill="hold" grpId="0" nodeType="afterEffect">
                                  <p:stCondLst>
                                    <p:cond delay="0"/>
                                  </p:stCondLst>
                                  <p:childTnLst>
                                    <p:set>
                                      <p:cBhvr>
                                        <p:cTn id="80" dur="1" fill="hold">
                                          <p:stCondLst>
                                            <p:cond delay="0"/>
                                          </p:stCondLst>
                                        </p:cTn>
                                        <p:tgtEl>
                                          <p:spTgt spid="19">
                                            <p:txEl>
                                              <p:pRg st="0" end="0"/>
                                            </p:txEl>
                                          </p:spTgt>
                                        </p:tgtEl>
                                        <p:attrNameLst>
                                          <p:attrName>style.visibility</p:attrName>
                                        </p:attrNameLst>
                                      </p:cBhvr>
                                      <p:to>
                                        <p:strVal val="visible"/>
                                      </p:to>
                                    </p:set>
                                    <p:animEffect transition="in" filter="wipe(left)">
                                      <p:cBhvr>
                                        <p:cTn id="81" dur="500"/>
                                        <p:tgtEl>
                                          <p:spTgt spid="19">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wipe(left)">
                                      <p:cBhvr>
                                        <p:cTn id="8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3" grpId="0" animBg="1"/>
      <p:bldP spid="14" grpId="0"/>
      <p:bldP spid="15" grpId="0" animBg="1"/>
      <p:bldP spid="16" grpId="0" build="p" autoUpdateAnimBg="0"/>
      <p:bldP spid="19" grpId="0" build="p" autoUpdateAnimBg="0" advAuto="0"/>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 name="Object 9"/>
          <p:cNvGraphicFramePr>
            <a:graphicFrameLocks noChangeAspect="1"/>
          </p:cNvGraphicFramePr>
          <p:nvPr>
            <p:extLst>
              <p:ext uri="{D42A27DB-BD31-4B8C-83A1-F6EECF244321}">
                <p14:modId xmlns:p14="http://schemas.microsoft.com/office/powerpoint/2010/main" val="1332747011"/>
              </p:ext>
            </p:extLst>
          </p:nvPr>
        </p:nvGraphicFramePr>
        <p:xfrm>
          <a:off x="2423592" y="516905"/>
          <a:ext cx="2589212" cy="1257300"/>
        </p:xfrm>
        <a:graphic>
          <a:graphicData uri="http://schemas.openxmlformats.org/presentationml/2006/ole">
            <mc:AlternateContent xmlns:mc="http://schemas.openxmlformats.org/markup-compatibility/2006">
              <mc:Choice xmlns:v="urn:schemas-microsoft-com:vml" Requires="v">
                <p:oleObj spid="_x0000_s331161" name="公式" r:id="rId4" imgW="863225" imgH="418918" progId="Equation.3">
                  <p:embed/>
                </p:oleObj>
              </mc:Choice>
              <mc:Fallback>
                <p:oleObj name="公式" r:id="rId4" imgW="863225" imgH="418918"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3592" y="516905"/>
                        <a:ext cx="2589212" cy="1257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8"/>
          <p:cNvGraphicFramePr>
            <a:graphicFrameLocks noChangeAspect="1"/>
          </p:cNvGraphicFramePr>
          <p:nvPr>
            <p:extLst>
              <p:ext uri="{D42A27DB-BD31-4B8C-83A1-F6EECF244321}">
                <p14:modId xmlns:p14="http://schemas.microsoft.com/office/powerpoint/2010/main" val="639666241"/>
              </p:ext>
            </p:extLst>
          </p:nvPr>
        </p:nvGraphicFramePr>
        <p:xfrm>
          <a:off x="5174631" y="516905"/>
          <a:ext cx="4186237" cy="1335088"/>
        </p:xfrm>
        <a:graphic>
          <a:graphicData uri="http://schemas.openxmlformats.org/presentationml/2006/ole">
            <mc:AlternateContent xmlns:mc="http://schemas.openxmlformats.org/markup-compatibility/2006">
              <mc:Choice xmlns:v="urn:schemas-microsoft-com:vml" Requires="v">
                <p:oleObj spid="_x0000_s331162" name="公式" r:id="rId6" imgW="1390735" imgH="380876" progId="Equation.3">
                  <p:embed/>
                </p:oleObj>
              </mc:Choice>
              <mc:Fallback>
                <p:oleObj name="公式" r:id="rId6" imgW="1390735" imgH="38087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4631" y="516905"/>
                        <a:ext cx="4186237" cy="1335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2"/>
          <p:cNvSpPr>
            <a:spLocks noChangeArrowheads="1"/>
          </p:cNvSpPr>
          <p:nvPr/>
        </p:nvSpPr>
        <p:spPr bwMode="auto">
          <a:xfrm>
            <a:off x="2383756" y="5877273"/>
            <a:ext cx="43545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i="0" dirty="0">
                <a:solidFill>
                  <a:srgbClr val="FF00FF"/>
                </a:solidFill>
                <a:latin typeface="宋体" panose="02010600030101010101" pitchFamily="2" charset="-122"/>
              </a:rPr>
              <a:t>可得能量按波长分布</a:t>
            </a:r>
          </a:p>
        </p:txBody>
      </p:sp>
      <p:graphicFrame>
        <p:nvGraphicFramePr>
          <p:cNvPr id="11" name="Object 3"/>
          <p:cNvGraphicFramePr>
            <a:graphicFrameLocks noChangeAspect="1"/>
          </p:cNvGraphicFramePr>
          <p:nvPr>
            <p:extLst>
              <p:ext uri="{D42A27DB-BD31-4B8C-83A1-F6EECF244321}">
                <p14:modId xmlns:p14="http://schemas.microsoft.com/office/powerpoint/2010/main" val="652468831"/>
              </p:ext>
            </p:extLst>
          </p:nvPr>
        </p:nvGraphicFramePr>
        <p:xfrm>
          <a:off x="2914502" y="3869891"/>
          <a:ext cx="4765675" cy="1728788"/>
        </p:xfrm>
        <a:graphic>
          <a:graphicData uri="http://schemas.openxmlformats.org/presentationml/2006/ole">
            <mc:AlternateContent xmlns:mc="http://schemas.openxmlformats.org/markup-compatibility/2006">
              <mc:Choice xmlns:v="urn:schemas-microsoft-com:vml" Requires="v">
                <p:oleObj spid="_x0000_s331163" name="公式" r:id="rId8" imgW="1209605" imgH="380876" progId="Equation.3">
                  <p:embed/>
                </p:oleObj>
              </mc:Choice>
              <mc:Fallback>
                <p:oleObj name="公式" r:id="rId8" imgW="1209605" imgH="380876"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4502" y="3869891"/>
                        <a:ext cx="4765675"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4"/>
          <p:cNvGraphicFramePr>
            <a:graphicFrameLocks noChangeAspect="1"/>
          </p:cNvGraphicFramePr>
          <p:nvPr>
            <p:extLst>
              <p:ext uri="{D42A27DB-BD31-4B8C-83A1-F6EECF244321}">
                <p14:modId xmlns:p14="http://schemas.microsoft.com/office/powerpoint/2010/main" val="886850434"/>
              </p:ext>
            </p:extLst>
          </p:nvPr>
        </p:nvGraphicFramePr>
        <p:xfrm>
          <a:off x="7680177" y="2045655"/>
          <a:ext cx="1114425" cy="1096963"/>
        </p:xfrm>
        <a:graphic>
          <a:graphicData uri="http://schemas.openxmlformats.org/presentationml/2006/ole">
            <mc:AlternateContent xmlns:mc="http://schemas.openxmlformats.org/markup-compatibility/2006">
              <mc:Choice xmlns:v="urn:schemas-microsoft-com:vml" Requires="v">
                <p:oleObj spid="_x0000_s331164" name="公式" r:id="rId10" imgW="304763" imgH="304755" progId="Equation.3">
                  <p:embed/>
                </p:oleObj>
              </mc:Choice>
              <mc:Fallback>
                <p:oleObj name="公式" r:id="rId10" imgW="304763" imgH="304755"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80177" y="2045655"/>
                        <a:ext cx="1114425" cy="109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Rectangle 5"/>
          <p:cNvSpPr>
            <a:spLocks noChangeArrowheads="1"/>
          </p:cNvSpPr>
          <p:nvPr/>
        </p:nvSpPr>
        <p:spPr bwMode="auto">
          <a:xfrm>
            <a:off x="2082651" y="2347280"/>
            <a:ext cx="11112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3600" b="1" i="0">
                <a:solidFill>
                  <a:srgbClr val="008000"/>
                </a:solidFill>
                <a:latin typeface="宋体" panose="02010600030101010101" pitchFamily="2" charset="-122"/>
              </a:rPr>
              <a:t>利用</a:t>
            </a:r>
          </a:p>
        </p:txBody>
      </p:sp>
      <p:graphicFrame>
        <p:nvGraphicFramePr>
          <p:cNvPr id="14" name="Object 6"/>
          <p:cNvGraphicFramePr>
            <a:graphicFrameLocks noChangeAspect="1"/>
          </p:cNvGraphicFramePr>
          <p:nvPr>
            <p:extLst>
              <p:ext uri="{D42A27DB-BD31-4B8C-83A1-F6EECF244321}">
                <p14:modId xmlns:p14="http://schemas.microsoft.com/office/powerpoint/2010/main" val="1685962260"/>
              </p:ext>
            </p:extLst>
          </p:nvPr>
        </p:nvGraphicFramePr>
        <p:xfrm>
          <a:off x="3428851" y="2042480"/>
          <a:ext cx="1763712" cy="1096963"/>
        </p:xfrm>
        <a:graphic>
          <a:graphicData uri="http://schemas.openxmlformats.org/presentationml/2006/ole">
            <mc:AlternateContent xmlns:mc="http://schemas.openxmlformats.org/markup-compatibility/2006">
              <mc:Choice xmlns:v="urn:schemas-microsoft-com:vml" Requires="v">
                <p:oleObj spid="_x0000_s331165" name="公式" r:id="rId12" imgW="533403" imgH="304755" progId="Equation.3">
                  <p:embed/>
                </p:oleObj>
              </mc:Choice>
              <mc:Fallback>
                <p:oleObj name="公式" r:id="rId12" imgW="533403" imgH="304755"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28851" y="2042480"/>
                        <a:ext cx="1763712" cy="109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Rectangle 7"/>
          <p:cNvSpPr>
            <a:spLocks noChangeArrowheads="1"/>
          </p:cNvSpPr>
          <p:nvPr/>
        </p:nvSpPr>
        <p:spPr bwMode="auto">
          <a:xfrm>
            <a:off x="5446564" y="2271080"/>
            <a:ext cx="15732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3600" b="1" i="0">
                <a:solidFill>
                  <a:srgbClr val="008000"/>
                </a:solidFill>
                <a:latin typeface="宋体" panose="02010600030101010101" pitchFamily="2" charset="-122"/>
              </a:rPr>
              <a:t>并结合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3" grpId="0" autoUpdateAnimBg="0"/>
      <p:bldP spid="15"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738314" y="142876"/>
            <a:ext cx="4300537"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zh-CN" altLang="en-US" sz="3200" b="1" i="0">
                <a:solidFill>
                  <a:srgbClr val="C00000"/>
                </a:solidFill>
                <a:ea typeface="楷体_GB2312" pitchFamily="49" charset="-122"/>
                <a:sym typeface="Symbol" panose="05050102010706020507" pitchFamily="18" charset="2"/>
              </a:rPr>
              <a:t>四    普朗克假说的</a:t>
            </a:r>
            <a:r>
              <a:rPr lang="zh-CN" altLang="en-US" sz="3200" b="1" i="0">
                <a:solidFill>
                  <a:srgbClr val="C00000"/>
                </a:solidFill>
                <a:ea typeface="楷体_GB2312" pitchFamily="49" charset="-122"/>
              </a:rPr>
              <a:t>意义</a:t>
            </a:r>
            <a:endParaRPr lang="zh-CN" altLang="en-US" sz="3200" i="0">
              <a:solidFill>
                <a:srgbClr val="C00000"/>
              </a:solidFill>
            </a:endParaRPr>
          </a:p>
        </p:txBody>
      </p:sp>
      <p:sp>
        <p:nvSpPr>
          <p:cNvPr id="4" name="Text Box 3"/>
          <p:cNvSpPr txBox="1">
            <a:spLocks noChangeArrowheads="1"/>
          </p:cNvSpPr>
          <p:nvPr/>
        </p:nvSpPr>
        <p:spPr bwMode="auto">
          <a:xfrm>
            <a:off x="1981200" y="762001"/>
            <a:ext cx="8320088"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i="0"/>
              <a:t>普朗克抛弃了经典物理中的能量可连续变化的旧观点，</a:t>
            </a:r>
            <a:r>
              <a:rPr lang="zh-CN" altLang="en-US" sz="2400" b="1" i="0">
                <a:solidFill>
                  <a:srgbClr val="FF3300"/>
                </a:solidFill>
              </a:rPr>
              <a:t>提出了能量子、物体辐射或吸收能量只能一份一份地按不连续的方式进行的新观点</a:t>
            </a:r>
            <a:r>
              <a:rPr lang="zh-CN" altLang="en-US" sz="2400" b="1" i="0"/>
              <a:t>。这不仅</a:t>
            </a:r>
            <a:r>
              <a:rPr lang="zh-CN" altLang="en-US" sz="2400" b="1" i="0">
                <a:solidFill>
                  <a:srgbClr val="3333FF"/>
                </a:solidFill>
              </a:rPr>
              <a:t>成功地解决了热辐射中的难题，而且开创物理学研究新局面，标志着人类对自然规律的认识已经从从宏观领域进入微观领域，为量子力学的诞生奠定了基础</a:t>
            </a:r>
            <a:r>
              <a:rPr lang="zh-CN" altLang="en-US" sz="2400" b="1" i="0"/>
              <a:t>。</a:t>
            </a:r>
          </a:p>
        </p:txBody>
      </p:sp>
      <p:sp>
        <p:nvSpPr>
          <p:cNvPr id="5" name="Text Box 4"/>
          <p:cNvSpPr txBox="1">
            <a:spLocks noChangeArrowheads="1"/>
          </p:cNvSpPr>
          <p:nvPr/>
        </p:nvSpPr>
        <p:spPr bwMode="auto">
          <a:xfrm>
            <a:off x="2119314" y="4079876"/>
            <a:ext cx="8015287"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i="0" dirty="0">
                <a:solidFill>
                  <a:srgbClr val="C00000"/>
                </a:solidFill>
                <a:ea typeface="楷体_GB2312" pitchFamily="49" charset="-122"/>
              </a:rPr>
              <a:t>测量温度：</a:t>
            </a:r>
            <a:r>
              <a:rPr lang="zh-CN" altLang="en-US" sz="2400" b="1" i="0" dirty="0"/>
              <a:t>通过测量星体的谱线分布来确定其热力学温度</a:t>
            </a:r>
          </a:p>
          <a:p>
            <a:pPr eaLnBrk="1" hangingPunct="1"/>
            <a:r>
              <a:rPr lang="zh-CN" altLang="en-US" sz="2400" b="1" i="0" dirty="0">
                <a:solidFill>
                  <a:srgbClr val="C00000"/>
                </a:solidFill>
                <a:ea typeface="楷体_GB2312" pitchFamily="49" charset="-122"/>
              </a:rPr>
              <a:t>热象图：</a:t>
            </a:r>
            <a:r>
              <a:rPr lang="zh-CN" altLang="en-US" sz="2400" b="1" i="0" dirty="0">
                <a:solidFill>
                  <a:srgbClr val="009900"/>
                </a:solidFill>
              </a:rPr>
              <a:t>通过比较物体表面不同区域的颜色变化情况来确定物体表面的温度分布；</a:t>
            </a:r>
          </a:p>
          <a:p>
            <a:pPr eaLnBrk="1" hangingPunct="1"/>
            <a:r>
              <a:rPr lang="en-US" altLang="zh-CN" sz="2400" b="1" i="0" dirty="0">
                <a:solidFill>
                  <a:srgbClr val="C00000"/>
                </a:solidFill>
                <a:ea typeface="楷体_GB2312" pitchFamily="49" charset="-122"/>
              </a:rPr>
              <a:t>3K</a:t>
            </a:r>
            <a:r>
              <a:rPr lang="zh-CN" altLang="en-US" sz="2400" b="1" i="0" dirty="0">
                <a:solidFill>
                  <a:srgbClr val="C00000"/>
                </a:solidFill>
                <a:ea typeface="楷体_GB2312" pitchFamily="49" charset="-122"/>
              </a:rPr>
              <a:t>背景辐射：</a:t>
            </a:r>
            <a:r>
              <a:rPr lang="zh-CN" altLang="en-US" sz="2400" b="1" i="0" dirty="0">
                <a:solidFill>
                  <a:srgbClr val="9900CC"/>
                </a:solidFill>
              </a:rPr>
              <a:t>对来自外界空间的辐射，可用</a:t>
            </a:r>
            <a:r>
              <a:rPr lang="en-US" altLang="zh-CN" sz="2400" b="1" i="0" dirty="0">
                <a:solidFill>
                  <a:srgbClr val="9900CC"/>
                </a:solidFill>
              </a:rPr>
              <a:t>Wein</a:t>
            </a:r>
            <a:r>
              <a:rPr lang="zh-CN" altLang="en-US" sz="2400" b="1" i="0" dirty="0">
                <a:solidFill>
                  <a:srgbClr val="9900CC"/>
                </a:solidFill>
              </a:rPr>
              <a:t>位移公式来估算</a:t>
            </a:r>
          </a:p>
          <a:p>
            <a:pPr eaLnBrk="1" hangingPunct="1"/>
            <a:r>
              <a:rPr lang="zh-CN" altLang="en-US" sz="2400" b="1" i="0" dirty="0">
                <a:solidFill>
                  <a:srgbClr val="C00000"/>
                </a:solidFill>
                <a:ea typeface="楷体_GB2312" pitchFamily="49" charset="-122"/>
              </a:rPr>
              <a:t>消失线高温计：</a:t>
            </a:r>
            <a:r>
              <a:rPr lang="zh-CN" altLang="en-US" sz="2400" b="1" i="0" dirty="0"/>
              <a:t>测量炉温</a:t>
            </a:r>
          </a:p>
        </p:txBody>
      </p:sp>
      <p:sp>
        <p:nvSpPr>
          <p:cNvPr id="6" name="Text Box 5"/>
          <p:cNvSpPr txBox="1">
            <a:spLocks noChangeArrowheads="1"/>
          </p:cNvSpPr>
          <p:nvPr/>
        </p:nvSpPr>
        <p:spPr bwMode="auto">
          <a:xfrm>
            <a:off x="1847851" y="3213100"/>
            <a:ext cx="56165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i="0">
                <a:solidFill>
                  <a:srgbClr val="FF0066"/>
                </a:solidFill>
              </a:rPr>
              <a:t>五    黑体辐射的应用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75"/>
                                        <p:tgtEl>
                                          <p:spTgt spid="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wipe(left)">
                                      <p:cBhvr>
                                        <p:cTn id="22" dur="500"/>
                                        <p:tgtEl>
                                          <p:spTgt spid="5">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wipe(left)">
                                      <p:cBhvr>
                                        <p:cTn id="27" dur="500"/>
                                        <p:tgtEl>
                                          <p:spTgt spid="5">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wipe(left)">
                                      <p:cBhvr>
                                        <p:cTn id="32" dur="500"/>
                                        <p:tgtEl>
                                          <p:spTgt spid="5">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wipe(left)">
                                      <p:cBhvr>
                                        <p:cTn id="3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build="p" autoUpdateAnimBg="0"/>
      <p:bldP spid="5" grpId="0" build="p" autoUpdateAnimBg="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2226" name="Group 38"/>
          <p:cNvGrpSpPr>
            <a:grpSpLocks/>
          </p:cNvGrpSpPr>
          <p:nvPr/>
        </p:nvGrpSpPr>
        <p:grpSpPr bwMode="auto">
          <a:xfrm>
            <a:off x="1557338" y="419101"/>
            <a:ext cx="9110662" cy="5834063"/>
            <a:chOff x="21" y="264"/>
            <a:chExt cx="2984" cy="3675"/>
          </a:xfrm>
        </p:grpSpPr>
        <p:sp>
          <p:nvSpPr>
            <p:cNvPr id="52227" name="Text Box 33"/>
            <p:cNvSpPr txBox="1">
              <a:spLocks noChangeArrowheads="1"/>
            </p:cNvSpPr>
            <p:nvPr/>
          </p:nvSpPr>
          <p:spPr bwMode="auto">
            <a:xfrm>
              <a:off x="21" y="264"/>
              <a:ext cx="264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i="0" dirty="0">
                  <a:solidFill>
                    <a:srgbClr val="FF0000"/>
                  </a:solidFill>
                </a:rPr>
                <a:t>【</a:t>
              </a:r>
              <a:r>
                <a:rPr lang="zh-CN" altLang="en-US" sz="2800" b="1" i="0" dirty="0">
                  <a:solidFill>
                    <a:srgbClr val="FF0000"/>
                  </a:solidFill>
                </a:rPr>
                <a:t>补充例</a:t>
              </a:r>
              <a:r>
                <a:rPr lang="en-US" altLang="zh-CN" sz="2800" b="1" i="0" dirty="0">
                  <a:solidFill>
                    <a:srgbClr val="FF0000"/>
                  </a:solidFill>
                </a:rPr>
                <a:t>】</a:t>
              </a:r>
              <a:r>
                <a:rPr lang="zh-CN" altLang="en-US" sz="2800" b="1" i="0" dirty="0">
                  <a:solidFill>
                    <a:srgbClr val="0000CC"/>
                  </a:solidFill>
                </a:rPr>
                <a:t>从太阳光谱的实验观测中</a:t>
              </a:r>
              <a:r>
                <a:rPr lang="en-US" altLang="zh-CN" sz="2800" b="1" i="0" dirty="0">
                  <a:solidFill>
                    <a:srgbClr val="0000CC"/>
                  </a:solidFill>
                </a:rPr>
                <a:t>,</a:t>
              </a:r>
              <a:r>
                <a:rPr lang="zh-CN" altLang="en-US" sz="2800" b="1" i="0" dirty="0">
                  <a:solidFill>
                    <a:srgbClr val="0000CC"/>
                  </a:solidFill>
                </a:rPr>
                <a:t>测知单色辐出度的峰值所相对应的波长为</a:t>
              </a:r>
              <a:r>
                <a:rPr lang="en-US" altLang="zh-CN" sz="2800" b="1" i="0" dirty="0">
                  <a:solidFill>
                    <a:srgbClr val="0000CC"/>
                  </a:solidFill>
                </a:rPr>
                <a:t>483nm</a:t>
              </a:r>
              <a:r>
                <a:rPr lang="zh-CN" altLang="en-US" sz="2800" b="1" i="0" dirty="0">
                  <a:solidFill>
                    <a:srgbClr val="0000CC"/>
                  </a:solidFill>
                </a:rPr>
                <a:t>。</a:t>
              </a:r>
              <a:r>
                <a:rPr lang="zh-CN" altLang="en-US" sz="2800" b="1" i="0" dirty="0">
                  <a:solidFill>
                    <a:srgbClr val="009900"/>
                  </a:solidFill>
                </a:rPr>
                <a:t>试由此估计太阳表面的温度。</a:t>
              </a:r>
              <a:endParaRPr lang="en-US" altLang="zh-CN" sz="2800" b="1" i="0" dirty="0">
                <a:solidFill>
                  <a:srgbClr val="009900"/>
                </a:solidFill>
              </a:endParaRPr>
            </a:p>
          </p:txBody>
        </p:sp>
        <p:sp>
          <p:nvSpPr>
            <p:cNvPr id="52228" name="Text Box 34"/>
            <p:cNvSpPr txBox="1">
              <a:spLocks noChangeArrowheads="1"/>
            </p:cNvSpPr>
            <p:nvPr/>
          </p:nvSpPr>
          <p:spPr bwMode="auto">
            <a:xfrm>
              <a:off x="127" y="1260"/>
              <a:ext cx="275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dirty="0">
                  <a:solidFill>
                    <a:srgbClr val="C00000"/>
                  </a:solidFill>
                </a:rPr>
                <a:t>解</a:t>
              </a:r>
              <a:r>
                <a:rPr lang="en-US" altLang="zh-CN" sz="2800" b="1" i="0" dirty="0">
                  <a:solidFill>
                    <a:srgbClr val="C00000"/>
                  </a:solidFill>
                </a:rPr>
                <a:t>: </a:t>
              </a:r>
              <a:r>
                <a:rPr lang="zh-CN" altLang="en-US" sz="2800" b="1" i="0" dirty="0">
                  <a:solidFill>
                    <a:srgbClr val="9900CC"/>
                  </a:solidFill>
                </a:rPr>
                <a:t>把太阳背景视为黑体</a:t>
              </a:r>
              <a:r>
                <a:rPr lang="en-US" altLang="zh-CN" sz="2800" b="1" i="0" dirty="0">
                  <a:solidFill>
                    <a:srgbClr val="9900CC"/>
                  </a:solidFill>
                </a:rPr>
                <a:t>,</a:t>
              </a:r>
              <a:r>
                <a:rPr lang="zh-CN" altLang="en-US" sz="2800" b="1" i="0" dirty="0">
                  <a:solidFill>
                    <a:srgbClr val="9900CC"/>
                  </a:solidFill>
                </a:rPr>
                <a:t>太阳可视为黑体中的小孔。</a:t>
              </a:r>
              <a:endParaRPr lang="en-US" altLang="zh-CN" sz="2800" b="1" i="0" dirty="0">
                <a:solidFill>
                  <a:srgbClr val="9900CC"/>
                </a:solidFill>
              </a:endParaRPr>
            </a:p>
          </p:txBody>
        </p:sp>
        <p:sp>
          <p:nvSpPr>
            <p:cNvPr id="52229" name="Text Box 35"/>
            <p:cNvSpPr txBox="1">
              <a:spLocks noChangeArrowheads="1"/>
            </p:cNvSpPr>
            <p:nvPr/>
          </p:nvSpPr>
          <p:spPr bwMode="auto">
            <a:xfrm>
              <a:off x="221" y="1980"/>
              <a:ext cx="100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dirty="0">
                  <a:solidFill>
                    <a:srgbClr val="FF0000"/>
                  </a:solidFill>
                </a:rPr>
                <a:t>由维恩位移定律</a:t>
              </a:r>
            </a:p>
          </p:txBody>
        </p:sp>
        <p:graphicFrame>
          <p:nvGraphicFramePr>
            <p:cNvPr id="52230" name="Object 2"/>
            <p:cNvGraphicFramePr>
              <a:graphicFrameLocks noChangeAspect="1"/>
            </p:cNvGraphicFramePr>
            <p:nvPr/>
          </p:nvGraphicFramePr>
          <p:xfrm>
            <a:off x="70" y="2655"/>
            <a:ext cx="2935" cy="613"/>
          </p:xfrm>
          <a:graphic>
            <a:graphicData uri="http://schemas.openxmlformats.org/presentationml/2006/ole">
              <mc:AlternateContent xmlns:mc="http://schemas.openxmlformats.org/markup-compatibility/2006">
                <mc:Choice xmlns:v="urn:schemas-microsoft-com:vml" Requires="v">
                  <p:oleObj spid="_x0000_s52619" name="公式" r:id="rId3" imgW="3924400" imgH="752575" progId="Equation.3">
                    <p:embed/>
                  </p:oleObj>
                </mc:Choice>
                <mc:Fallback>
                  <p:oleObj name="公式" r:id="rId3" imgW="3924400" imgH="752575"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 y="2655"/>
                          <a:ext cx="2935" cy="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31" name="Text Box 37"/>
            <p:cNvSpPr txBox="1">
              <a:spLocks noChangeArrowheads="1"/>
            </p:cNvSpPr>
            <p:nvPr/>
          </p:nvSpPr>
          <p:spPr bwMode="auto">
            <a:xfrm>
              <a:off x="28" y="3609"/>
              <a:ext cx="290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a:solidFill>
                    <a:srgbClr val="9900CC"/>
                  </a:solidFill>
                </a:rPr>
                <a:t>也可由此方法估算宇宙中其它发光星体的表面温度。</a:t>
              </a:r>
              <a:endParaRPr lang="en-US" altLang="zh-CN" sz="2800" b="1" i="0">
                <a:solidFill>
                  <a:srgbClr val="9900CC"/>
                </a:solidFill>
              </a:endParaRPr>
            </a:p>
          </p:txBody>
        </p: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8"/>
          <p:cNvSpPr txBox="1">
            <a:spLocks noChangeArrowheads="1"/>
          </p:cNvSpPr>
          <p:nvPr/>
        </p:nvSpPr>
        <p:spPr>
          <a:xfrm>
            <a:off x="2024064" y="350839"/>
            <a:ext cx="8643937" cy="858837"/>
          </a:xfrm>
          <a:prstGeom prst="rect">
            <a:avLst/>
          </a:prstGeom>
          <a:noFill/>
          <a:ln/>
        </p:spPr>
        <p:txBody>
          <a:bodyPr/>
          <a:lstStyle/>
          <a:p>
            <a:pPr eaLnBrk="0" hangingPunct="0">
              <a:defRPr/>
            </a:pPr>
            <a:r>
              <a:rPr kumimoji="0" lang="en-US" altLang="zh-CN" sz="2800" b="1" i="0" kern="0" dirty="0">
                <a:solidFill>
                  <a:srgbClr val="FF0000"/>
                </a:solidFill>
                <a:latin typeface="+mj-lt"/>
                <a:ea typeface="+mj-ea"/>
                <a:cs typeface="+mj-cs"/>
              </a:rPr>
              <a:t>【</a:t>
            </a:r>
            <a:r>
              <a:rPr kumimoji="0" lang="zh-CN" altLang="en-US" sz="2800" b="1" i="0" kern="0" dirty="0">
                <a:solidFill>
                  <a:srgbClr val="FF0000"/>
                </a:solidFill>
                <a:latin typeface="+mj-lt"/>
                <a:ea typeface="+mj-ea"/>
                <a:cs typeface="+mj-cs"/>
              </a:rPr>
              <a:t>补充例</a:t>
            </a:r>
            <a:r>
              <a:rPr kumimoji="0" lang="en-US" altLang="zh-CN" sz="2800" b="1" i="0" kern="0" dirty="0">
                <a:solidFill>
                  <a:srgbClr val="FF0000"/>
                </a:solidFill>
                <a:latin typeface="+mj-lt"/>
                <a:ea typeface="+mj-ea"/>
                <a:cs typeface="+mj-cs"/>
              </a:rPr>
              <a:t>】</a:t>
            </a:r>
            <a:r>
              <a:rPr kumimoji="0" lang="zh-CN" altLang="en-US" sz="2800" b="1" i="0" kern="0" dirty="0">
                <a:solidFill>
                  <a:srgbClr val="0000CC"/>
                </a:solidFill>
                <a:latin typeface="+mj-lt"/>
                <a:ea typeface="+mj-ea"/>
                <a:cs typeface="+mj-cs"/>
              </a:rPr>
              <a:t>由普朗克公式导出维恩位移公式和斯特藩</a:t>
            </a:r>
            <a:r>
              <a:rPr kumimoji="0" lang="en-US" altLang="zh-CN" sz="2800" b="1" i="0" kern="0" dirty="0">
                <a:solidFill>
                  <a:srgbClr val="0000CC"/>
                </a:solidFill>
                <a:latin typeface="+mj-lt"/>
                <a:ea typeface="+mj-ea"/>
                <a:cs typeface="+mj-cs"/>
              </a:rPr>
              <a:t>-</a:t>
            </a:r>
            <a:r>
              <a:rPr kumimoji="0" lang="zh-CN" altLang="en-US" sz="2800" b="1" i="0" kern="0" dirty="0">
                <a:solidFill>
                  <a:srgbClr val="0000CC"/>
                </a:solidFill>
                <a:latin typeface="+mj-lt"/>
                <a:ea typeface="+mj-ea"/>
                <a:cs typeface="+mj-cs"/>
              </a:rPr>
              <a:t>玻耳兹曼公式。</a:t>
            </a:r>
            <a:endParaRPr kumimoji="0" lang="en-US" altLang="zh-CN" sz="2800" b="1" i="0" kern="0" dirty="0">
              <a:solidFill>
                <a:srgbClr val="0000CC"/>
              </a:solidFill>
              <a:latin typeface="+mj-lt"/>
              <a:ea typeface="+mj-ea"/>
              <a:cs typeface="+mj-cs"/>
            </a:endParaRPr>
          </a:p>
        </p:txBody>
      </p:sp>
      <p:sp>
        <p:nvSpPr>
          <p:cNvPr id="9" name="Text Box 22"/>
          <p:cNvSpPr txBox="1">
            <a:spLocks noChangeArrowheads="1"/>
          </p:cNvSpPr>
          <p:nvPr/>
        </p:nvSpPr>
        <p:spPr bwMode="auto">
          <a:xfrm>
            <a:off x="2024063" y="1571626"/>
            <a:ext cx="17843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i="0">
                <a:solidFill>
                  <a:srgbClr val="C00000"/>
                </a:solidFill>
              </a:rPr>
              <a:t>解</a:t>
            </a:r>
            <a:r>
              <a:rPr lang="en-US" altLang="zh-CN" b="1" i="0">
                <a:solidFill>
                  <a:srgbClr val="C00000"/>
                </a:solidFill>
              </a:rPr>
              <a:t>:</a:t>
            </a:r>
            <a:r>
              <a:rPr lang="zh-CN" altLang="en-US" b="1" i="0">
                <a:solidFill>
                  <a:srgbClr val="9900CC"/>
                </a:solidFill>
              </a:rPr>
              <a:t>由公式</a:t>
            </a:r>
          </a:p>
        </p:txBody>
      </p:sp>
      <p:sp>
        <p:nvSpPr>
          <p:cNvPr id="10" name="Text Box 23"/>
          <p:cNvSpPr txBox="1">
            <a:spLocks noChangeArrowheads="1"/>
          </p:cNvSpPr>
          <p:nvPr/>
        </p:nvSpPr>
        <p:spPr bwMode="auto">
          <a:xfrm>
            <a:off x="2095501" y="3214689"/>
            <a:ext cx="9302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i="0">
                <a:solidFill>
                  <a:srgbClr val="9900CC"/>
                </a:solidFill>
              </a:rPr>
              <a:t>令</a:t>
            </a:r>
          </a:p>
        </p:txBody>
      </p:sp>
      <p:graphicFrame>
        <p:nvGraphicFramePr>
          <p:cNvPr id="11" name="Object 2"/>
          <p:cNvGraphicFramePr>
            <a:graphicFrameLocks noChangeAspect="1"/>
          </p:cNvGraphicFramePr>
          <p:nvPr/>
        </p:nvGraphicFramePr>
        <p:xfrm>
          <a:off x="3309938" y="2928938"/>
          <a:ext cx="1503362" cy="876300"/>
        </p:xfrm>
        <a:graphic>
          <a:graphicData uri="http://schemas.openxmlformats.org/presentationml/2006/ole">
            <mc:AlternateContent xmlns:mc="http://schemas.openxmlformats.org/markup-compatibility/2006">
              <mc:Choice xmlns:v="urn:schemas-microsoft-com:vml" Requires="v">
                <p:oleObj spid="_x0000_s297495" name="公式" r:id="rId3" imgW="1085972" imgH="704797" progId="Equation.3">
                  <p:embed/>
                </p:oleObj>
              </mc:Choice>
              <mc:Fallback>
                <p:oleObj name="公式" r:id="rId3" imgW="1085972" imgH="70479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9938" y="2928938"/>
                        <a:ext cx="1503362"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25"/>
          <p:cNvSpPr txBox="1">
            <a:spLocks noChangeArrowheads="1"/>
          </p:cNvSpPr>
          <p:nvPr/>
        </p:nvSpPr>
        <p:spPr bwMode="auto">
          <a:xfrm>
            <a:off x="5810250" y="3071814"/>
            <a:ext cx="19939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i="0">
                <a:solidFill>
                  <a:srgbClr val="9900CC"/>
                </a:solidFill>
              </a:rPr>
              <a:t>上式化为</a:t>
            </a:r>
          </a:p>
        </p:txBody>
      </p:sp>
      <p:graphicFrame>
        <p:nvGraphicFramePr>
          <p:cNvPr id="13" name="Object 3"/>
          <p:cNvGraphicFramePr>
            <a:graphicFrameLocks noChangeAspect="1"/>
          </p:cNvGraphicFramePr>
          <p:nvPr/>
        </p:nvGraphicFramePr>
        <p:xfrm>
          <a:off x="3187700" y="3835401"/>
          <a:ext cx="4122738" cy="1236663"/>
        </p:xfrm>
        <a:graphic>
          <a:graphicData uri="http://schemas.openxmlformats.org/presentationml/2006/ole">
            <mc:AlternateContent xmlns:mc="http://schemas.openxmlformats.org/markup-compatibility/2006">
              <mc:Choice xmlns:v="urn:schemas-microsoft-com:vml" Requires="v">
                <p:oleObj spid="_x0000_s297496" name="公式" r:id="rId5" imgW="1409631" imgH="333368" progId="Equation.3">
                  <p:embed/>
                </p:oleObj>
              </mc:Choice>
              <mc:Fallback>
                <p:oleObj name="公式" r:id="rId5" imgW="1409631" imgH="333368"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7700" y="3835401"/>
                        <a:ext cx="4122738" cy="1236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27"/>
          <p:cNvSpPr txBox="1">
            <a:spLocks noChangeArrowheads="1"/>
          </p:cNvSpPr>
          <p:nvPr/>
        </p:nvSpPr>
        <p:spPr bwMode="auto">
          <a:xfrm>
            <a:off x="1952626" y="5429251"/>
            <a:ext cx="27717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i="0">
                <a:solidFill>
                  <a:srgbClr val="0070C0"/>
                </a:solidFill>
              </a:rPr>
              <a:t>对上式求极值</a:t>
            </a:r>
            <a:r>
              <a:rPr lang="en-US" altLang="zh-CN" b="1" i="0">
                <a:solidFill>
                  <a:srgbClr val="0070C0"/>
                </a:solidFill>
              </a:rPr>
              <a:t>:</a:t>
            </a:r>
          </a:p>
        </p:txBody>
      </p:sp>
      <p:graphicFrame>
        <p:nvGraphicFramePr>
          <p:cNvPr id="15" name="Object 4"/>
          <p:cNvGraphicFramePr>
            <a:graphicFrameLocks noChangeAspect="1"/>
          </p:cNvGraphicFramePr>
          <p:nvPr/>
        </p:nvGraphicFramePr>
        <p:xfrm>
          <a:off x="4595814" y="5214938"/>
          <a:ext cx="4714875" cy="1211262"/>
        </p:xfrm>
        <a:graphic>
          <a:graphicData uri="http://schemas.openxmlformats.org/presentationml/2006/ole">
            <mc:AlternateContent xmlns:mc="http://schemas.openxmlformats.org/markup-compatibility/2006">
              <mc:Choice xmlns:v="urn:schemas-microsoft-com:vml" Requires="v">
                <p:oleObj spid="_x0000_s297497" name="公式" r:id="rId7" imgW="2057489" imgH="400042" progId="Equation.3">
                  <p:embed/>
                </p:oleObj>
              </mc:Choice>
              <mc:Fallback>
                <p:oleObj name="公式" r:id="rId7" imgW="2057489" imgH="400042"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5814" y="5214938"/>
                        <a:ext cx="4714875" cy="1211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5"/>
          <p:cNvGraphicFramePr>
            <a:graphicFrameLocks noChangeAspect="1"/>
          </p:cNvGraphicFramePr>
          <p:nvPr/>
        </p:nvGraphicFramePr>
        <p:xfrm>
          <a:off x="4892675" y="1143001"/>
          <a:ext cx="4230688" cy="1323975"/>
        </p:xfrm>
        <a:graphic>
          <a:graphicData uri="http://schemas.openxmlformats.org/presentationml/2006/ole">
            <mc:AlternateContent xmlns:mc="http://schemas.openxmlformats.org/markup-compatibility/2006">
              <mc:Choice xmlns:v="urn:schemas-microsoft-com:vml" Requires="v">
                <p:oleObj spid="_x0000_s297498" name="公式" r:id="rId9" imgW="1552700" imgH="333368" progId="Equation.3">
                  <p:embed/>
                </p:oleObj>
              </mc:Choice>
              <mc:Fallback>
                <p:oleObj name="公式" r:id="rId9" imgW="1552700" imgH="333368"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92675" y="1143001"/>
                        <a:ext cx="4230688" cy="1323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childTnLst>
                          </p:cTn>
                        </p:par>
                        <p:par>
                          <p:cTn id="31" fill="hold" nodeType="afterGroup">
                            <p:stCondLst>
                              <p:cond delay="500"/>
                            </p:stCondLst>
                            <p:childTnLst>
                              <p:par>
                                <p:cTn id="32" presetID="22" presetClass="entr" presetSubtype="8"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9" grpId="0" autoUpdateAnimBg="0"/>
      <p:bldP spid="10" grpId="0" autoUpdateAnimBg="0"/>
      <p:bldP spid="12" grpId="0" autoUpdateAnimBg="0"/>
      <p:bldP spid="14"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Box 12"/>
          <p:cNvSpPr txBox="1">
            <a:spLocks noChangeArrowheads="1"/>
          </p:cNvSpPr>
          <p:nvPr/>
        </p:nvSpPr>
        <p:spPr bwMode="auto">
          <a:xfrm>
            <a:off x="2238376" y="285751"/>
            <a:ext cx="94456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i="0">
                <a:solidFill>
                  <a:srgbClr val="0070C0"/>
                </a:solidFill>
              </a:rPr>
              <a:t>有</a:t>
            </a:r>
          </a:p>
        </p:txBody>
      </p:sp>
      <p:graphicFrame>
        <p:nvGraphicFramePr>
          <p:cNvPr id="3" name="Object 2"/>
          <p:cNvGraphicFramePr>
            <a:graphicFrameLocks noChangeAspect="1"/>
          </p:cNvGraphicFramePr>
          <p:nvPr/>
        </p:nvGraphicFramePr>
        <p:xfrm>
          <a:off x="4953000" y="428625"/>
          <a:ext cx="3443288" cy="533400"/>
        </p:xfrm>
        <a:graphic>
          <a:graphicData uri="http://schemas.openxmlformats.org/presentationml/2006/ole">
            <mc:AlternateContent xmlns:mc="http://schemas.openxmlformats.org/markup-compatibility/2006">
              <mc:Choice xmlns:v="urn:schemas-microsoft-com:vml" Requires="v">
                <p:oleObj spid="_x0000_s223130" name="公式" r:id="rId3" imgW="2057489" imgH="257247" progId="Equation.3">
                  <p:embed/>
                </p:oleObj>
              </mc:Choice>
              <mc:Fallback>
                <p:oleObj name="公式" r:id="rId3" imgW="2057489" imgH="25724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428625"/>
                        <a:ext cx="3443288"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14"/>
          <p:cNvSpPr txBox="1">
            <a:spLocks noChangeArrowheads="1"/>
          </p:cNvSpPr>
          <p:nvPr/>
        </p:nvSpPr>
        <p:spPr bwMode="auto">
          <a:xfrm>
            <a:off x="2640014" y="1341439"/>
            <a:ext cx="10747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i="0">
                <a:solidFill>
                  <a:srgbClr val="FF00FF"/>
                </a:solidFill>
              </a:rPr>
              <a:t>解得</a:t>
            </a:r>
          </a:p>
        </p:txBody>
      </p:sp>
      <p:graphicFrame>
        <p:nvGraphicFramePr>
          <p:cNvPr id="5" name="Object 3"/>
          <p:cNvGraphicFramePr>
            <a:graphicFrameLocks noChangeAspect="1"/>
          </p:cNvGraphicFramePr>
          <p:nvPr/>
        </p:nvGraphicFramePr>
        <p:xfrm>
          <a:off x="5095875" y="1285875"/>
          <a:ext cx="3098800" cy="1049338"/>
        </p:xfrm>
        <a:graphic>
          <a:graphicData uri="http://schemas.openxmlformats.org/presentationml/2006/ole">
            <mc:AlternateContent xmlns:mc="http://schemas.openxmlformats.org/markup-compatibility/2006">
              <mc:Choice xmlns:v="urn:schemas-microsoft-com:vml" Requires="v">
                <p:oleObj spid="_x0000_s223131" name="公式" r:id="rId5" imgW="2276411" imgH="714244" progId="Equation.3">
                  <p:embed/>
                </p:oleObj>
              </mc:Choice>
              <mc:Fallback>
                <p:oleObj name="公式" r:id="rId5" imgW="2276411" imgH="714244"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5875" y="1285875"/>
                        <a:ext cx="3098800" cy="104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4"/>
          <p:cNvGraphicFramePr>
            <a:graphicFrameLocks noChangeAspect="1"/>
          </p:cNvGraphicFramePr>
          <p:nvPr/>
        </p:nvGraphicFramePr>
        <p:xfrm>
          <a:off x="3810001" y="2643188"/>
          <a:ext cx="5857875" cy="901700"/>
        </p:xfrm>
        <a:graphic>
          <a:graphicData uri="http://schemas.openxmlformats.org/presentationml/2006/ole">
            <mc:AlternateContent xmlns:mc="http://schemas.openxmlformats.org/markup-compatibility/2006">
              <mc:Choice xmlns:v="urn:schemas-microsoft-com:vml" Requires="v">
                <p:oleObj spid="_x0000_s223132" name="公式" r:id="rId7" imgW="4171936" imgH="638123" progId="Equation.3">
                  <p:embed/>
                </p:oleObj>
              </mc:Choice>
              <mc:Fallback>
                <p:oleObj name="公式" r:id="rId7" imgW="4171936" imgH="638123"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1" y="2643188"/>
                        <a:ext cx="5857875"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9"/>
          <p:cNvGraphicFramePr>
            <a:graphicFrameLocks noChangeAspect="1"/>
          </p:cNvGraphicFramePr>
          <p:nvPr/>
        </p:nvGraphicFramePr>
        <p:xfrm>
          <a:off x="5095876" y="4348164"/>
          <a:ext cx="3929063" cy="1176337"/>
        </p:xfrm>
        <a:graphic>
          <a:graphicData uri="http://schemas.openxmlformats.org/presentationml/2006/ole">
            <mc:AlternateContent xmlns:mc="http://schemas.openxmlformats.org/markup-compatibility/2006">
              <mc:Choice xmlns:v="urn:schemas-microsoft-com:vml" Requires="v">
                <p:oleObj spid="_x0000_s223133" name="公式" r:id="rId9" imgW="1409631" imgH="333368" progId="Equation.3">
                  <p:embed/>
                </p:oleObj>
              </mc:Choice>
              <mc:Fallback>
                <p:oleObj name="公式" r:id="rId9" imgW="1409631" imgH="333368"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95876" y="4348164"/>
                        <a:ext cx="3929063" cy="1176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Text Box 38"/>
          <p:cNvSpPr txBox="1">
            <a:spLocks noChangeArrowheads="1"/>
          </p:cNvSpPr>
          <p:nvPr/>
        </p:nvSpPr>
        <p:spPr bwMode="auto">
          <a:xfrm>
            <a:off x="2381251" y="4500564"/>
            <a:ext cx="12604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i="0" dirty="0">
                <a:solidFill>
                  <a:srgbClr val="C00000"/>
                </a:solidFill>
              </a:rPr>
              <a:t>再由</a:t>
            </a:r>
          </a:p>
        </p:txBody>
      </p:sp>
      <p:graphicFrame>
        <p:nvGraphicFramePr>
          <p:cNvPr id="19" name="Object 10"/>
          <p:cNvGraphicFramePr>
            <a:graphicFrameLocks noChangeAspect="1"/>
          </p:cNvGraphicFramePr>
          <p:nvPr/>
        </p:nvGraphicFramePr>
        <p:xfrm>
          <a:off x="1873250" y="5605463"/>
          <a:ext cx="3397250" cy="1058862"/>
        </p:xfrm>
        <a:graphic>
          <a:graphicData uri="http://schemas.openxmlformats.org/presentationml/2006/ole">
            <mc:AlternateContent xmlns:mc="http://schemas.openxmlformats.org/markup-compatibility/2006">
              <mc:Choice xmlns:v="urn:schemas-microsoft-com:vml" Requires="v">
                <p:oleObj spid="_x0000_s223134" name="公式" r:id="rId11" imgW="2438376" imgH="704797" progId="Equation.3">
                  <p:embed/>
                </p:oleObj>
              </mc:Choice>
              <mc:Fallback>
                <p:oleObj name="公式" r:id="rId11" imgW="2438376" imgH="704797"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73250" y="5605463"/>
                        <a:ext cx="3397250" cy="1058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 Box 41"/>
          <p:cNvSpPr txBox="1">
            <a:spLocks noChangeArrowheads="1"/>
          </p:cNvSpPr>
          <p:nvPr/>
        </p:nvSpPr>
        <p:spPr bwMode="auto">
          <a:xfrm>
            <a:off x="2024064" y="3571876"/>
            <a:ext cx="33607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i="0">
                <a:solidFill>
                  <a:srgbClr val="FF00FF"/>
                </a:solidFill>
              </a:rPr>
              <a:t>即维恩位移公式</a:t>
            </a:r>
            <a:endParaRPr lang="en-US" altLang="zh-CN" b="1" i="0">
              <a:solidFill>
                <a:srgbClr val="FF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nodeType="afterGroup">
                            <p:stCondLst>
                              <p:cond delay="500"/>
                            </p:stCondLst>
                            <p:childTnLst>
                              <p:par>
                                <p:cTn id="37" presetID="22" presetClass="entr" presetSubtype="8"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left)">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 grpId="0" autoUpdateAnimBg="0"/>
      <p:bldP spid="18" grpId="0" autoUpdateAnimBg="0"/>
      <p:bldP spid="20"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2238375" y="1714501"/>
            <a:ext cx="245903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i="0" dirty="0">
                <a:solidFill>
                  <a:srgbClr val="C00000"/>
                </a:solidFill>
              </a:rPr>
              <a:t>利用积分公式</a:t>
            </a:r>
          </a:p>
        </p:txBody>
      </p:sp>
      <p:graphicFrame>
        <p:nvGraphicFramePr>
          <p:cNvPr id="3" name="Object 2"/>
          <p:cNvGraphicFramePr>
            <a:graphicFrameLocks noChangeAspect="1"/>
          </p:cNvGraphicFramePr>
          <p:nvPr/>
        </p:nvGraphicFramePr>
        <p:xfrm>
          <a:off x="5524501" y="1643063"/>
          <a:ext cx="3298825" cy="1060450"/>
        </p:xfrm>
        <a:graphic>
          <a:graphicData uri="http://schemas.openxmlformats.org/presentationml/2006/ole">
            <mc:AlternateContent xmlns:mc="http://schemas.openxmlformats.org/markup-compatibility/2006">
              <mc:Choice xmlns:v="urn:schemas-microsoft-com:vml" Requires="v">
                <p:oleObj spid="_x0000_s228248" name="公式" r:id="rId3" imgW="2209736" imgH="723962" progId="Equation.3">
                  <p:embed/>
                </p:oleObj>
              </mc:Choice>
              <mc:Fallback>
                <p:oleObj name="公式" r:id="rId3" imgW="2209736" imgH="723962"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1" y="1643063"/>
                        <a:ext cx="3298825" cy="1060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3"/>
          <p:cNvGraphicFramePr>
            <a:graphicFrameLocks noChangeAspect="1"/>
          </p:cNvGraphicFramePr>
          <p:nvPr/>
        </p:nvGraphicFramePr>
        <p:xfrm>
          <a:off x="3024188" y="3000376"/>
          <a:ext cx="3835400" cy="847725"/>
        </p:xfrm>
        <a:graphic>
          <a:graphicData uri="http://schemas.openxmlformats.org/presentationml/2006/ole">
            <mc:AlternateContent xmlns:mc="http://schemas.openxmlformats.org/markup-compatibility/2006">
              <mc:Choice xmlns:v="urn:schemas-microsoft-com:vml" Requires="v">
                <p:oleObj spid="_x0000_s228249" name="公式" r:id="rId5" imgW="3009841" imgH="676184" progId="Equation.3">
                  <p:embed/>
                </p:oleObj>
              </mc:Choice>
              <mc:Fallback>
                <p:oleObj name="公式" r:id="rId5" imgW="3009841" imgH="676184"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4188" y="3000376"/>
                        <a:ext cx="3835400"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4"/>
          <p:cNvGraphicFramePr>
            <a:graphicFrameLocks noChangeAspect="1"/>
          </p:cNvGraphicFramePr>
          <p:nvPr/>
        </p:nvGraphicFramePr>
        <p:xfrm>
          <a:off x="7096125" y="3214689"/>
          <a:ext cx="1195388" cy="511175"/>
        </p:xfrm>
        <a:graphic>
          <a:graphicData uri="http://schemas.openxmlformats.org/presentationml/2006/ole">
            <mc:AlternateContent xmlns:mc="http://schemas.openxmlformats.org/markup-compatibility/2006">
              <mc:Choice xmlns:v="urn:schemas-microsoft-com:vml" Requires="v">
                <p:oleObj spid="_x0000_s228250" name="公式" r:id="rId7" imgW="762043" imgH="323920" progId="Equation.3">
                  <p:embed/>
                </p:oleObj>
              </mc:Choice>
              <mc:Fallback>
                <p:oleObj name="公式" r:id="rId7" imgW="762043" imgH="32392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6125" y="3214689"/>
                        <a:ext cx="1195388"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3309938" y="5429251"/>
          <a:ext cx="4735512" cy="1027113"/>
        </p:xfrm>
        <a:graphic>
          <a:graphicData uri="http://schemas.openxmlformats.org/presentationml/2006/ole">
            <mc:AlternateContent xmlns:mc="http://schemas.openxmlformats.org/markup-compatibility/2006">
              <mc:Choice xmlns:v="urn:schemas-microsoft-com:vml" Requires="v">
                <p:oleObj spid="_x0000_s228251" name="公式" r:id="rId9" imgW="3771884" imgH="676184" progId="Equation.3">
                  <p:embed/>
                </p:oleObj>
              </mc:Choice>
              <mc:Fallback>
                <p:oleObj name="公式" r:id="rId9" imgW="3771884" imgH="676184"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9938" y="5429251"/>
                        <a:ext cx="4735512" cy="1027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3"/>
          <p:cNvSpPr txBox="1">
            <a:spLocks noChangeArrowheads="1"/>
          </p:cNvSpPr>
          <p:nvPr/>
        </p:nvSpPr>
        <p:spPr bwMode="auto">
          <a:xfrm>
            <a:off x="2738439" y="4572001"/>
            <a:ext cx="50006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i="0">
                <a:solidFill>
                  <a:srgbClr val="0000CC"/>
                </a:solidFill>
              </a:rPr>
              <a:t>此即斯特藩</a:t>
            </a:r>
            <a:r>
              <a:rPr lang="en-US" altLang="zh-CN" b="1" i="0">
                <a:solidFill>
                  <a:srgbClr val="0000CC"/>
                </a:solidFill>
              </a:rPr>
              <a:t>-</a:t>
            </a:r>
            <a:r>
              <a:rPr lang="zh-CN" altLang="en-US" b="1" i="0">
                <a:solidFill>
                  <a:srgbClr val="0000CC"/>
                </a:solidFill>
              </a:rPr>
              <a:t>玻耳兹曼公式</a:t>
            </a:r>
          </a:p>
        </p:txBody>
      </p:sp>
      <p:graphicFrame>
        <p:nvGraphicFramePr>
          <p:cNvPr id="8" name="Object 6"/>
          <p:cNvGraphicFramePr>
            <a:graphicFrameLocks noChangeAspect="1"/>
          </p:cNvGraphicFramePr>
          <p:nvPr/>
        </p:nvGraphicFramePr>
        <p:xfrm>
          <a:off x="3738563" y="285750"/>
          <a:ext cx="4386262" cy="1208088"/>
        </p:xfrm>
        <a:graphic>
          <a:graphicData uri="http://schemas.openxmlformats.org/presentationml/2006/ole">
            <mc:AlternateContent xmlns:mc="http://schemas.openxmlformats.org/markup-compatibility/2006">
              <mc:Choice xmlns:v="urn:schemas-microsoft-com:vml" Requires="v">
                <p:oleObj spid="_x0000_s228252" name="公式" r:id="rId11" imgW="2552831" imgH="723962" progId="Equation.3">
                  <p:embed/>
                </p:oleObj>
              </mc:Choice>
              <mc:Fallback>
                <p:oleObj name="公式" r:id="rId11" imgW="2552831" imgH="723962"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8563" y="285750"/>
                        <a:ext cx="4386262" cy="1208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7"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11" name="Rectangle 2"/>
          <p:cNvSpPr>
            <a:spLocks noChangeArrowheads="1"/>
          </p:cNvSpPr>
          <p:nvPr/>
        </p:nvSpPr>
        <p:spPr bwMode="auto">
          <a:xfrm>
            <a:off x="1676400" y="152401"/>
            <a:ext cx="8763000" cy="1560513"/>
          </a:xfrm>
          <a:prstGeom prst="rect">
            <a:avLst/>
          </a:prstGeom>
          <a:noFill/>
          <a:ln w="9525">
            <a:noFill/>
            <a:miter lim="800000"/>
            <a:headEnd/>
            <a:tailEnd/>
          </a:ln>
        </p:spPr>
        <p:txBody>
          <a:bodyPr>
            <a:spAutoFit/>
          </a:bodyPr>
          <a:lstStyle/>
          <a:p>
            <a:pPr>
              <a:lnSpc>
                <a:spcPct val="90000"/>
              </a:lnSpc>
              <a:defRPr/>
            </a:pPr>
            <a:r>
              <a:rPr kumimoji="0" lang="en-US" altLang="zh-CN" sz="2400" b="1" i="0" kern="0" dirty="0">
                <a:solidFill>
                  <a:srgbClr val="FF0000"/>
                </a:solidFill>
              </a:rPr>
              <a:t>【</a:t>
            </a:r>
            <a:r>
              <a:rPr kumimoji="0" lang="zh-CN" altLang="en-US" sz="2400" b="1" i="0" kern="0" dirty="0">
                <a:solidFill>
                  <a:srgbClr val="FF0000"/>
                </a:solidFill>
              </a:rPr>
              <a:t>补充例</a:t>
            </a:r>
            <a:r>
              <a:rPr kumimoji="0" lang="en-US" altLang="zh-CN" sz="2400" b="1" i="0" kern="0" dirty="0">
                <a:solidFill>
                  <a:srgbClr val="FF0000"/>
                </a:solidFill>
              </a:rPr>
              <a:t>】</a:t>
            </a:r>
            <a:r>
              <a:rPr lang="zh-CN" altLang="en-US" b="1" i="0" dirty="0">
                <a:solidFill>
                  <a:schemeClr val="accent2"/>
                </a:solidFill>
                <a:latin typeface="宋体" pitchFamily="2" charset="-122"/>
              </a:rPr>
              <a:t>一直径</a:t>
            </a:r>
            <a:r>
              <a:rPr lang="zh-CN" altLang="zh-CN" b="1" i="0" dirty="0">
                <a:solidFill>
                  <a:srgbClr val="FF0066"/>
                </a:solidFill>
                <a:latin typeface="宋体" pitchFamily="2" charset="-122"/>
              </a:rPr>
              <a:t>10 cm </a:t>
            </a:r>
            <a:r>
              <a:rPr lang="zh-CN" altLang="en-US" b="1" i="0" dirty="0">
                <a:solidFill>
                  <a:schemeClr val="accent2"/>
                </a:solidFill>
                <a:latin typeface="宋体" pitchFamily="2" charset="-122"/>
              </a:rPr>
              <a:t>，焦距</a:t>
            </a:r>
            <a:r>
              <a:rPr lang="zh-CN" altLang="zh-CN" b="1" i="0" dirty="0">
                <a:solidFill>
                  <a:srgbClr val="FF0066"/>
                </a:solidFill>
                <a:latin typeface="宋体" pitchFamily="2" charset="-122"/>
              </a:rPr>
              <a:t>50cm</a:t>
            </a:r>
            <a:r>
              <a:rPr lang="zh-CN" altLang="en-US" b="1" i="0" dirty="0">
                <a:solidFill>
                  <a:schemeClr val="accent2"/>
                </a:solidFill>
                <a:latin typeface="宋体" pitchFamily="2" charset="-122"/>
              </a:rPr>
              <a:t>的凸透镜将太阳的象聚焦在置于焦平面上的一个涂有黑色的粗糙金属片上，金属片的大小与太阳的象一样大。设太阳温度为</a:t>
            </a:r>
            <a:r>
              <a:rPr lang="zh-CN" altLang="zh-CN" b="1" i="0" dirty="0">
                <a:solidFill>
                  <a:srgbClr val="FF0066"/>
                </a:solidFill>
                <a:latin typeface="宋体" pitchFamily="2" charset="-122"/>
              </a:rPr>
              <a:t>5</a:t>
            </a:r>
            <a:r>
              <a:rPr lang="zh-CN" altLang="en-US" b="1" i="0" dirty="0">
                <a:solidFill>
                  <a:srgbClr val="FF0066"/>
                </a:solidFill>
                <a:latin typeface="宋体" pitchFamily="2" charset="-122"/>
              </a:rPr>
              <a:t>．</a:t>
            </a:r>
            <a:r>
              <a:rPr lang="zh-CN" altLang="zh-CN" b="1" i="0" dirty="0">
                <a:solidFill>
                  <a:srgbClr val="FF0066"/>
                </a:solidFill>
                <a:latin typeface="宋体" pitchFamily="2" charset="-122"/>
              </a:rPr>
              <a:t>9×10</a:t>
            </a:r>
            <a:r>
              <a:rPr lang="zh-CN" altLang="zh-CN" b="1" i="0" baseline="30000" dirty="0">
                <a:solidFill>
                  <a:srgbClr val="FF0066"/>
                </a:solidFill>
                <a:latin typeface="宋体" pitchFamily="2" charset="-122"/>
              </a:rPr>
              <a:t>3</a:t>
            </a:r>
            <a:r>
              <a:rPr lang="zh-CN" altLang="zh-CN" b="1" i="0" dirty="0">
                <a:solidFill>
                  <a:srgbClr val="FF0066"/>
                </a:solidFill>
                <a:latin typeface="宋体" pitchFamily="2" charset="-122"/>
              </a:rPr>
              <a:t>K</a:t>
            </a:r>
            <a:r>
              <a:rPr lang="zh-CN" altLang="en-US" b="1" i="0" dirty="0">
                <a:solidFill>
                  <a:schemeClr val="accent2"/>
                </a:solidFill>
                <a:latin typeface="宋体" pitchFamily="2" charset="-122"/>
              </a:rPr>
              <a:t>，太阳与金属片均视为黑体，</a:t>
            </a:r>
            <a:r>
              <a:rPr lang="zh-CN" altLang="en-US" b="1" i="0" dirty="0">
                <a:solidFill>
                  <a:srgbClr val="3E0000"/>
                </a:solidFill>
                <a:latin typeface="宋体" pitchFamily="2" charset="-122"/>
              </a:rPr>
              <a:t>求金属片可达到的最高温度。</a:t>
            </a:r>
          </a:p>
        </p:txBody>
      </p:sp>
      <p:grpSp>
        <p:nvGrpSpPr>
          <p:cNvPr id="2" name="Group 3"/>
          <p:cNvGrpSpPr>
            <a:grpSpLocks/>
          </p:cNvGrpSpPr>
          <p:nvPr/>
        </p:nvGrpSpPr>
        <p:grpSpPr bwMode="auto">
          <a:xfrm>
            <a:off x="5943600" y="4257675"/>
            <a:ext cx="4491038" cy="2224088"/>
            <a:chOff x="0" y="0"/>
            <a:chExt cx="2829" cy="1401"/>
          </a:xfrm>
        </p:grpSpPr>
        <p:grpSp>
          <p:nvGrpSpPr>
            <p:cNvPr id="56342" name="Group 4"/>
            <p:cNvGrpSpPr>
              <a:grpSpLocks/>
            </p:cNvGrpSpPr>
            <p:nvPr/>
          </p:nvGrpSpPr>
          <p:grpSpPr bwMode="auto">
            <a:xfrm>
              <a:off x="169" y="70"/>
              <a:ext cx="2660" cy="1331"/>
              <a:chOff x="0" y="0"/>
              <a:chExt cx="3840" cy="1797"/>
            </a:xfrm>
          </p:grpSpPr>
          <p:sp>
            <p:nvSpPr>
              <p:cNvPr id="56345" name="Oval 5"/>
              <p:cNvSpPr>
                <a:spLocks noChangeArrowheads="1"/>
              </p:cNvSpPr>
              <p:nvPr/>
            </p:nvSpPr>
            <p:spPr bwMode="auto">
              <a:xfrm>
                <a:off x="0" y="432"/>
                <a:ext cx="576" cy="576"/>
              </a:xfrm>
              <a:prstGeom prst="ellipse">
                <a:avLst/>
              </a:prstGeom>
              <a:solidFill>
                <a:schemeClr val="accent1"/>
              </a:soli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b="1" i="0"/>
              </a:p>
            </p:txBody>
          </p:sp>
          <p:sp>
            <p:nvSpPr>
              <p:cNvPr id="56346" name="AutoShape 6"/>
              <p:cNvSpPr>
                <a:spLocks noChangeArrowheads="1"/>
              </p:cNvSpPr>
              <p:nvPr/>
            </p:nvSpPr>
            <p:spPr bwMode="auto">
              <a:xfrm>
                <a:off x="3024" y="144"/>
                <a:ext cx="816" cy="912"/>
              </a:xfrm>
              <a:prstGeom prst="parallelogram">
                <a:avLst>
                  <a:gd name="adj" fmla="val 25000"/>
                </a:avLst>
              </a:prstGeom>
              <a:solidFill>
                <a:schemeClr val="hlink"/>
              </a:solidFill>
              <a:ln w="9525">
                <a:solidFill>
                  <a:schemeClr val="tx1"/>
                </a:solidFill>
                <a:miter lim="800000"/>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zh-CN" b="1" i="0"/>
                  <a:t>      ﹜r</a:t>
                </a:r>
              </a:p>
            </p:txBody>
          </p:sp>
          <p:sp>
            <p:nvSpPr>
              <p:cNvPr id="56347" name="Oval 7"/>
              <p:cNvSpPr>
                <a:spLocks noChangeArrowheads="1"/>
              </p:cNvSpPr>
              <p:nvPr/>
            </p:nvSpPr>
            <p:spPr bwMode="auto">
              <a:xfrm>
                <a:off x="3312" y="528"/>
                <a:ext cx="192" cy="384"/>
              </a:xfrm>
              <a:prstGeom prst="ellipse">
                <a:avLst/>
              </a:prstGeom>
              <a:solidFill>
                <a:schemeClr val="tx1"/>
              </a:solidFill>
              <a:ln w="9525">
                <a:solidFill>
                  <a:schemeClr val="tx1"/>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56348" name="Line 8"/>
              <p:cNvSpPr>
                <a:spLocks noChangeShapeType="1"/>
              </p:cNvSpPr>
              <p:nvPr/>
            </p:nvSpPr>
            <p:spPr bwMode="auto">
              <a:xfrm>
                <a:off x="288" y="432"/>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9" name="Line 9"/>
              <p:cNvSpPr>
                <a:spLocks noChangeShapeType="1"/>
              </p:cNvSpPr>
              <p:nvPr/>
            </p:nvSpPr>
            <p:spPr bwMode="auto">
              <a:xfrm>
                <a:off x="288" y="72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0" name="Line 10"/>
              <p:cNvSpPr>
                <a:spLocks noChangeShapeType="1"/>
              </p:cNvSpPr>
              <p:nvPr/>
            </p:nvSpPr>
            <p:spPr bwMode="auto">
              <a:xfrm>
                <a:off x="288" y="432"/>
                <a:ext cx="3168"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51" name="Line 11"/>
              <p:cNvSpPr>
                <a:spLocks noChangeShapeType="1"/>
              </p:cNvSpPr>
              <p:nvPr/>
            </p:nvSpPr>
            <p:spPr bwMode="auto">
              <a:xfrm flipV="1">
                <a:off x="288" y="528"/>
                <a:ext cx="3120"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52" name="Line 13"/>
              <p:cNvSpPr>
                <a:spLocks noChangeShapeType="1"/>
              </p:cNvSpPr>
              <p:nvPr/>
            </p:nvSpPr>
            <p:spPr bwMode="auto">
              <a:xfrm>
                <a:off x="288" y="0"/>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3" name="Line 14"/>
              <p:cNvSpPr>
                <a:spLocks noChangeShapeType="1"/>
              </p:cNvSpPr>
              <p:nvPr/>
            </p:nvSpPr>
            <p:spPr bwMode="auto">
              <a:xfrm>
                <a:off x="2160" y="0"/>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4" name="Line 15"/>
              <p:cNvSpPr>
                <a:spLocks noChangeShapeType="1"/>
              </p:cNvSpPr>
              <p:nvPr/>
            </p:nvSpPr>
            <p:spPr bwMode="auto">
              <a:xfrm>
                <a:off x="3360" y="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5" name="Line 16"/>
              <p:cNvSpPr>
                <a:spLocks noChangeShapeType="1"/>
              </p:cNvSpPr>
              <p:nvPr/>
            </p:nvSpPr>
            <p:spPr bwMode="auto">
              <a:xfrm flipH="1">
                <a:off x="288" y="48"/>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56" name="Line 17"/>
              <p:cNvSpPr>
                <a:spLocks noChangeShapeType="1"/>
              </p:cNvSpPr>
              <p:nvPr/>
            </p:nvSpPr>
            <p:spPr bwMode="auto">
              <a:xfrm>
                <a:off x="1344" y="48"/>
                <a:ext cx="81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57" name="Line 18"/>
              <p:cNvSpPr>
                <a:spLocks noChangeShapeType="1"/>
              </p:cNvSpPr>
              <p:nvPr/>
            </p:nvSpPr>
            <p:spPr bwMode="auto">
              <a:xfrm flipH="1">
                <a:off x="2160" y="48"/>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58" name="Line 19"/>
              <p:cNvSpPr>
                <a:spLocks noChangeShapeType="1"/>
              </p:cNvSpPr>
              <p:nvPr/>
            </p:nvSpPr>
            <p:spPr bwMode="auto">
              <a:xfrm>
                <a:off x="2832" y="48"/>
                <a:ext cx="5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59" name="Text Box 20"/>
              <p:cNvSpPr txBox="1">
                <a:spLocks noChangeArrowheads="1"/>
              </p:cNvSpPr>
              <p:nvPr/>
            </p:nvSpPr>
            <p:spPr bwMode="auto">
              <a:xfrm>
                <a:off x="2448" y="1038"/>
                <a:ext cx="1179" cy="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i="0">
                    <a:solidFill>
                      <a:schemeClr val="accent2"/>
                    </a:solidFill>
                    <a:latin typeface="宋体" panose="02010600030101010101" pitchFamily="2" charset="-122"/>
                  </a:rPr>
                  <a:t>凸透镜直径</a:t>
                </a:r>
                <a:r>
                  <a:rPr lang="zh-CN" altLang="zh-CN" b="1" i="0"/>
                  <a:t>L</a:t>
                </a:r>
              </a:p>
            </p:txBody>
          </p:sp>
        </p:grpSp>
        <p:sp>
          <p:nvSpPr>
            <p:cNvPr id="56343" name="Rectangle 21"/>
            <p:cNvSpPr>
              <a:spLocks noChangeArrowheads="1"/>
            </p:cNvSpPr>
            <p:nvPr/>
          </p:nvSpPr>
          <p:spPr bwMode="auto">
            <a:xfrm>
              <a:off x="0" y="391"/>
              <a:ext cx="47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i="0"/>
                <a:t>R﹛</a:t>
              </a:r>
            </a:p>
          </p:txBody>
        </p:sp>
        <p:sp>
          <p:nvSpPr>
            <p:cNvPr id="56344" name="Rectangle 22"/>
            <p:cNvSpPr>
              <a:spLocks noChangeArrowheads="1"/>
            </p:cNvSpPr>
            <p:nvPr/>
          </p:nvSpPr>
          <p:spPr bwMode="auto">
            <a:xfrm>
              <a:off x="801" y="0"/>
              <a:ext cx="149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i="0"/>
                <a:t>d                  f</a:t>
              </a:r>
            </a:p>
          </p:txBody>
        </p:sp>
      </p:grpSp>
      <p:graphicFrame>
        <p:nvGraphicFramePr>
          <p:cNvPr id="56324" name="Object 23"/>
          <p:cNvGraphicFramePr>
            <a:graphicFrameLocks noChangeAspect="1"/>
          </p:cNvGraphicFramePr>
          <p:nvPr/>
        </p:nvGraphicFramePr>
        <p:xfrm>
          <a:off x="1524001" y="3216276"/>
          <a:ext cx="85725" cy="238125"/>
        </p:xfrm>
        <a:graphic>
          <a:graphicData uri="http://schemas.openxmlformats.org/presentationml/2006/ole">
            <mc:AlternateContent xmlns:mc="http://schemas.openxmlformats.org/markup-compatibility/2006">
              <mc:Choice xmlns:v="urn:schemas-microsoft-com:vml" Requires="v">
                <p:oleObj spid="_x0000_s397392" name="公式" r:id="rId3" imgW="88939" imgH="241405" progId="Equation.3">
                  <p:embed/>
                </p:oleObj>
              </mc:Choice>
              <mc:Fallback>
                <p:oleObj name="公式" r:id="rId3" imgW="88939" imgH="241405" progId="Equation.3">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3216276"/>
                        <a:ext cx="857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24"/>
          <p:cNvGraphicFramePr>
            <a:graphicFrameLocks noChangeAspect="1"/>
          </p:cNvGraphicFramePr>
          <p:nvPr/>
        </p:nvGraphicFramePr>
        <p:xfrm>
          <a:off x="4738688" y="1785938"/>
          <a:ext cx="2362200" cy="622300"/>
        </p:xfrm>
        <a:graphic>
          <a:graphicData uri="http://schemas.openxmlformats.org/presentationml/2006/ole">
            <mc:AlternateContent xmlns:mc="http://schemas.openxmlformats.org/markup-compatibility/2006">
              <mc:Choice xmlns:v="urn:schemas-microsoft-com:vml" Requires="v">
                <p:oleObj spid="_x0000_s397393" name="公式" r:id="rId5" imgW="914003" imgH="253890" progId="Equation.3">
                  <p:embed/>
                </p:oleObj>
              </mc:Choice>
              <mc:Fallback>
                <p:oleObj name="公式" r:id="rId5" imgW="914003" imgH="253890" progId="Equation.3">
                  <p:embed/>
                  <p:pic>
                    <p:nvPicPr>
                      <p:cNvPr id="0"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8688" y="1785938"/>
                        <a:ext cx="23622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Rectangle 25"/>
          <p:cNvSpPr>
            <a:spLocks noChangeArrowheads="1"/>
          </p:cNvSpPr>
          <p:nvPr/>
        </p:nvSpPr>
        <p:spPr bwMode="auto">
          <a:xfrm>
            <a:off x="1524000" y="1714501"/>
            <a:ext cx="1676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i="0">
                <a:solidFill>
                  <a:srgbClr val="FF3300"/>
                </a:solidFill>
                <a:latin typeface="宋体" panose="02010600030101010101" pitchFamily="2" charset="-122"/>
              </a:rPr>
              <a:t>解：</a:t>
            </a:r>
          </a:p>
        </p:txBody>
      </p:sp>
      <p:sp>
        <p:nvSpPr>
          <p:cNvPr id="27" name="Rectangle 26"/>
          <p:cNvSpPr>
            <a:spLocks noChangeArrowheads="1"/>
          </p:cNvSpPr>
          <p:nvPr/>
        </p:nvSpPr>
        <p:spPr bwMode="auto">
          <a:xfrm>
            <a:off x="2292248" y="1830389"/>
            <a:ext cx="30480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i="0" dirty="0">
                <a:solidFill>
                  <a:srgbClr val="009900"/>
                </a:solidFill>
                <a:latin typeface="宋体" panose="02010600030101010101" pitchFamily="2" charset="-122"/>
              </a:rPr>
              <a:t>太阳辐出度</a:t>
            </a:r>
          </a:p>
        </p:txBody>
      </p:sp>
      <p:sp>
        <p:nvSpPr>
          <p:cNvPr id="28" name="Rectangle 27"/>
          <p:cNvSpPr>
            <a:spLocks noChangeArrowheads="1"/>
          </p:cNvSpPr>
          <p:nvPr/>
        </p:nvSpPr>
        <p:spPr bwMode="auto">
          <a:xfrm>
            <a:off x="2057400" y="2909889"/>
            <a:ext cx="34290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i="0">
                <a:solidFill>
                  <a:srgbClr val="9900CC"/>
                </a:solidFill>
                <a:latin typeface="宋体" panose="02010600030101010101" pitchFamily="2" charset="-122"/>
              </a:rPr>
              <a:t>到达透镜功率：</a:t>
            </a:r>
          </a:p>
        </p:txBody>
      </p:sp>
      <p:graphicFrame>
        <p:nvGraphicFramePr>
          <p:cNvPr id="56329" name="Object 28"/>
          <p:cNvGraphicFramePr>
            <a:graphicFrameLocks noChangeAspect="1"/>
          </p:cNvGraphicFramePr>
          <p:nvPr/>
        </p:nvGraphicFramePr>
        <p:xfrm>
          <a:off x="1524001" y="3246439"/>
          <a:ext cx="85725" cy="238125"/>
        </p:xfrm>
        <a:graphic>
          <a:graphicData uri="http://schemas.openxmlformats.org/presentationml/2006/ole">
            <mc:AlternateContent xmlns:mc="http://schemas.openxmlformats.org/markup-compatibility/2006">
              <mc:Choice xmlns:v="urn:schemas-microsoft-com:vml" Requires="v">
                <p:oleObj spid="_x0000_s397394" name="公式" r:id="rId7" imgW="88939" imgH="241405" progId="Equation.3">
                  <p:embed/>
                </p:oleObj>
              </mc:Choice>
              <mc:Fallback>
                <p:oleObj name="公式" r:id="rId7" imgW="88939" imgH="241405" progId="Equation.3">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3246439"/>
                        <a:ext cx="857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30" name="Object 29"/>
          <p:cNvGraphicFramePr>
            <a:graphicFrameLocks noChangeAspect="1"/>
          </p:cNvGraphicFramePr>
          <p:nvPr/>
        </p:nvGraphicFramePr>
        <p:xfrm>
          <a:off x="1524001" y="3246439"/>
          <a:ext cx="85725" cy="238125"/>
        </p:xfrm>
        <a:graphic>
          <a:graphicData uri="http://schemas.openxmlformats.org/presentationml/2006/ole">
            <mc:AlternateContent xmlns:mc="http://schemas.openxmlformats.org/markup-compatibility/2006">
              <mc:Choice xmlns:v="urn:schemas-microsoft-com:vml" Requires="v">
                <p:oleObj spid="_x0000_s397395" name="公式" r:id="rId8" imgW="88939" imgH="241405" progId="Equation.3">
                  <p:embed/>
                </p:oleObj>
              </mc:Choice>
              <mc:Fallback>
                <p:oleObj name="公式" r:id="rId8" imgW="88939" imgH="241405" progId="Equation.3">
                  <p:embed/>
                  <p:pic>
                    <p:nvPicPr>
                      <p:cNvPr id="0"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3246439"/>
                        <a:ext cx="857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30"/>
          <p:cNvGraphicFramePr>
            <a:graphicFrameLocks noChangeAspect="1"/>
          </p:cNvGraphicFramePr>
          <p:nvPr/>
        </p:nvGraphicFramePr>
        <p:xfrm>
          <a:off x="4324350" y="2406651"/>
          <a:ext cx="4687888" cy="1241425"/>
        </p:xfrm>
        <a:graphic>
          <a:graphicData uri="http://schemas.openxmlformats.org/presentationml/2006/ole">
            <mc:AlternateContent xmlns:mc="http://schemas.openxmlformats.org/markup-compatibility/2006">
              <mc:Choice xmlns:v="urn:schemas-microsoft-com:vml" Requires="v">
                <p:oleObj spid="_x0000_s397396" name="公式" r:id="rId9" imgW="1905000" imgH="533400" progId="Equation.3">
                  <p:embed/>
                </p:oleObj>
              </mc:Choice>
              <mc:Fallback>
                <p:oleObj name="公式" r:id="rId9" imgW="1905000" imgH="533400" progId="Equation.3">
                  <p:embed/>
                  <p:pic>
                    <p:nvPicPr>
                      <p:cNvPr id="0" name="Object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24350" y="2406651"/>
                        <a:ext cx="4687888"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Rectangle 31"/>
          <p:cNvSpPr>
            <a:spLocks noChangeArrowheads="1"/>
          </p:cNvSpPr>
          <p:nvPr/>
        </p:nvSpPr>
        <p:spPr bwMode="auto">
          <a:xfrm>
            <a:off x="1828800" y="3581401"/>
            <a:ext cx="75438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i="0" dirty="0">
                <a:solidFill>
                  <a:srgbClr val="0000FF"/>
                </a:solidFill>
                <a:latin typeface="宋体" panose="02010600030101010101" pitchFamily="2" charset="-122"/>
              </a:rPr>
              <a:t>会聚到达黑色金属光屏成象，设其温度为T， </a:t>
            </a:r>
          </a:p>
        </p:txBody>
      </p:sp>
      <p:graphicFrame>
        <p:nvGraphicFramePr>
          <p:cNvPr id="33" name="Object 32"/>
          <p:cNvGraphicFramePr>
            <a:graphicFrameLocks noChangeAspect="1"/>
          </p:cNvGraphicFramePr>
          <p:nvPr/>
        </p:nvGraphicFramePr>
        <p:xfrm>
          <a:off x="2209800" y="4191000"/>
          <a:ext cx="2438400" cy="488950"/>
        </p:xfrm>
        <a:graphic>
          <a:graphicData uri="http://schemas.openxmlformats.org/presentationml/2006/ole">
            <mc:AlternateContent xmlns:mc="http://schemas.openxmlformats.org/markup-compatibility/2006">
              <mc:Choice xmlns:v="urn:schemas-microsoft-com:vml" Requires="v">
                <p:oleObj spid="_x0000_s397397" name="公式" r:id="rId11" imgW="952087" imgH="203112" progId="Equation.3">
                  <p:embed/>
                </p:oleObj>
              </mc:Choice>
              <mc:Fallback>
                <p:oleObj name="公式" r:id="rId11" imgW="952087" imgH="203112" progId="Equation.3">
                  <p:embed/>
                  <p:pic>
                    <p:nvPicPr>
                      <p:cNvPr id="0" name="Object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09800" y="4191000"/>
                        <a:ext cx="2438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 name="Rectangle 33"/>
          <p:cNvSpPr>
            <a:spLocks noChangeArrowheads="1"/>
          </p:cNvSpPr>
          <p:nvPr/>
        </p:nvSpPr>
        <p:spPr bwMode="auto">
          <a:xfrm>
            <a:off x="1752601" y="4191001"/>
            <a:ext cx="5175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i="0" dirty="0">
                <a:solidFill>
                  <a:srgbClr val="009900"/>
                </a:solidFill>
              </a:rPr>
              <a:t>又</a:t>
            </a:r>
          </a:p>
        </p:txBody>
      </p:sp>
      <p:graphicFrame>
        <p:nvGraphicFramePr>
          <p:cNvPr id="35" name="Object 34"/>
          <p:cNvGraphicFramePr>
            <a:graphicFrameLocks noChangeAspect="1"/>
          </p:cNvGraphicFramePr>
          <p:nvPr/>
        </p:nvGraphicFramePr>
        <p:xfrm>
          <a:off x="4419600" y="4572001"/>
          <a:ext cx="1219200" cy="1096963"/>
        </p:xfrm>
        <a:graphic>
          <a:graphicData uri="http://schemas.openxmlformats.org/presentationml/2006/ole">
            <mc:AlternateContent xmlns:mc="http://schemas.openxmlformats.org/markup-compatibility/2006">
              <mc:Choice xmlns:v="urn:schemas-microsoft-com:vml" Requires="v">
                <p:oleObj spid="_x0000_s397398" name="公式" r:id="rId13" imgW="470308" imgH="419464" progId="Equation.3">
                  <p:embed/>
                </p:oleObj>
              </mc:Choice>
              <mc:Fallback>
                <p:oleObj name="公式" r:id="rId13" imgW="470308" imgH="419464" progId="Equation.3">
                  <p:embed/>
                  <p:pic>
                    <p:nvPicPr>
                      <p:cNvPr id="0" name="Object 3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19600" y="4572001"/>
                        <a:ext cx="12192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 name="Object 35"/>
          <p:cNvGraphicFramePr>
            <a:graphicFrameLocks noChangeAspect="1"/>
          </p:cNvGraphicFramePr>
          <p:nvPr/>
        </p:nvGraphicFramePr>
        <p:xfrm>
          <a:off x="3732214" y="5562600"/>
          <a:ext cx="4378325" cy="1219200"/>
        </p:xfrm>
        <a:graphic>
          <a:graphicData uri="http://schemas.openxmlformats.org/presentationml/2006/ole">
            <mc:AlternateContent xmlns:mc="http://schemas.openxmlformats.org/markup-compatibility/2006">
              <mc:Choice xmlns:v="urn:schemas-microsoft-com:vml" Requires="v">
                <p:oleObj spid="_x0000_s397399" name="公式" r:id="rId15" imgW="1777229" imgH="482391" progId="Equation.3">
                  <p:embed/>
                </p:oleObj>
              </mc:Choice>
              <mc:Fallback>
                <p:oleObj name="公式" r:id="rId15" imgW="1777229" imgH="482391" progId="Equation.3">
                  <p:embed/>
                  <p:pic>
                    <p:nvPicPr>
                      <p:cNvPr id="0" name="Object 3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2214" y="5562600"/>
                        <a:ext cx="437832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 name="Rectangle 36"/>
          <p:cNvSpPr>
            <a:spLocks noChangeArrowheads="1"/>
          </p:cNvSpPr>
          <p:nvPr/>
        </p:nvSpPr>
        <p:spPr bwMode="auto">
          <a:xfrm>
            <a:off x="1647825" y="4932363"/>
            <a:ext cx="285273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i="0" dirty="0">
                <a:solidFill>
                  <a:srgbClr val="C00000"/>
                </a:solidFill>
                <a:latin typeface="宋体" panose="02010600030101010101" pitchFamily="2" charset="-122"/>
              </a:rPr>
              <a:t>由几何光路图有：</a:t>
            </a:r>
          </a:p>
        </p:txBody>
      </p:sp>
      <p:sp>
        <p:nvSpPr>
          <p:cNvPr id="38" name="Rectangle 37"/>
          <p:cNvSpPr>
            <a:spLocks noChangeArrowheads="1"/>
          </p:cNvSpPr>
          <p:nvPr/>
        </p:nvSpPr>
        <p:spPr bwMode="auto">
          <a:xfrm>
            <a:off x="1701800" y="5867401"/>
            <a:ext cx="218598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i="0">
                <a:solidFill>
                  <a:srgbClr val="0000CC"/>
                </a:solidFill>
                <a:latin typeface="宋体" panose="02010600030101010101" pitchFamily="2" charset="-122"/>
              </a:rPr>
              <a:t>代入整理得：</a:t>
            </a:r>
          </a:p>
        </p:txBody>
      </p:sp>
      <p:grpSp>
        <p:nvGrpSpPr>
          <p:cNvPr id="56339" name="Group 43"/>
          <p:cNvGrpSpPr>
            <a:grpSpLocks/>
          </p:cNvGrpSpPr>
          <p:nvPr/>
        </p:nvGrpSpPr>
        <p:grpSpPr bwMode="auto">
          <a:xfrm>
            <a:off x="8524875" y="4071939"/>
            <a:ext cx="215900" cy="495491"/>
            <a:chOff x="3969" y="2432"/>
            <a:chExt cx="84" cy="265"/>
          </a:xfrm>
        </p:grpSpPr>
        <p:sp>
          <p:nvSpPr>
            <p:cNvPr id="56340" name="Freeform 44"/>
            <p:cNvSpPr>
              <a:spLocks/>
            </p:cNvSpPr>
            <p:nvPr/>
          </p:nvSpPr>
          <p:spPr bwMode="auto">
            <a:xfrm>
              <a:off x="4000" y="2432"/>
              <a:ext cx="53" cy="265"/>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p>
              <a:endParaRPr lang="zh-CN" altLang="en-US"/>
            </a:p>
          </p:txBody>
        </p:sp>
        <p:sp>
          <p:nvSpPr>
            <p:cNvPr id="56341" name="Freeform 45"/>
            <p:cNvSpPr>
              <a:spLocks/>
            </p:cNvSpPr>
            <p:nvPr/>
          </p:nvSpPr>
          <p:spPr bwMode="auto">
            <a:xfrm flipH="1">
              <a:off x="3969" y="2432"/>
              <a:ext cx="53" cy="265"/>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left)">
                                      <p:cBhvr>
                                        <p:cTn id="52" dur="500"/>
                                        <p:tgtEl>
                                          <p:spTgt spid="3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wipe(left)">
                                      <p:cBhvr>
                                        <p:cTn id="62" dur="500"/>
                                        <p:tgtEl>
                                          <p:spTgt spid="3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utoUpdateAnimBg="0"/>
      <p:bldP spid="27" grpId="0" autoUpdateAnimBg="0"/>
      <p:bldP spid="28" grpId="0" autoUpdateAnimBg="0"/>
      <p:bldP spid="32" grpId="0" autoUpdateAnimBg="0"/>
      <p:bldP spid="34" grpId="0" autoUpdateAnimBg="0"/>
      <p:bldP spid="37" grpId="0" autoUpdateAnimBg="0"/>
      <p:bldP spid="38"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矩形 1"/>
          <p:cNvSpPr>
            <a:spLocks noChangeArrowheads="1"/>
          </p:cNvSpPr>
          <p:nvPr/>
        </p:nvSpPr>
        <p:spPr bwMode="auto">
          <a:xfrm>
            <a:off x="1881189" y="500064"/>
            <a:ext cx="7500937" cy="530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pPr>
            <a:r>
              <a:rPr lang="zh-CN" altLang="en-US" sz="2800" b="1" i="0">
                <a:solidFill>
                  <a:srgbClr val="008000"/>
                </a:solidFill>
                <a:latin typeface="宋体" panose="02010600030101010101" pitchFamily="2" charset="-122"/>
              </a:rPr>
              <a:t>英国科学家</a:t>
            </a:r>
            <a:r>
              <a:rPr lang="zh-CN" altLang="en-US" sz="2800" b="1" i="0">
                <a:solidFill>
                  <a:srgbClr val="FF0000"/>
                </a:solidFill>
                <a:latin typeface="宋体" panose="02010600030101010101" pitchFamily="2" charset="-122"/>
              </a:rPr>
              <a:t>道尔顿</a:t>
            </a:r>
            <a:r>
              <a:rPr lang="zh-CN" altLang="en-US" sz="2800" b="1" i="0">
                <a:solidFill>
                  <a:srgbClr val="008000"/>
                </a:solidFill>
                <a:latin typeface="宋体" panose="02010600030101010101" pitchFamily="2" charset="-122"/>
              </a:rPr>
              <a:t>是科学原子论的创始人，</a:t>
            </a:r>
            <a:r>
              <a:rPr lang="en-US" altLang="zh-CN" sz="2800" b="1" i="0">
                <a:solidFill>
                  <a:srgbClr val="008000"/>
                </a:solidFill>
                <a:latin typeface="宋体" panose="02010600030101010101" pitchFamily="2" charset="-122"/>
              </a:rPr>
              <a:t>1807</a:t>
            </a:r>
            <a:r>
              <a:rPr lang="zh-CN" altLang="en-US" sz="2800" b="1" i="0">
                <a:solidFill>
                  <a:srgbClr val="008000"/>
                </a:solidFill>
                <a:latin typeface="宋体" panose="02010600030101010101" pitchFamily="2" charset="-122"/>
              </a:rPr>
              <a:t>年他依据一系列实验，提出“气体、液体和固体都是由该物质的不可分割的原子组成的”，“同种元素的原子，其大小、质量及各种性质都相同”，此后，大量</a:t>
            </a:r>
            <a:r>
              <a:rPr lang="zh-CN" altLang="en-US" sz="2800" b="1" i="0">
                <a:solidFill>
                  <a:srgbClr val="FF0000"/>
                </a:solidFill>
                <a:latin typeface="宋体" panose="02010600030101010101" pitchFamily="2" charset="-122"/>
              </a:rPr>
              <a:t>实验事实证明了原子论的正确性</a:t>
            </a:r>
            <a:r>
              <a:rPr lang="zh-CN" altLang="en-US" sz="2800" b="1" i="0">
                <a:latin typeface="宋体" panose="02010600030101010101" pitchFamily="2" charset="-122"/>
              </a:rPr>
              <a:t>。</a:t>
            </a:r>
          </a:p>
          <a:p>
            <a:pPr algn="just" eaLnBrk="1" hangingPunct="1">
              <a:lnSpc>
                <a:spcPct val="110000"/>
              </a:lnSpc>
            </a:pPr>
            <a:r>
              <a:rPr lang="en-US" altLang="zh-CN" sz="2800" b="1" i="0">
                <a:solidFill>
                  <a:srgbClr val="FF0000"/>
                </a:solidFill>
                <a:latin typeface="宋体" panose="02010600030101010101" pitchFamily="2" charset="-122"/>
              </a:rPr>
              <a:t>1895</a:t>
            </a:r>
            <a:r>
              <a:rPr lang="zh-CN" altLang="en-US" sz="2800" b="1" i="0">
                <a:solidFill>
                  <a:srgbClr val="FF0000"/>
                </a:solidFill>
                <a:latin typeface="宋体" panose="02010600030101010101" pitchFamily="2" charset="-122"/>
              </a:rPr>
              <a:t>年</a:t>
            </a:r>
            <a:r>
              <a:rPr lang="zh-CN" altLang="en-US" sz="2800" b="1" i="0">
                <a:latin typeface="宋体" panose="02010600030101010101" pitchFamily="2" charset="-122"/>
              </a:rPr>
              <a:t>德国物理学家伦琴发现</a:t>
            </a:r>
            <a:r>
              <a:rPr lang="en-US" altLang="zh-CN" sz="2800" b="1" i="0">
                <a:solidFill>
                  <a:srgbClr val="FF0000"/>
                </a:solidFill>
                <a:latin typeface="宋体" panose="02010600030101010101" pitchFamily="2" charset="-122"/>
              </a:rPr>
              <a:t>X</a:t>
            </a:r>
            <a:r>
              <a:rPr lang="zh-CN" altLang="en-US" sz="2800" b="1" i="0">
                <a:solidFill>
                  <a:srgbClr val="FF0000"/>
                </a:solidFill>
                <a:latin typeface="宋体" panose="02010600030101010101" pitchFamily="2" charset="-122"/>
              </a:rPr>
              <a:t>射线</a:t>
            </a:r>
            <a:r>
              <a:rPr lang="zh-CN" altLang="en-US" sz="2800" b="1" i="0">
                <a:latin typeface="宋体" panose="02010600030101010101" pitchFamily="2" charset="-122"/>
              </a:rPr>
              <a:t>，</a:t>
            </a:r>
          </a:p>
          <a:p>
            <a:pPr algn="just" eaLnBrk="1" hangingPunct="1">
              <a:lnSpc>
                <a:spcPct val="110000"/>
              </a:lnSpc>
            </a:pPr>
            <a:r>
              <a:rPr lang="en-US" altLang="zh-CN" sz="2800" b="1" i="0">
                <a:solidFill>
                  <a:srgbClr val="FF0000"/>
                </a:solidFill>
                <a:latin typeface="宋体" panose="02010600030101010101" pitchFamily="2" charset="-122"/>
              </a:rPr>
              <a:t>1896</a:t>
            </a:r>
            <a:r>
              <a:rPr lang="zh-CN" altLang="en-US" sz="2800" b="1" i="0">
                <a:solidFill>
                  <a:srgbClr val="FF0000"/>
                </a:solidFill>
                <a:latin typeface="宋体" panose="02010600030101010101" pitchFamily="2" charset="-122"/>
              </a:rPr>
              <a:t>年</a:t>
            </a:r>
            <a:r>
              <a:rPr lang="zh-CN" altLang="en-US" sz="2800" b="1" i="0">
                <a:solidFill>
                  <a:srgbClr val="0000CC"/>
                </a:solidFill>
                <a:latin typeface="宋体" panose="02010600030101010101" pitchFamily="2" charset="-122"/>
              </a:rPr>
              <a:t>，法国物理学家贝克勒尔发现</a:t>
            </a:r>
            <a:r>
              <a:rPr lang="zh-CN" altLang="en-US" sz="2800" b="1" i="0">
                <a:solidFill>
                  <a:srgbClr val="FF0000"/>
                </a:solidFill>
                <a:latin typeface="宋体" panose="02010600030101010101" pitchFamily="2" charset="-122"/>
              </a:rPr>
              <a:t>放射性</a:t>
            </a:r>
            <a:r>
              <a:rPr lang="zh-CN" altLang="en-US" sz="2800" b="1" i="0">
                <a:latin typeface="宋体" panose="02010600030101010101" pitchFamily="2" charset="-122"/>
              </a:rPr>
              <a:t>，</a:t>
            </a:r>
          </a:p>
          <a:p>
            <a:pPr algn="just" eaLnBrk="1" hangingPunct="1">
              <a:lnSpc>
                <a:spcPct val="110000"/>
              </a:lnSpc>
            </a:pPr>
            <a:r>
              <a:rPr lang="en-US" altLang="zh-CN" sz="2800" b="1" i="0">
                <a:solidFill>
                  <a:srgbClr val="FF0000"/>
                </a:solidFill>
                <a:latin typeface="宋体" panose="02010600030101010101" pitchFamily="2" charset="-122"/>
              </a:rPr>
              <a:t>1897</a:t>
            </a:r>
            <a:r>
              <a:rPr lang="zh-CN" altLang="en-US" sz="2800" b="1" i="0">
                <a:solidFill>
                  <a:srgbClr val="FF0000"/>
                </a:solidFill>
                <a:latin typeface="宋体" panose="02010600030101010101" pitchFamily="2" charset="-122"/>
              </a:rPr>
              <a:t>年</a:t>
            </a:r>
            <a:r>
              <a:rPr lang="zh-CN" altLang="en-US" sz="2800" b="1" i="0">
                <a:latin typeface="宋体" panose="02010600030101010101" pitchFamily="2" charset="-122"/>
              </a:rPr>
              <a:t>英国物理学家汤姆逊，发现了</a:t>
            </a:r>
            <a:r>
              <a:rPr lang="zh-CN" altLang="en-US" sz="2800" b="1" i="0">
                <a:solidFill>
                  <a:srgbClr val="FF0000"/>
                </a:solidFill>
                <a:latin typeface="宋体" panose="02010600030101010101" pitchFamily="2" charset="-122"/>
              </a:rPr>
              <a:t>电子</a:t>
            </a:r>
            <a:r>
              <a:rPr lang="zh-CN" altLang="en-US" sz="2800" b="1" i="0">
                <a:latin typeface="宋体" panose="02010600030101010101" pitchFamily="2" charset="-122"/>
              </a:rPr>
              <a:t>，</a:t>
            </a:r>
          </a:p>
          <a:p>
            <a:pPr eaLnBrk="1" hangingPunct="1">
              <a:lnSpc>
                <a:spcPct val="110000"/>
              </a:lnSpc>
            </a:pPr>
            <a:r>
              <a:rPr lang="zh-CN" altLang="en-US" sz="2800" b="1" i="0">
                <a:latin typeface="宋体" panose="02010600030101010101" pitchFamily="2" charset="-122"/>
              </a:rPr>
              <a:t>      </a:t>
            </a:r>
            <a:r>
              <a:rPr lang="zh-CN" altLang="en-US" sz="2800" b="1" i="0">
                <a:solidFill>
                  <a:srgbClr val="008000"/>
                </a:solidFill>
                <a:latin typeface="宋体" panose="02010600030101010101" pitchFamily="2" charset="-122"/>
              </a:rPr>
              <a:t>这三大发现揭开了原子存在内部结构，</a:t>
            </a:r>
            <a:r>
              <a:rPr lang="zh-CN" altLang="en-US" sz="2800" b="1" i="0">
                <a:solidFill>
                  <a:srgbClr val="FF00FF"/>
                </a:solidFill>
                <a:latin typeface="宋体" panose="02010600030101010101" pitchFamily="2" charset="-122"/>
              </a:rPr>
              <a:t>三大发现揭开了研究微观世界的序幕。</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2"/>
          <p:cNvSpPr>
            <a:spLocks noChangeArrowheads="1"/>
          </p:cNvSpPr>
          <p:nvPr/>
        </p:nvSpPr>
        <p:spPr bwMode="auto">
          <a:xfrm>
            <a:off x="1524001" y="3005824"/>
            <a:ext cx="1847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endParaRPr lang="zh-CN" altLang="en-US" i="0"/>
          </a:p>
        </p:txBody>
      </p:sp>
      <p:grpSp>
        <p:nvGrpSpPr>
          <p:cNvPr id="4" name="Group 14"/>
          <p:cNvGrpSpPr>
            <a:grpSpLocks/>
          </p:cNvGrpSpPr>
          <p:nvPr/>
        </p:nvGrpSpPr>
        <p:grpSpPr bwMode="auto">
          <a:xfrm>
            <a:off x="2003426" y="357189"/>
            <a:ext cx="8675688" cy="6016625"/>
            <a:chOff x="302" y="225"/>
            <a:chExt cx="5465" cy="3790"/>
          </a:xfrm>
        </p:grpSpPr>
        <p:sp>
          <p:nvSpPr>
            <p:cNvPr id="5" name="Rectangle 2"/>
            <p:cNvSpPr>
              <a:spLocks noChangeArrowheads="1"/>
            </p:cNvSpPr>
            <p:nvPr/>
          </p:nvSpPr>
          <p:spPr bwMode="auto">
            <a:xfrm>
              <a:off x="302" y="225"/>
              <a:ext cx="5465" cy="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lnSpc>
                  <a:spcPct val="125000"/>
                </a:lnSpc>
              </a:pPr>
              <a:r>
                <a:rPr kumimoji="0" lang="en-US" altLang="zh-CN" sz="2800" i="0" kern="0" dirty="0">
                  <a:solidFill>
                    <a:srgbClr val="FF0000"/>
                  </a:solidFill>
                </a:rPr>
                <a:t>【</a:t>
              </a:r>
              <a:r>
                <a:rPr kumimoji="0" lang="zh-CN" altLang="en-US" sz="2800" i="0" kern="0" dirty="0">
                  <a:solidFill>
                    <a:srgbClr val="FF0000"/>
                  </a:solidFill>
                </a:rPr>
                <a:t>补充例</a:t>
              </a:r>
              <a:r>
                <a:rPr kumimoji="0" lang="en-US" altLang="zh-CN" sz="2800" i="0" kern="0" dirty="0">
                  <a:solidFill>
                    <a:srgbClr val="FF0000"/>
                  </a:solidFill>
                </a:rPr>
                <a:t>】</a:t>
              </a:r>
              <a:r>
                <a:rPr lang="zh-CN" altLang="en-US" sz="2800" i="0" dirty="0">
                  <a:latin typeface="宋体" panose="02010600030101010101" pitchFamily="2" charset="-122"/>
                </a:rPr>
                <a:t>一个日地模型是真空中的两个黑体球。太阳表面温度是</a:t>
              </a:r>
              <a:r>
                <a:rPr lang="en-US" altLang="zh-CN" sz="2800" i="0" dirty="0" err="1">
                  <a:solidFill>
                    <a:srgbClr val="FF0000"/>
                  </a:solidFill>
                  <a:latin typeface="宋体" panose="02010600030101010101" pitchFamily="2" charset="-122"/>
                </a:rPr>
                <a:t>T</a:t>
              </a:r>
              <a:r>
                <a:rPr lang="en-US" altLang="zh-CN" sz="2800" i="0" baseline="-25000" dirty="0" err="1">
                  <a:solidFill>
                    <a:srgbClr val="FF0000"/>
                  </a:solidFill>
                  <a:latin typeface="宋体" panose="02010600030101010101" pitchFamily="2" charset="-122"/>
                </a:rPr>
                <a:t>s</a:t>
              </a:r>
              <a:r>
                <a:rPr lang="en-US" altLang="zh-CN" sz="2800" i="0" dirty="0">
                  <a:solidFill>
                    <a:srgbClr val="FF0000"/>
                  </a:solidFill>
                  <a:latin typeface="宋体" panose="02010600030101010101" pitchFamily="2" charset="-122"/>
                </a:rPr>
                <a:t>=6000K</a:t>
              </a:r>
              <a:r>
                <a:rPr lang="zh-CN" altLang="en-US" sz="2800" i="0" dirty="0">
                  <a:latin typeface="宋体" panose="02010600030101010101" pitchFamily="2" charset="-122"/>
                </a:rPr>
                <a:t>，地球上大气和海洋有效传热把地球调节为一个表面温度均匀的球。地球和太阳的半径分别是</a:t>
              </a:r>
              <a:r>
                <a:rPr lang="en-US" altLang="zh-CN" sz="2800" i="0" dirty="0">
                  <a:solidFill>
                    <a:srgbClr val="FF0000"/>
                  </a:solidFill>
                  <a:latin typeface="宋体" panose="02010600030101010101" pitchFamily="2" charset="-122"/>
                </a:rPr>
                <a:t>R</a:t>
              </a:r>
              <a:r>
                <a:rPr lang="en-US" altLang="zh-CN" sz="2800" i="0" baseline="-25000" dirty="0">
                  <a:solidFill>
                    <a:srgbClr val="FF0000"/>
                  </a:solidFill>
                  <a:latin typeface="宋体" panose="02010600030101010101" pitchFamily="2" charset="-122"/>
                </a:rPr>
                <a:t>e</a:t>
              </a:r>
              <a:r>
                <a:rPr lang="en-US" altLang="zh-CN" sz="2800" i="0" dirty="0">
                  <a:solidFill>
                    <a:srgbClr val="FF0000"/>
                  </a:solidFill>
                  <a:latin typeface="宋体" panose="02010600030101010101" pitchFamily="2" charset="-122"/>
                </a:rPr>
                <a:t>=6×10</a:t>
              </a:r>
              <a:r>
                <a:rPr lang="en-US" altLang="zh-CN" sz="2800" i="0" baseline="30000" dirty="0">
                  <a:solidFill>
                    <a:srgbClr val="FF0000"/>
                  </a:solidFill>
                  <a:latin typeface="宋体" panose="02010600030101010101" pitchFamily="2" charset="-122"/>
                </a:rPr>
                <a:t>6</a:t>
              </a:r>
              <a:r>
                <a:rPr lang="en-US" altLang="zh-CN" sz="2800" i="0" dirty="0">
                  <a:solidFill>
                    <a:srgbClr val="FF0000"/>
                  </a:solidFill>
                  <a:latin typeface="宋体" panose="02010600030101010101" pitchFamily="2" charset="-122"/>
                </a:rPr>
                <a:t>m</a:t>
              </a:r>
              <a:r>
                <a:rPr lang="zh-CN" altLang="en-US" sz="2800" i="0" dirty="0">
                  <a:latin typeface="宋体" panose="02010600030101010101" pitchFamily="2" charset="-122"/>
                </a:rPr>
                <a:t>，</a:t>
              </a:r>
              <a:r>
                <a:rPr lang="en-US" altLang="zh-CN" sz="2800" i="0" dirty="0" err="1">
                  <a:solidFill>
                    <a:srgbClr val="FF0000"/>
                  </a:solidFill>
                  <a:latin typeface="宋体" panose="02010600030101010101" pitchFamily="2" charset="-122"/>
                </a:rPr>
                <a:t>R</a:t>
              </a:r>
              <a:r>
                <a:rPr lang="en-US" altLang="zh-CN" sz="2800" i="0" baseline="-25000" dirty="0" err="1">
                  <a:solidFill>
                    <a:srgbClr val="FF0000"/>
                  </a:solidFill>
                  <a:latin typeface="宋体" panose="02010600030101010101" pitchFamily="2" charset="-122"/>
                </a:rPr>
                <a:t>s</a:t>
              </a:r>
              <a:r>
                <a:rPr lang="en-US" altLang="zh-CN" sz="2800" i="0" dirty="0">
                  <a:solidFill>
                    <a:srgbClr val="FF0000"/>
                  </a:solidFill>
                  <a:latin typeface="宋体" panose="02010600030101010101" pitchFamily="2" charset="-122"/>
                </a:rPr>
                <a:t>=7×10</a:t>
              </a:r>
              <a:r>
                <a:rPr lang="en-US" altLang="zh-CN" sz="2800" i="0" baseline="30000" dirty="0">
                  <a:solidFill>
                    <a:srgbClr val="FF0000"/>
                  </a:solidFill>
                  <a:latin typeface="宋体" panose="02010600030101010101" pitchFamily="2" charset="-122"/>
                </a:rPr>
                <a:t>8</a:t>
              </a:r>
              <a:r>
                <a:rPr lang="en-US" altLang="zh-CN" sz="2800" i="0" dirty="0">
                  <a:solidFill>
                    <a:srgbClr val="FF0000"/>
                  </a:solidFill>
                  <a:latin typeface="宋体" panose="02010600030101010101" pitchFamily="2" charset="-122"/>
                </a:rPr>
                <a:t>m</a:t>
              </a:r>
              <a:r>
                <a:rPr lang="zh-CN" altLang="en-US" sz="2800" i="0" dirty="0">
                  <a:latin typeface="宋体" panose="02010600030101010101" pitchFamily="2" charset="-122"/>
                </a:rPr>
                <a:t>，日</a:t>
              </a:r>
              <a:r>
                <a:rPr lang="en-US" altLang="zh-CN" sz="2800" i="0" dirty="0">
                  <a:latin typeface="宋体" panose="02010600030101010101" pitchFamily="2" charset="-122"/>
                </a:rPr>
                <a:t>-</a:t>
              </a:r>
              <a:r>
                <a:rPr lang="zh-CN" altLang="en-US" sz="2800" i="0" dirty="0">
                  <a:latin typeface="宋体" panose="02010600030101010101" pitchFamily="2" charset="-122"/>
                </a:rPr>
                <a:t>地距离</a:t>
              </a:r>
              <a:r>
                <a:rPr lang="en-US" altLang="zh-CN" sz="2800" i="0" dirty="0">
                  <a:solidFill>
                    <a:srgbClr val="FF0000"/>
                  </a:solidFill>
                  <a:latin typeface="宋体" panose="02010600030101010101" pitchFamily="2" charset="-122"/>
                </a:rPr>
                <a:t>d=1.5×10</a:t>
              </a:r>
              <a:r>
                <a:rPr lang="en-US" altLang="zh-CN" sz="2800" i="0" baseline="30000" dirty="0">
                  <a:solidFill>
                    <a:srgbClr val="FF0000"/>
                  </a:solidFill>
                  <a:latin typeface="宋体" panose="02010600030101010101" pitchFamily="2" charset="-122"/>
                </a:rPr>
                <a:t>11</a:t>
              </a:r>
              <a:r>
                <a:rPr lang="en-US" altLang="zh-CN" sz="2800" i="0" dirty="0">
                  <a:solidFill>
                    <a:srgbClr val="FF0000"/>
                  </a:solidFill>
                  <a:latin typeface="宋体" panose="02010600030101010101" pitchFamily="2" charset="-122"/>
                </a:rPr>
                <a:t>m</a:t>
              </a:r>
              <a:r>
                <a:rPr lang="zh-CN" altLang="en-US" sz="2800" i="0" dirty="0">
                  <a:latin typeface="宋体" panose="02010600030101010101" pitchFamily="2" charset="-122"/>
                </a:rPr>
                <a:t>。不计地球内部热源，当地球达到平衡辐射时</a:t>
              </a:r>
              <a:r>
                <a:rPr lang="en-US" altLang="zh-CN" sz="2800" i="0" dirty="0">
                  <a:solidFill>
                    <a:srgbClr val="FF0066"/>
                  </a:solidFill>
                  <a:latin typeface="宋体" panose="02010600030101010101" pitchFamily="2" charset="-122"/>
                </a:rPr>
                <a:t>(                       )</a:t>
              </a:r>
            </a:p>
            <a:p>
              <a:pPr eaLnBrk="1" hangingPunct="1">
                <a:lnSpc>
                  <a:spcPct val="125000"/>
                </a:lnSpc>
              </a:pPr>
              <a:r>
                <a:rPr lang="en-US" altLang="zh-CN" sz="2800" i="0" dirty="0">
                  <a:solidFill>
                    <a:srgbClr val="009900"/>
                  </a:solidFill>
                  <a:latin typeface="宋体" panose="02010600030101010101" pitchFamily="2" charset="-122"/>
                </a:rPr>
                <a:t>⑴</a:t>
              </a:r>
              <a:r>
                <a:rPr lang="zh-CN" altLang="en-US" sz="2800" i="0" dirty="0">
                  <a:solidFill>
                    <a:srgbClr val="009900"/>
                  </a:solidFill>
                  <a:latin typeface="宋体" panose="02010600030101010101" pitchFamily="2" charset="-122"/>
                </a:rPr>
                <a:t>估算地球表面的温度。</a:t>
              </a:r>
            </a:p>
            <a:p>
              <a:pPr eaLnBrk="1" hangingPunct="1">
                <a:lnSpc>
                  <a:spcPct val="125000"/>
                </a:lnSpc>
              </a:pPr>
              <a:r>
                <a:rPr lang="zh-CN" altLang="en-US" sz="2800" i="0" dirty="0">
                  <a:solidFill>
                    <a:srgbClr val="9900CC"/>
                  </a:solidFill>
                  <a:latin typeface="宋体" panose="02010600030101010101" pitchFamily="2" charset="-122"/>
                </a:rPr>
                <a:t>⑵估算地球表面</a:t>
              </a:r>
              <a:r>
                <a:rPr lang="en-US" altLang="zh-CN" sz="2800" i="0" dirty="0">
                  <a:solidFill>
                    <a:srgbClr val="9900CC"/>
                  </a:solidFill>
                  <a:latin typeface="宋体" panose="02010600030101010101" pitchFamily="2" charset="-122"/>
                </a:rPr>
                <a:t>1</a:t>
              </a:r>
              <a:r>
                <a:rPr lang="zh-CN" altLang="en-US" sz="2800" i="0" dirty="0">
                  <a:solidFill>
                    <a:srgbClr val="9900CC"/>
                  </a:solidFill>
                  <a:latin typeface="宋体" panose="02010600030101010101" pitchFamily="2" charset="-122"/>
                </a:rPr>
                <a:t>平方公里面积上在</a:t>
              </a:r>
              <a:r>
                <a:rPr lang="en-US" altLang="zh-CN" sz="2800" i="0" dirty="0">
                  <a:solidFill>
                    <a:srgbClr val="9900CC"/>
                  </a:solidFill>
                  <a:latin typeface="宋体" panose="02010600030101010101" pitchFamily="2" charset="-122"/>
                </a:rPr>
                <a:t>10</a:t>
              </a:r>
              <a:r>
                <a:rPr lang="zh-CN" altLang="en-US" sz="2800" i="0" dirty="0">
                  <a:solidFill>
                    <a:srgbClr val="9900CC"/>
                  </a:solidFill>
                  <a:latin typeface="宋体" panose="02010600030101010101" pitchFamily="2" charset="-122"/>
                </a:rPr>
                <a:t>小时内接收到的总太阳辐射能；若燃烧每公斤标准煤可获得</a:t>
              </a:r>
              <a:r>
                <a:rPr lang="en-US" altLang="zh-CN" sz="2800" i="0" dirty="0">
                  <a:solidFill>
                    <a:srgbClr val="9900CC"/>
                  </a:solidFill>
                  <a:latin typeface="宋体" panose="02010600030101010101" pitchFamily="2" charset="-122"/>
                </a:rPr>
                <a:t>3×10</a:t>
              </a:r>
              <a:r>
                <a:rPr lang="en-US" altLang="zh-CN" sz="2800" i="0" baseline="30000" dirty="0">
                  <a:solidFill>
                    <a:srgbClr val="9900CC"/>
                  </a:solidFill>
                  <a:latin typeface="宋体" panose="02010600030101010101" pitchFamily="2" charset="-122"/>
                </a:rPr>
                <a:t>7</a:t>
              </a:r>
              <a:r>
                <a:rPr lang="en-US" altLang="zh-CN" sz="2800" i="0" dirty="0">
                  <a:solidFill>
                    <a:srgbClr val="9900CC"/>
                  </a:solidFill>
                  <a:latin typeface="宋体" panose="02010600030101010101" pitchFamily="2" charset="-122"/>
                </a:rPr>
                <a:t>J</a:t>
              </a:r>
              <a:r>
                <a:rPr lang="zh-CN" altLang="en-US" sz="2800" i="0" dirty="0">
                  <a:solidFill>
                    <a:srgbClr val="9900CC"/>
                  </a:solidFill>
                  <a:latin typeface="宋体" panose="02010600030101010101" pitchFamily="2" charset="-122"/>
                </a:rPr>
                <a:t>能量，估算上述接收到的总太阳辐射能需燃烧多少吨标准煤？</a:t>
              </a:r>
            </a:p>
          </p:txBody>
        </p:sp>
        <p:graphicFrame>
          <p:nvGraphicFramePr>
            <p:cNvPr id="6" name="Object 11"/>
            <p:cNvGraphicFramePr>
              <a:graphicFrameLocks noChangeAspect="1"/>
            </p:cNvGraphicFramePr>
            <p:nvPr>
              <p:extLst>
                <p:ext uri="{D42A27DB-BD31-4B8C-83A1-F6EECF244321}">
                  <p14:modId xmlns:p14="http://schemas.microsoft.com/office/powerpoint/2010/main" val="956476890"/>
                </p:ext>
              </p:extLst>
            </p:nvPr>
          </p:nvGraphicFramePr>
          <p:xfrm>
            <a:off x="1111" y="1952"/>
            <a:ext cx="2132" cy="289"/>
          </p:xfrm>
          <a:graphic>
            <a:graphicData uri="http://schemas.openxmlformats.org/presentationml/2006/ole">
              <mc:AlternateContent xmlns:mc="http://schemas.openxmlformats.org/markup-compatibility/2006">
                <mc:Choice xmlns:v="urn:schemas-microsoft-com:vml" Requires="v">
                  <p:oleObj spid="_x0000_s240813" name="Equation" r:id="rId3" imgW="1473120" imgH="203040" progId="Equation.DSMT4">
                    <p:embed/>
                  </p:oleObj>
                </mc:Choice>
                <mc:Fallback>
                  <p:oleObj name="Equation" r:id="rId3" imgW="1473120" imgH="203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 y="1952"/>
                          <a:ext cx="2132" cy="289"/>
                        </a:xfrm>
                        <a:prstGeom prst="rect">
                          <a:avLst/>
                        </a:prstGeom>
                        <a:noFill/>
                      </p:spPr>
                    </p:pic>
                  </p:oleObj>
                </mc:Fallback>
              </mc:AlternateContent>
            </a:graphicData>
          </a:graphic>
        </p:graphicFrame>
      </p:grpSp>
    </p:spTree>
    <p:extLst>
      <p:ext uri="{BB962C8B-B14F-4D97-AF65-F5344CB8AC3E}">
        <p14:creationId xmlns:p14="http://schemas.microsoft.com/office/powerpoint/2010/main" val="27334312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992313" y="188956"/>
            <a:ext cx="51117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spcBef>
                <a:spcPct val="50000"/>
              </a:spcBef>
            </a:pPr>
            <a:r>
              <a:rPr lang="zh-CN" altLang="en-US" sz="2800" i="0" dirty="0">
                <a:solidFill>
                  <a:srgbClr val="C00000"/>
                </a:solidFill>
              </a:rPr>
              <a:t>解：</a:t>
            </a:r>
            <a:r>
              <a:rPr lang="zh-CN" altLang="en-US" sz="2800" i="0" dirty="0">
                <a:solidFill>
                  <a:srgbClr val="009900"/>
                </a:solidFill>
              </a:rPr>
              <a:t>⑴太阳表面单位时间内总辐射能是 </a:t>
            </a:r>
          </a:p>
        </p:txBody>
      </p:sp>
      <p:sp>
        <p:nvSpPr>
          <p:cNvPr id="3" name="Rectangle 6"/>
          <p:cNvSpPr>
            <a:spLocks noChangeArrowheads="1"/>
          </p:cNvSpPr>
          <p:nvPr/>
        </p:nvSpPr>
        <p:spPr bwMode="auto">
          <a:xfrm>
            <a:off x="1524001" y="303880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endParaRPr lang="zh-CN" altLang="en-US" sz="2800" i="0"/>
          </a:p>
        </p:txBody>
      </p:sp>
      <p:graphicFrame>
        <p:nvGraphicFramePr>
          <p:cNvPr id="4" name="Object 5"/>
          <p:cNvGraphicFramePr>
            <a:graphicFrameLocks noChangeAspect="1"/>
          </p:cNvGraphicFramePr>
          <p:nvPr>
            <p:extLst>
              <p:ext uri="{D42A27DB-BD31-4B8C-83A1-F6EECF244321}">
                <p14:modId xmlns:p14="http://schemas.microsoft.com/office/powerpoint/2010/main" val="519913763"/>
              </p:ext>
            </p:extLst>
          </p:nvPr>
        </p:nvGraphicFramePr>
        <p:xfrm>
          <a:off x="5403251" y="609598"/>
          <a:ext cx="4765977" cy="616881"/>
        </p:xfrm>
        <a:graphic>
          <a:graphicData uri="http://schemas.openxmlformats.org/presentationml/2006/ole">
            <mc:AlternateContent xmlns:mc="http://schemas.openxmlformats.org/markup-compatibility/2006">
              <mc:Choice xmlns:v="urn:schemas-microsoft-com:vml" Requires="v">
                <p:oleObj spid="_x0000_s242521" name="Equation" r:id="rId3" imgW="1993900" imgH="254000" progId="Equation.DSMT4">
                  <p:embed/>
                </p:oleObj>
              </mc:Choice>
              <mc:Fallback>
                <p:oleObj name="Equation" r:id="rId3" imgW="1993900" imgH="254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3251" y="609598"/>
                        <a:ext cx="4765977" cy="616881"/>
                      </a:xfrm>
                      <a:prstGeom prst="rect">
                        <a:avLst/>
                      </a:prstGeom>
                      <a:noFill/>
                    </p:spPr>
                  </p:pic>
                </p:oleObj>
              </mc:Fallback>
            </mc:AlternateContent>
          </a:graphicData>
        </a:graphic>
      </p:graphicFrame>
      <p:sp>
        <p:nvSpPr>
          <p:cNvPr id="5" name="Text Box 7"/>
          <p:cNvSpPr txBox="1">
            <a:spLocks noChangeArrowheads="1"/>
          </p:cNvSpPr>
          <p:nvPr/>
        </p:nvSpPr>
        <p:spPr bwMode="auto">
          <a:xfrm>
            <a:off x="1993498" y="1134916"/>
            <a:ext cx="633571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spcBef>
                <a:spcPct val="50000"/>
              </a:spcBef>
            </a:pPr>
            <a:r>
              <a:rPr lang="zh-CN" altLang="en-US" sz="2800" i="0" dirty="0"/>
              <a:t>地球上单位表面积单位时间内接收到的太阳辐射能是 </a:t>
            </a:r>
          </a:p>
        </p:txBody>
      </p:sp>
      <p:sp>
        <p:nvSpPr>
          <p:cNvPr id="6" name="Rectangle 9"/>
          <p:cNvSpPr>
            <a:spLocks noChangeArrowheads="1"/>
          </p:cNvSpPr>
          <p:nvPr/>
        </p:nvSpPr>
        <p:spPr bwMode="auto">
          <a:xfrm>
            <a:off x="1524001" y="295784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endParaRPr lang="zh-CN" altLang="en-US" sz="2800" i="0"/>
          </a:p>
        </p:txBody>
      </p:sp>
      <p:graphicFrame>
        <p:nvGraphicFramePr>
          <p:cNvPr id="7" name="Object 8"/>
          <p:cNvGraphicFramePr>
            <a:graphicFrameLocks noChangeAspect="1"/>
          </p:cNvGraphicFramePr>
          <p:nvPr>
            <p:extLst>
              <p:ext uri="{D42A27DB-BD31-4B8C-83A1-F6EECF244321}">
                <p14:modId xmlns:p14="http://schemas.microsoft.com/office/powerpoint/2010/main" val="717620535"/>
              </p:ext>
            </p:extLst>
          </p:nvPr>
        </p:nvGraphicFramePr>
        <p:xfrm>
          <a:off x="5014196" y="1611513"/>
          <a:ext cx="4490637" cy="834990"/>
        </p:xfrm>
        <a:graphic>
          <a:graphicData uri="http://schemas.openxmlformats.org/presentationml/2006/ole">
            <mc:AlternateContent xmlns:mc="http://schemas.openxmlformats.org/markup-compatibility/2006">
              <mc:Choice xmlns:v="urn:schemas-microsoft-com:vml" Requires="v">
                <p:oleObj spid="_x0000_s242522" name="Equation" r:id="rId5" imgW="2260600" imgH="419100" progId="Equation.DSMT4">
                  <p:embed/>
                </p:oleObj>
              </mc:Choice>
              <mc:Fallback>
                <p:oleObj name="Equation" r:id="rId5" imgW="2260600" imgH="419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4196" y="1611513"/>
                        <a:ext cx="4490637" cy="834990"/>
                      </a:xfrm>
                      <a:prstGeom prst="rect">
                        <a:avLst/>
                      </a:prstGeom>
                      <a:noFill/>
                    </p:spPr>
                  </p:pic>
                </p:oleObj>
              </mc:Fallback>
            </mc:AlternateContent>
          </a:graphicData>
        </a:graphic>
      </p:graphicFrame>
      <p:sp>
        <p:nvSpPr>
          <p:cNvPr id="8" name="Text Box 10"/>
          <p:cNvSpPr txBox="1">
            <a:spLocks noChangeArrowheads="1"/>
          </p:cNvSpPr>
          <p:nvPr/>
        </p:nvSpPr>
        <p:spPr bwMode="auto">
          <a:xfrm>
            <a:off x="1992314" y="2441416"/>
            <a:ext cx="64087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spcBef>
                <a:spcPct val="50000"/>
              </a:spcBef>
            </a:pPr>
            <a:r>
              <a:rPr lang="zh-CN" altLang="en-US" sz="2800" i="0" dirty="0">
                <a:solidFill>
                  <a:srgbClr val="FF00FF"/>
                </a:solidFill>
              </a:rPr>
              <a:t>地球上单位时间内接收到的太阳辐射的总能量是 </a:t>
            </a:r>
          </a:p>
        </p:txBody>
      </p:sp>
      <p:graphicFrame>
        <p:nvGraphicFramePr>
          <p:cNvPr id="9" name="Object 11"/>
          <p:cNvGraphicFramePr>
            <a:graphicFrameLocks noChangeAspect="1"/>
          </p:cNvGraphicFramePr>
          <p:nvPr>
            <p:extLst>
              <p:ext uri="{D42A27DB-BD31-4B8C-83A1-F6EECF244321}">
                <p14:modId xmlns:p14="http://schemas.microsoft.com/office/powerpoint/2010/main" val="2894447008"/>
              </p:ext>
            </p:extLst>
          </p:nvPr>
        </p:nvGraphicFramePr>
        <p:xfrm>
          <a:off x="4839174" y="2875172"/>
          <a:ext cx="2790999" cy="936745"/>
        </p:xfrm>
        <a:graphic>
          <a:graphicData uri="http://schemas.openxmlformats.org/presentationml/2006/ole">
            <mc:AlternateContent xmlns:mc="http://schemas.openxmlformats.org/markup-compatibility/2006">
              <mc:Choice xmlns:v="urn:schemas-microsoft-com:vml" Requires="v">
                <p:oleObj spid="_x0000_s242523" name="Equation" r:id="rId7" imgW="1244600" imgH="419100" progId="Equation.DSMT4">
                  <p:embed/>
                </p:oleObj>
              </mc:Choice>
              <mc:Fallback>
                <p:oleObj name="Equation" r:id="rId7" imgW="1244600" imgH="4191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9174" y="2875172"/>
                        <a:ext cx="2790999" cy="936745"/>
                      </a:xfrm>
                      <a:prstGeom prst="rect">
                        <a:avLst/>
                      </a:prstGeom>
                      <a:noFill/>
                    </p:spPr>
                  </p:pic>
                </p:oleObj>
              </mc:Fallback>
            </mc:AlternateContent>
          </a:graphicData>
        </a:graphic>
      </p:graphicFrame>
      <p:sp>
        <p:nvSpPr>
          <p:cNvPr id="10" name="Rectangle 13"/>
          <p:cNvSpPr>
            <a:spLocks noChangeArrowheads="1"/>
          </p:cNvSpPr>
          <p:nvPr/>
        </p:nvSpPr>
        <p:spPr bwMode="auto">
          <a:xfrm>
            <a:off x="1992313" y="3824191"/>
            <a:ext cx="56925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r>
              <a:rPr lang="zh-CN" altLang="en-US" sz="2800" i="0" dirty="0"/>
              <a:t>地球单位时间内总的辐射出能量是 </a:t>
            </a:r>
          </a:p>
        </p:txBody>
      </p:sp>
      <p:sp>
        <p:nvSpPr>
          <p:cNvPr id="11" name="Rectangle 15"/>
          <p:cNvSpPr>
            <a:spLocks noChangeArrowheads="1"/>
          </p:cNvSpPr>
          <p:nvPr/>
        </p:nvSpPr>
        <p:spPr bwMode="auto">
          <a:xfrm>
            <a:off x="1524001" y="30483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endParaRPr lang="zh-CN" altLang="en-US" sz="2800" i="0"/>
          </a:p>
        </p:txBody>
      </p:sp>
      <p:graphicFrame>
        <p:nvGraphicFramePr>
          <p:cNvPr id="12" name="Object 14"/>
          <p:cNvGraphicFramePr>
            <a:graphicFrameLocks noChangeAspect="1"/>
          </p:cNvGraphicFramePr>
          <p:nvPr>
            <p:extLst>
              <p:ext uri="{D42A27DB-BD31-4B8C-83A1-F6EECF244321}">
                <p14:modId xmlns:p14="http://schemas.microsoft.com/office/powerpoint/2010/main" val="213529429"/>
              </p:ext>
            </p:extLst>
          </p:nvPr>
        </p:nvGraphicFramePr>
        <p:xfrm>
          <a:off x="7824192" y="3811917"/>
          <a:ext cx="2291769" cy="535495"/>
        </p:xfrm>
        <a:graphic>
          <a:graphicData uri="http://schemas.openxmlformats.org/presentationml/2006/ole">
            <mc:AlternateContent xmlns:mc="http://schemas.openxmlformats.org/markup-compatibility/2006">
              <mc:Choice xmlns:v="urn:schemas-microsoft-com:vml" Requires="v">
                <p:oleObj spid="_x0000_s242524" name="Equation" r:id="rId9" imgW="1016000" imgH="241300" progId="Equation.DSMT4">
                  <p:embed/>
                </p:oleObj>
              </mc:Choice>
              <mc:Fallback>
                <p:oleObj name="Equation" r:id="rId9" imgW="1016000" imgH="2413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24192" y="3811917"/>
                        <a:ext cx="2291769" cy="535495"/>
                      </a:xfrm>
                      <a:prstGeom prst="rect">
                        <a:avLst/>
                      </a:prstGeom>
                      <a:noFill/>
                    </p:spPr>
                  </p:pic>
                </p:oleObj>
              </mc:Fallback>
            </mc:AlternateContent>
          </a:graphicData>
        </a:graphic>
      </p:graphicFrame>
      <p:sp>
        <p:nvSpPr>
          <p:cNvPr id="13" name="Text Box 16"/>
          <p:cNvSpPr txBox="1">
            <a:spLocks noChangeArrowheads="1"/>
          </p:cNvSpPr>
          <p:nvPr/>
        </p:nvSpPr>
        <p:spPr bwMode="auto">
          <a:xfrm>
            <a:off x="1992314" y="4581525"/>
            <a:ext cx="4391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spcBef>
                <a:spcPct val="50000"/>
              </a:spcBef>
            </a:pPr>
            <a:r>
              <a:rPr lang="zh-CN" altLang="en-US" sz="2800" i="0" dirty="0">
                <a:solidFill>
                  <a:srgbClr val="9900CC"/>
                </a:solidFill>
              </a:rPr>
              <a:t>由平衡辐射时</a:t>
            </a:r>
            <a:r>
              <a:rPr lang="en-US" altLang="zh-CN" sz="2800" i="0" dirty="0" err="1">
                <a:solidFill>
                  <a:srgbClr val="FF0000"/>
                </a:solidFill>
              </a:rPr>
              <a:t>Q</a:t>
            </a:r>
            <a:r>
              <a:rPr lang="en-US" altLang="zh-CN" sz="2800" i="0" baseline="-25000" dirty="0" err="1">
                <a:solidFill>
                  <a:srgbClr val="FF0000"/>
                </a:solidFill>
              </a:rPr>
              <a:t>se</a:t>
            </a:r>
            <a:r>
              <a:rPr lang="en-US" altLang="zh-CN" sz="2800" i="0" dirty="0">
                <a:solidFill>
                  <a:srgbClr val="FF0000"/>
                </a:solidFill>
              </a:rPr>
              <a:t>=</a:t>
            </a:r>
            <a:r>
              <a:rPr lang="en-US" altLang="zh-CN" sz="2800" i="0" dirty="0" err="1">
                <a:solidFill>
                  <a:srgbClr val="FF0000"/>
                </a:solidFill>
              </a:rPr>
              <a:t>Q</a:t>
            </a:r>
            <a:r>
              <a:rPr lang="en-US" altLang="zh-CN" sz="2800" i="0" baseline="-25000" dirty="0" err="1">
                <a:solidFill>
                  <a:srgbClr val="FF0000"/>
                </a:solidFill>
              </a:rPr>
              <a:t>e</a:t>
            </a:r>
            <a:r>
              <a:rPr lang="zh-CN" altLang="en-US" sz="2800" i="0" dirty="0">
                <a:solidFill>
                  <a:srgbClr val="9900CC"/>
                </a:solidFill>
              </a:rPr>
              <a:t>得</a:t>
            </a:r>
          </a:p>
        </p:txBody>
      </p:sp>
      <p:sp>
        <p:nvSpPr>
          <p:cNvPr id="14" name="Rectangle 18"/>
          <p:cNvSpPr>
            <a:spLocks noChangeArrowheads="1"/>
          </p:cNvSpPr>
          <p:nvPr/>
        </p:nvSpPr>
        <p:spPr bwMode="auto">
          <a:xfrm>
            <a:off x="1524001" y="272447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endParaRPr lang="zh-CN" altLang="en-US" sz="2800" i="0"/>
          </a:p>
        </p:txBody>
      </p:sp>
      <p:graphicFrame>
        <p:nvGraphicFramePr>
          <p:cNvPr id="15" name="Object 17"/>
          <p:cNvGraphicFramePr>
            <a:graphicFrameLocks noChangeAspect="1"/>
          </p:cNvGraphicFramePr>
          <p:nvPr>
            <p:extLst>
              <p:ext uri="{D42A27DB-BD31-4B8C-83A1-F6EECF244321}">
                <p14:modId xmlns:p14="http://schemas.microsoft.com/office/powerpoint/2010/main" val="3647247285"/>
              </p:ext>
            </p:extLst>
          </p:nvPr>
        </p:nvGraphicFramePr>
        <p:xfrm>
          <a:off x="3611563" y="5013177"/>
          <a:ext cx="5509869" cy="1667044"/>
        </p:xfrm>
        <a:graphic>
          <a:graphicData uri="http://schemas.openxmlformats.org/presentationml/2006/ole">
            <mc:AlternateContent xmlns:mc="http://schemas.openxmlformats.org/markup-compatibility/2006">
              <mc:Choice xmlns:v="urn:schemas-microsoft-com:vml" Requires="v">
                <p:oleObj spid="_x0000_s242525" name="Equation" r:id="rId11" imgW="2921000" imgH="889000" progId="Equation.DSMT4">
                  <p:embed/>
                </p:oleObj>
              </mc:Choice>
              <mc:Fallback>
                <p:oleObj name="Equation" r:id="rId11" imgW="2921000" imgH="8890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11563" y="5013177"/>
                        <a:ext cx="5509869" cy="1667044"/>
                      </a:xfrm>
                      <a:prstGeom prst="rect">
                        <a:avLst/>
                      </a:prstGeom>
                      <a:noFill/>
                    </p:spPr>
                  </p:pic>
                </p:oleObj>
              </mc:Fallback>
            </mc:AlternateContent>
          </a:graphicData>
        </a:graphic>
      </p:graphicFrame>
    </p:spTree>
    <p:extLst>
      <p:ext uri="{BB962C8B-B14F-4D97-AF65-F5344CB8AC3E}">
        <p14:creationId xmlns:p14="http://schemas.microsoft.com/office/powerpoint/2010/main" val="68364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3" presetClass="entr" presetSubtype="1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ox(in)">
                                      <p:cBhvr>
                                        <p:cTn id="25" dur="500"/>
                                        <p:tgtEl>
                                          <p:spTgt spid="8"/>
                                        </p:tgtEl>
                                      </p:cBhvr>
                                    </p:animEffect>
                                  </p:childTnLst>
                                </p:cTn>
                              </p:par>
                              <p:par>
                                <p:cTn id="26" presetID="4" presetClass="entr" presetSubtype="16"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ox(i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3" presetClass="entr" presetSubtype="16"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plus(in)">
                                      <p:cBhvr>
                                        <p:cTn id="33" dur="2000"/>
                                        <p:tgtEl>
                                          <p:spTgt spid="10"/>
                                        </p:tgtEl>
                                      </p:cBhvr>
                                    </p:animEffect>
                                  </p:childTnLst>
                                </p:cTn>
                              </p:par>
                              <p:par>
                                <p:cTn id="34" presetID="13" presetClass="entr" presetSubtype="16"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plus(in)">
                                      <p:cBhvr>
                                        <p:cTn id="36" dur="20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circle(in)">
                                      <p:cBhvr>
                                        <p:cTn id="41" dur="2000"/>
                                        <p:tgtEl>
                                          <p:spTgt spid="13"/>
                                        </p:tgtEl>
                                      </p:cBhvr>
                                    </p:animEffect>
                                  </p:childTnLst>
                                </p:cTn>
                              </p:par>
                              <p:par>
                                <p:cTn id="42" presetID="6" presetClass="entr" presetSubtype="16"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circle(in)">
                                      <p:cBhvr>
                                        <p:cTn id="44"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P spid="10" grpId="0"/>
      <p:bldP spid="1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774826" y="333376"/>
            <a:ext cx="81375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spcBef>
                <a:spcPct val="50000"/>
              </a:spcBef>
            </a:pPr>
            <a:r>
              <a:rPr lang="en-US" altLang="zh-CN" sz="2800" i="0" dirty="0"/>
              <a:t>⑵</a:t>
            </a:r>
            <a:r>
              <a:rPr lang="zh-CN" altLang="en-US" sz="2800" i="0" dirty="0"/>
              <a:t>因地球上单位表面积单位时间内接收到的太阳辐射能是 </a:t>
            </a:r>
          </a:p>
        </p:txBody>
      </p:sp>
      <p:graphicFrame>
        <p:nvGraphicFramePr>
          <p:cNvPr id="3" name="Object 5"/>
          <p:cNvGraphicFramePr>
            <a:graphicFrameLocks noChangeAspect="1"/>
          </p:cNvGraphicFramePr>
          <p:nvPr>
            <p:extLst>
              <p:ext uri="{D42A27DB-BD31-4B8C-83A1-F6EECF244321}">
                <p14:modId xmlns:p14="http://schemas.microsoft.com/office/powerpoint/2010/main" val="3179346646"/>
              </p:ext>
            </p:extLst>
          </p:nvPr>
        </p:nvGraphicFramePr>
        <p:xfrm>
          <a:off x="3647729" y="971552"/>
          <a:ext cx="4656197" cy="863600"/>
        </p:xfrm>
        <a:graphic>
          <a:graphicData uri="http://schemas.openxmlformats.org/presentationml/2006/ole">
            <mc:AlternateContent xmlns:mc="http://schemas.openxmlformats.org/markup-compatibility/2006">
              <mc:Choice xmlns:v="urn:schemas-microsoft-com:vml" Requires="v">
                <p:oleObj spid="_x0000_s243206" name="Equation" r:id="rId3" imgW="2260600" imgH="419100" progId="Equation.DSMT4">
                  <p:embed/>
                </p:oleObj>
              </mc:Choice>
              <mc:Fallback>
                <p:oleObj name="Equation" r:id="rId3" imgW="22606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729" y="971552"/>
                        <a:ext cx="4656197" cy="863600"/>
                      </a:xfrm>
                      <a:prstGeom prst="rect">
                        <a:avLst/>
                      </a:prstGeom>
                      <a:noFill/>
                    </p:spPr>
                  </p:pic>
                </p:oleObj>
              </mc:Fallback>
            </mc:AlternateContent>
          </a:graphicData>
        </a:graphic>
      </p:graphicFrame>
      <p:sp>
        <p:nvSpPr>
          <p:cNvPr id="4" name="Text Box 7"/>
          <p:cNvSpPr txBox="1">
            <a:spLocks noChangeArrowheads="1"/>
          </p:cNvSpPr>
          <p:nvPr/>
        </p:nvSpPr>
        <p:spPr bwMode="auto">
          <a:xfrm>
            <a:off x="1774826" y="1916114"/>
            <a:ext cx="79216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spcBef>
                <a:spcPct val="50000"/>
              </a:spcBef>
            </a:pPr>
            <a:r>
              <a:rPr lang="zh-CN" altLang="en-US" sz="2800" i="0" dirty="0">
                <a:solidFill>
                  <a:srgbClr val="FF00FF"/>
                </a:solidFill>
              </a:rPr>
              <a:t>则</a:t>
            </a:r>
            <a:r>
              <a:rPr lang="en-US" altLang="zh-CN" sz="2800" i="0" dirty="0">
                <a:solidFill>
                  <a:srgbClr val="FF00FF"/>
                </a:solidFill>
              </a:rPr>
              <a:t>1</a:t>
            </a:r>
            <a:r>
              <a:rPr lang="zh-CN" altLang="en-US" sz="2800" i="0" dirty="0">
                <a:solidFill>
                  <a:srgbClr val="FF00FF"/>
                </a:solidFill>
              </a:rPr>
              <a:t>平方公里面积上在</a:t>
            </a:r>
            <a:r>
              <a:rPr lang="en-US" altLang="zh-CN" sz="2800" i="0" dirty="0">
                <a:solidFill>
                  <a:srgbClr val="FF00FF"/>
                </a:solidFill>
              </a:rPr>
              <a:t>10</a:t>
            </a:r>
            <a:r>
              <a:rPr lang="zh-CN" altLang="en-US" sz="2800" i="0" dirty="0">
                <a:solidFill>
                  <a:srgbClr val="FF00FF"/>
                </a:solidFill>
              </a:rPr>
              <a:t>小时内接收到的太阳辐射能是</a:t>
            </a:r>
          </a:p>
        </p:txBody>
      </p:sp>
      <p:sp>
        <p:nvSpPr>
          <p:cNvPr id="5" name="Rectangle 9"/>
          <p:cNvSpPr>
            <a:spLocks noChangeArrowheads="1"/>
          </p:cNvSpPr>
          <p:nvPr/>
        </p:nvSpPr>
        <p:spPr bwMode="auto">
          <a:xfrm>
            <a:off x="1524001" y="2291449"/>
            <a:ext cx="1847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endParaRPr lang="zh-CN" altLang="en-US" i="0"/>
          </a:p>
        </p:txBody>
      </p:sp>
      <p:graphicFrame>
        <p:nvGraphicFramePr>
          <p:cNvPr id="6" name="Object 8"/>
          <p:cNvGraphicFramePr>
            <a:graphicFrameLocks noChangeAspect="1"/>
          </p:cNvGraphicFramePr>
          <p:nvPr>
            <p:extLst>
              <p:ext uri="{D42A27DB-BD31-4B8C-83A1-F6EECF244321}">
                <p14:modId xmlns:p14="http://schemas.microsoft.com/office/powerpoint/2010/main" val="4169696177"/>
              </p:ext>
            </p:extLst>
          </p:nvPr>
        </p:nvGraphicFramePr>
        <p:xfrm>
          <a:off x="2252661" y="3212977"/>
          <a:ext cx="8286099" cy="1875545"/>
        </p:xfrm>
        <a:graphic>
          <a:graphicData uri="http://schemas.openxmlformats.org/presentationml/2006/ole">
            <mc:AlternateContent xmlns:mc="http://schemas.openxmlformats.org/markup-compatibility/2006">
              <mc:Choice xmlns:v="urn:schemas-microsoft-com:vml" Requires="v">
                <p:oleObj spid="_x0000_s243207" name="Equation" r:id="rId5" imgW="4152600" imgH="939600" progId="Equation.DSMT4">
                  <p:embed/>
                </p:oleObj>
              </mc:Choice>
              <mc:Fallback>
                <p:oleObj name="Equation" r:id="rId5" imgW="4152600" imgH="939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2661" y="3212977"/>
                        <a:ext cx="8286099" cy="1875545"/>
                      </a:xfrm>
                      <a:prstGeom prst="rect">
                        <a:avLst/>
                      </a:prstGeom>
                      <a:noFill/>
                    </p:spPr>
                  </p:pic>
                </p:oleObj>
              </mc:Fallback>
            </mc:AlternateContent>
          </a:graphicData>
        </a:graphic>
      </p:graphicFrame>
      <p:sp>
        <p:nvSpPr>
          <p:cNvPr id="7" name="Text Box 10"/>
          <p:cNvSpPr txBox="1">
            <a:spLocks noChangeArrowheads="1"/>
          </p:cNvSpPr>
          <p:nvPr/>
        </p:nvSpPr>
        <p:spPr bwMode="auto">
          <a:xfrm>
            <a:off x="2063552" y="5301208"/>
            <a:ext cx="29511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spcBef>
                <a:spcPct val="50000"/>
              </a:spcBef>
            </a:pPr>
            <a:r>
              <a:rPr lang="zh-CN" altLang="en-US" sz="2800" i="0" dirty="0">
                <a:solidFill>
                  <a:srgbClr val="009900"/>
                </a:solidFill>
              </a:rPr>
              <a:t>相当的煤量</a:t>
            </a:r>
          </a:p>
        </p:txBody>
      </p:sp>
      <p:graphicFrame>
        <p:nvGraphicFramePr>
          <p:cNvPr id="8" name="Object 11"/>
          <p:cNvGraphicFramePr>
            <a:graphicFrameLocks noChangeAspect="1"/>
          </p:cNvGraphicFramePr>
          <p:nvPr>
            <p:extLst>
              <p:ext uri="{D42A27DB-BD31-4B8C-83A1-F6EECF244321}">
                <p14:modId xmlns:p14="http://schemas.microsoft.com/office/powerpoint/2010/main" val="1473355272"/>
              </p:ext>
            </p:extLst>
          </p:nvPr>
        </p:nvGraphicFramePr>
        <p:xfrm>
          <a:off x="2747169" y="6048588"/>
          <a:ext cx="6192837" cy="623887"/>
        </p:xfrm>
        <a:graphic>
          <a:graphicData uri="http://schemas.openxmlformats.org/presentationml/2006/ole">
            <mc:AlternateContent xmlns:mc="http://schemas.openxmlformats.org/markup-compatibility/2006">
              <mc:Choice xmlns:v="urn:schemas-microsoft-com:vml" Requires="v">
                <p:oleObj spid="_x0000_s243208" name="Equation" r:id="rId7" imgW="2743200" imgH="279360" progId="Equation.DSMT4">
                  <p:embed/>
                </p:oleObj>
              </mc:Choice>
              <mc:Fallback>
                <p:oleObj name="Equation" r:id="rId7" imgW="2743200" imgH="2793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7169" y="6048588"/>
                        <a:ext cx="6192837" cy="623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7704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par>
                                <p:cTn id="8" presetID="5"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1"/>
          <p:cNvSpPr>
            <a:spLocks noChangeArrowheads="1"/>
          </p:cNvSpPr>
          <p:nvPr/>
        </p:nvSpPr>
        <p:spPr bwMode="auto">
          <a:xfrm>
            <a:off x="1590675" y="278535"/>
            <a:ext cx="8858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0" dirty="0">
                <a:solidFill>
                  <a:srgbClr val="FF0000"/>
                </a:solidFill>
              </a:rPr>
              <a:t>21.2</a:t>
            </a:r>
            <a:r>
              <a:rPr lang="zh-CN" altLang="en-US" sz="2800" b="1" i="0" dirty="0">
                <a:solidFill>
                  <a:srgbClr val="FF0000"/>
                </a:solidFill>
              </a:rPr>
              <a:t>光电效应、爱因斯坦的光量子假说和康普顿效应</a:t>
            </a:r>
          </a:p>
        </p:txBody>
      </p:sp>
      <p:sp>
        <p:nvSpPr>
          <p:cNvPr id="3" name="Rectangle 2"/>
          <p:cNvSpPr>
            <a:spLocks noChangeArrowheads="1"/>
          </p:cNvSpPr>
          <p:nvPr/>
        </p:nvSpPr>
        <p:spPr bwMode="auto">
          <a:xfrm>
            <a:off x="6247206" y="5663307"/>
            <a:ext cx="4464496" cy="1077218"/>
          </a:xfrm>
          <a:prstGeom prst="rect">
            <a:avLst/>
          </a:prstGeom>
          <a:noFill/>
          <a:ln w="9525">
            <a:noFill/>
            <a:miter lim="800000"/>
            <a:headEnd/>
            <a:tailEnd/>
          </a:ln>
          <a:effectLst/>
        </p:spPr>
        <p:txBody>
          <a:bodyPr wrap="square">
            <a:spAutoFit/>
          </a:bodyPr>
          <a:lstStyle/>
          <a:p>
            <a:pPr>
              <a:defRPr/>
            </a:pPr>
            <a:r>
              <a:rPr lang="en-US" altLang="zh-CN" sz="3200" b="1" i="0" dirty="0">
                <a:solidFill>
                  <a:srgbClr val="FF0000"/>
                </a:solidFill>
                <a:effectLst>
                  <a:outerShdw blurRad="38100" dist="38100" dir="2700000" algn="tl">
                    <a:srgbClr val="FFFFFF"/>
                  </a:outerShdw>
                </a:effectLst>
              </a:rPr>
              <a:t>Albert Einstein </a:t>
            </a:r>
            <a:r>
              <a:rPr lang="en-US" altLang="zh-CN" sz="3200" b="1" i="0" dirty="0">
                <a:solidFill>
                  <a:schemeClr val="tx2"/>
                </a:solidFill>
                <a:effectLst>
                  <a:outerShdw blurRad="38100" dist="38100" dir="2700000" algn="tl">
                    <a:srgbClr val="FFFFFF"/>
                  </a:outerShdw>
                </a:effectLst>
              </a:rPr>
              <a:t>( 1879―1955 )</a:t>
            </a:r>
          </a:p>
        </p:txBody>
      </p:sp>
      <p:sp>
        <p:nvSpPr>
          <p:cNvPr id="4" name="Rectangle 3"/>
          <p:cNvSpPr>
            <a:spLocks noChangeArrowheads="1"/>
          </p:cNvSpPr>
          <p:nvPr/>
        </p:nvSpPr>
        <p:spPr bwMode="auto">
          <a:xfrm>
            <a:off x="1847850" y="3200401"/>
            <a:ext cx="4464050" cy="3540125"/>
          </a:xfrm>
          <a:prstGeom prst="rect">
            <a:avLst/>
          </a:prstGeom>
          <a:noFill/>
          <a:ln w="9525">
            <a:noFill/>
            <a:miter lim="800000"/>
            <a:headEnd/>
            <a:tailEnd/>
          </a:ln>
          <a:effectLst/>
        </p:spPr>
        <p:txBody>
          <a:bodyPr>
            <a:spAutoFit/>
          </a:bodyPr>
          <a:lstStyle/>
          <a:p>
            <a:pPr algn="just">
              <a:defRPr/>
            </a:pPr>
            <a:r>
              <a:rPr lang="zh-CN" altLang="en-US" sz="3200" b="1" i="0" dirty="0">
                <a:solidFill>
                  <a:srgbClr val="FF0066"/>
                </a:solidFill>
                <a:effectLst>
                  <a:outerShdw blurRad="38100" dist="38100" dir="2700000" algn="tl">
                    <a:srgbClr val="FFFFFF"/>
                  </a:outerShdw>
                </a:effectLst>
                <a:latin typeface="华文新魏" panose="02010800040101010101" pitchFamily="2" charset="-122"/>
                <a:ea typeface="华文新魏" panose="02010800040101010101" pitchFamily="2" charset="-122"/>
              </a:rPr>
              <a:t>科学业绩：</a:t>
            </a:r>
            <a:r>
              <a:rPr lang="zh-CN" altLang="en-US" sz="3200" b="1" i="0" dirty="0">
                <a:solidFill>
                  <a:srgbClr val="008000"/>
                </a:solidFill>
                <a:effectLst>
                  <a:outerShdw blurRad="38100" dist="38100" dir="2700000" algn="tl">
                    <a:srgbClr val="FFFFFF"/>
                  </a:outerShdw>
                </a:effectLst>
                <a:latin typeface="华文新魏" panose="02010800040101010101" pitchFamily="2" charset="-122"/>
                <a:ea typeface="华文新魏" panose="02010800040101010101" pitchFamily="2" charset="-122"/>
              </a:rPr>
              <a:t>早期对布朗运动的研究；狭义相对论的创建；推动量子力学的发展；建立了广义相对论；提出原子的受激辐射理论；开辟了宇宙论的研究途径。</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064" y="923265"/>
            <a:ext cx="345598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9"/>
          <p:cNvSpPr>
            <a:spLocks noChangeArrowheads="1"/>
          </p:cNvSpPr>
          <p:nvPr/>
        </p:nvSpPr>
        <p:spPr bwMode="auto">
          <a:xfrm>
            <a:off x="1847850" y="885328"/>
            <a:ext cx="4171950" cy="2062162"/>
          </a:xfrm>
          <a:prstGeom prst="rect">
            <a:avLst/>
          </a:prstGeom>
          <a:noFill/>
          <a:ln w="9525">
            <a:noFill/>
            <a:miter lim="800000"/>
            <a:headEnd/>
            <a:tailEnd/>
          </a:ln>
          <a:effectLst/>
        </p:spPr>
        <p:txBody>
          <a:bodyPr>
            <a:spAutoFit/>
          </a:bodyPr>
          <a:lstStyle/>
          <a:p>
            <a:pPr algn="just">
              <a:defRPr/>
            </a:pPr>
            <a:r>
              <a:rPr lang="zh-CN" altLang="en-US" sz="3200" b="1" i="0" dirty="0">
                <a:solidFill>
                  <a:srgbClr val="0000FF"/>
                </a:solidFill>
                <a:effectLst>
                  <a:outerShdw blurRad="38100" dist="38100" dir="2700000" algn="tl">
                    <a:srgbClr val="FFFFFF"/>
                  </a:outerShdw>
                </a:effectLst>
                <a:latin typeface="宋体" pitchFamily="2" charset="-122"/>
              </a:rPr>
              <a:t>美国物理学家，</a:t>
            </a:r>
            <a:r>
              <a:rPr lang="en-US" altLang="zh-CN" sz="3200" b="1" i="0" dirty="0">
                <a:solidFill>
                  <a:srgbClr val="0000FF"/>
                </a:solidFill>
                <a:effectLst>
                  <a:outerShdw blurRad="38100" dist="38100" dir="2700000" algn="tl">
                    <a:srgbClr val="FFFFFF"/>
                  </a:outerShdw>
                </a:effectLst>
              </a:rPr>
              <a:t>1921</a:t>
            </a:r>
            <a:r>
              <a:rPr lang="zh-CN" altLang="en-US" sz="3200" b="1" i="0" dirty="0">
                <a:solidFill>
                  <a:srgbClr val="0000FF"/>
                </a:solidFill>
                <a:effectLst>
                  <a:outerShdw blurRad="38100" dist="38100" dir="2700000" algn="tl">
                    <a:srgbClr val="FFFFFF"/>
                  </a:outerShdw>
                </a:effectLst>
                <a:latin typeface="宋体" pitchFamily="2" charset="-122"/>
              </a:rPr>
              <a:t>年由于他在光电效应方面的工作而获诺贝尔物理学奖</a:t>
            </a:r>
          </a:p>
        </p:txBody>
      </p:sp>
    </p:spTree>
    <p:extLst>
      <p:ext uri="{BB962C8B-B14F-4D97-AF65-F5344CB8AC3E}">
        <p14:creationId xmlns:p14="http://schemas.microsoft.com/office/powerpoint/2010/main" val="15037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P spid="4" grpId="0"/>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1" name="Text Box 3"/>
          <p:cNvSpPr txBox="1">
            <a:spLocks noChangeArrowheads="1"/>
          </p:cNvSpPr>
          <p:nvPr/>
        </p:nvSpPr>
        <p:spPr bwMode="auto">
          <a:xfrm>
            <a:off x="2022476" y="759071"/>
            <a:ext cx="31575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0" dirty="0">
                <a:solidFill>
                  <a:srgbClr val="FF00FF"/>
                </a:solidFill>
                <a:latin typeface="Symbol" panose="05050102010706020507" pitchFamily="18" charset="2"/>
              </a:rPr>
              <a:t>21.2.1 </a:t>
            </a:r>
            <a:r>
              <a:rPr lang="zh-CN" altLang="en-US" sz="2800" b="1" i="0" dirty="0">
                <a:solidFill>
                  <a:srgbClr val="FF00FF"/>
                </a:solidFill>
                <a:latin typeface="Symbol" panose="05050102010706020507" pitchFamily="18" charset="2"/>
              </a:rPr>
              <a:t> 光电效应</a:t>
            </a:r>
          </a:p>
        </p:txBody>
      </p:sp>
      <p:sp>
        <p:nvSpPr>
          <p:cNvPr id="48132" name="Text Box 4"/>
          <p:cNvSpPr txBox="1">
            <a:spLocks noChangeArrowheads="1"/>
          </p:cNvSpPr>
          <p:nvPr/>
        </p:nvSpPr>
        <p:spPr bwMode="auto">
          <a:xfrm>
            <a:off x="2332038" y="1546225"/>
            <a:ext cx="1924050" cy="488950"/>
          </a:xfrm>
          <a:prstGeom prst="rect">
            <a:avLst/>
          </a:prstGeom>
          <a:noFill/>
          <a:ln w="9525">
            <a:noFill/>
            <a:miter lim="800000"/>
            <a:headEnd/>
            <a:tailEnd/>
          </a:ln>
          <a:effectLst/>
        </p:spPr>
        <p:txBody>
          <a:bodyPr wrap="none">
            <a:spAutoFit/>
          </a:bodyPr>
          <a:lstStyle/>
          <a:p>
            <a:pPr>
              <a:defRPr/>
            </a:pPr>
            <a:r>
              <a:rPr lang="en-US" altLang="zh-CN" b="1" i="0" dirty="0">
                <a:solidFill>
                  <a:srgbClr val="0000CC"/>
                </a:solidFill>
                <a:effectLst>
                  <a:outerShdw blurRad="38100" dist="38100" dir="2700000" algn="tl">
                    <a:srgbClr val="FFFFFF"/>
                  </a:outerShdw>
                </a:effectLst>
              </a:rPr>
              <a:t>1.  </a:t>
            </a:r>
            <a:r>
              <a:rPr lang="zh-CN" altLang="en-US" b="1" i="0" dirty="0">
                <a:solidFill>
                  <a:srgbClr val="0000CC"/>
                </a:solidFill>
                <a:effectLst>
                  <a:outerShdw blurRad="38100" dist="38100" dir="2700000" algn="tl">
                    <a:srgbClr val="FFFFFF"/>
                  </a:outerShdw>
                </a:effectLst>
                <a:latin typeface="宋体" pitchFamily="2" charset="-122"/>
              </a:rPr>
              <a:t>光电效应</a:t>
            </a:r>
          </a:p>
        </p:txBody>
      </p:sp>
      <p:sp>
        <p:nvSpPr>
          <p:cNvPr id="48133" name="Text Box 5"/>
          <p:cNvSpPr txBox="1">
            <a:spLocks noChangeArrowheads="1"/>
          </p:cNvSpPr>
          <p:nvPr/>
        </p:nvSpPr>
        <p:spPr bwMode="auto">
          <a:xfrm>
            <a:off x="2705100" y="2057401"/>
            <a:ext cx="40386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b="1" i="0" dirty="0">
                <a:solidFill>
                  <a:srgbClr val="009900"/>
                </a:solidFill>
                <a:latin typeface="宋体" panose="02010600030101010101" pitchFamily="2" charset="-122"/>
              </a:rPr>
              <a:t>光照射在金属及其化合物的表面上发射电子的现象称为</a:t>
            </a:r>
            <a:r>
              <a:rPr lang="zh-CN" altLang="en-US" b="1" i="0" dirty="0">
                <a:solidFill>
                  <a:srgbClr val="C00000"/>
                </a:solidFill>
              </a:rPr>
              <a:t>光电效应。</a:t>
            </a:r>
            <a:endParaRPr lang="zh-CN" altLang="en-US" b="1" i="0" dirty="0">
              <a:latin typeface="宋体" panose="02010600030101010101" pitchFamily="2" charset="-122"/>
            </a:endParaRPr>
          </a:p>
        </p:txBody>
      </p:sp>
      <p:pic>
        <p:nvPicPr>
          <p:cNvPr id="10" name="Picture 36" descr="Photoelectric_effect"/>
          <p:cNvPicPr>
            <a:picLocks noChangeAspect="1" noChangeArrowheads="1"/>
          </p:cNvPicPr>
          <p:nvPr/>
        </p:nvPicPr>
        <p:blipFill>
          <a:blip r:embed="rId3">
            <a:extLst>
              <a:ext uri="{28A0092B-C50C-407E-A947-70E740481C1C}">
                <a14:useLocalDpi xmlns:a14="http://schemas.microsoft.com/office/drawing/2010/main" val="0"/>
              </a:ext>
            </a:extLst>
          </a:blip>
          <a:srcRect b="7275"/>
          <a:stretch>
            <a:fillRect/>
          </a:stretch>
        </p:blipFill>
        <p:spPr bwMode="auto">
          <a:xfrm>
            <a:off x="6934961" y="322263"/>
            <a:ext cx="3744913"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6"/>
          <p:cNvSpPr txBox="1">
            <a:spLocks noChangeArrowheads="1"/>
          </p:cNvSpPr>
          <p:nvPr/>
        </p:nvSpPr>
        <p:spPr bwMode="auto">
          <a:xfrm>
            <a:off x="2205039" y="3810001"/>
            <a:ext cx="2974975" cy="492125"/>
          </a:xfrm>
          <a:prstGeom prst="rect">
            <a:avLst/>
          </a:prstGeom>
          <a:noFill/>
          <a:ln w="9525">
            <a:noFill/>
            <a:miter lim="800000"/>
            <a:headEnd/>
            <a:tailEnd/>
          </a:ln>
          <a:effectLst/>
        </p:spPr>
        <p:txBody>
          <a:bodyPr wrap="none">
            <a:spAutoFit/>
          </a:bodyPr>
          <a:lstStyle/>
          <a:p>
            <a:pPr>
              <a:defRPr/>
            </a:pPr>
            <a:r>
              <a:rPr lang="en-US" altLang="zh-CN" b="1" i="0" dirty="0">
                <a:solidFill>
                  <a:srgbClr val="FF0000"/>
                </a:solidFill>
              </a:rPr>
              <a:t>  </a:t>
            </a:r>
            <a:r>
              <a:rPr lang="zh-CN" altLang="en-US" b="1" i="0" dirty="0">
                <a:solidFill>
                  <a:srgbClr val="FF0000"/>
                </a:solidFill>
                <a:effectLst>
                  <a:outerShdw blurRad="38100" dist="38100" dir="2700000" algn="tl">
                    <a:srgbClr val="FFFFFF"/>
                  </a:outerShdw>
                </a:effectLst>
                <a:latin typeface="宋体" pitchFamily="2" charset="-122"/>
              </a:rPr>
              <a:t>实验装置</a:t>
            </a:r>
            <a:r>
              <a:rPr lang="en-US" altLang="zh-CN" b="1" i="0" dirty="0">
                <a:solidFill>
                  <a:srgbClr val="FF0000"/>
                </a:solidFill>
                <a:effectLst>
                  <a:outerShdw blurRad="38100" dist="38100" dir="2700000" algn="tl">
                    <a:srgbClr val="FFFFFF"/>
                  </a:outerShdw>
                </a:effectLst>
                <a:latin typeface="宋体" pitchFamily="2" charset="-122"/>
              </a:rPr>
              <a:t>-</a:t>
            </a:r>
            <a:r>
              <a:rPr lang="zh-CN" altLang="en-US" b="1" i="0" dirty="0">
                <a:solidFill>
                  <a:srgbClr val="FF0000"/>
                </a:solidFill>
                <a:effectLst>
                  <a:outerShdw blurRad="38100" dist="38100" dir="2700000" algn="tl">
                    <a:srgbClr val="FFFFFF"/>
                  </a:outerShdw>
                </a:effectLst>
                <a:latin typeface="宋体" pitchFamily="2" charset="-122"/>
              </a:rPr>
              <a:t>光电管</a:t>
            </a:r>
          </a:p>
        </p:txBody>
      </p:sp>
      <p:sp>
        <p:nvSpPr>
          <p:cNvPr id="12" name="Rectangle 8"/>
          <p:cNvSpPr>
            <a:spLocks noChangeArrowheads="1"/>
          </p:cNvSpPr>
          <p:nvPr/>
        </p:nvSpPr>
        <p:spPr bwMode="auto">
          <a:xfrm>
            <a:off x="2576513" y="5445225"/>
            <a:ext cx="38100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b="1" i="0" dirty="0">
                <a:solidFill>
                  <a:srgbClr val="9900FF"/>
                </a:solidFill>
                <a:latin typeface="宋体" panose="02010600030101010101" pitchFamily="2" charset="-122"/>
              </a:rPr>
              <a:t>电路中出现的电流</a:t>
            </a:r>
            <a:r>
              <a:rPr lang="zh-CN" altLang="en-US" b="1" i="0" dirty="0">
                <a:solidFill>
                  <a:srgbClr val="9900FF"/>
                </a:solidFill>
              </a:rPr>
              <a:t>形成</a:t>
            </a:r>
            <a:r>
              <a:rPr lang="zh-CN" altLang="en-US" b="1" i="0" dirty="0">
                <a:solidFill>
                  <a:srgbClr val="C00000"/>
                </a:solidFill>
              </a:rPr>
              <a:t>光电流</a:t>
            </a:r>
            <a:r>
              <a:rPr lang="zh-CN" altLang="en-US" b="1" i="0" dirty="0">
                <a:solidFill>
                  <a:schemeClr val="accent2"/>
                </a:solidFill>
              </a:rPr>
              <a:t> </a:t>
            </a:r>
            <a:endParaRPr lang="en-US" altLang="zh-CN" b="1" i="0" dirty="0"/>
          </a:p>
        </p:txBody>
      </p:sp>
      <p:sp>
        <p:nvSpPr>
          <p:cNvPr id="13" name="Rectangle 9"/>
          <p:cNvSpPr>
            <a:spLocks noChangeArrowheads="1"/>
          </p:cNvSpPr>
          <p:nvPr/>
        </p:nvSpPr>
        <p:spPr bwMode="auto">
          <a:xfrm>
            <a:off x="2738438" y="4267201"/>
            <a:ext cx="33528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b="1" i="0" dirty="0">
                <a:solidFill>
                  <a:srgbClr val="0000FF"/>
                </a:solidFill>
                <a:latin typeface="宋体" panose="02010600030101010101" pitchFamily="2" charset="-122"/>
              </a:rPr>
              <a:t>在阴极金属表面逸出的电子称为</a:t>
            </a:r>
            <a:r>
              <a:rPr lang="zh-CN" altLang="en-US" b="1" i="0" dirty="0">
                <a:solidFill>
                  <a:srgbClr val="C00000"/>
                </a:solidFill>
              </a:rPr>
              <a:t>光电子</a:t>
            </a:r>
            <a:r>
              <a:rPr lang="en-US" altLang="zh-CN" b="1" i="0" dirty="0"/>
              <a:t>,</a:t>
            </a:r>
          </a:p>
        </p:txBody>
      </p:sp>
      <p:pic>
        <p:nvPicPr>
          <p:cNvPr id="14" name="Picture 10" descr="图21-6"/>
          <p:cNvPicPr>
            <a:picLocks noChangeAspect="1" noChangeArrowheads="1"/>
          </p:cNvPicPr>
          <p:nvPr/>
        </p:nvPicPr>
        <p:blipFill>
          <a:blip r:embed="rId4">
            <a:lum bright="-54000" contrast="72000"/>
            <a:extLst>
              <a:ext uri="{28A0092B-C50C-407E-A947-70E740481C1C}">
                <a14:useLocalDpi xmlns:a14="http://schemas.microsoft.com/office/drawing/2010/main" val="0"/>
              </a:ext>
            </a:extLst>
          </a:blip>
          <a:srcRect b="10938"/>
          <a:stretch>
            <a:fillRect/>
          </a:stretch>
        </p:blipFill>
        <p:spPr bwMode="auto">
          <a:xfrm>
            <a:off x="6934960" y="2814455"/>
            <a:ext cx="3576593" cy="4070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Effect transition="in" filter="wipe(left)">
                                      <p:cBhvr>
                                        <p:cTn id="7" dur="500"/>
                                        <p:tgtEl>
                                          <p:spTgt spid="481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132">
                                            <p:txEl>
                                              <p:pRg st="0" end="0"/>
                                            </p:txEl>
                                          </p:spTgt>
                                        </p:tgtEl>
                                        <p:attrNameLst>
                                          <p:attrName>style.visibility</p:attrName>
                                        </p:attrNameLst>
                                      </p:cBhvr>
                                      <p:to>
                                        <p:strVal val="visible"/>
                                      </p:to>
                                    </p:set>
                                    <p:animEffect transition="in" filter="wipe(left)">
                                      <p:cBhvr>
                                        <p:cTn id="12" dur="500"/>
                                        <p:tgtEl>
                                          <p:spTgt spid="4813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8133">
                                            <p:txEl>
                                              <p:pRg st="0" end="0"/>
                                            </p:txEl>
                                          </p:spTgt>
                                        </p:tgtEl>
                                        <p:attrNameLst>
                                          <p:attrName>style.visibility</p:attrName>
                                        </p:attrNameLst>
                                      </p:cBhvr>
                                      <p:to>
                                        <p:strVal val="visible"/>
                                      </p:to>
                                    </p:set>
                                    <p:animEffect transition="in" filter="wipe(left)">
                                      <p:cBhvr>
                                        <p:cTn id="17" dur="500"/>
                                        <p:tgtEl>
                                          <p:spTgt spid="481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wipe(left)">
                                      <p:cBhvr>
                                        <p:cTn id="29" dur="500"/>
                                        <p:tgtEl>
                                          <p:spTgt spid="11">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Effect transition="in" filter="wipe(left)">
                                      <p:cBhvr>
                                        <p:cTn id="39" dur="500"/>
                                        <p:tgtEl>
                                          <p:spTgt spid="13">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2">
                                            <p:txEl>
                                              <p:pRg st="0" end="0"/>
                                            </p:txEl>
                                          </p:spTgt>
                                        </p:tgtEl>
                                        <p:attrNameLst>
                                          <p:attrName>style.visibility</p:attrName>
                                        </p:attrNameLst>
                                      </p:cBhvr>
                                      <p:to>
                                        <p:strVal val="visible"/>
                                      </p:to>
                                    </p:set>
                                    <p:animEffect transition="in" filter="wipe(left)">
                                      <p:cBhvr>
                                        <p:cTn id="4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autoUpdateAnimBg="0"/>
      <p:bldP spid="48132" grpId="0" build="p" autoUpdateAnimBg="0"/>
      <p:bldP spid="48133" grpId="0" build="p" autoUpdateAnimBg="0"/>
      <p:bldP spid="11" grpId="0" build="p" autoUpdateAnimBg="0"/>
      <p:bldP spid="12" grpId="0" build="p" autoUpdateAnimBg="0"/>
      <p:bldP spid="13" grpId="0" build="p"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15" descr="ifile"/>
          <p:cNvPicPr>
            <a:picLocks noChangeAspect="1" noChangeArrowheads="1"/>
          </p:cNvPicPr>
          <p:nvPr/>
        </p:nvPicPr>
        <p:blipFill>
          <a:blip r:embed="rId2">
            <a:lum bright="18000"/>
            <a:extLst>
              <a:ext uri="{28A0092B-C50C-407E-A947-70E740481C1C}">
                <a14:useLocalDpi xmlns:a14="http://schemas.microsoft.com/office/drawing/2010/main" val="0"/>
              </a:ext>
            </a:extLst>
          </a:blip>
          <a:srcRect/>
          <a:stretch>
            <a:fillRect/>
          </a:stretch>
        </p:blipFill>
        <p:spPr bwMode="auto">
          <a:xfrm>
            <a:off x="6709898" y="77912"/>
            <a:ext cx="3571875" cy="357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0"/>
          <p:cNvSpPr>
            <a:spLocks noChangeArrowheads="1"/>
          </p:cNvSpPr>
          <p:nvPr/>
        </p:nvSpPr>
        <p:spPr bwMode="auto">
          <a:xfrm>
            <a:off x="1925638" y="119064"/>
            <a:ext cx="2171700" cy="523875"/>
          </a:xfrm>
          <a:prstGeom prst="rect">
            <a:avLst/>
          </a:prstGeom>
          <a:noFill/>
          <a:ln w="9525">
            <a:noFill/>
            <a:miter lim="800000"/>
            <a:headEnd/>
            <a:tailEnd/>
          </a:ln>
          <a:effectLst/>
        </p:spPr>
        <p:txBody>
          <a:bodyPr wrap="none">
            <a:spAutoFit/>
          </a:bodyPr>
          <a:lstStyle/>
          <a:p>
            <a:pPr>
              <a:defRPr/>
            </a:pPr>
            <a:r>
              <a:rPr lang="en-US" altLang="zh-CN" sz="2800" b="1" i="0" dirty="0">
                <a:solidFill>
                  <a:srgbClr val="FF0066"/>
                </a:solidFill>
                <a:effectLst>
                  <a:outerShdw blurRad="38100" dist="38100" dir="2700000" algn="tl">
                    <a:srgbClr val="FFFFFF"/>
                  </a:outerShdw>
                </a:effectLst>
                <a:latin typeface="宋体" pitchFamily="2" charset="-122"/>
              </a:rPr>
              <a:t>2. </a:t>
            </a:r>
            <a:r>
              <a:rPr lang="zh-CN" altLang="en-US" sz="2800" b="1" i="0" dirty="0">
                <a:solidFill>
                  <a:srgbClr val="FF0066"/>
                </a:solidFill>
                <a:effectLst>
                  <a:outerShdw blurRad="38100" dist="38100" dir="2700000" algn="tl">
                    <a:srgbClr val="FFFFFF"/>
                  </a:outerShdw>
                </a:effectLst>
                <a:latin typeface="宋体" pitchFamily="2" charset="-122"/>
              </a:rPr>
              <a:t>实验规律</a:t>
            </a:r>
          </a:p>
        </p:txBody>
      </p:sp>
      <p:sp>
        <p:nvSpPr>
          <p:cNvPr id="5" name="Text Box 2"/>
          <p:cNvSpPr txBox="1">
            <a:spLocks noChangeArrowheads="1"/>
          </p:cNvSpPr>
          <p:nvPr/>
        </p:nvSpPr>
        <p:spPr bwMode="auto">
          <a:xfrm>
            <a:off x="2058273" y="1340769"/>
            <a:ext cx="3267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dirty="0">
                <a:solidFill>
                  <a:srgbClr val="FF0000"/>
                </a:solidFill>
              </a:rPr>
              <a:t>（</a:t>
            </a:r>
            <a:r>
              <a:rPr lang="en-US" altLang="zh-CN" sz="2800" b="1" i="0" dirty="0">
                <a:solidFill>
                  <a:srgbClr val="FF0000"/>
                </a:solidFill>
              </a:rPr>
              <a:t>1</a:t>
            </a:r>
            <a:r>
              <a:rPr lang="zh-CN" altLang="en-US" sz="2800" b="1" i="0" dirty="0">
                <a:solidFill>
                  <a:srgbClr val="FF0000"/>
                </a:solidFill>
              </a:rPr>
              <a:t>）</a:t>
            </a:r>
            <a:r>
              <a:rPr lang="en-US" altLang="zh-CN" sz="2800" b="1" i="0" dirty="0">
                <a:solidFill>
                  <a:srgbClr val="FF0000"/>
                </a:solidFill>
              </a:rPr>
              <a:t>  </a:t>
            </a:r>
            <a:r>
              <a:rPr lang="zh-CN" altLang="en-US" sz="2800" b="1" i="0" dirty="0">
                <a:solidFill>
                  <a:srgbClr val="FF0000"/>
                </a:solidFill>
              </a:rPr>
              <a:t>饱和光电流</a:t>
            </a:r>
          </a:p>
        </p:txBody>
      </p:sp>
      <p:pic>
        <p:nvPicPr>
          <p:cNvPr id="6" name="Picture 17" descr="图21-7"/>
          <p:cNvPicPr>
            <a:picLocks noChangeAspect="1" noChangeArrowheads="1"/>
          </p:cNvPicPr>
          <p:nvPr/>
        </p:nvPicPr>
        <p:blipFill>
          <a:blip r:embed="rId3">
            <a:lum bright="-72000" contrast="100000"/>
            <a:extLst>
              <a:ext uri="{28A0092B-C50C-407E-A947-70E740481C1C}">
                <a14:useLocalDpi xmlns:a14="http://schemas.microsoft.com/office/drawing/2010/main" val="0"/>
              </a:ext>
            </a:extLst>
          </a:blip>
          <a:srcRect b="16414"/>
          <a:stretch>
            <a:fillRect/>
          </a:stretch>
        </p:blipFill>
        <p:spPr bwMode="auto">
          <a:xfrm>
            <a:off x="1925638" y="3068960"/>
            <a:ext cx="46482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8"/>
          <p:cNvSpPr>
            <a:spLocks noChangeArrowheads="1"/>
          </p:cNvSpPr>
          <p:nvPr/>
        </p:nvSpPr>
        <p:spPr bwMode="auto">
          <a:xfrm>
            <a:off x="6709898" y="4158487"/>
            <a:ext cx="3795713" cy="2678113"/>
          </a:xfrm>
          <a:prstGeom prst="rect">
            <a:avLst/>
          </a:prstGeom>
          <a:noFill/>
          <a:ln w="9525">
            <a:noFill/>
            <a:miter lim="800000"/>
            <a:headEnd/>
            <a:tailEnd/>
          </a:ln>
          <a:effectLst/>
        </p:spPr>
        <p:txBody>
          <a:bodyPr>
            <a:spAutoFit/>
          </a:bodyPr>
          <a:lstStyle/>
          <a:p>
            <a:pPr algn="just">
              <a:defRPr/>
            </a:pPr>
            <a:r>
              <a:rPr lang="zh-CN" altLang="en-US" sz="2800" b="1" i="0" dirty="0">
                <a:solidFill>
                  <a:srgbClr val="0000CC"/>
                </a:solidFill>
                <a:effectLst>
                  <a:outerShdw blurRad="38100" dist="38100" dir="2700000" algn="tl">
                    <a:srgbClr val="FFFFFF"/>
                  </a:outerShdw>
                </a:effectLst>
                <a:latin typeface="宋体" pitchFamily="2" charset="-122"/>
              </a:rPr>
              <a:t>电流强度随光电管两端电压的增加而增加，在入射光强一定时光电流会随</a:t>
            </a:r>
            <a:r>
              <a:rPr lang="en-US" altLang="zh-CN" sz="2800" b="1" dirty="0">
                <a:solidFill>
                  <a:srgbClr val="FF0000"/>
                </a:solidFill>
                <a:effectLst>
                  <a:outerShdw blurRad="38100" dist="38100" dir="2700000" algn="tl">
                    <a:srgbClr val="FFFFFF"/>
                  </a:outerShdw>
                </a:effectLst>
              </a:rPr>
              <a:t>U </a:t>
            </a:r>
            <a:r>
              <a:rPr lang="zh-CN" altLang="en-US" sz="2800" b="1" i="0" dirty="0">
                <a:solidFill>
                  <a:srgbClr val="0000CC"/>
                </a:solidFill>
                <a:effectLst>
                  <a:outerShdw blurRad="38100" dist="38100" dir="2700000" algn="tl">
                    <a:srgbClr val="FFFFFF"/>
                  </a:outerShdw>
                </a:effectLst>
              </a:rPr>
              <a:t>的增大而达到一饱和值 </a:t>
            </a:r>
            <a:r>
              <a:rPr lang="en-US" altLang="zh-CN" sz="2800" b="1" dirty="0" err="1">
                <a:solidFill>
                  <a:srgbClr val="FF0000"/>
                </a:solidFill>
                <a:effectLst>
                  <a:outerShdw blurRad="38100" dist="38100" dir="2700000" algn="tl">
                    <a:srgbClr val="FFFFFF"/>
                  </a:outerShdw>
                </a:effectLst>
              </a:rPr>
              <a:t>i</a:t>
            </a:r>
            <a:r>
              <a:rPr lang="en-US" altLang="zh-CN" sz="2800" b="1" i="0" baseline="-25000" dirty="0" err="1">
                <a:solidFill>
                  <a:srgbClr val="FF0000"/>
                </a:solidFill>
                <a:effectLst>
                  <a:outerShdw blurRad="38100" dist="38100" dir="2700000" algn="tl">
                    <a:srgbClr val="FFFFFF"/>
                  </a:outerShdw>
                </a:effectLst>
              </a:rPr>
              <a:t>m</a:t>
            </a:r>
            <a:r>
              <a:rPr lang="en-US" altLang="zh-CN" sz="2800" b="1" i="0" baseline="-25000" dirty="0">
                <a:solidFill>
                  <a:srgbClr val="0000CC"/>
                </a:solidFill>
                <a:effectLst>
                  <a:outerShdw blurRad="38100" dist="38100" dir="2700000" algn="tl">
                    <a:srgbClr val="FFFFFF"/>
                  </a:outerShdw>
                </a:effectLst>
              </a:rPr>
              <a:t> </a:t>
            </a:r>
            <a:r>
              <a:rPr lang="zh-CN" altLang="en-US" sz="2800" b="1" i="0" dirty="0">
                <a:solidFill>
                  <a:srgbClr val="0000CC"/>
                </a:solidFill>
                <a:effectLst>
                  <a:outerShdw blurRad="38100" dist="38100" dir="2700000" algn="tl">
                    <a:srgbClr val="FFFFFF"/>
                  </a:outerShdw>
                </a:effectLst>
              </a:rPr>
              <a:t>，且饱和电流与入射</a:t>
            </a:r>
            <a:r>
              <a:rPr lang="zh-CN" altLang="en-US" sz="2800" b="1" i="0" dirty="0">
                <a:solidFill>
                  <a:srgbClr val="0000CC"/>
                </a:solidFill>
                <a:effectLst>
                  <a:outerShdw blurRad="38100" dist="38100" dir="2700000" algn="tl">
                    <a:srgbClr val="FFFFFF"/>
                  </a:outerShdw>
                </a:effectLst>
                <a:latin typeface="宋体" pitchFamily="2" charset="-122"/>
              </a:rPr>
              <a:t>光强</a:t>
            </a:r>
            <a:r>
              <a:rPr lang="en-US" altLang="zh-CN" sz="2800" b="1" dirty="0">
                <a:solidFill>
                  <a:srgbClr val="FF0000"/>
                </a:solidFill>
                <a:effectLst>
                  <a:outerShdw blurRad="38100" dist="38100" dir="2700000" algn="tl">
                    <a:srgbClr val="FFFFFF"/>
                  </a:outerShdw>
                </a:effectLst>
              </a:rPr>
              <a:t>I</a:t>
            </a:r>
            <a:r>
              <a:rPr lang="zh-CN" altLang="en-US" sz="2800" b="1" i="0" dirty="0">
                <a:solidFill>
                  <a:srgbClr val="0000CC"/>
                </a:solidFill>
                <a:effectLst>
                  <a:outerShdw blurRad="38100" dist="38100" dir="2700000" algn="tl">
                    <a:srgbClr val="FFFFFF"/>
                  </a:outerShdw>
                </a:effectLst>
                <a:latin typeface="宋体" pitchFamily="2" charset="-122"/>
              </a:rPr>
              <a:t>成正比</a:t>
            </a:r>
            <a:r>
              <a:rPr lang="en-US" altLang="zh-CN" sz="2800" b="1" i="0" dirty="0">
                <a:solidFill>
                  <a:srgbClr val="0000CC"/>
                </a:solidFill>
                <a:effectLst>
                  <a:outerShdw blurRad="38100" dist="38100" dir="2700000" algn="tl">
                    <a:srgbClr val="FFFFFF"/>
                  </a:outerShdw>
                </a:effectLst>
                <a:latin typeface="宋体" pitchFamily="2" charset="-122"/>
              </a:rPr>
              <a:t>.</a:t>
            </a:r>
            <a:endParaRPr lang="zh-CN" altLang="en-US" sz="2800" b="1" i="0" dirty="0">
              <a:solidFill>
                <a:srgbClr val="0000CC"/>
              </a:solidFill>
              <a:effectLst>
                <a:outerShdw blurRad="38100" dist="38100" dir="2700000" algn="tl">
                  <a:srgbClr val="FFFFFF"/>
                </a:outerShdw>
              </a:effectLst>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wipe(left)">
                                      <p:cBhvr>
                                        <p:cTn id="23" dur="500"/>
                                        <p:tgtEl>
                                          <p:spTgt spid="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utoUpdateAnimBg="0"/>
      <p:bldP spid="7" grpId="0" build="p"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95" name="Rectangle 19"/>
          <p:cNvSpPr>
            <a:spLocks noChangeArrowheads="1"/>
          </p:cNvSpPr>
          <p:nvPr/>
        </p:nvSpPr>
        <p:spPr bwMode="auto">
          <a:xfrm>
            <a:off x="1747980" y="203309"/>
            <a:ext cx="8858250" cy="523875"/>
          </a:xfrm>
          <a:prstGeom prst="rect">
            <a:avLst/>
          </a:prstGeom>
          <a:noFill/>
          <a:ln w="9525">
            <a:noFill/>
            <a:miter lim="800000"/>
            <a:headEnd/>
            <a:tailEnd/>
          </a:ln>
        </p:spPr>
        <p:txBody>
          <a:bodyPr>
            <a:spAutoFit/>
          </a:bodyPr>
          <a:lstStyle/>
          <a:p>
            <a:pPr>
              <a:spcBef>
                <a:spcPct val="50000"/>
              </a:spcBef>
              <a:defRPr/>
            </a:pPr>
            <a:r>
              <a:rPr lang="zh-CN" altLang="en-US" sz="2800" b="1" i="0" dirty="0">
                <a:solidFill>
                  <a:srgbClr val="FF0000"/>
                </a:solidFill>
              </a:rPr>
              <a:t>（</a:t>
            </a:r>
            <a:r>
              <a:rPr lang="en-US" altLang="zh-CN" sz="2800" b="1" i="0" dirty="0">
                <a:solidFill>
                  <a:srgbClr val="FF0000"/>
                </a:solidFill>
              </a:rPr>
              <a:t>2</a:t>
            </a:r>
            <a:r>
              <a:rPr lang="zh-CN" altLang="en-US" sz="2800" b="1" i="0" dirty="0">
                <a:solidFill>
                  <a:srgbClr val="FF0000"/>
                </a:solidFill>
              </a:rPr>
              <a:t>）</a:t>
            </a:r>
            <a:r>
              <a:rPr lang="zh-CN" altLang="en-US" sz="2800" b="1" i="0" dirty="0">
                <a:solidFill>
                  <a:srgbClr val="FF0000"/>
                </a:solidFill>
                <a:latin typeface="宋体" pitchFamily="2" charset="-122"/>
              </a:rPr>
              <a:t>遏止电压</a:t>
            </a:r>
            <a:r>
              <a:rPr lang="en-US" altLang="zh-CN" sz="2800" b="1" i="0" dirty="0">
                <a:solidFill>
                  <a:srgbClr val="FF0000"/>
                </a:solidFill>
                <a:latin typeface="宋体" pitchFamily="2" charset="-122"/>
              </a:rPr>
              <a:t>(</a:t>
            </a:r>
            <a:r>
              <a:rPr lang="zh-CN" altLang="en-US" sz="2800" b="1" i="0" dirty="0">
                <a:solidFill>
                  <a:schemeClr val="tx2"/>
                </a:solidFill>
                <a:effectLst>
                  <a:outerShdw blurRad="38100" dist="38100" dir="2700000" algn="tl">
                    <a:srgbClr val="FFFFFF"/>
                  </a:outerShdw>
                </a:effectLst>
                <a:latin typeface="宋体" pitchFamily="2" charset="-122"/>
              </a:rPr>
              <a:t>光</a:t>
            </a:r>
            <a:r>
              <a:rPr lang="zh-CN" altLang="en-US" sz="2800" b="1" i="0" dirty="0">
                <a:solidFill>
                  <a:schemeClr val="tx2"/>
                </a:solidFill>
                <a:latin typeface="宋体" pitchFamily="2" charset="-122"/>
              </a:rPr>
              <a:t>电子初动能</a:t>
            </a:r>
            <a:r>
              <a:rPr lang="en-US" altLang="zh-CN" sz="2800" b="1" i="0" dirty="0">
                <a:solidFill>
                  <a:srgbClr val="FF0000"/>
                </a:solidFill>
                <a:latin typeface="宋体" pitchFamily="2" charset="-122"/>
              </a:rPr>
              <a:t>)</a:t>
            </a:r>
            <a:r>
              <a:rPr lang="zh-CN" altLang="en-US" sz="2800" b="1" i="0" dirty="0">
                <a:solidFill>
                  <a:srgbClr val="FF0000"/>
                </a:solidFill>
                <a:latin typeface="宋体" pitchFamily="2" charset="-122"/>
              </a:rPr>
              <a:t>与入射光频率成正比</a:t>
            </a:r>
          </a:p>
        </p:txBody>
      </p:sp>
      <p:pic>
        <p:nvPicPr>
          <p:cNvPr id="8" name="Picture 10" descr="electr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3050" y="727183"/>
            <a:ext cx="4073410" cy="3949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Object 2"/>
          <p:cNvGraphicFramePr>
            <a:graphicFrameLocks noChangeAspect="1"/>
          </p:cNvGraphicFramePr>
          <p:nvPr>
            <p:extLst>
              <p:ext uri="{D42A27DB-BD31-4B8C-83A1-F6EECF244321}">
                <p14:modId xmlns:p14="http://schemas.microsoft.com/office/powerpoint/2010/main" val="2524681150"/>
              </p:ext>
            </p:extLst>
          </p:nvPr>
        </p:nvGraphicFramePr>
        <p:xfrm>
          <a:off x="6584386" y="1035034"/>
          <a:ext cx="188150" cy="216024"/>
        </p:xfrm>
        <a:graphic>
          <a:graphicData uri="http://schemas.openxmlformats.org/presentationml/2006/ole">
            <mc:AlternateContent xmlns:mc="http://schemas.openxmlformats.org/markup-compatibility/2006">
              <mc:Choice xmlns:v="urn:schemas-microsoft-com:vml" Requires="v">
                <p:oleObj spid="_x0000_s321224" name="公式" r:id="rId4" imgW="139680" imgH="139680" progId="Equation.3">
                  <p:embed/>
                </p:oleObj>
              </mc:Choice>
              <mc:Fallback>
                <p:oleObj name="公式" r:id="rId4" imgW="139680" imgH="139680" progId="Equation.3">
                  <p:embed/>
                  <p:pic>
                    <p:nvPicPr>
                      <p:cNvPr id="0" name=""/>
                      <p:cNvPicPr>
                        <a:picLocks noChangeAspect="1" noChangeArrowheads="1"/>
                      </p:cNvPicPr>
                      <p:nvPr/>
                    </p:nvPicPr>
                    <p:blipFill>
                      <a:blip r:embed="rId5"/>
                      <a:srcRect/>
                      <a:stretch>
                        <a:fillRect/>
                      </a:stretch>
                    </p:blipFill>
                    <p:spPr bwMode="auto">
                      <a:xfrm>
                        <a:off x="6584386" y="1035034"/>
                        <a:ext cx="188150" cy="216024"/>
                      </a:xfrm>
                      <a:prstGeom prst="rect">
                        <a:avLst/>
                      </a:prstGeom>
                      <a:solidFill>
                        <a:srgbClr val="FF0000"/>
                      </a:solidFill>
                      <a:ln>
                        <a:noFill/>
                      </a:ln>
                      <a:effectLst/>
                      <a:extLst/>
                    </p:spPr>
                  </p:pic>
                </p:oleObj>
              </mc:Fallback>
            </mc:AlternateContent>
          </a:graphicData>
        </a:graphic>
      </p:graphicFrame>
      <p:graphicFrame>
        <p:nvGraphicFramePr>
          <p:cNvPr id="10" name="Object 2"/>
          <p:cNvGraphicFramePr>
            <a:graphicFrameLocks noChangeAspect="1"/>
          </p:cNvGraphicFramePr>
          <p:nvPr>
            <p:extLst>
              <p:ext uri="{D42A27DB-BD31-4B8C-83A1-F6EECF244321}">
                <p14:modId xmlns:p14="http://schemas.microsoft.com/office/powerpoint/2010/main" val="2314320943"/>
              </p:ext>
            </p:extLst>
          </p:nvPr>
        </p:nvGraphicFramePr>
        <p:xfrm>
          <a:off x="7197575" y="1107241"/>
          <a:ext cx="171450" cy="117475"/>
        </p:xfrm>
        <a:graphic>
          <a:graphicData uri="http://schemas.openxmlformats.org/presentationml/2006/ole">
            <mc:AlternateContent xmlns:mc="http://schemas.openxmlformats.org/markup-compatibility/2006">
              <mc:Choice xmlns:v="urn:schemas-microsoft-com:vml" Requires="v">
                <p:oleObj spid="_x0000_s321225" name="公式" r:id="rId6" imgW="126720" imgH="75960" progId="Equation.3">
                  <p:embed/>
                </p:oleObj>
              </mc:Choice>
              <mc:Fallback>
                <p:oleObj name="公式" r:id="rId6" imgW="126720" imgH="75960" progId="Equation.3">
                  <p:embed/>
                  <p:pic>
                    <p:nvPicPr>
                      <p:cNvPr id="0" name=""/>
                      <p:cNvPicPr>
                        <a:picLocks noChangeAspect="1" noChangeArrowheads="1"/>
                      </p:cNvPicPr>
                      <p:nvPr/>
                    </p:nvPicPr>
                    <p:blipFill>
                      <a:blip r:embed="rId7"/>
                      <a:srcRect/>
                      <a:stretch>
                        <a:fillRect/>
                      </a:stretch>
                    </p:blipFill>
                    <p:spPr bwMode="auto">
                      <a:xfrm>
                        <a:off x="7197575" y="1107241"/>
                        <a:ext cx="171450" cy="117475"/>
                      </a:xfrm>
                      <a:prstGeom prst="rect">
                        <a:avLst/>
                      </a:prstGeom>
                      <a:solidFill>
                        <a:srgbClr val="FF0000"/>
                      </a:solidFill>
                      <a:ln>
                        <a:noFill/>
                      </a:ln>
                      <a:effectLst/>
                      <a:extLst/>
                    </p:spPr>
                  </p:pic>
                </p:oleObj>
              </mc:Fallback>
            </mc:AlternateContent>
          </a:graphicData>
        </a:graphic>
      </p:graphicFrame>
      <p:sp>
        <p:nvSpPr>
          <p:cNvPr id="3" name="矩形 2"/>
          <p:cNvSpPr/>
          <p:nvPr/>
        </p:nvSpPr>
        <p:spPr>
          <a:xfrm>
            <a:off x="1751583" y="667391"/>
            <a:ext cx="3796076" cy="954107"/>
          </a:xfrm>
          <a:prstGeom prst="rect">
            <a:avLst/>
          </a:prstGeom>
        </p:spPr>
        <p:txBody>
          <a:bodyPr wrap="square">
            <a:spAutoFit/>
          </a:bodyPr>
          <a:lstStyle/>
          <a:p>
            <a:r>
              <a:rPr lang="zh-CN" altLang="en-US" sz="2800" b="1" i="0" dirty="0">
                <a:solidFill>
                  <a:srgbClr val="009900"/>
                </a:solidFill>
                <a:effectLst>
                  <a:outerShdw blurRad="38100" dist="38100" dir="2700000" algn="tl">
                    <a:srgbClr val="FFFFFF"/>
                  </a:outerShdw>
                </a:effectLst>
                <a:latin typeface="宋体" pitchFamily="2" charset="-122"/>
              </a:rPr>
              <a:t>将光电管上的电压反向，电子的运动受到抑制，</a:t>
            </a:r>
            <a:endParaRPr lang="zh-CN" altLang="en-US" sz="2800" dirty="0"/>
          </a:p>
        </p:txBody>
      </p:sp>
      <p:sp>
        <p:nvSpPr>
          <p:cNvPr id="55" name="矩形 54"/>
          <p:cNvSpPr/>
          <p:nvPr/>
        </p:nvSpPr>
        <p:spPr>
          <a:xfrm>
            <a:off x="1650614" y="1549643"/>
            <a:ext cx="4572000" cy="1815882"/>
          </a:xfrm>
          <a:prstGeom prst="rect">
            <a:avLst/>
          </a:prstGeom>
        </p:spPr>
        <p:txBody>
          <a:bodyPr>
            <a:spAutoFit/>
          </a:bodyPr>
          <a:lstStyle/>
          <a:p>
            <a:r>
              <a:rPr lang="zh-CN" altLang="en-US" sz="2800" b="1" i="0" dirty="0">
                <a:solidFill>
                  <a:srgbClr val="9900CC"/>
                </a:solidFill>
                <a:effectLst>
                  <a:outerShdw blurRad="38100" dist="38100" dir="2700000" algn="tl">
                    <a:srgbClr val="FFFFFF"/>
                  </a:outerShdw>
                </a:effectLst>
                <a:latin typeface="宋体" pitchFamily="2" charset="-122"/>
              </a:rPr>
              <a:t>实验发现当反向电压不太大时仍有光电流存在，这说明从阴极发射的光电子具有一定的初速度，</a:t>
            </a:r>
            <a:endParaRPr lang="zh-CN" altLang="en-US" sz="2800" dirty="0">
              <a:solidFill>
                <a:srgbClr val="9900CC"/>
              </a:solidFill>
            </a:endParaRPr>
          </a:p>
        </p:txBody>
      </p:sp>
      <p:sp>
        <p:nvSpPr>
          <p:cNvPr id="56" name="Rectangle 20"/>
          <p:cNvSpPr>
            <a:spLocks noChangeArrowheads="1"/>
          </p:cNvSpPr>
          <p:nvPr/>
        </p:nvSpPr>
        <p:spPr bwMode="auto">
          <a:xfrm>
            <a:off x="1999306" y="3231990"/>
            <a:ext cx="4178679" cy="1384995"/>
          </a:xfrm>
          <a:prstGeom prst="rect">
            <a:avLst/>
          </a:prstGeom>
          <a:noFill/>
          <a:ln w="9525">
            <a:noFill/>
            <a:miter lim="800000"/>
            <a:headEnd/>
            <a:tailEnd/>
          </a:ln>
          <a:effectLst/>
        </p:spPr>
        <p:txBody>
          <a:bodyPr wrap="square">
            <a:spAutoFit/>
          </a:bodyPr>
          <a:lstStyle/>
          <a:p>
            <a:pPr algn="just">
              <a:defRPr/>
            </a:pPr>
            <a:r>
              <a:rPr lang="zh-CN" altLang="en-US" sz="2800" b="1" i="0" dirty="0">
                <a:solidFill>
                  <a:srgbClr val="009900"/>
                </a:solidFill>
                <a:effectLst>
                  <a:outerShdw blurRad="38100" dist="38100" dir="2700000" algn="tl">
                    <a:srgbClr val="FFFFFF"/>
                  </a:outerShdw>
                </a:effectLst>
                <a:latin typeface="宋体" pitchFamily="2" charset="-122"/>
              </a:rPr>
              <a:t>当反向电压大到一定数值</a:t>
            </a:r>
            <a:r>
              <a:rPr lang="en-US" altLang="zh-CN" sz="2800" b="1" dirty="0" err="1">
                <a:solidFill>
                  <a:srgbClr val="FF0000"/>
                </a:solidFill>
              </a:rPr>
              <a:t>U</a:t>
            </a:r>
            <a:r>
              <a:rPr lang="en-US" altLang="zh-CN" sz="2800" b="1" i="0" baseline="-25000" dirty="0" err="1">
                <a:solidFill>
                  <a:srgbClr val="FF0000"/>
                </a:solidFill>
              </a:rPr>
              <a:t>a</a:t>
            </a:r>
            <a:r>
              <a:rPr lang="en-US" altLang="zh-CN" sz="2800" b="1" baseline="-25000" dirty="0">
                <a:solidFill>
                  <a:srgbClr val="009900"/>
                </a:solidFill>
                <a:effectLst>
                  <a:outerShdw blurRad="38100" dist="38100" dir="2700000" algn="tl">
                    <a:srgbClr val="FFFFFF"/>
                  </a:outerShdw>
                </a:effectLst>
              </a:rPr>
              <a:t> </a:t>
            </a:r>
            <a:r>
              <a:rPr lang="zh-CN" altLang="en-US" sz="2800" b="1" i="0" dirty="0">
                <a:solidFill>
                  <a:srgbClr val="009900"/>
                </a:solidFill>
                <a:effectLst>
                  <a:outerShdw blurRad="38100" dist="38100" dir="2700000" algn="tl">
                    <a:srgbClr val="FFFFFF"/>
                  </a:outerShdw>
                </a:effectLst>
              </a:rPr>
              <a:t>时光电流完全变为零。称</a:t>
            </a:r>
            <a:r>
              <a:rPr lang="en-US" altLang="zh-CN" sz="2800" b="1" dirty="0" err="1">
                <a:solidFill>
                  <a:srgbClr val="FF0000"/>
                </a:solidFill>
              </a:rPr>
              <a:t>U</a:t>
            </a:r>
            <a:r>
              <a:rPr lang="en-US" altLang="zh-CN" sz="2800" b="1" i="0" baseline="-25000" dirty="0" err="1">
                <a:solidFill>
                  <a:srgbClr val="FF0000"/>
                </a:solidFill>
              </a:rPr>
              <a:t>a</a:t>
            </a:r>
            <a:r>
              <a:rPr lang="zh-CN" altLang="en-US" sz="2800" b="1" i="0" dirty="0">
                <a:solidFill>
                  <a:srgbClr val="009900"/>
                </a:solidFill>
                <a:effectLst>
                  <a:outerShdw blurRad="38100" dist="38100" dir="2700000" algn="tl">
                    <a:srgbClr val="FFFFFF"/>
                  </a:outerShdw>
                </a:effectLst>
              </a:rPr>
              <a:t>为</a:t>
            </a:r>
            <a:r>
              <a:rPr lang="zh-CN" altLang="en-US" sz="2800" b="1" i="0" dirty="0">
                <a:solidFill>
                  <a:srgbClr val="009900"/>
                </a:solidFill>
              </a:rPr>
              <a:t>遏止电压</a:t>
            </a:r>
          </a:p>
        </p:txBody>
      </p:sp>
      <p:sp>
        <p:nvSpPr>
          <p:cNvPr id="57" name="Line 44"/>
          <p:cNvSpPr>
            <a:spLocks noChangeShapeType="1"/>
          </p:cNvSpPr>
          <p:nvPr/>
        </p:nvSpPr>
        <p:spPr bwMode="auto">
          <a:xfrm flipV="1">
            <a:off x="2606451" y="4796157"/>
            <a:ext cx="1599467" cy="28205"/>
          </a:xfrm>
          <a:prstGeom prst="line">
            <a:avLst/>
          </a:prstGeom>
          <a:noFill/>
          <a:ln w="38100">
            <a:solidFill>
              <a:srgbClr val="00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8" name="Line 44"/>
          <p:cNvSpPr>
            <a:spLocks noChangeShapeType="1"/>
          </p:cNvSpPr>
          <p:nvPr/>
        </p:nvSpPr>
        <p:spPr bwMode="auto">
          <a:xfrm flipV="1">
            <a:off x="2607980" y="6597352"/>
            <a:ext cx="1571625" cy="19050"/>
          </a:xfrm>
          <a:prstGeom prst="line">
            <a:avLst/>
          </a:prstGeom>
          <a:noFill/>
          <a:ln w="38100">
            <a:solidFill>
              <a:srgbClr val="00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59" name="Line 22"/>
          <p:cNvSpPr>
            <a:spLocks noChangeShapeType="1"/>
          </p:cNvSpPr>
          <p:nvPr/>
        </p:nvSpPr>
        <p:spPr bwMode="auto">
          <a:xfrm flipH="1" flipV="1">
            <a:off x="4177331" y="4804265"/>
            <a:ext cx="1" cy="225585"/>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60" name="Line 34"/>
          <p:cNvSpPr>
            <a:spLocks noChangeShapeType="1"/>
          </p:cNvSpPr>
          <p:nvPr/>
        </p:nvSpPr>
        <p:spPr bwMode="auto">
          <a:xfrm>
            <a:off x="3640450" y="6161670"/>
            <a:ext cx="1166814" cy="0"/>
          </a:xfrm>
          <a:prstGeom prst="line">
            <a:avLst/>
          </a:prstGeom>
          <a:noFill/>
          <a:ln w="38100">
            <a:solidFill>
              <a:srgbClr val="3E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1" name="Object 2"/>
          <p:cNvGraphicFramePr>
            <a:graphicFrameLocks noChangeAspect="1"/>
          </p:cNvGraphicFramePr>
          <p:nvPr>
            <p:extLst>
              <p:ext uri="{D42A27DB-BD31-4B8C-83A1-F6EECF244321}">
                <p14:modId xmlns:p14="http://schemas.microsoft.com/office/powerpoint/2010/main" val="32670551"/>
              </p:ext>
            </p:extLst>
          </p:nvPr>
        </p:nvGraphicFramePr>
        <p:xfrm>
          <a:off x="4621753" y="4392629"/>
          <a:ext cx="454875" cy="522264"/>
        </p:xfrm>
        <a:graphic>
          <a:graphicData uri="http://schemas.openxmlformats.org/presentationml/2006/ole">
            <mc:AlternateContent xmlns:mc="http://schemas.openxmlformats.org/markup-compatibility/2006">
              <mc:Choice xmlns:v="urn:schemas-microsoft-com:vml" Requires="v">
                <p:oleObj spid="_x0000_s321226" name="公式" r:id="rId8" imgW="139680" imgH="139680" progId="Equation.3">
                  <p:embed/>
                </p:oleObj>
              </mc:Choice>
              <mc:Fallback>
                <p:oleObj name="公式" r:id="rId8" imgW="139680" imgH="139680" progId="Equation.3">
                  <p:embed/>
                  <p:pic>
                    <p:nvPicPr>
                      <p:cNvPr id="0" name=""/>
                      <p:cNvPicPr>
                        <a:picLocks noChangeAspect="1" noChangeArrowheads="1"/>
                      </p:cNvPicPr>
                      <p:nvPr/>
                    </p:nvPicPr>
                    <p:blipFill>
                      <a:blip r:embed="rId5"/>
                      <a:srcRect/>
                      <a:stretch>
                        <a:fillRect/>
                      </a:stretch>
                    </p:blipFill>
                    <p:spPr bwMode="auto">
                      <a:xfrm>
                        <a:off x="4621753" y="4392629"/>
                        <a:ext cx="454875" cy="522264"/>
                      </a:xfrm>
                      <a:prstGeom prst="rect">
                        <a:avLst/>
                      </a:prstGeom>
                      <a:solidFill>
                        <a:srgbClr val="FFFF00"/>
                      </a:solidFill>
                      <a:ln>
                        <a:noFill/>
                      </a:ln>
                      <a:effectLst/>
                      <a:extLst/>
                    </p:spPr>
                  </p:pic>
                </p:oleObj>
              </mc:Fallback>
            </mc:AlternateContent>
          </a:graphicData>
        </a:graphic>
      </p:graphicFrame>
      <p:graphicFrame>
        <p:nvGraphicFramePr>
          <p:cNvPr id="62" name="Object 2"/>
          <p:cNvGraphicFramePr>
            <a:graphicFrameLocks noChangeAspect="1"/>
          </p:cNvGraphicFramePr>
          <p:nvPr>
            <p:extLst>
              <p:ext uri="{D42A27DB-BD31-4B8C-83A1-F6EECF244321}">
                <p14:modId xmlns:p14="http://schemas.microsoft.com/office/powerpoint/2010/main" val="2642080064"/>
              </p:ext>
            </p:extLst>
          </p:nvPr>
        </p:nvGraphicFramePr>
        <p:xfrm>
          <a:off x="4805243" y="6146646"/>
          <a:ext cx="414327" cy="283891"/>
        </p:xfrm>
        <a:graphic>
          <a:graphicData uri="http://schemas.openxmlformats.org/presentationml/2006/ole">
            <mc:AlternateContent xmlns:mc="http://schemas.openxmlformats.org/markup-compatibility/2006">
              <mc:Choice xmlns:v="urn:schemas-microsoft-com:vml" Requires="v">
                <p:oleObj spid="_x0000_s321227" name="公式" r:id="rId9" imgW="126720" imgH="75960" progId="Equation.3">
                  <p:embed/>
                </p:oleObj>
              </mc:Choice>
              <mc:Fallback>
                <p:oleObj name="公式" r:id="rId9" imgW="126720" imgH="75960" progId="Equation.3">
                  <p:embed/>
                  <p:pic>
                    <p:nvPicPr>
                      <p:cNvPr id="0" name=""/>
                      <p:cNvPicPr>
                        <a:picLocks noChangeAspect="1" noChangeArrowheads="1"/>
                      </p:cNvPicPr>
                      <p:nvPr/>
                    </p:nvPicPr>
                    <p:blipFill>
                      <a:blip r:embed="rId7"/>
                      <a:srcRect/>
                      <a:stretch>
                        <a:fillRect/>
                      </a:stretch>
                    </p:blipFill>
                    <p:spPr bwMode="auto">
                      <a:xfrm>
                        <a:off x="4805243" y="6146646"/>
                        <a:ext cx="414327" cy="283891"/>
                      </a:xfrm>
                      <a:prstGeom prst="rect">
                        <a:avLst/>
                      </a:prstGeom>
                      <a:solidFill>
                        <a:srgbClr val="FFFF00"/>
                      </a:solidFill>
                      <a:ln>
                        <a:noFill/>
                      </a:ln>
                      <a:effectLst/>
                      <a:extLst/>
                    </p:spPr>
                  </p:pic>
                </p:oleObj>
              </mc:Fallback>
            </mc:AlternateContent>
          </a:graphicData>
        </a:graphic>
      </p:graphicFrame>
      <p:sp>
        <p:nvSpPr>
          <p:cNvPr id="63" name="Oval 47"/>
          <p:cNvSpPr>
            <a:spLocks noChangeArrowheads="1"/>
          </p:cNvSpPr>
          <p:nvPr/>
        </p:nvSpPr>
        <p:spPr bwMode="auto">
          <a:xfrm>
            <a:off x="4031183" y="5260044"/>
            <a:ext cx="300744" cy="295123"/>
          </a:xfrm>
          <a:prstGeom prst="ellipse">
            <a:avLst/>
          </a:prstGeom>
          <a:solidFill>
            <a:srgbClr val="00B0F0"/>
          </a:solidFill>
          <a:ln w="28575">
            <a:solidFill>
              <a:srgbClr val="FF00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4" name="Object 2"/>
          <p:cNvGraphicFramePr>
            <a:graphicFrameLocks noChangeAspect="1"/>
          </p:cNvGraphicFramePr>
          <p:nvPr>
            <p:extLst>
              <p:ext uri="{D42A27DB-BD31-4B8C-83A1-F6EECF244321}">
                <p14:modId xmlns:p14="http://schemas.microsoft.com/office/powerpoint/2010/main" val="3570653763"/>
              </p:ext>
            </p:extLst>
          </p:nvPr>
        </p:nvGraphicFramePr>
        <p:xfrm>
          <a:off x="4408514" y="5358913"/>
          <a:ext cx="536973" cy="450606"/>
        </p:xfrm>
        <a:graphic>
          <a:graphicData uri="http://schemas.openxmlformats.org/presentationml/2006/ole">
            <mc:AlternateContent xmlns:mc="http://schemas.openxmlformats.org/markup-compatibility/2006">
              <mc:Choice xmlns:v="urn:schemas-microsoft-com:vml" Requires="v">
                <p:oleObj spid="_x0000_s321228" name="公式" r:id="rId10" imgW="228600" imgH="139680" progId="Equation.3">
                  <p:embed/>
                </p:oleObj>
              </mc:Choice>
              <mc:Fallback>
                <p:oleObj name="公式" r:id="rId10" imgW="228600" imgH="139680" progId="Equation.3">
                  <p:embed/>
                  <p:pic>
                    <p:nvPicPr>
                      <p:cNvPr id="0" name=""/>
                      <p:cNvPicPr>
                        <a:picLocks noChangeAspect="1" noChangeArrowheads="1"/>
                      </p:cNvPicPr>
                      <p:nvPr/>
                    </p:nvPicPr>
                    <p:blipFill>
                      <a:blip r:embed="rId11"/>
                      <a:srcRect/>
                      <a:stretch>
                        <a:fillRect/>
                      </a:stretch>
                    </p:blipFill>
                    <p:spPr bwMode="auto">
                      <a:xfrm>
                        <a:off x="4408514" y="5358913"/>
                        <a:ext cx="536973" cy="450606"/>
                      </a:xfrm>
                      <a:prstGeom prst="rect">
                        <a:avLst/>
                      </a:prstGeom>
                      <a:solidFill>
                        <a:srgbClr val="FFFF00"/>
                      </a:solidFill>
                      <a:ln>
                        <a:noFill/>
                      </a:ln>
                      <a:effectLst/>
                      <a:extLst/>
                    </p:spPr>
                  </p:pic>
                </p:oleObj>
              </mc:Fallback>
            </mc:AlternateContent>
          </a:graphicData>
        </a:graphic>
      </p:graphicFrame>
      <p:sp>
        <p:nvSpPr>
          <p:cNvPr id="65" name="Line 22"/>
          <p:cNvSpPr>
            <a:spLocks noChangeShapeType="1"/>
          </p:cNvSpPr>
          <p:nvPr/>
        </p:nvSpPr>
        <p:spPr bwMode="auto">
          <a:xfrm flipH="1" flipV="1">
            <a:off x="2605752" y="5960782"/>
            <a:ext cx="1" cy="655621"/>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66" name="Line 34"/>
          <p:cNvSpPr>
            <a:spLocks noChangeShapeType="1"/>
          </p:cNvSpPr>
          <p:nvPr/>
        </p:nvSpPr>
        <p:spPr bwMode="auto">
          <a:xfrm>
            <a:off x="2457583" y="5736406"/>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7" name="Line 35"/>
          <p:cNvSpPr>
            <a:spLocks noChangeShapeType="1"/>
          </p:cNvSpPr>
          <p:nvPr/>
        </p:nvSpPr>
        <p:spPr bwMode="auto">
          <a:xfrm flipV="1">
            <a:off x="2543383" y="5960781"/>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68" name="Line 22"/>
          <p:cNvSpPr>
            <a:spLocks noChangeShapeType="1"/>
          </p:cNvSpPr>
          <p:nvPr/>
        </p:nvSpPr>
        <p:spPr bwMode="auto">
          <a:xfrm flipH="1" flipV="1">
            <a:off x="2605751" y="4847410"/>
            <a:ext cx="698" cy="903963"/>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graphicFrame>
        <p:nvGraphicFramePr>
          <p:cNvPr id="69" name="Object 2"/>
          <p:cNvGraphicFramePr>
            <a:graphicFrameLocks noChangeAspect="1"/>
          </p:cNvGraphicFramePr>
          <p:nvPr>
            <p:extLst>
              <p:ext uri="{D42A27DB-BD31-4B8C-83A1-F6EECF244321}">
                <p14:modId xmlns:p14="http://schemas.microsoft.com/office/powerpoint/2010/main" val="3003111631"/>
              </p:ext>
            </p:extLst>
          </p:nvPr>
        </p:nvGraphicFramePr>
        <p:xfrm>
          <a:off x="1953672" y="5307667"/>
          <a:ext cx="422947" cy="653114"/>
        </p:xfrm>
        <a:graphic>
          <a:graphicData uri="http://schemas.openxmlformats.org/presentationml/2006/ole">
            <mc:AlternateContent xmlns:mc="http://schemas.openxmlformats.org/markup-compatibility/2006">
              <mc:Choice xmlns:v="urn:schemas-microsoft-com:vml" Requires="v">
                <p:oleObj spid="_x0000_s321229" name="公式" r:id="rId12" imgW="203040" imgH="228600" progId="Equation.3">
                  <p:embed/>
                </p:oleObj>
              </mc:Choice>
              <mc:Fallback>
                <p:oleObj name="公式" r:id="rId12" imgW="203040" imgH="228600" progId="Equation.3">
                  <p:embed/>
                  <p:pic>
                    <p:nvPicPr>
                      <p:cNvPr id="0" name=""/>
                      <p:cNvPicPr>
                        <a:picLocks noChangeAspect="1" noChangeArrowheads="1"/>
                      </p:cNvPicPr>
                      <p:nvPr/>
                    </p:nvPicPr>
                    <p:blipFill>
                      <a:blip r:embed="rId13"/>
                      <a:srcRect/>
                      <a:stretch>
                        <a:fillRect/>
                      </a:stretch>
                    </p:blipFill>
                    <p:spPr bwMode="auto">
                      <a:xfrm>
                        <a:off x="1953672" y="5307667"/>
                        <a:ext cx="422947" cy="653114"/>
                      </a:xfrm>
                      <a:prstGeom prst="rect">
                        <a:avLst/>
                      </a:prstGeom>
                      <a:solidFill>
                        <a:srgbClr val="FFFF00"/>
                      </a:solidFill>
                      <a:ln>
                        <a:noFill/>
                      </a:ln>
                      <a:effectLst/>
                      <a:extLst/>
                    </p:spPr>
                  </p:pic>
                </p:oleObj>
              </mc:Fallback>
            </mc:AlternateContent>
          </a:graphicData>
        </a:graphic>
      </p:graphicFrame>
      <p:sp>
        <p:nvSpPr>
          <p:cNvPr id="70" name="Line 22"/>
          <p:cNvSpPr>
            <a:spLocks noChangeShapeType="1"/>
          </p:cNvSpPr>
          <p:nvPr/>
        </p:nvSpPr>
        <p:spPr bwMode="auto">
          <a:xfrm flipH="1" flipV="1">
            <a:off x="4177330" y="6161670"/>
            <a:ext cx="4500" cy="435682"/>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71" name="Freeform 51"/>
          <p:cNvSpPr>
            <a:spLocks/>
          </p:cNvSpPr>
          <p:nvPr/>
        </p:nvSpPr>
        <p:spPr bwMode="auto">
          <a:xfrm rot="19263551">
            <a:off x="2937975" y="5477578"/>
            <a:ext cx="792162" cy="207963"/>
          </a:xfrm>
          <a:custGeom>
            <a:avLst/>
            <a:gdLst>
              <a:gd name="T0" fmla="*/ 0 w 865"/>
              <a:gd name="T1" fmla="*/ 2147483646 h 159"/>
              <a:gd name="T2" fmla="*/ 2147483646 w 865"/>
              <a:gd name="T3" fmla="*/ 2147483646 h 159"/>
              <a:gd name="T4" fmla="*/ 2147483646 w 865"/>
              <a:gd name="T5" fmla="*/ 2147483646 h 159"/>
              <a:gd name="T6" fmla="*/ 2147483646 w 865"/>
              <a:gd name="T7" fmla="*/ 2147483646 h 159"/>
              <a:gd name="T8" fmla="*/ 2147483646 w 865"/>
              <a:gd name="T9" fmla="*/ 2147483646 h 159"/>
              <a:gd name="T10" fmla="*/ 2147483646 w 865"/>
              <a:gd name="T11" fmla="*/ 2147483646 h 159"/>
              <a:gd name="T12" fmla="*/ 2147483646 w 865"/>
              <a:gd name="T13" fmla="*/ 2147483646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2" name="Freeform 51"/>
          <p:cNvSpPr>
            <a:spLocks/>
          </p:cNvSpPr>
          <p:nvPr/>
        </p:nvSpPr>
        <p:spPr bwMode="auto">
          <a:xfrm rot="19263551">
            <a:off x="3167108" y="5604287"/>
            <a:ext cx="792162" cy="207963"/>
          </a:xfrm>
          <a:custGeom>
            <a:avLst/>
            <a:gdLst>
              <a:gd name="T0" fmla="*/ 0 w 865"/>
              <a:gd name="T1" fmla="*/ 2147483646 h 159"/>
              <a:gd name="T2" fmla="*/ 2147483646 w 865"/>
              <a:gd name="T3" fmla="*/ 2147483646 h 159"/>
              <a:gd name="T4" fmla="*/ 2147483646 w 865"/>
              <a:gd name="T5" fmla="*/ 2147483646 h 159"/>
              <a:gd name="T6" fmla="*/ 2147483646 w 865"/>
              <a:gd name="T7" fmla="*/ 2147483646 h 159"/>
              <a:gd name="T8" fmla="*/ 2147483646 w 865"/>
              <a:gd name="T9" fmla="*/ 2147483646 h 159"/>
              <a:gd name="T10" fmla="*/ 2147483646 w 865"/>
              <a:gd name="T11" fmla="*/ 2147483646 h 159"/>
              <a:gd name="T12" fmla="*/ 2147483646 w 865"/>
              <a:gd name="T13" fmla="*/ 2147483646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3" name="Oval 47"/>
          <p:cNvSpPr>
            <a:spLocks noChangeArrowheads="1"/>
          </p:cNvSpPr>
          <p:nvPr/>
        </p:nvSpPr>
        <p:spPr bwMode="auto">
          <a:xfrm>
            <a:off x="3634511" y="5034457"/>
            <a:ext cx="1142813" cy="217300"/>
          </a:xfrm>
          <a:prstGeom prst="rect">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4" name="Line 22"/>
          <p:cNvSpPr>
            <a:spLocks noChangeShapeType="1"/>
          </p:cNvSpPr>
          <p:nvPr/>
        </p:nvSpPr>
        <p:spPr bwMode="auto">
          <a:xfrm flipV="1">
            <a:off x="4179581" y="5563230"/>
            <a:ext cx="0" cy="528040"/>
          </a:xfrm>
          <a:prstGeom prst="line">
            <a:avLst/>
          </a:prstGeom>
          <a:noFill/>
          <a:ln w="28575">
            <a:solidFill>
              <a:srgbClr val="008000"/>
            </a:solidFill>
            <a:round/>
            <a:headEnd type="arrow" w="med" len="med"/>
            <a:tailEnd type="none" w="med" len="med"/>
          </a:ln>
          <a:effectLst/>
        </p:spPr>
        <p:txBody>
          <a:bodyPr wrap="none"/>
          <a:lstStyle/>
          <a:p>
            <a:pPr fontAlgn="auto">
              <a:spcBef>
                <a:spcPts val="0"/>
              </a:spcBef>
              <a:spcAft>
                <a:spcPts val="0"/>
              </a:spcAft>
              <a:defRPr/>
            </a:pPr>
            <a:endParaRPr lang="zh-CN" altLang="en-US" sz="2800" b="1">
              <a:latin typeface="+mj-ea"/>
              <a:ea typeface="+mj-ea"/>
            </a:endParaRPr>
          </a:p>
        </p:txBody>
      </p:sp>
      <p:sp>
        <p:nvSpPr>
          <p:cNvPr id="75" name="矩形 74"/>
          <p:cNvSpPr/>
          <p:nvPr/>
        </p:nvSpPr>
        <p:spPr>
          <a:xfrm>
            <a:off x="5361322" y="4774685"/>
            <a:ext cx="4911143" cy="954107"/>
          </a:xfrm>
          <a:prstGeom prst="rect">
            <a:avLst/>
          </a:prstGeom>
        </p:spPr>
        <p:txBody>
          <a:bodyPr wrap="square">
            <a:spAutoFit/>
          </a:bodyPr>
          <a:lstStyle/>
          <a:p>
            <a:r>
              <a:rPr lang="zh-CN" altLang="en-US" sz="2800" b="1" i="0" dirty="0">
                <a:solidFill>
                  <a:srgbClr val="9900CC"/>
                </a:solidFill>
                <a:latin typeface="宋体" panose="02010600030101010101" pitchFamily="2" charset="-122"/>
              </a:rPr>
              <a:t>能量守恒：</a:t>
            </a:r>
            <a:r>
              <a:rPr lang="zh-CN" altLang="en-US" sz="2800" b="1" i="0" dirty="0">
                <a:solidFill>
                  <a:srgbClr val="C00000"/>
                </a:solidFill>
                <a:latin typeface="宋体" panose="02010600030101010101" pitchFamily="2" charset="-122"/>
              </a:rPr>
              <a:t>电子初动能</a:t>
            </a:r>
            <a:r>
              <a:rPr lang="en-US" altLang="zh-CN" sz="2800" b="1" i="0" dirty="0">
                <a:solidFill>
                  <a:srgbClr val="C00000"/>
                </a:solidFill>
                <a:latin typeface="宋体" panose="02010600030101010101" pitchFamily="2" charset="-122"/>
              </a:rPr>
              <a:t>=</a:t>
            </a:r>
            <a:r>
              <a:rPr lang="zh-CN" altLang="en-US" sz="2800" b="1" i="0" dirty="0">
                <a:solidFill>
                  <a:srgbClr val="C00000"/>
                </a:solidFill>
                <a:latin typeface="宋体" panose="02010600030101010101" pitchFamily="2" charset="-122"/>
              </a:rPr>
              <a:t>电势能差</a:t>
            </a:r>
            <a:r>
              <a:rPr lang="en-US" altLang="zh-CN" sz="2800" b="1" i="0" dirty="0" err="1">
                <a:solidFill>
                  <a:srgbClr val="009900"/>
                </a:solidFill>
                <a:latin typeface="宋体" panose="02010600030101010101" pitchFamily="2" charset="-122"/>
              </a:rPr>
              <a:t>e</a:t>
            </a:r>
            <a:r>
              <a:rPr lang="en-US" altLang="zh-CN" sz="2800" b="1" dirty="0" err="1">
                <a:solidFill>
                  <a:srgbClr val="009900"/>
                </a:solidFill>
              </a:rPr>
              <a:t>U</a:t>
            </a:r>
            <a:r>
              <a:rPr lang="en-US" altLang="zh-CN" sz="2800" b="1" baseline="-25000" dirty="0" err="1">
                <a:solidFill>
                  <a:srgbClr val="009900"/>
                </a:solidFill>
              </a:rPr>
              <a:t>a</a:t>
            </a:r>
            <a:r>
              <a:rPr lang="en-US" altLang="zh-CN" sz="2800" b="1" dirty="0">
                <a:solidFill>
                  <a:srgbClr val="C00000"/>
                </a:solidFill>
              </a:rPr>
              <a:t> </a:t>
            </a:r>
            <a:r>
              <a:rPr lang="en-US" altLang="zh-CN" sz="2800" b="1" dirty="0">
                <a:solidFill>
                  <a:srgbClr val="3E0000"/>
                </a:solidFill>
              </a:rPr>
              <a:t>,</a:t>
            </a:r>
            <a:r>
              <a:rPr lang="zh-CN" altLang="en-US" sz="2800" b="1" i="0" dirty="0">
                <a:solidFill>
                  <a:srgbClr val="3E0000"/>
                </a:solidFill>
                <a:latin typeface="宋体" panose="02010600030101010101" pitchFamily="2" charset="-122"/>
              </a:rPr>
              <a:t>电子刚好达到</a:t>
            </a:r>
            <a:r>
              <a:rPr lang="zh-CN" altLang="en-US" sz="2800" b="1" i="0" dirty="0">
                <a:solidFill>
                  <a:srgbClr val="3E0000"/>
                </a:solidFill>
                <a:effectLst>
                  <a:outerShdw blurRad="38100" dist="38100" dir="2700000" algn="tl">
                    <a:srgbClr val="FFFFFF"/>
                  </a:outerShdw>
                </a:effectLst>
                <a:latin typeface="宋体" pitchFamily="2" charset="-122"/>
              </a:rPr>
              <a:t>阴极</a:t>
            </a:r>
            <a:endParaRPr lang="zh-CN" altLang="en-US" sz="2800" dirty="0">
              <a:solidFill>
                <a:srgbClr val="3E0000"/>
              </a:solidFill>
            </a:endParaRPr>
          </a:p>
        </p:txBody>
      </p:sp>
      <p:graphicFrame>
        <p:nvGraphicFramePr>
          <p:cNvPr id="76" name="Object 2"/>
          <p:cNvGraphicFramePr>
            <a:graphicFrameLocks noChangeAspect="1"/>
          </p:cNvGraphicFramePr>
          <p:nvPr>
            <p:extLst>
              <p:ext uri="{D42A27DB-BD31-4B8C-83A1-F6EECF244321}">
                <p14:modId xmlns:p14="http://schemas.microsoft.com/office/powerpoint/2010/main" val="181423747"/>
              </p:ext>
            </p:extLst>
          </p:nvPr>
        </p:nvGraphicFramePr>
        <p:xfrm>
          <a:off x="7369025" y="5501762"/>
          <a:ext cx="2744238" cy="1163964"/>
        </p:xfrm>
        <a:graphic>
          <a:graphicData uri="http://schemas.openxmlformats.org/presentationml/2006/ole">
            <mc:AlternateContent xmlns:mc="http://schemas.openxmlformats.org/markup-compatibility/2006">
              <mc:Choice xmlns:v="urn:schemas-microsoft-com:vml" Requires="v">
                <p:oleObj spid="_x0000_s321230" name="Equation" r:id="rId14" imgW="799920" imgH="393480" progId="Equation.DSMT4">
                  <p:embed/>
                </p:oleObj>
              </mc:Choice>
              <mc:Fallback>
                <p:oleObj name="Equation" r:id="rId14" imgW="799920" imgH="393480" progId="Equation.DSMT4">
                  <p:embed/>
                  <p:pic>
                    <p:nvPicPr>
                      <p:cNvPr id="0" name=""/>
                      <p:cNvPicPr>
                        <a:picLocks noChangeAspect="1" noChangeArrowheads="1"/>
                      </p:cNvPicPr>
                      <p:nvPr/>
                    </p:nvPicPr>
                    <p:blipFill>
                      <a:blip r:embed="rId15"/>
                      <a:srcRect/>
                      <a:stretch>
                        <a:fillRect/>
                      </a:stretch>
                    </p:blipFill>
                    <p:spPr bwMode="auto">
                      <a:xfrm>
                        <a:off x="7369025" y="5501762"/>
                        <a:ext cx="2744238" cy="1163964"/>
                      </a:xfrm>
                      <a:prstGeom prst="rect">
                        <a:avLst/>
                      </a:prstGeom>
                      <a:noFill/>
                      <a:ln>
                        <a:noFill/>
                      </a:ln>
                      <a:effectLs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195">
                                            <p:txEl>
                                              <p:pRg st="0" end="0"/>
                                            </p:txEl>
                                          </p:spTgt>
                                        </p:tgtEl>
                                        <p:attrNameLst>
                                          <p:attrName>style.visibility</p:attrName>
                                        </p:attrNameLst>
                                      </p:cBhvr>
                                      <p:to>
                                        <p:strVal val="visible"/>
                                      </p:to>
                                    </p:set>
                                    <p:animEffect transition="in" filter="wipe(left)">
                                      <p:cBhvr>
                                        <p:cTn id="7" dur="500"/>
                                        <p:tgtEl>
                                          <p:spTgt spid="50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plus(in)">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ircle(in)">
                                      <p:cBhvr>
                                        <p:cTn id="27" dur="20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p:cTn id="32" dur="500" fill="hold"/>
                                        <p:tgtEl>
                                          <p:spTgt spid="55"/>
                                        </p:tgtEl>
                                        <p:attrNameLst>
                                          <p:attrName>ppt_w</p:attrName>
                                        </p:attrNameLst>
                                      </p:cBhvr>
                                      <p:tavLst>
                                        <p:tav tm="0">
                                          <p:val>
                                            <p:fltVal val="0"/>
                                          </p:val>
                                        </p:tav>
                                        <p:tav tm="100000">
                                          <p:val>
                                            <p:strVal val="#ppt_w"/>
                                          </p:val>
                                        </p:tav>
                                      </p:tavLst>
                                    </p:anim>
                                    <p:anim calcmode="lin" valueType="num">
                                      <p:cBhvr>
                                        <p:cTn id="33" dur="500" fill="hold"/>
                                        <p:tgtEl>
                                          <p:spTgt spid="55"/>
                                        </p:tgtEl>
                                        <p:attrNameLst>
                                          <p:attrName>ppt_h</p:attrName>
                                        </p:attrNameLst>
                                      </p:cBhvr>
                                      <p:tavLst>
                                        <p:tav tm="0">
                                          <p:val>
                                            <p:fltVal val="0"/>
                                          </p:val>
                                        </p:tav>
                                        <p:tav tm="100000">
                                          <p:val>
                                            <p:strVal val="#ppt_h"/>
                                          </p:val>
                                        </p:tav>
                                      </p:tavLst>
                                    </p:anim>
                                    <p:animEffect transition="in" filter="fade">
                                      <p:cBhvr>
                                        <p:cTn id="34" dur="500"/>
                                        <p:tgtEl>
                                          <p:spTgt spid="55"/>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wheel(1)">
                                      <p:cBhvr>
                                        <p:cTn id="39" dur="20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65"/>
                                        </p:tgtEl>
                                        <p:attrNameLst>
                                          <p:attrName>style.visibility</p:attrName>
                                        </p:attrNameLst>
                                      </p:cBhvr>
                                      <p:to>
                                        <p:strVal val="visible"/>
                                      </p:to>
                                    </p:set>
                                    <p:anim calcmode="lin" valueType="num">
                                      <p:cBhvr additive="base">
                                        <p:cTn id="44" dur="500" fill="hold"/>
                                        <p:tgtEl>
                                          <p:spTgt spid="65"/>
                                        </p:tgtEl>
                                        <p:attrNameLst>
                                          <p:attrName>ppt_x</p:attrName>
                                        </p:attrNameLst>
                                      </p:cBhvr>
                                      <p:tavLst>
                                        <p:tav tm="0">
                                          <p:val>
                                            <p:strVal val="#ppt_x"/>
                                          </p:val>
                                        </p:tav>
                                        <p:tav tm="100000">
                                          <p:val>
                                            <p:strVal val="#ppt_x"/>
                                          </p:val>
                                        </p:tav>
                                      </p:tavLst>
                                    </p:anim>
                                    <p:anim calcmode="lin" valueType="num">
                                      <p:cBhvr additive="base">
                                        <p:cTn id="45" dur="500" fill="hold"/>
                                        <p:tgtEl>
                                          <p:spTgt spid="65"/>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 calcmode="lin" valueType="num">
                                      <p:cBhvr additive="base">
                                        <p:cTn id="48" dur="500" fill="hold"/>
                                        <p:tgtEl>
                                          <p:spTgt spid="66"/>
                                        </p:tgtEl>
                                        <p:attrNameLst>
                                          <p:attrName>ppt_x</p:attrName>
                                        </p:attrNameLst>
                                      </p:cBhvr>
                                      <p:tavLst>
                                        <p:tav tm="0">
                                          <p:val>
                                            <p:strVal val="#ppt_x"/>
                                          </p:val>
                                        </p:tav>
                                        <p:tav tm="100000">
                                          <p:val>
                                            <p:strVal val="#ppt_x"/>
                                          </p:val>
                                        </p:tav>
                                      </p:tavLst>
                                    </p:anim>
                                    <p:anim calcmode="lin" valueType="num">
                                      <p:cBhvr additive="base">
                                        <p:cTn id="49" dur="500" fill="hold"/>
                                        <p:tgtEl>
                                          <p:spTgt spid="66"/>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67"/>
                                        </p:tgtEl>
                                        <p:attrNameLst>
                                          <p:attrName>style.visibility</p:attrName>
                                        </p:attrNameLst>
                                      </p:cBhvr>
                                      <p:to>
                                        <p:strVal val="visible"/>
                                      </p:to>
                                    </p:set>
                                    <p:anim calcmode="lin" valueType="num">
                                      <p:cBhvr additive="base">
                                        <p:cTn id="52" dur="500" fill="hold"/>
                                        <p:tgtEl>
                                          <p:spTgt spid="67"/>
                                        </p:tgtEl>
                                        <p:attrNameLst>
                                          <p:attrName>ppt_x</p:attrName>
                                        </p:attrNameLst>
                                      </p:cBhvr>
                                      <p:tavLst>
                                        <p:tav tm="0">
                                          <p:val>
                                            <p:strVal val="#ppt_x"/>
                                          </p:val>
                                        </p:tav>
                                        <p:tav tm="100000">
                                          <p:val>
                                            <p:strVal val="#ppt_x"/>
                                          </p:val>
                                        </p:tav>
                                      </p:tavLst>
                                    </p:anim>
                                    <p:anim calcmode="lin" valueType="num">
                                      <p:cBhvr additive="base">
                                        <p:cTn id="53" dur="500" fill="hold"/>
                                        <p:tgtEl>
                                          <p:spTgt spid="67"/>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68"/>
                                        </p:tgtEl>
                                        <p:attrNameLst>
                                          <p:attrName>style.visibility</p:attrName>
                                        </p:attrNameLst>
                                      </p:cBhvr>
                                      <p:to>
                                        <p:strVal val="visible"/>
                                      </p:to>
                                    </p:set>
                                    <p:anim calcmode="lin" valueType="num">
                                      <p:cBhvr additive="base">
                                        <p:cTn id="56" dur="500" fill="hold"/>
                                        <p:tgtEl>
                                          <p:spTgt spid="68"/>
                                        </p:tgtEl>
                                        <p:attrNameLst>
                                          <p:attrName>ppt_x</p:attrName>
                                        </p:attrNameLst>
                                      </p:cBhvr>
                                      <p:tavLst>
                                        <p:tav tm="0">
                                          <p:val>
                                            <p:strVal val="#ppt_x"/>
                                          </p:val>
                                        </p:tav>
                                        <p:tav tm="100000">
                                          <p:val>
                                            <p:strVal val="#ppt_x"/>
                                          </p:val>
                                        </p:tav>
                                      </p:tavLst>
                                    </p:anim>
                                    <p:anim calcmode="lin" valueType="num">
                                      <p:cBhvr additive="base">
                                        <p:cTn id="57"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ppt_x"/>
                                          </p:val>
                                        </p:tav>
                                        <p:tav tm="100000">
                                          <p:val>
                                            <p:strVal val="#ppt_x"/>
                                          </p:val>
                                        </p:tav>
                                      </p:tavLst>
                                    </p:anim>
                                    <p:anim calcmode="lin" valueType="num">
                                      <p:cBhvr additive="base">
                                        <p:cTn id="63" dur="500" fill="hold"/>
                                        <p:tgtEl>
                                          <p:spTgt spid="57"/>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additive="base">
                                        <p:cTn id="66" dur="500" fill="hold"/>
                                        <p:tgtEl>
                                          <p:spTgt spid="59"/>
                                        </p:tgtEl>
                                        <p:attrNameLst>
                                          <p:attrName>ppt_x</p:attrName>
                                        </p:attrNameLst>
                                      </p:cBhvr>
                                      <p:tavLst>
                                        <p:tav tm="0">
                                          <p:val>
                                            <p:strVal val="#ppt_x"/>
                                          </p:val>
                                        </p:tav>
                                        <p:tav tm="100000">
                                          <p:val>
                                            <p:strVal val="#ppt_x"/>
                                          </p:val>
                                        </p:tav>
                                      </p:tavLst>
                                    </p:anim>
                                    <p:anim calcmode="lin" valueType="num">
                                      <p:cBhvr additive="base">
                                        <p:cTn id="67"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58"/>
                                        </p:tgtEl>
                                        <p:attrNameLst>
                                          <p:attrName>style.visibility</p:attrName>
                                        </p:attrNameLst>
                                      </p:cBhvr>
                                      <p:to>
                                        <p:strVal val="visible"/>
                                      </p:to>
                                    </p:set>
                                    <p:anim calcmode="lin" valueType="num">
                                      <p:cBhvr additive="base">
                                        <p:cTn id="72" dur="500" fill="hold"/>
                                        <p:tgtEl>
                                          <p:spTgt spid="58"/>
                                        </p:tgtEl>
                                        <p:attrNameLst>
                                          <p:attrName>ppt_x</p:attrName>
                                        </p:attrNameLst>
                                      </p:cBhvr>
                                      <p:tavLst>
                                        <p:tav tm="0">
                                          <p:val>
                                            <p:strVal val="#ppt_x"/>
                                          </p:val>
                                        </p:tav>
                                        <p:tav tm="100000">
                                          <p:val>
                                            <p:strVal val="#ppt_x"/>
                                          </p:val>
                                        </p:tav>
                                      </p:tavLst>
                                    </p:anim>
                                    <p:anim calcmode="lin" valueType="num">
                                      <p:cBhvr additive="base">
                                        <p:cTn id="73" dur="500" fill="hold"/>
                                        <p:tgtEl>
                                          <p:spTgt spid="58"/>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70"/>
                                        </p:tgtEl>
                                        <p:attrNameLst>
                                          <p:attrName>style.visibility</p:attrName>
                                        </p:attrNameLst>
                                      </p:cBhvr>
                                      <p:to>
                                        <p:strVal val="visible"/>
                                      </p:to>
                                    </p:set>
                                    <p:anim calcmode="lin" valueType="num">
                                      <p:cBhvr additive="base">
                                        <p:cTn id="76" dur="500" fill="hold"/>
                                        <p:tgtEl>
                                          <p:spTgt spid="70"/>
                                        </p:tgtEl>
                                        <p:attrNameLst>
                                          <p:attrName>ppt_x</p:attrName>
                                        </p:attrNameLst>
                                      </p:cBhvr>
                                      <p:tavLst>
                                        <p:tav tm="0">
                                          <p:val>
                                            <p:strVal val="#ppt_x"/>
                                          </p:val>
                                        </p:tav>
                                        <p:tav tm="100000">
                                          <p:val>
                                            <p:strVal val="#ppt_x"/>
                                          </p:val>
                                        </p:tav>
                                      </p:tavLst>
                                    </p:anim>
                                    <p:anim calcmode="lin" valueType="num">
                                      <p:cBhvr additive="base">
                                        <p:cTn id="77"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73"/>
                                        </p:tgtEl>
                                        <p:attrNameLst>
                                          <p:attrName>style.visibility</p:attrName>
                                        </p:attrNameLst>
                                      </p:cBhvr>
                                      <p:to>
                                        <p:strVal val="visible"/>
                                      </p:to>
                                    </p:set>
                                    <p:anim calcmode="lin" valueType="num">
                                      <p:cBhvr additive="base">
                                        <p:cTn id="82" dur="500" fill="hold"/>
                                        <p:tgtEl>
                                          <p:spTgt spid="73"/>
                                        </p:tgtEl>
                                        <p:attrNameLst>
                                          <p:attrName>ppt_x</p:attrName>
                                        </p:attrNameLst>
                                      </p:cBhvr>
                                      <p:tavLst>
                                        <p:tav tm="0">
                                          <p:val>
                                            <p:strVal val="#ppt_x"/>
                                          </p:val>
                                        </p:tav>
                                        <p:tav tm="100000">
                                          <p:val>
                                            <p:strVal val="#ppt_x"/>
                                          </p:val>
                                        </p:tav>
                                      </p:tavLst>
                                    </p:anim>
                                    <p:anim calcmode="lin" valueType="num">
                                      <p:cBhvr additive="base">
                                        <p:cTn id="83"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60"/>
                                        </p:tgtEl>
                                        <p:attrNameLst>
                                          <p:attrName>style.visibility</p:attrName>
                                        </p:attrNameLst>
                                      </p:cBhvr>
                                      <p:to>
                                        <p:strVal val="visible"/>
                                      </p:to>
                                    </p:set>
                                    <p:anim calcmode="lin" valueType="num">
                                      <p:cBhvr additive="base">
                                        <p:cTn id="88" dur="500" fill="hold"/>
                                        <p:tgtEl>
                                          <p:spTgt spid="60"/>
                                        </p:tgtEl>
                                        <p:attrNameLst>
                                          <p:attrName>ppt_x</p:attrName>
                                        </p:attrNameLst>
                                      </p:cBhvr>
                                      <p:tavLst>
                                        <p:tav tm="0">
                                          <p:val>
                                            <p:strVal val="#ppt_x"/>
                                          </p:val>
                                        </p:tav>
                                        <p:tav tm="100000">
                                          <p:val>
                                            <p:strVal val="#ppt_x"/>
                                          </p:val>
                                        </p:tav>
                                      </p:tavLst>
                                    </p:anim>
                                    <p:anim calcmode="lin" valueType="num">
                                      <p:cBhvr additive="base">
                                        <p:cTn id="89"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69"/>
                                        </p:tgtEl>
                                        <p:attrNameLst>
                                          <p:attrName>style.visibility</p:attrName>
                                        </p:attrNameLst>
                                      </p:cBhvr>
                                      <p:to>
                                        <p:strVal val="visible"/>
                                      </p:to>
                                    </p:set>
                                    <p:animEffect transition="in" filter="fade">
                                      <p:cBhvr>
                                        <p:cTn id="94" dur="1000"/>
                                        <p:tgtEl>
                                          <p:spTgt spid="69"/>
                                        </p:tgtEl>
                                      </p:cBhvr>
                                    </p:animEffect>
                                    <p:anim calcmode="lin" valueType="num">
                                      <p:cBhvr>
                                        <p:cTn id="95" dur="1000" fill="hold"/>
                                        <p:tgtEl>
                                          <p:spTgt spid="69"/>
                                        </p:tgtEl>
                                        <p:attrNameLst>
                                          <p:attrName>ppt_x</p:attrName>
                                        </p:attrNameLst>
                                      </p:cBhvr>
                                      <p:tavLst>
                                        <p:tav tm="0">
                                          <p:val>
                                            <p:strVal val="#ppt_x"/>
                                          </p:val>
                                        </p:tav>
                                        <p:tav tm="100000">
                                          <p:val>
                                            <p:strVal val="#ppt_x"/>
                                          </p:val>
                                        </p:tav>
                                      </p:tavLst>
                                    </p:anim>
                                    <p:anim calcmode="lin" valueType="num">
                                      <p:cBhvr>
                                        <p:cTn id="9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61"/>
                                        </p:tgtEl>
                                        <p:attrNameLst>
                                          <p:attrName>style.visibility</p:attrName>
                                        </p:attrNameLst>
                                      </p:cBhvr>
                                      <p:to>
                                        <p:strVal val="visible"/>
                                      </p:to>
                                    </p:set>
                                    <p:animEffect transition="in" filter="fade">
                                      <p:cBhvr>
                                        <p:cTn id="101" dur="1000"/>
                                        <p:tgtEl>
                                          <p:spTgt spid="61"/>
                                        </p:tgtEl>
                                      </p:cBhvr>
                                    </p:animEffect>
                                    <p:anim calcmode="lin" valueType="num">
                                      <p:cBhvr>
                                        <p:cTn id="102" dur="1000" fill="hold"/>
                                        <p:tgtEl>
                                          <p:spTgt spid="61"/>
                                        </p:tgtEl>
                                        <p:attrNameLst>
                                          <p:attrName>ppt_x</p:attrName>
                                        </p:attrNameLst>
                                      </p:cBhvr>
                                      <p:tavLst>
                                        <p:tav tm="0">
                                          <p:val>
                                            <p:strVal val="#ppt_x"/>
                                          </p:val>
                                        </p:tav>
                                        <p:tav tm="100000">
                                          <p:val>
                                            <p:strVal val="#ppt_x"/>
                                          </p:val>
                                        </p:tav>
                                      </p:tavLst>
                                    </p:anim>
                                    <p:anim calcmode="lin" valueType="num">
                                      <p:cBhvr>
                                        <p:cTn id="103"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nodeType="clickEffect">
                                  <p:stCondLst>
                                    <p:cond delay="0"/>
                                  </p:stCondLst>
                                  <p:childTnLst>
                                    <p:set>
                                      <p:cBhvr>
                                        <p:cTn id="107" dur="1" fill="hold">
                                          <p:stCondLst>
                                            <p:cond delay="0"/>
                                          </p:stCondLst>
                                        </p:cTn>
                                        <p:tgtEl>
                                          <p:spTgt spid="62"/>
                                        </p:tgtEl>
                                        <p:attrNameLst>
                                          <p:attrName>style.visibility</p:attrName>
                                        </p:attrNameLst>
                                      </p:cBhvr>
                                      <p:to>
                                        <p:strVal val="visible"/>
                                      </p:to>
                                    </p:set>
                                    <p:animEffect transition="in" filter="fade">
                                      <p:cBhvr>
                                        <p:cTn id="108" dur="1000"/>
                                        <p:tgtEl>
                                          <p:spTgt spid="62"/>
                                        </p:tgtEl>
                                      </p:cBhvr>
                                    </p:animEffect>
                                    <p:anim calcmode="lin" valueType="num">
                                      <p:cBhvr>
                                        <p:cTn id="109" dur="1000" fill="hold"/>
                                        <p:tgtEl>
                                          <p:spTgt spid="62"/>
                                        </p:tgtEl>
                                        <p:attrNameLst>
                                          <p:attrName>ppt_x</p:attrName>
                                        </p:attrNameLst>
                                      </p:cBhvr>
                                      <p:tavLst>
                                        <p:tav tm="0">
                                          <p:val>
                                            <p:strVal val="#ppt_x"/>
                                          </p:val>
                                        </p:tav>
                                        <p:tav tm="100000">
                                          <p:val>
                                            <p:strVal val="#ppt_x"/>
                                          </p:val>
                                        </p:tav>
                                      </p:tavLst>
                                    </p:anim>
                                    <p:anim calcmode="lin" valueType="num">
                                      <p:cBhvr>
                                        <p:cTn id="110"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71"/>
                                        </p:tgtEl>
                                        <p:attrNameLst>
                                          <p:attrName>style.visibility</p:attrName>
                                        </p:attrNameLst>
                                      </p:cBhvr>
                                      <p:to>
                                        <p:strVal val="visible"/>
                                      </p:to>
                                    </p:set>
                                    <p:anim calcmode="lin" valueType="num">
                                      <p:cBhvr additive="base">
                                        <p:cTn id="115" dur="500" fill="hold"/>
                                        <p:tgtEl>
                                          <p:spTgt spid="71"/>
                                        </p:tgtEl>
                                        <p:attrNameLst>
                                          <p:attrName>ppt_x</p:attrName>
                                        </p:attrNameLst>
                                      </p:cBhvr>
                                      <p:tavLst>
                                        <p:tav tm="0">
                                          <p:val>
                                            <p:strVal val="#ppt_x"/>
                                          </p:val>
                                        </p:tav>
                                        <p:tav tm="100000">
                                          <p:val>
                                            <p:strVal val="#ppt_x"/>
                                          </p:val>
                                        </p:tav>
                                      </p:tavLst>
                                    </p:anim>
                                    <p:anim calcmode="lin" valueType="num">
                                      <p:cBhvr additive="base">
                                        <p:cTn id="116" dur="500" fill="hold"/>
                                        <p:tgtEl>
                                          <p:spTgt spid="71"/>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72"/>
                                        </p:tgtEl>
                                        <p:attrNameLst>
                                          <p:attrName>style.visibility</p:attrName>
                                        </p:attrNameLst>
                                      </p:cBhvr>
                                      <p:to>
                                        <p:strVal val="visible"/>
                                      </p:to>
                                    </p:set>
                                    <p:anim calcmode="lin" valueType="num">
                                      <p:cBhvr additive="base">
                                        <p:cTn id="119" dur="500" fill="hold"/>
                                        <p:tgtEl>
                                          <p:spTgt spid="72"/>
                                        </p:tgtEl>
                                        <p:attrNameLst>
                                          <p:attrName>ppt_x</p:attrName>
                                        </p:attrNameLst>
                                      </p:cBhvr>
                                      <p:tavLst>
                                        <p:tav tm="0">
                                          <p:val>
                                            <p:strVal val="#ppt_x"/>
                                          </p:val>
                                        </p:tav>
                                        <p:tav tm="100000">
                                          <p:val>
                                            <p:strVal val="#ppt_x"/>
                                          </p:val>
                                        </p:tav>
                                      </p:tavLst>
                                    </p:anim>
                                    <p:anim calcmode="lin" valueType="num">
                                      <p:cBhvr additive="base">
                                        <p:cTn id="12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6" presetClass="entr" presetSubtype="16" fill="hold" grpId="0" nodeType="clickEffect">
                                  <p:stCondLst>
                                    <p:cond delay="0"/>
                                  </p:stCondLst>
                                  <p:childTnLst>
                                    <p:set>
                                      <p:cBhvr>
                                        <p:cTn id="124" dur="1" fill="hold">
                                          <p:stCondLst>
                                            <p:cond delay="0"/>
                                          </p:stCondLst>
                                        </p:cTn>
                                        <p:tgtEl>
                                          <p:spTgt spid="63"/>
                                        </p:tgtEl>
                                        <p:attrNameLst>
                                          <p:attrName>style.visibility</p:attrName>
                                        </p:attrNameLst>
                                      </p:cBhvr>
                                      <p:to>
                                        <p:strVal val="visible"/>
                                      </p:to>
                                    </p:set>
                                    <p:animEffect transition="in" filter="circle(in)">
                                      <p:cBhvr>
                                        <p:cTn id="125" dur="2000"/>
                                        <p:tgtEl>
                                          <p:spTgt spid="63"/>
                                        </p:tgtEl>
                                      </p:cBhvr>
                                    </p:animEffect>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nodeType="clickEffect">
                                  <p:stCondLst>
                                    <p:cond delay="0"/>
                                  </p:stCondLst>
                                  <p:childTnLst>
                                    <p:set>
                                      <p:cBhvr>
                                        <p:cTn id="129" dur="1" fill="hold">
                                          <p:stCondLst>
                                            <p:cond delay="0"/>
                                          </p:stCondLst>
                                        </p:cTn>
                                        <p:tgtEl>
                                          <p:spTgt spid="64"/>
                                        </p:tgtEl>
                                        <p:attrNameLst>
                                          <p:attrName>style.visibility</p:attrName>
                                        </p:attrNameLst>
                                      </p:cBhvr>
                                      <p:to>
                                        <p:strVal val="visible"/>
                                      </p:to>
                                    </p:set>
                                    <p:animEffect transition="in" filter="fade">
                                      <p:cBhvr>
                                        <p:cTn id="130" dur="1000"/>
                                        <p:tgtEl>
                                          <p:spTgt spid="64"/>
                                        </p:tgtEl>
                                      </p:cBhvr>
                                    </p:animEffect>
                                    <p:anim calcmode="lin" valueType="num">
                                      <p:cBhvr>
                                        <p:cTn id="131" dur="1000" fill="hold"/>
                                        <p:tgtEl>
                                          <p:spTgt spid="64"/>
                                        </p:tgtEl>
                                        <p:attrNameLst>
                                          <p:attrName>ppt_x</p:attrName>
                                        </p:attrNameLst>
                                      </p:cBhvr>
                                      <p:tavLst>
                                        <p:tav tm="0">
                                          <p:val>
                                            <p:strVal val="#ppt_x"/>
                                          </p:val>
                                        </p:tav>
                                        <p:tav tm="100000">
                                          <p:val>
                                            <p:strVal val="#ppt_x"/>
                                          </p:val>
                                        </p:tav>
                                      </p:tavLst>
                                    </p:anim>
                                    <p:anim calcmode="lin" valueType="num">
                                      <p:cBhvr>
                                        <p:cTn id="132"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74"/>
                                        </p:tgtEl>
                                        <p:attrNameLst>
                                          <p:attrName>style.visibility</p:attrName>
                                        </p:attrNameLst>
                                      </p:cBhvr>
                                      <p:to>
                                        <p:strVal val="visible"/>
                                      </p:to>
                                    </p:set>
                                    <p:anim calcmode="lin" valueType="num">
                                      <p:cBhvr additive="base">
                                        <p:cTn id="137" dur="500" fill="hold"/>
                                        <p:tgtEl>
                                          <p:spTgt spid="74"/>
                                        </p:tgtEl>
                                        <p:attrNameLst>
                                          <p:attrName>ppt_x</p:attrName>
                                        </p:attrNameLst>
                                      </p:cBhvr>
                                      <p:tavLst>
                                        <p:tav tm="0">
                                          <p:val>
                                            <p:strVal val="#ppt_x"/>
                                          </p:val>
                                        </p:tav>
                                        <p:tav tm="100000">
                                          <p:val>
                                            <p:strVal val="#ppt_x"/>
                                          </p:val>
                                        </p:tav>
                                      </p:tavLst>
                                    </p:anim>
                                    <p:anim calcmode="lin" valueType="num">
                                      <p:cBhvr additive="base">
                                        <p:cTn id="138"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6" presetClass="entr" presetSubtype="16" fill="hold" grpId="0" nodeType="clickEffect">
                                  <p:stCondLst>
                                    <p:cond delay="0"/>
                                  </p:stCondLst>
                                  <p:childTnLst>
                                    <p:set>
                                      <p:cBhvr>
                                        <p:cTn id="142" dur="1" fill="hold">
                                          <p:stCondLst>
                                            <p:cond delay="0"/>
                                          </p:stCondLst>
                                        </p:cTn>
                                        <p:tgtEl>
                                          <p:spTgt spid="75"/>
                                        </p:tgtEl>
                                        <p:attrNameLst>
                                          <p:attrName>style.visibility</p:attrName>
                                        </p:attrNameLst>
                                      </p:cBhvr>
                                      <p:to>
                                        <p:strVal val="visible"/>
                                      </p:to>
                                    </p:set>
                                    <p:animEffect transition="in" filter="circle(in)">
                                      <p:cBhvr>
                                        <p:cTn id="143" dur="2000"/>
                                        <p:tgtEl>
                                          <p:spTgt spid="75"/>
                                        </p:tgtEl>
                                      </p:cBhvr>
                                    </p:animEffect>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nodeType="clickEffect">
                                  <p:stCondLst>
                                    <p:cond delay="0"/>
                                  </p:stCondLst>
                                  <p:childTnLst>
                                    <p:set>
                                      <p:cBhvr>
                                        <p:cTn id="147" dur="1" fill="hold">
                                          <p:stCondLst>
                                            <p:cond delay="0"/>
                                          </p:stCondLst>
                                        </p:cTn>
                                        <p:tgtEl>
                                          <p:spTgt spid="76"/>
                                        </p:tgtEl>
                                        <p:attrNameLst>
                                          <p:attrName>style.visibility</p:attrName>
                                        </p:attrNameLst>
                                      </p:cBhvr>
                                      <p:to>
                                        <p:strVal val="visible"/>
                                      </p:to>
                                    </p:set>
                                    <p:anim calcmode="lin" valueType="num">
                                      <p:cBhvr additive="base">
                                        <p:cTn id="148" dur="500" fill="hold"/>
                                        <p:tgtEl>
                                          <p:spTgt spid="76"/>
                                        </p:tgtEl>
                                        <p:attrNameLst>
                                          <p:attrName>ppt_x</p:attrName>
                                        </p:attrNameLst>
                                      </p:cBhvr>
                                      <p:tavLst>
                                        <p:tav tm="0">
                                          <p:val>
                                            <p:strVal val="#ppt_x"/>
                                          </p:val>
                                        </p:tav>
                                        <p:tav tm="100000">
                                          <p:val>
                                            <p:strVal val="#ppt_x"/>
                                          </p:val>
                                        </p:tav>
                                      </p:tavLst>
                                    </p:anim>
                                    <p:anim calcmode="lin" valueType="num">
                                      <p:cBhvr additive="base">
                                        <p:cTn id="149"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95" grpId="0" build="p" autoUpdateAnimBg="0"/>
      <p:bldP spid="3" grpId="0"/>
      <p:bldP spid="55" grpId="0"/>
      <p:bldP spid="56" grpId="0"/>
      <p:bldP spid="57" grpId="0" animBg="1"/>
      <p:bldP spid="58" grpId="0" animBg="1"/>
      <p:bldP spid="59" grpId="0" animBg="1"/>
      <p:bldP spid="60" grpId="0" animBg="1"/>
      <p:bldP spid="63" grpId="0" animBg="1"/>
      <p:bldP spid="65" grpId="0" animBg="1"/>
      <p:bldP spid="66" grpId="0" animBg="1"/>
      <p:bldP spid="67" grpId="0" animBg="1"/>
      <p:bldP spid="68" grpId="0" animBg="1"/>
      <p:bldP spid="70" grpId="0" animBg="1"/>
      <p:bldP spid="71" grpId="0" animBg="1"/>
      <p:bldP spid="72" grpId="0" animBg="1"/>
      <p:bldP spid="73" grpId="0" animBg="1"/>
      <p:bldP spid="74" grpId="0" animBg="1"/>
      <p:bldP spid="7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44"/>
          <p:cNvSpPr>
            <a:spLocks noChangeShapeType="1"/>
          </p:cNvSpPr>
          <p:nvPr/>
        </p:nvSpPr>
        <p:spPr bwMode="auto">
          <a:xfrm flipV="1">
            <a:off x="7621465" y="525433"/>
            <a:ext cx="1599467" cy="28205"/>
          </a:xfrm>
          <a:prstGeom prst="line">
            <a:avLst/>
          </a:prstGeom>
          <a:noFill/>
          <a:ln w="38100">
            <a:solidFill>
              <a:srgbClr val="00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3" name="Line 44"/>
          <p:cNvSpPr>
            <a:spLocks noChangeShapeType="1"/>
          </p:cNvSpPr>
          <p:nvPr/>
        </p:nvSpPr>
        <p:spPr bwMode="auto">
          <a:xfrm flipV="1">
            <a:off x="7634598" y="2326628"/>
            <a:ext cx="1571625" cy="19050"/>
          </a:xfrm>
          <a:prstGeom prst="line">
            <a:avLst/>
          </a:prstGeom>
          <a:noFill/>
          <a:ln w="38100">
            <a:solidFill>
              <a:srgbClr val="0033CC"/>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4" name="Line 22"/>
          <p:cNvSpPr>
            <a:spLocks noChangeShapeType="1"/>
          </p:cNvSpPr>
          <p:nvPr/>
        </p:nvSpPr>
        <p:spPr bwMode="auto">
          <a:xfrm flipH="1" flipV="1">
            <a:off x="9192345" y="533541"/>
            <a:ext cx="1" cy="225585"/>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5" name="Line 34"/>
          <p:cNvSpPr>
            <a:spLocks noChangeShapeType="1"/>
          </p:cNvSpPr>
          <p:nvPr/>
        </p:nvSpPr>
        <p:spPr bwMode="auto">
          <a:xfrm>
            <a:off x="8655464" y="1890946"/>
            <a:ext cx="1166814" cy="0"/>
          </a:xfrm>
          <a:prstGeom prst="line">
            <a:avLst/>
          </a:prstGeom>
          <a:noFill/>
          <a:ln w="38100">
            <a:solidFill>
              <a:srgbClr val="3E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3856061334"/>
              </p:ext>
            </p:extLst>
          </p:nvPr>
        </p:nvGraphicFramePr>
        <p:xfrm>
          <a:off x="9636767" y="121905"/>
          <a:ext cx="454875" cy="522264"/>
        </p:xfrm>
        <a:graphic>
          <a:graphicData uri="http://schemas.openxmlformats.org/presentationml/2006/ole">
            <mc:AlternateContent xmlns:mc="http://schemas.openxmlformats.org/markup-compatibility/2006">
              <mc:Choice xmlns:v="urn:schemas-microsoft-com:vml" Requires="v">
                <p:oleObj spid="_x0000_s371920" name="公式" r:id="rId3" imgW="139680" imgH="139680" progId="Equation.3">
                  <p:embed/>
                </p:oleObj>
              </mc:Choice>
              <mc:Fallback>
                <p:oleObj name="公式" r:id="rId3" imgW="139680" imgH="139680" progId="Equation.3">
                  <p:embed/>
                  <p:pic>
                    <p:nvPicPr>
                      <p:cNvPr id="0" name=""/>
                      <p:cNvPicPr>
                        <a:picLocks noChangeAspect="1" noChangeArrowheads="1"/>
                      </p:cNvPicPr>
                      <p:nvPr/>
                    </p:nvPicPr>
                    <p:blipFill>
                      <a:blip r:embed="rId4"/>
                      <a:srcRect/>
                      <a:stretch>
                        <a:fillRect/>
                      </a:stretch>
                    </p:blipFill>
                    <p:spPr bwMode="auto">
                      <a:xfrm>
                        <a:off x="9636767" y="121905"/>
                        <a:ext cx="454875" cy="522264"/>
                      </a:xfrm>
                      <a:prstGeom prst="rect">
                        <a:avLst/>
                      </a:prstGeom>
                      <a:solidFill>
                        <a:srgbClr val="FFFF00"/>
                      </a:solidFill>
                      <a:ln>
                        <a:noFill/>
                      </a:ln>
                      <a:effectLst/>
                      <a:extLst/>
                    </p:spPr>
                  </p:pic>
                </p:oleObj>
              </mc:Fallback>
            </mc:AlternateContent>
          </a:graphicData>
        </a:graphic>
      </p:graphicFrame>
      <p:graphicFrame>
        <p:nvGraphicFramePr>
          <p:cNvPr id="7" name="Object 2"/>
          <p:cNvGraphicFramePr>
            <a:graphicFrameLocks noChangeAspect="1"/>
          </p:cNvGraphicFramePr>
          <p:nvPr>
            <p:extLst>
              <p:ext uri="{D42A27DB-BD31-4B8C-83A1-F6EECF244321}">
                <p14:modId xmlns:p14="http://schemas.microsoft.com/office/powerpoint/2010/main" val="935423945"/>
              </p:ext>
            </p:extLst>
          </p:nvPr>
        </p:nvGraphicFramePr>
        <p:xfrm>
          <a:off x="9820257" y="1875922"/>
          <a:ext cx="414327" cy="283891"/>
        </p:xfrm>
        <a:graphic>
          <a:graphicData uri="http://schemas.openxmlformats.org/presentationml/2006/ole">
            <mc:AlternateContent xmlns:mc="http://schemas.openxmlformats.org/markup-compatibility/2006">
              <mc:Choice xmlns:v="urn:schemas-microsoft-com:vml" Requires="v">
                <p:oleObj spid="_x0000_s371921" name="公式" r:id="rId5" imgW="126720" imgH="75960" progId="Equation.3">
                  <p:embed/>
                </p:oleObj>
              </mc:Choice>
              <mc:Fallback>
                <p:oleObj name="公式" r:id="rId5" imgW="126720" imgH="75960" progId="Equation.3">
                  <p:embed/>
                  <p:pic>
                    <p:nvPicPr>
                      <p:cNvPr id="0" name=""/>
                      <p:cNvPicPr>
                        <a:picLocks noChangeAspect="1" noChangeArrowheads="1"/>
                      </p:cNvPicPr>
                      <p:nvPr/>
                    </p:nvPicPr>
                    <p:blipFill>
                      <a:blip r:embed="rId6"/>
                      <a:srcRect/>
                      <a:stretch>
                        <a:fillRect/>
                      </a:stretch>
                    </p:blipFill>
                    <p:spPr bwMode="auto">
                      <a:xfrm>
                        <a:off x="9820257" y="1875922"/>
                        <a:ext cx="414327" cy="283891"/>
                      </a:xfrm>
                      <a:prstGeom prst="rect">
                        <a:avLst/>
                      </a:prstGeom>
                      <a:solidFill>
                        <a:srgbClr val="FFFF00"/>
                      </a:solidFill>
                      <a:ln>
                        <a:noFill/>
                      </a:ln>
                      <a:effectLst/>
                      <a:extLst/>
                    </p:spPr>
                  </p:pic>
                </p:oleObj>
              </mc:Fallback>
            </mc:AlternateContent>
          </a:graphicData>
        </a:graphic>
      </p:graphicFrame>
      <p:sp>
        <p:nvSpPr>
          <p:cNvPr id="8" name="Oval 47"/>
          <p:cNvSpPr>
            <a:spLocks noChangeArrowheads="1"/>
          </p:cNvSpPr>
          <p:nvPr/>
        </p:nvSpPr>
        <p:spPr bwMode="auto">
          <a:xfrm>
            <a:off x="9046197" y="989320"/>
            <a:ext cx="300744" cy="295123"/>
          </a:xfrm>
          <a:prstGeom prst="ellipse">
            <a:avLst/>
          </a:prstGeom>
          <a:solidFill>
            <a:srgbClr val="00B0F0"/>
          </a:solidFill>
          <a:ln w="28575">
            <a:solidFill>
              <a:srgbClr val="FF0000"/>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 name="Object 2"/>
          <p:cNvGraphicFramePr>
            <a:graphicFrameLocks noChangeAspect="1"/>
          </p:cNvGraphicFramePr>
          <p:nvPr>
            <p:extLst>
              <p:ext uri="{D42A27DB-BD31-4B8C-83A1-F6EECF244321}">
                <p14:modId xmlns:p14="http://schemas.microsoft.com/office/powerpoint/2010/main" val="4277097576"/>
              </p:ext>
            </p:extLst>
          </p:nvPr>
        </p:nvGraphicFramePr>
        <p:xfrm>
          <a:off x="9423528" y="1088189"/>
          <a:ext cx="536973" cy="450606"/>
        </p:xfrm>
        <a:graphic>
          <a:graphicData uri="http://schemas.openxmlformats.org/presentationml/2006/ole">
            <mc:AlternateContent xmlns:mc="http://schemas.openxmlformats.org/markup-compatibility/2006">
              <mc:Choice xmlns:v="urn:schemas-microsoft-com:vml" Requires="v">
                <p:oleObj spid="_x0000_s371922" name="公式" r:id="rId7" imgW="228600" imgH="139680" progId="Equation.3">
                  <p:embed/>
                </p:oleObj>
              </mc:Choice>
              <mc:Fallback>
                <p:oleObj name="公式" r:id="rId7" imgW="228600" imgH="139680" progId="Equation.3">
                  <p:embed/>
                  <p:pic>
                    <p:nvPicPr>
                      <p:cNvPr id="0" name=""/>
                      <p:cNvPicPr>
                        <a:picLocks noChangeAspect="1" noChangeArrowheads="1"/>
                      </p:cNvPicPr>
                      <p:nvPr/>
                    </p:nvPicPr>
                    <p:blipFill>
                      <a:blip r:embed="rId8"/>
                      <a:srcRect/>
                      <a:stretch>
                        <a:fillRect/>
                      </a:stretch>
                    </p:blipFill>
                    <p:spPr bwMode="auto">
                      <a:xfrm>
                        <a:off x="9423528" y="1088189"/>
                        <a:ext cx="536973" cy="450606"/>
                      </a:xfrm>
                      <a:prstGeom prst="rect">
                        <a:avLst/>
                      </a:prstGeom>
                      <a:solidFill>
                        <a:srgbClr val="FFFF00"/>
                      </a:solidFill>
                      <a:ln>
                        <a:noFill/>
                      </a:ln>
                      <a:effectLst/>
                      <a:extLst/>
                    </p:spPr>
                  </p:pic>
                </p:oleObj>
              </mc:Fallback>
            </mc:AlternateContent>
          </a:graphicData>
        </a:graphic>
      </p:graphicFrame>
      <p:sp>
        <p:nvSpPr>
          <p:cNvPr id="10" name="Line 22"/>
          <p:cNvSpPr>
            <a:spLocks noChangeShapeType="1"/>
          </p:cNvSpPr>
          <p:nvPr/>
        </p:nvSpPr>
        <p:spPr bwMode="auto">
          <a:xfrm flipH="1" flipV="1">
            <a:off x="7620766" y="1690058"/>
            <a:ext cx="1" cy="655621"/>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11" name="Line 34"/>
          <p:cNvSpPr>
            <a:spLocks noChangeShapeType="1"/>
          </p:cNvSpPr>
          <p:nvPr/>
        </p:nvSpPr>
        <p:spPr bwMode="auto">
          <a:xfrm>
            <a:off x="7472597" y="1465682"/>
            <a:ext cx="3048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2" name="Line 35"/>
          <p:cNvSpPr>
            <a:spLocks noChangeShapeType="1"/>
          </p:cNvSpPr>
          <p:nvPr/>
        </p:nvSpPr>
        <p:spPr bwMode="auto">
          <a:xfrm flipV="1">
            <a:off x="7558397" y="1690057"/>
            <a:ext cx="152400" cy="0"/>
          </a:xfrm>
          <a:prstGeom prst="line">
            <a:avLst/>
          </a:prstGeom>
          <a:noFill/>
          <a:ln w="38100">
            <a:solidFill>
              <a:srgbClr val="FF0000"/>
            </a:solidFill>
            <a:round/>
            <a:headEnd/>
            <a:tailEnd/>
          </a:ln>
        </p:spPr>
        <p:txBody>
          <a:bodyPr wrap="none" anchor="ctr"/>
          <a:lstStyle/>
          <a:p>
            <a:pPr fontAlgn="auto">
              <a:spcBef>
                <a:spcPts val="0"/>
              </a:spcBef>
              <a:spcAft>
                <a:spcPts val="0"/>
              </a:spcAft>
              <a:defRPr/>
            </a:pPr>
            <a:endParaRPr lang="zh-CN" altLang="en-US" b="1" kern="0">
              <a:solidFill>
                <a:sysClr val="windowText" lastClr="000000"/>
              </a:solidFill>
              <a:latin typeface="+mn-lt"/>
              <a:ea typeface="+mn-ea"/>
            </a:endParaRPr>
          </a:p>
        </p:txBody>
      </p:sp>
      <p:sp>
        <p:nvSpPr>
          <p:cNvPr id="13" name="Line 22"/>
          <p:cNvSpPr>
            <a:spLocks noChangeShapeType="1"/>
          </p:cNvSpPr>
          <p:nvPr/>
        </p:nvSpPr>
        <p:spPr bwMode="auto">
          <a:xfrm flipH="1" flipV="1">
            <a:off x="7620765" y="576686"/>
            <a:ext cx="698" cy="903963"/>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graphicFrame>
        <p:nvGraphicFramePr>
          <p:cNvPr id="14" name="Object 2"/>
          <p:cNvGraphicFramePr>
            <a:graphicFrameLocks noChangeAspect="1"/>
          </p:cNvGraphicFramePr>
          <p:nvPr>
            <p:extLst>
              <p:ext uri="{D42A27DB-BD31-4B8C-83A1-F6EECF244321}">
                <p14:modId xmlns:p14="http://schemas.microsoft.com/office/powerpoint/2010/main" val="301153326"/>
              </p:ext>
            </p:extLst>
          </p:nvPr>
        </p:nvGraphicFramePr>
        <p:xfrm>
          <a:off x="6968686" y="1036943"/>
          <a:ext cx="422947" cy="653114"/>
        </p:xfrm>
        <a:graphic>
          <a:graphicData uri="http://schemas.openxmlformats.org/presentationml/2006/ole">
            <mc:AlternateContent xmlns:mc="http://schemas.openxmlformats.org/markup-compatibility/2006">
              <mc:Choice xmlns:v="urn:schemas-microsoft-com:vml" Requires="v">
                <p:oleObj spid="_x0000_s371923" name="公式" r:id="rId9" imgW="203040" imgH="228600" progId="Equation.3">
                  <p:embed/>
                </p:oleObj>
              </mc:Choice>
              <mc:Fallback>
                <p:oleObj name="公式" r:id="rId9" imgW="203040" imgH="228600" progId="Equation.3">
                  <p:embed/>
                  <p:pic>
                    <p:nvPicPr>
                      <p:cNvPr id="0" name=""/>
                      <p:cNvPicPr>
                        <a:picLocks noChangeAspect="1" noChangeArrowheads="1"/>
                      </p:cNvPicPr>
                      <p:nvPr/>
                    </p:nvPicPr>
                    <p:blipFill>
                      <a:blip r:embed="rId10"/>
                      <a:srcRect/>
                      <a:stretch>
                        <a:fillRect/>
                      </a:stretch>
                    </p:blipFill>
                    <p:spPr bwMode="auto">
                      <a:xfrm>
                        <a:off x="6968686" y="1036943"/>
                        <a:ext cx="422947" cy="653114"/>
                      </a:xfrm>
                      <a:prstGeom prst="rect">
                        <a:avLst/>
                      </a:prstGeom>
                      <a:solidFill>
                        <a:srgbClr val="FFFF00"/>
                      </a:solidFill>
                      <a:ln>
                        <a:noFill/>
                      </a:ln>
                      <a:effectLst/>
                      <a:extLst/>
                    </p:spPr>
                  </p:pic>
                </p:oleObj>
              </mc:Fallback>
            </mc:AlternateContent>
          </a:graphicData>
        </a:graphic>
      </p:graphicFrame>
      <p:sp>
        <p:nvSpPr>
          <p:cNvPr id="15" name="Line 22"/>
          <p:cNvSpPr>
            <a:spLocks noChangeShapeType="1"/>
          </p:cNvSpPr>
          <p:nvPr/>
        </p:nvSpPr>
        <p:spPr bwMode="auto">
          <a:xfrm flipH="1" flipV="1">
            <a:off x="9192344" y="1890946"/>
            <a:ext cx="4500" cy="435682"/>
          </a:xfrm>
          <a:prstGeom prst="line">
            <a:avLst/>
          </a:prstGeom>
          <a:noFill/>
          <a:ln w="28575">
            <a:solidFill>
              <a:srgbClr val="0000FF"/>
            </a:solidFill>
            <a:round/>
            <a:headEnd/>
            <a:tailEnd/>
          </a:ln>
          <a:effectLst/>
        </p:spPr>
        <p:txBody>
          <a:bodyPr wrap="none"/>
          <a:lstStyle/>
          <a:p>
            <a:pPr fontAlgn="auto">
              <a:spcBef>
                <a:spcPts val="0"/>
              </a:spcBef>
              <a:spcAft>
                <a:spcPts val="0"/>
              </a:spcAft>
              <a:defRPr/>
            </a:pPr>
            <a:endParaRPr lang="zh-CN" altLang="en-US" sz="2800" b="1">
              <a:latin typeface="+mj-ea"/>
              <a:ea typeface="+mj-ea"/>
            </a:endParaRPr>
          </a:p>
        </p:txBody>
      </p:sp>
      <p:sp>
        <p:nvSpPr>
          <p:cNvPr id="16" name="Freeform 51"/>
          <p:cNvSpPr>
            <a:spLocks/>
          </p:cNvSpPr>
          <p:nvPr/>
        </p:nvSpPr>
        <p:spPr bwMode="auto">
          <a:xfrm rot="19263551">
            <a:off x="7952989" y="1206854"/>
            <a:ext cx="792162" cy="207963"/>
          </a:xfrm>
          <a:custGeom>
            <a:avLst/>
            <a:gdLst>
              <a:gd name="T0" fmla="*/ 0 w 865"/>
              <a:gd name="T1" fmla="*/ 2147483646 h 159"/>
              <a:gd name="T2" fmla="*/ 2147483646 w 865"/>
              <a:gd name="T3" fmla="*/ 2147483646 h 159"/>
              <a:gd name="T4" fmla="*/ 2147483646 w 865"/>
              <a:gd name="T5" fmla="*/ 2147483646 h 159"/>
              <a:gd name="T6" fmla="*/ 2147483646 w 865"/>
              <a:gd name="T7" fmla="*/ 2147483646 h 159"/>
              <a:gd name="T8" fmla="*/ 2147483646 w 865"/>
              <a:gd name="T9" fmla="*/ 2147483646 h 159"/>
              <a:gd name="T10" fmla="*/ 2147483646 w 865"/>
              <a:gd name="T11" fmla="*/ 2147483646 h 159"/>
              <a:gd name="T12" fmla="*/ 2147483646 w 865"/>
              <a:gd name="T13" fmla="*/ 2147483646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 name="Freeform 51"/>
          <p:cNvSpPr>
            <a:spLocks/>
          </p:cNvSpPr>
          <p:nvPr/>
        </p:nvSpPr>
        <p:spPr bwMode="auto">
          <a:xfrm rot="19263551">
            <a:off x="8182122" y="1333563"/>
            <a:ext cx="792162" cy="207963"/>
          </a:xfrm>
          <a:custGeom>
            <a:avLst/>
            <a:gdLst>
              <a:gd name="T0" fmla="*/ 0 w 865"/>
              <a:gd name="T1" fmla="*/ 2147483646 h 159"/>
              <a:gd name="T2" fmla="*/ 2147483646 w 865"/>
              <a:gd name="T3" fmla="*/ 2147483646 h 159"/>
              <a:gd name="T4" fmla="*/ 2147483646 w 865"/>
              <a:gd name="T5" fmla="*/ 2147483646 h 159"/>
              <a:gd name="T6" fmla="*/ 2147483646 w 865"/>
              <a:gd name="T7" fmla="*/ 2147483646 h 159"/>
              <a:gd name="T8" fmla="*/ 2147483646 w 865"/>
              <a:gd name="T9" fmla="*/ 2147483646 h 159"/>
              <a:gd name="T10" fmla="*/ 2147483646 w 865"/>
              <a:gd name="T11" fmla="*/ 2147483646 h 159"/>
              <a:gd name="T12" fmla="*/ 2147483646 w 865"/>
              <a:gd name="T13" fmla="*/ 2147483646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 name="Oval 47"/>
          <p:cNvSpPr>
            <a:spLocks noChangeArrowheads="1"/>
          </p:cNvSpPr>
          <p:nvPr/>
        </p:nvSpPr>
        <p:spPr bwMode="auto">
          <a:xfrm>
            <a:off x="8649525" y="763733"/>
            <a:ext cx="1142813" cy="217300"/>
          </a:xfrm>
          <a:prstGeom prst="rect">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 name="Line 22"/>
          <p:cNvSpPr>
            <a:spLocks noChangeShapeType="1"/>
          </p:cNvSpPr>
          <p:nvPr/>
        </p:nvSpPr>
        <p:spPr bwMode="auto">
          <a:xfrm flipV="1">
            <a:off x="9194595" y="1292506"/>
            <a:ext cx="0" cy="528040"/>
          </a:xfrm>
          <a:prstGeom prst="line">
            <a:avLst/>
          </a:prstGeom>
          <a:noFill/>
          <a:ln w="28575">
            <a:solidFill>
              <a:srgbClr val="008000"/>
            </a:solidFill>
            <a:round/>
            <a:headEnd type="arrow" w="med" len="med"/>
            <a:tailEnd type="none" w="med" len="med"/>
          </a:ln>
          <a:effectLst/>
        </p:spPr>
        <p:txBody>
          <a:bodyPr wrap="none"/>
          <a:lstStyle/>
          <a:p>
            <a:pPr fontAlgn="auto">
              <a:spcBef>
                <a:spcPts val="0"/>
              </a:spcBef>
              <a:spcAft>
                <a:spcPts val="0"/>
              </a:spcAft>
              <a:defRPr/>
            </a:pPr>
            <a:endParaRPr lang="zh-CN" altLang="en-US" sz="2800" b="1">
              <a:latin typeface="+mj-ea"/>
              <a:ea typeface="+mj-ea"/>
            </a:endParaRPr>
          </a:p>
        </p:txBody>
      </p:sp>
      <p:sp>
        <p:nvSpPr>
          <p:cNvPr id="20" name="矩形 19"/>
          <p:cNvSpPr/>
          <p:nvPr/>
        </p:nvSpPr>
        <p:spPr>
          <a:xfrm>
            <a:off x="2079483" y="632872"/>
            <a:ext cx="4151107" cy="1384995"/>
          </a:xfrm>
          <a:prstGeom prst="rect">
            <a:avLst/>
          </a:prstGeom>
        </p:spPr>
        <p:txBody>
          <a:bodyPr wrap="square">
            <a:spAutoFit/>
          </a:bodyPr>
          <a:lstStyle/>
          <a:p>
            <a:r>
              <a:rPr lang="zh-CN" altLang="en-US" sz="2800" b="1" i="0" dirty="0">
                <a:solidFill>
                  <a:srgbClr val="9900CC"/>
                </a:solidFill>
                <a:latin typeface="宋体" panose="02010600030101010101" pitchFamily="2" charset="-122"/>
              </a:rPr>
              <a:t>能量守恒：</a:t>
            </a:r>
            <a:r>
              <a:rPr lang="zh-CN" altLang="en-US" sz="2800" b="1" i="0" dirty="0">
                <a:solidFill>
                  <a:srgbClr val="C00000"/>
                </a:solidFill>
                <a:latin typeface="宋体" panose="02010600030101010101" pitchFamily="2" charset="-122"/>
              </a:rPr>
              <a:t>电子初动能</a:t>
            </a:r>
            <a:r>
              <a:rPr lang="en-US" altLang="zh-CN" sz="2800" b="1" i="0" dirty="0">
                <a:solidFill>
                  <a:srgbClr val="C00000"/>
                </a:solidFill>
                <a:latin typeface="宋体" panose="02010600030101010101" pitchFamily="2" charset="-122"/>
              </a:rPr>
              <a:t>=</a:t>
            </a:r>
            <a:r>
              <a:rPr lang="zh-CN" altLang="en-US" sz="2800" b="1" i="0" dirty="0">
                <a:solidFill>
                  <a:srgbClr val="C00000"/>
                </a:solidFill>
                <a:latin typeface="宋体" panose="02010600030101010101" pitchFamily="2" charset="-122"/>
              </a:rPr>
              <a:t>电势能差</a:t>
            </a:r>
            <a:r>
              <a:rPr lang="en-US" altLang="zh-CN" sz="2800" b="1" i="0" dirty="0" err="1">
                <a:solidFill>
                  <a:srgbClr val="009900"/>
                </a:solidFill>
                <a:latin typeface="宋体" panose="02010600030101010101" pitchFamily="2" charset="-122"/>
              </a:rPr>
              <a:t>e</a:t>
            </a:r>
            <a:r>
              <a:rPr lang="en-US" altLang="zh-CN" sz="2800" b="1" dirty="0" err="1">
                <a:solidFill>
                  <a:srgbClr val="009900"/>
                </a:solidFill>
              </a:rPr>
              <a:t>U</a:t>
            </a:r>
            <a:r>
              <a:rPr lang="en-US" altLang="zh-CN" sz="2800" b="1" baseline="-25000" dirty="0" err="1">
                <a:solidFill>
                  <a:srgbClr val="009900"/>
                </a:solidFill>
              </a:rPr>
              <a:t>a</a:t>
            </a:r>
            <a:r>
              <a:rPr lang="en-US" altLang="zh-CN" sz="2800" b="1" dirty="0">
                <a:solidFill>
                  <a:srgbClr val="C00000"/>
                </a:solidFill>
              </a:rPr>
              <a:t> </a:t>
            </a:r>
            <a:r>
              <a:rPr lang="en-US" altLang="zh-CN" sz="2800" b="1" dirty="0">
                <a:solidFill>
                  <a:srgbClr val="3E0000"/>
                </a:solidFill>
              </a:rPr>
              <a:t>,</a:t>
            </a:r>
            <a:r>
              <a:rPr lang="zh-CN" altLang="en-US" sz="2800" b="1" i="0" dirty="0">
                <a:solidFill>
                  <a:srgbClr val="3E0000"/>
                </a:solidFill>
                <a:latin typeface="宋体" panose="02010600030101010101" pitchFamily="2" charset="-122"/>
              </a:rPr>
              <a:t>电子刚好达到</a:t>
            </a:r>
            <a:r>
              <a:rPr lang="zh-CN" altLang="en-US" sz="2800" b="1" i="0" dirty="0">
                <a:solidFill>
                  <a:srgbClr val="3E0000"/>
                </a:solidFill>
                <a:effectLst>
                  <a:outerShdw blurRad="38100" dist="38100" dir="2700000" algn="tl">
                    <a:srgbClr val="FFFFFF"/>
                  </a:outerShdw>
                </a:effectLst>
                <a:latin typeface="宋体" pitchFamily="2" charset="-122"/>
              </a:rPr>
              <a:t>阴极</a:t>
            </a:r>
            <a:endParaRPr lang="zh-CN" altLang="en-US" sz="2800" dirty="0">
              <a:solidFill>
                <a:srgbClr val="3E0000"/>
              </a:solidFill>
            </a:endParaRPr>
          </a:p>
        </p:txBody>
      </p:sp>
      <p:graphicFrame>
        <p:nvGraphicFramePr>
          <p:cNvPr id="22" name="Object 2"/>
          <p:cNvGraphicFramePr>
            <a:graphicFrameLocks noChangeAspect="1"/>
          </p:cNvGraphicFramePr>
          <p:nvPr>
            <p:extLst>
              <p:ext uri="{D42A27DB-BD31-4B8C-83A1-F6EECF244321}">
                <p14:modId xmlns:p14="http://schemas.microsoft.com/office/powerpoint/2010/main" val="3228385256"/>
              </p:ext>
            </p:extLst>
          </p:nvPr>
        </p:nvGraphicFramePr>
        <p:xfrm>
          <a:off x="2353374" y="1851025"/>
          <a:ext cx="3350514" cy="1525588"/>
        </p:xfrm>
        <a:graphic>
          <a:graphicData uri="http://schemas.openxmlformats.org/presentationml/2006/ole">
            <mc:AlternateContent xmlns:mc="http://schemas.openxmlformats.org/markup-compatibility/2006">
              <mc:Choice xmlns:v="urn:schemas-microsoft-com:vml" Requires="v">
                <p:oleObj spid="_x0000_s371924" name="Equation" r:id="rId11" imgW="799920" imgH="393480" progId="Equation.DSMT4">
                  <p:embed/>
                </p:oleObj>
              </mc:Choice>
              <mc:Fallback>
                <p:oleObj name="Equation" r:id="rId11" imgW="799920" imgH="393480" progId="Equation.DSMT4">
                  <p:embed/>
                  <p:pic>
                    <p:nvPicPr>
                      <p:cNvPr id="0" name=""/>
                      <p:cNvPicPr>
                        <a:picLocks noChangeAspect="1" noChangeArrowheads="1"/>
                      </p:cNvPicPr>
                      <p:nvPr/>
                    </p:nvPicPr>
                    <p:blipFill>
                      <a:blip r:embed="rId12"/>
                      <a:srcRect/>
                      <a:stretch>
                        <a:fillRect/>
                      </a:stretch>
                    </p:blipFill>
                    <p:spPr bwMode="auto">
                      <a:xfrm>
                        <a:off x="2353374" y="1851025"/>
                        <a:ext cx="3350514" cy="1525588"/>
                      </a:xfrm>
                      <a:prstGeom prst="rect">
                        <a:avLst/>
                      </a:prstGeom>
                      <a:noFill/>
                      <a:ln>
                        <a:noFill/>
                      </a:ln>
                      <a:effectLst/>
                      <a:extLst/>
                    </p:spPr>
                  </p:pic>
                </p:oleObj>
              </mc:Fallback>
            </mc:AlternateContent>
          </a:graphicData>
        </a:graphic>
      </p:graphicFrame>
      <p:sp>
        <p:nvSpPr>
          <p:cNvPr id="23" name="Text Box 5"/>
          <p:cNvSpPr txBox="1">
            <a:spLocks noChangeArrowheads="1"/>
          </p:cNvSpPr>
          <p:nvPr/>
        </p:nvSpPr>
        <p:spPr bwMode="auto">
          <a:xfrm>
            <a:off x="1992032" y="3402417"/>
            <a:ext cx="4171343" cy="1384995"/>
          </a:xfrm>
          <a:prstGeom prst="rect">
            <a:avLst/>
          </a:prstGeom>
          <a:noFill/>
          <a:ln w="9525">
            <a:noFill/>
            <a:miter lim="800000"/>
            <a:headEnd/>
            <a:tailEnd/>
          </a:ln>
          <a:effectLst/>
        </p:spPr>
        <p:txBody>
          <a:bodyPr wrap="square">
            <a:spAutoFit/>
          </a:bodyPr>
          <a:lstStyle/>
          <a:p>
            <a:pPr>
              <a:spcBef>
                <a:spcPct val="50000"/>
              </a:spcBef>
              <a:defRPr/>
            </a:pPr>
            <a:r>
              <a:rPr lang="zh-CN" altLang="en-US" sz="2800" b="1" i="0" dirty="0">
                <a:solidFill>
                  <a:srgbClr val="009900"/>
                </a:solidFill>
              </a:rPr>
              <a:t>当入射光的频率改变时遏止电压随之改变，实验发现两者成线性关系</a:t>
            </a:r>
          </a:p>
        </p:txBody>
      </p:sp>
      <p:sp>
        <p:nvSpPr>
          <p:cNvPr id="24" name="Text Box 9"/>
          <p:cNvSpPr txBox="1">
            <a:spLocks noChangeArrowheads="1"/>
          </p:cNvSpPr>
          <p:nvPr/>
        </p:nvSpPr>
        <p:spPr bwMode="auto">
          <a:xfrm>
            <a:off x="2333049" y="4911006"/>
            <a:ext cx="2743200" cy="584200"/>
          </a:xfrm>
          <a:prstGeom prst="rect">
            <a:avLst/>
          </a:prstGeom>
          <a:noFill/>
          <a:ln w="9525">
            <a:noFill/>
            <a:miter lim="800000"/>
            <a:headEnd/>
            <a:tailEnd/>
          </a:ln>
          <a:effectLst/>
        </p:spPr>
        <p:txBody>
          <a:bodyPr>
            <a:spAutoFit/>
          </a:bodyPr>
          <a:lstStyle/>
          <a:p>
            <a:pPr>
              <a:buClr>
                <a:srgbClr val="0000CC"/>
              </a:buClr>
              <a:defRPr/>
            </a:pPr>
            <a:r>
              <a:rPr lang="en-US" altLang="zh-CN" sz="3200" b="1" dirty="0">
                <a:solidFill>
                  <a:srgbClr val="0000FF"/>
                </a:solidFill>
                <a:ea typeface="黑体" pitchFamily="49" charset="-122"/>
              </a:rPr>
              <a:t> </a:t>
            </a:r>
            <a:r>
              <a:rPr lang="en-US" altLang="zh-CN" sz="3200" b="1" dirty="0" err="1">
                <a:solidFill>
                  <a:schemeClr val="accent2"/>
                </a:solidFill>
                <a:effectLst>
                  <a:outerShdw blurRad="38100" dist="38100" dir="2700000" algn="tl">
                    <a:srgbClr val="000000"/>
                  </a:outerShdw>
                </a:effectLst>
              </a:rPr>
              <a:t>U</a:t>
            </a:r>
            <a:r>
              <a:rPr lang="en-US" altLang="zh-CN" sz="3200" b="1" baseline="-25000" dirty="0" err="1">
                <a:solidFill>
                  <a:schemeClr val="accent2"/>
                </a:solidFill>
                <a:effectLst>
                  <a:outerShdw blurRad="38100" dist="38100" dir="2700000" algn="tl">
                    <a:srgbClr val="000000"/>
                  </a:outerShdw>
                </a:effectLst>
              </a:rPr>
              <a:t>a</a:t>
            </a:r>
            <a:r>
              <a:rPr lang="en-US" altLang="zh-CN" sz="3200" b="1" i="0" baseline="-25000" dirty="0">
                <a:solidFill>
                  <a:schemeClr val="accent2"/>
                </a:solidFill>
                <a:ea typeface="黑体" pitchFamily="49" charset="-122"/>
              </a:rPr>
              <a:t> </a:t>
            </a:r>
            <a:r>
              <a:rPr lang="en-US" altLang="zh-CN" sz="3200" b="1" dirty="0">
                <a:solidFill>
                  <a:schemeClr val="accent2"/>
                </a:solidFill>
                <a:ea typeface="黑体" pitchFamily="49" charset="-122"/>
              </a:rPr>
              <a:t>= K</a:t>
            </a:r>
            <a:r>
              <a:rPr lang="en-US" altLang="zh-CN" sz="3200" b="1" dirty="0">
                <a:solidFill>
                  <a:schemeClr val="accent2"/>
                </a:solidFill>
                <a:ea typeface="黑体" pitchFamily="49" charset="-122"/>
                <a:sym typeface="Symbol" pitchFamily="18" charset="2"/>
              </a:rPr>
              <a:t></a:t>
            </a:r>
            <a:r>
              <a:rPr lang="en-US" altLang="zh-CN" sz="3200" b="1" dirty="0">
                <a:solidFill>
                  <a:schemeClr val="accent2"/>
                </a:solidFill>
                <a:ea typeface="黑体" pitchFamily="49" charset="-122"/>
              </a:rPr>
              <a:t> - U</a:t>
            </a:r>
            <a:r>
              <a:rPr lang="en-US" altLang="zh-CN" sz="3200" b="1" i="0" baseline="-25000" dirty="0">
                <a:solidFill>
                  <a:schemeClr val="accent2"/>
                </a:solidFill>
                <a:ea typeface="黑体" pitchFamily="49" charset="-122"/>
              </a:rPr>
              <a:t>0</a:t>
            </a:r>
          </a:p>
        </p:txBody>
      </p:sp>
      <p:grpSp>
        <p:nvGrpSpPr>
          <p:cNvPr id="25" name="Group 11"/>
          <p:cNvGrpSpPr>
            <a:grpSpLocks/>
          </p:cNvGrpSpPr>
          <p:nvPr/>
        </p:nvGrpSpPr>
        <p:grpSpPr bwMode="auto">
          <a:xfrm>
            <a:off x="6163374" y="2486506"/>
            <a:ext cx="4267200" cy="4425950"/>
            <a:chOff x="3072" y="912"/>
            <a:chExt cx="2688" cy="2788"/>
          </a:xfrm>
        </p:grpSpPr>
        <p:pic>
          <p:nvPicPr>
            <p:cNvPr id="26" name="Picture 8" descr="图21-8"/>
            <p:cNvPicPr>
              <a:picLocks noChangeAspect="1" noChangeArrowheads="1"/>
            </p:cNvPicPr>
            <p:nvPr/>
          </p:nvPicPr>
          <p:blipFill>
            <a:blip r:embed="rId13">
              <a:lum bright="-66000" contrast="100000"/>
              <a:extLst>
                <a:ext uri="{28A0092B-C50C-407E-A947-70E740481C1C}">
                  <a14:useLocalDpi xmlns:a14="http://schemas.microsoft.com/office/drawing/2010/main" val="0"/>
                </a:ext>
              </a:extLst>
            </a:blip>
            <a:srcRect/>
            <a:stretch>
              <a:fillRect/>
            </a:stretch>
          </p:blipFill>
          <p:spPr bwMode="auto">
            <a:xfrm>
              <a:off x="3120" y="912"/>
              <a:ext cx="2640" cy="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10"/>
            <p:cNvSpPr>
              <a:spLocks noChangeArrowheads="1"/>
            </p:cNvSpPr>
            <p:nvPr/>
          </p:nvSpPr>
          <p:spPr bwMode="auto">
            <a:xfrm>
              <a:off x="3072" y="912"/>
              <a:ext cx="288" cy="528"/>
            </a:xfrm>
            <a:prstGeom prst="rect">
              <a:avLst/>
            </a:prstGeom>
            <a:solidFill>
              <a:schemeClr val="bg1"/>
            </a:solidFill>
            <a:ln w="9525">
              <a:noFill/>
              <a:miter lim="800000"/>
              <a:headEnd/>
              <a:tailEnd/>
            </a:ln>
            <a:effectLst/>
          </p:spPr>
          <p:txBody>
            <a:bodyPr wrap="none"/>
            <a:lstStyle/>
            <a:p>
              <a:pPr algn="ctr">
                <a:defRPr/>
              </a:pPr>
              <a:r>
                <a:rPr lang="en-US" altLang="zh-CN" sz="2800" b="1">
                  <a:solidFill>
                    <a:schemeClr val="tx2"/>
                  </a:solidFill>
                  <a:effectLst>
                    <a:outerShdw blurRad="38100" dist="38100" dir="2700000" algn="tl">
                      <a:srgbClr val="C0C0C0"/>
                    </a:outerShdw>
                  </a:effectLst>
                </a:rPr>
                <a:t>U</a:t>
              </a:r>
              <a:r>
                <a:rPr lang="en-US" altLang="zh-CN" sz="2800" b="1" baseline="-25000">
                  <a:solidFill>
                    <a:schemeClr val="tx2"/>
                  </a:solidFill>
                  <a:effectLst>
                    <a:outerShdw blurRad="38100" dist="38100" dir="2700000" algn="tl">
                      <a:srgbClr val="C0C0C0"/>
                    </a:outerShdw>
                  </a:effectLst>
                </a:rPr>
                <a:t>a</a:t>
              </a:r>
            </a:p>
          </p:txBody>
        </p:sp>
      </p:grpSp>
      <p:sp>
        <p:nvSpPr>
          <p:cNvPr id="28" name="Oval 47"/>
          <p:cNvSpPr>
            <a:spLocks noChangeArrowheads="1"/>
          </p:cNvSpPr>
          <p:nvPr/>
        </p:nvSpPr>
        <p:spPr bwMode="auto">
          <a:xfrm>
            <a:off x="7808816" y="6381329"/>
            <a:ext cx="1142813" cy="377113"/>
          </a:xfrm>
          <a:prstGeom prst="rect">
            <a:avLst/>
          </a:prstGeom>
          <a:solidFill>
            <a:schemeClr val="bg1"/>
          </a:solidFill>
          <a:ln w="28575">
            <a:no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 name="Text Box 61"/>
          <p:cNvSpPr txBox="1">
            <a:spLocks noChangeArrowheads="1"/>
          </p:cNvSpPr>
          <p:nvPr/>
        </p:nvSpPr>
        <p:spPr bwMode="auto">
          <a:xfrm>
            <a:off x="2268656" y="5647370"/>
            <a:ext cx="43275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800" b="1" dirty="0"/>
              <a:t>K</a:t>
            </a:r>
            <a:r>
              <a:rPr lang="en-US" altLang="zh-CN" sz="2800" b="1" dirty="0">
                <a:solidFill>
                  <a:srgbClr val="C00000"/>
                </a:solidFill>
              </a:rPr>
              <a:t> </a:t>
            </a:r>
            <a:r>
              <a:rPr lang="zh-CN" altLang="en-US" sz="2800" b="1" i="0" dirty="0">
                <a:solidFill>
                  <a:srgbClr val="C00000"/>
                </a:solidFill>
                <a:latin typeface="宋体" panose="02010600030101010101" pitchFamily="2" charset="-122"/>
              </a:rPr>
              <a:t>与金属材料种类无关，但</a:t>
            </a:r>
            <a:r>
              <a:rPr lang="en-US" altLang="zh-CN" sz="2800" b="1" dirty="0"/>
              <a:t>U</a:t>
            </a:r>
            <a:r>
              <a:rPr lang="en-US" altLang="zh-CN" sz="2800" b="1" i="0" baseline="-25000" dirty="0"/>
              <a:t>0</a:t>
            </a:r>
            <a:r>
              <a:rPr lang="en-US" altLang="zh-CN" sz="2800" b="1" baseline="-25000" dirty="0">
                <a:solidFill>
                  <a:srgbClr val="C00000"/>
                </a:solidFill>
                <a:latin typeface="宋体" panose="02010600030101010101" pitchFamily="2" charset="-122"/>
              </a:rPr>
              <a:t> </a:t>
            </a:r>
            <a:r>
              <a:rPr lang="zh-CN" altLang="en-US" sz="2800" b="1" i="0" dirty="0">
                <a:solidFill>
                  <a:srgbClr val="C00000"/>
                </a:solidFill>
                <a:latin typeface="宋体" panose="02010600030101010101" pitchFamily="2" charset="-122"/>
              </a:rPr>
              <a:t>与金属材料种类有关</a:t>
            </a:r>
          </a:p>
        </p:txBody>
      </p:sp>
    </p:spTree>
    <p:extLst>
      <p:ext uri="{BB962C8B-B14F-4D97-AF65-F5344CB8AC3E}">
        <p14:creationId xmlns:p14="http://schemas.microsoft.com/office/powerpoint/2010/main" val="300701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additive="base">
                                        <p:cTn id="51" dur="500" fill="hold"/>
                                        <p:tgtEl>
                                          <p:spTgt spid="5"/>
                                        </p:tgtEl>
                                        <p:attrNameLst>
                                          <p:attrName>ppt_x</p:attrName>
                                        </p:attrNameLst>
                                      </p:cBhvr>
                                      <p:tavLst>
                                        <p:tav tm="0">
                                          <p:val>
                                            <p:strVal val="#ppt_x"/>
                                          </p:val>
                                        </p:tav>
                                        <p:tav tm="100000">
                                          <p:val>
                                            <p:strVal val="#ppt_x"/>
                                          </p:val>
                                        </p:tav>
                                      </p:tavLst>
                                    </p:anim>
                                    <p:anim calcmode="lin" valueType="num">
                                      <p:cBhvr additive="base">
                                        <p:cTn id="5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anim calcmode="lin" valueType="num">
                                      <p:cBhvr>
                                        <p:cTn id="58" dur="1000" fill="hold"/>
                                        <p:tgtEl>
                                          <p:spTgt spid="14"/>
                                        </p:tgtEl>
                                        <p:attrNameLst>
                                          <p:attrName>ppt_x</p:attrName>
                                        </p:attrNameLst>
                                      </p:cBhvr>
                                      <p:tavLst>
                                        <p:tav tm="0">
                                          <p:val>
                                            <p:strVal val="#ppt_x"/>
                                          </p:val>
                                        </p:tav>
                                        <p:tav tm="100000">
                                          <p:val>
                                            <p:strVal val="#ppt_x"/>
                                          </p:val>
                                        </p:tav>
                                      </p:tavLst>
                                    </p:anim>
                                    <p:anim calcmode="lin" valueType="num">
                                      <p:cBhvr>
                                        <p:cTn id="5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1000"/>
                                        <p:tgtEl>
                                          <p:spTgt spid="6"/>
                                        </p:tgtEl>
                                      </p:cBhvr>
                                    </p:animEffect>
                                    <p:anim calcmode="lin" valueType="num">
                                      <p:cBhvr>
                                        <p:cTn id="65" dur="1000" fill="hold"/>
                                        <p:tgtEl>
                                          <p:spTgt spid="6"/>
                                        </p:tgtEl>
                                        <p:attrNameLst>
                                          <p:attrName>ppt_x</p:attrName>
                                        </p:attrNameLst>
                                      </p:cBhvr>
                                      <p:tavLst>
                                        <p:tav tm="0">
                                          <p:val>
                                            <p:strVal val="#ppt_x"/>
                                          </p:val>
                                        </p:tav>
                                        <p:tav tm="100000">
                                          <p:val>
                                            <p:strVal val="#ppt_x"/>
                                          </p:val>
                                        </p:tav>
                                      </p:tavLst>
                                    </p:anim>
                                    <p:anim calcmode="lin" valueType="num">
                                      <p:cBhvr>
                                        <p:cTn id="6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1000"/>
                                        <p:tgtEl>
                                          <p:spTgt spid="7"/>
                                        </p:tgtEl>
                                      </p:cBhvr>
                                    </p:animEffect>
                                    <p:anim calcmode="lin" valueType="num">
                                      <p:cBhvr>
                                        <p:cTn id="72" dur="1000" fill="hold"/>
                                        <p:tgtEl>
                                          <p:spTgt spid="7"/>
                                        </p:tgtEl>
                                        <p:attrNameLst>
                                          <p:attrName>ppt_x</p:attrName>
                                        </p:attrNameLst>
                                      </p:cBhvr>
                                      <p:tavLst>
                                        <p:tav tm="0">
                                          <p:val>
                                            <p:strVal val="#ppt_x"/>
                                          </p:val>
                                        </p:tav>
                                        <p:tav tm="100000">
                                          <p:val>
                                            <p:strVal val="#ppt_x"/>
                                          </p:val>
                                        </p:tav>
                                      </p:tavLst>
                                    </p:anim>
                                    <p:anim calcmode="lin" valueType="num">
                                      <p:cBhvr>
                                        <p:cTn id="7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16"/>
                                        </p:tgtEl>
                                        <p:attrNameLst>
                                          <p:attrName>style.visibility</p:attrName>
                                        </p:attrNameLst>
                                      </p:cBhvr>
                                      <p:to>
                                        <p:strVal val="visible"/>
                                      </p:to>
                                    </p:set>
                                    <p:anim calcmode="lin" valueType="num">
                                      <p:cBhvr additive="base">
                                        <p:cTn id="78" dur="500" fill="hold"/>
                                        <p:tgtEl>
                                          <p:spTgt spid="16"/>
                                        </p:tgtEl>
                                        <p:attrNameLst>
                                          <p:attrName>ppt_x</p:attrName>
                                        </p:attrNameLst>
                                      </p:cBhvr>
                                      <p:tavLst>
                                        <p:tav tm="0">
                                          <p:val>
                                            <p:strVal val="#ppt_x"/>
                                          </p:val>
                                        </p:tav>
                                        <p:tav tm="100000">
                                          <p:val>
                                            <p:strVal val="#ppt_x"/>
                                          </p:val>
                                        </p:tav>
                                      </p:tavLst>
                                    </p:anim>
                                    <p:anim calcmode="lin" valueType="num">
                                      <p:cBhvr additive="base">
                                        <p:cTn id="79" dur="500" fill="hold"/>
                                        <p:tgtEl>
                                          <p:spTgt spid="16"/>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17"/>
                                        </p:tgtEl>
                                        <p:attrNameLst>
                                          <p:attrName>style.visibility</p:attrName>
                                        </p:attrNameLst>
                                      </p:cBhvr>
                                      <p:to>
                                        <p:strVal val="visible"/>
                                      </p:to>
                                    </p:set>
                                    <p:anim calcmode="lin" valueType="num">
                                      <p:cBhvr additive="base">
                                        <p:cTn id="82" dur="500" fill="hold"/>
                                        <p:tgtEl>
                                          <p:spTgt spid="17"/>
                                        </p:tgtEl>
                                        <p:attrNameLst>
                                          <p:attrName>ppt_x</p:attrName>
                                        </p:attrNameLst>
                                      </p:cBhvr>
                                      <p:tavLst>
                                        <p:tav tm="0">
                                          <p:val>
                                            <p:strVal val="#ppt_x"/>
                                          </p:val>
                                        </p:tav>
                                        <p:tav tm="100000">
                                          <p:val>
                                            <p:strVal val="#ppt_x"/>
                                          </p:val>
                                        </p:tav>
                                      </p:tavLst>
                                    </p:anim>
                                    <p:anim calcmode="lin" valueType="num">
                                      <p:cBhvr additive="base">
                                        <p:cTn id="8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8"/>
                                        </p:tgtEl>
                                        <p:attrNameLst>
                                          <p:attrName>style.visibility</p:attrName>
                                        </p:attrNameLst>
                                      </p:cBhvr>
                                      <p:to>
                                        <p:strVal val="visible"/>
                                      </p:to>
                                    </p:set>
                                    <p:anim calcmode="lin" valueType="num">
                                      <p:cBhvr additive="base">
                                        <p:cTn id="88" dur="500" fill="hold"/>
                                        <p:tgtEl>
                                          <p:spTgt spid="8"/>
                                        </p:tgtEl>
                                        <p:attrNameLst>
                                          <p:attrName>ppt_x</p:attrName>
                                        </p:attrNameLst>
                                      </p:cBhvr>
                                      <p:tavLst>
                                        <p:tav tm="0">
                                          <p:val>
                                            <p:strVal val="#ppt_x"/>
                                          </p:val>
                                        </p:tav>
                                        <p:tav tm="100000">
                                          <p:val>
                                            <p:strVal val="#ppt_x"/>
                                          </p:val>
                                        </p:tav>
                                      </p:tavLst>
                                    </p:anim>
                                    <p:anim calcmode="lin" valueType="num">
                                      <p:cBhvr additive="base">
                                        <p:cTn id="8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1000"/>
                                        <p:tgtEl>
                                          <p:spTgt spid="9"/>
                                        </p:tgtEl>
                                      </p:cBhvr>
                                    </p:animEffect>
                                    <p:anim calcmode="lin" valueType="num">
                                      <p:cBhvr>
                                        <p:cTn id="95" dur="1000" fill="hold"/>
                                        <p:tgtEl>
                                          <p:spTgt spid="9"/>
                                        </p:tgtEl>
                                        <p:attrNameLst>
                                          <p:attrName>ppt_x</p:attrName>
                                        </p:attrNameLst>
                                      </p:cBhvr>
                                      <p:tavLst>
                                        <p:tav tm="0">
                                          <p:val>
                                            <p:strVal val="#ppt_x"/>
                                          </p:val>
                                        </p:tav>
                                        <p:tav tm="100000">
                                          <p:val>
                                            <p:strVal val="#ppt_x"/>
                                          </p:val>
                                        </p:tav>
                                      </p:tavLst>
                                    </p:anim>
                                    <p:anim calcmode="lin" valueType="num">
                                      <p:cBhvr>
                                        <p:cTn id="9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9"/>
                                        </p:tgtEl>
                                        <p:attrNameLst>
                                          <p:attrName>style.visibility</p:attrName>
                                        </p:attrNameLst>
                                      </p:cBhvr>
                                      <p:to>
                                        <p:strVal val="visible"/>
                                      </p:to>
                                    </p:set>
                                    <p:anim calcmode="lin" valueType="num">
                                      <p:cBhvr additive="base">
                                        <p:cTn id="101" dur="500" fill="hold"/>
                                        <p:tgtEl>
                                          <p:spTgt spid="19"/>
                                        </p:tgtEl>
                                        <p:attrNameLst>
                                          <p:attrName>ppt_x</p:attrName>
                                        </p:attrNameLst>
                                      </p:cBhvr>
                                      <p:tavLst>
                                        <p:tav tm="0">
                                          <p:val>
                                            <p:strVal val="#ppt_x"/>
                                          </p:val>
                                        </p:tav>
                                        <p:tav tm="100000">
                                          <p:val>
                                            <p:strVal val="#ppt_x"/>
                                          </p:val>
                                        </p:tav>
                                      </p:tavLst>
                                    </p:anim>
                                    <p:anim calcmode="lin" valueType="num">
                                      <p:cBhvr additive="base">
                                        <p:cTn id="10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6" presetClass="entr" presetSubtype="16" fill="hold" grpId="0" nodeType="click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circle(in)">
                                      <p:cBhvr>
                                        <p:cTn id="107" dur="2000"/>
                                        <p:tgtEl>
                                          <p:spTgt spid="2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22"/>
                                        </p:tgtEl>
                                        <p:attrNameLst>
                                          <p:attrName>style.visibility</p:attrName>
                                        </p:attrNameLst>
                                      </p:cBhvr>
                                      <p:to>
                                        <p:strVal val="visible"/>
                                      </p:to>
                                    </p:set>
                                    <p:animEffect transition="in" filter="wipe(left)">
                                      <p:cBhvr>
                                        <p:cTn id="112" dur="500"/>
                                        <p:tgtEl>
                                          <p:spTgt spid="2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23">
                                            <p:txEl>
                                              <p:pRg st="0" end="0"/>
                                            </p:txEl>
                                          </p:spTgt>
                                        </p:tgtEl>
                                        <p:attrNameLst>
                                          <p:attrName>style.visibility</p:attrName>
                                        </p:attrNameLst>
                                      </p:cBhvr>
                                      <p:to>
                                        <p:strVal val="visible"/>
                                      </p:to>
                                    </p:set>
                                    <p:animEffect transition="in" filter="wipe(left)">
                                      <p:cBhvr>
                                        <p:cTn id="117" dur="500"/>
                                        <p:tgtEl>
                                          <p:spTgt spid="23">
                                            <p:txEl>
                                              <p:pRg st="0" end="0"/>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24">
                                            <p:txEl>
                                              <p:pRg st="0" end="0"/>
                                            </p:txEl>
                                          </p:spTgt>
                                        </p:tgtEl>
                                        <p:attrNameLst>
                                          <p:attrName>style.visibility</p:attrName>
                                        </p:attrNameLst>
                                      </p:cBhvr>
                                      <p:to>
                                        <p:strVal val="visible"/>
                                      </p:to>
                                    </p:set>
                                    <p:animEffect transition="in" filter="wipe(left)">
                                      <p:cBhvr>
                                        <p:cTn id="122" dur="500"/>
                                        <p:tgtEl>
                                          <p:spTgt spid="24">
                                            <p:txEl>
                                              <p:pRg st="0" end="0"/>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25"/>
                                        </p:tgtEl>
                                        <p:attrNameLst>
                                          <p:attrName>style.visibility</p:attrName>
                                        </p:attrNameLst>
                                      </p:cBhvr>
                                      <p:to>
                                        <p:strVal val="visible"/>
                                      </p:to>
                                    </p:set>
                                    <p:anim calcmode="lin" valueType="num">
                                      <p:cBhvr additive="base">
                                        <p:cTn id="127" dur="500" fill="hold"/>
                                        <p:tgtEl>
                                          <p:spTgt spid="25"/>
                                        </p:tgtEl>
                                        <p:attrNameLst>
                                          <p:attrName>ppt_x</p:attrName>
                                        </p:attrNameLst>
                                      </p:cBhvr>
                                      <p:tavLst>
                                        <p:tav tm="0">
                                          <p:val>
                                            <p:strVal val="#ppt_x"/>
                                          </p:val>
                                        </p:tav>
                                        <p:tav tm="100000">
                                          <p:val>
                                            <p:strVal val="#ppt_x"/>
                                          </p:val>
                                        </p:tav>
                                      </p:tavLst>
                                    </p:anim>
                                    <p:anim calcmode="lin" valueType="num">
                                      <p:cBhvr additive="base">
                                        <p:cTn id="128" dur="500" fill="hold"/>
                                        <p:tgtEl>
                                          <p:spTgt spid="25"/>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28"/>
                                        </p:tgtEl>
                                        <p:attrNameLst>
                                          <p:attrName>style.visibility</p:attrName>
                                        </p:attrNameLst>
                                      </p:cBhvr>
                                      <p:to>
                                        <p:strVal val="visible"/>
                                      </p:to>
                                    </p:set>
                                    <p:anim calcmode="lin" valueType="num">
                                      <p:cBhvr additive="base">
                                        <p:cTn id="131" dur="500" fill="hold"/>
                                        <p:tgtEl>
                                          <p:spTgt spid="28"/>
                                        </p:tgtEl>
                                        <p:attrNameLst>
                                          <p:attrName>ppt_x</p:attrName>
                                        </p:attrNameLst>
                                      </p:cBhvr>
                                      <p:tavLst>
                                        <p:tav tm="0">
                                          <p:val>
                                            <p:strVal val="#ppt_x"/>
                                          </p:val>
                                        </p:tav>
                                        <p:tav tm="100000">
                                          <p:val>
                                            <p:strVal val="#ppt_x"/>
                                          </p:val>
                                        </p:tav>
                                      </p:tavLst>
                                    </p:anim>
                                    <p:anim calcmode="lin" valueType="num">
                                      <p:cBhvr additive="base">
                                        <p:cTn id="1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29">
                                            <p:txEl>
                                              <p:pRg st="0" end="0"/>
                                            </p:txEl>
                                          </p:spTgt>
                                        </p:tgtEl>
                                        <p:attrNameLst>
                                          <p:attrName>style.visibility</p:attrName>
                                        </p:attrNameLst>
                                      </p:cBhvr>
                                      <p:to>
                                        <p:strVal val="visible"/>
                                      </p:to>
                                    </p:set>
                                    <p:animEffect transition="in" filter="wipe(left)">
                                      <p:cBhvr>
                                        <p:cTn id="137"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8" grpId="0" animBg="1"/>
      <p:bldP spid="10" grpId="0" animBg="1"/>
      <p:bldP spid="11" grpId="0" animBg="1"/>
      <p:bldP spid="12" grpId="0" animBg="1"/>
      <p:bldP spid="13" grpId="0" animBg="1"/>
      <p:bldP spid="15" grpId="0" animBg="1"/>
      <p:bldP spid="16" grpId="0" animBg="1"/>
      <p:bldP spid="17" grpId="0" animBg="1"/>
      <p:bldP spid="18" grpId="0" animBg="1"/>
      <p:bldP spid="19" grpId="0" animBg="1"/>
      <p:bldP spid="20" grpId="0"/>
      <p:bldP spid="23" grpId="0" build="p" autoUpdateAnimBg="0"/>
      <p:bldP spid="24" grpId="0" build="p" autoUpdateAnimBg="0"/>
      <p:bldP spid="28" grpId="0" animBg="1"/>
      <p:bldP spid="29" grpId="0" build="p"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37"/>
          <p:cNvGrpSpPr>
            <a:grpSpLocks/>
          </p:cNvGrpSpPr>
          <p:nvPr/>
        </p:nvGrpSpPr>
        <p:grpSpPr bwMode="auto">
          <a:xfrm>
            <a:off x="6019801" y="762001"/>
            <a:ext cx="4308475" cy="2790825"/>
            <a:chOff x="2688" y="2069"/>
            <a:chExt cx="2762" cy="1616"/>
          </a:xfrm>
        </p:grpSpPr>
        <p:sp>
          <p:nvSpPr>
            <p:cNvPr id="61512" name="Line 38"/>
            <p:cNvSpPr>
              <a:spLocks noChangeShapeType="1"/>
            </p:cNvSpPr>
            <p:nvPr/>
          </p:nvSpPr>
          <p:spPr bwMode="auto">
            <a:xfrm flipV="1">
              <a:off x="3316" y="3382"/>
              <a:ext cx="1817"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13" name="Line 39"/>
            <p:cNvSpPr>
              <a:spLocks noChangeShapeType="1"/>
            </p:cNvSpPr>
            <p:nvPr/>
          </p:nvSpPr>
          <p:spPr bwMode="auto">
            <a:xfrm flipV="1">
              <a:off x="3481" y="2303"/>
              <a:ext cx="908" cy="1079"/>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14" name="Line 40"/>
            <p:cNvSpPr>
              <a:spLocks noChangeShapeType="1"/>
            </p:cNvSpPr>
            <p:nvPr/>
          </p:nvSpPr>
          <p:spPr bwMode="auto">
            <a:xfrm flipV="1">
              <a:off x="3605" y="2340"/>
              <a:ext cx="909" cy="104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15" name="Line 41"/>
            <p:cNvSpPr>
              <a:spLocks noChangeShapeType="1"/>
            </p:cNvSpPr>
            <p:nvPr/>
          </p:nvSpPr>
          <p:spPr bwMode="auto">
            <a:xfrm flipV="1">
              <a:off x="4059" y="2303"/>
              <a:ext cx="908" cy="1079"/>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16" name="Line 42"/>
            <p:cNvSpPr>
              <a:spLocks noChangeShapeType="1"/>
            </p:cNvSpPr>
            <p:nvPr/>
          </p:nvSpPr>
          <p:spPr bwMode="auto">
            <a:xfrm flipV="1">
              <a:off x="3316" y="2155"/>
              <a:ext cx="0" cy="122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17" name="Text Box 43"/>
            <p:cNvSpPr txBox="1">
              <a:spLocks noChangeArrowheads="1"/>
            </p:cNvSpPr>
            <p:nvPr/>
          </p:nvSpPr>
          <p:spPr bwMode="auto">
            <a:xfrm>
              <a:off x="3193" y="3420"/>
              <a:ext cx="37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0"/>
                <a:t>4.0</a:t>
              </a:r>
              <a:endParaRPr lang="en-US" altLang="zh-CN" sz="2000" i="0"/>
            </a:p>
          </p:txBody>
        </p:sp>
        <p:sp>
          <p:nvSpPr>
            <p:cNvPr id="61518" name="Line 44"/>
            <p:cNvSpPr>
              <a:spLocks noChangeShapeType="1"/>
            </p:cNvSpPr>
            <p:nvPr/>
          </p:nvSpPr>
          <p:spPr bwMode="auto">
            <a:xfrm>
              <a:off x="3770" y="3382"/>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19" name="Line 45"/>
            <p:cNvSpPr>
              <a:spLocks noChangeShapeType="1"/>
            </p:cNvSpPr>
            <p:nvPr/>
          </p:nvSpPr>
          <p:spPr bwMode="auto">
            <a:xfrm>
              <a:off x="3729" y="3308"/>
              <a:ext cx="0" cy="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20" name="Text Box 46"/>
            <p:cNvSpPr txBox="1">
              <a:spLocks noChangeArrowheads="1"/>
            </p:cNvSpPr>
            <p:nvPr/>
          </p:nvSpPr>
          <p:spPr bwMode="auto">
            <a:xfrm>
              <a:off x="3563" y="3420"/>
              <a:ext cx="41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0"/>
                <a:t>6.0</a:t>
              </a:r>
              <a:endParaRPr lang="en-US" altLang="zh-CN" sz="2000" i="0"/>
            </a:p>
          </p:txBody>
        </p:sp>
        <p:sp>
          <p:nvSpPr>
            <p:cNvPr id="61521" name="Line 47"/>
            <p:cNvSpPr>
              <a:spLocks noChangeShapeType="1"/>
            </p:cNvSpPr>
            <p:nvPr/>
          </p:nvSpPr>
          <p:spPr bwMode="auto">
            <a:xfrm flipH="1">
              <a:off x="4142" y="3308"/>
              <a:ext cx="0" cy="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22" name="Text Box 48"/>
            <p:cNvSpPr txBox="1">
              <a:spLocks noChangeArrowheads="1"/>
            </p:cNvSpPr>
            <p:nvPr/>
          </p:nvSpPr>
          <p:spPr bwMode="auto">
            <a:xfrm>
              <a:off x="3975" y="3420"/>
              <a:ext cx="37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0"/>
                <a:t>8.0</a:t>
              </a:r>
              <a:endParaRPr lang="en-US" altLang="zh-CN" sz="2000" i="0"/>
            </a:p>
          </p:txBody>
        </p:sp>
        <p:sp>
          <p:nvSpPr>
            <p:cNvPr id="61523" name="Line 49"/>
            <p:cNvSpPr>
              <a:spLocks noChangeShapeType="1"/>
            </p:cNvSpPr>
            <p:nvPr/>
          </p:nvSpPr>
          <p:spPr bwMode="auto">
            <a:xfrm>
              <a:off x="4554" y="3308"/>
              <a:ext cx="0" cy="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24" name="Text Box 50"/>
            <p:cNvSpPr txBox="1">
              <a:spLocks noChangeArrowheads="1"/>
            </p:cNvSpPr>
            <p:nvPr/>
          </p:nvSpPr>
          <p:spPr bwMode="auto">
            <a:xfrm>
              <a:off x="4308" y="3420"/>
              <a:ext cx="45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0"/>
                <a:t>10.0</a:t>
              </a:r>
            </a:p>
          </p:txBody>
        </p:sp>
        <p:sp>
          <p:nvSpPr>
            <p:cNvPr id="61525" name="Text Box 51"/>
            <p:cNvSpPr txBox="1">
              <a:spLocks noChangeArrowheads="1"/>
            </p:cNvSpPr>
            <p:nvPr/>
          </p:nvSpPr>
          <p:spPr bwMode="auto">
            <a:xfrm>
              <a:off x="4679" y="3420"/>
              <a:ext cx="771"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i="0">
                  <a:sym typeface="Symbol" panose="05050102010706020507" pitchFamily="18" charset="2"/>
                </a:rPr>
                <a:t></a:t>
              </a:r>
              <a:r>
                <a:rPr lang="en-US" altLang="zh-CN" sz="2000" b="1" i="0">
                  <a:sym typeface="Symbol" panose="05050102010706020507" pitchFamily="18" charset="2"/>
                </a:rPr>
                <a:t>(10</a:t>
              </a:r>
              <a:r>
                <a:rPr lang="en-US" altLang="zh-CN" sz="2000" b="1" i="0" baseline="30000">
                  <a:sym typeface="Symbol" panose="05050102010706020507" pitchFamily="18" charset="2"/>
                </a:rPr>
                <a:t>14</a:t>
              </a:r>
              <a:r>
                <a:rPr lang="en-US" altLang="zh-CN" sz="2000" b="1" i="0">
                  <a:sym typeface="Symbol" panose="05050102010706020507" pitchFamily="18" charset="2"/>
                </a:rPr>
                <a:t>Hz)</a:t>
              </a:r>
              <a:endParaRPr lang="en-US" altLang="zh-CN" sz="2000" i="0"/>
            </a:p>
          </p:txBody>
        </p:sp>
        <p:sp>
          <p:nvSpPr>
            <p:cNvPr id="61526" name="Text Box 52"/>
            <p:cNvSpPr txBox="1">
              <a:spLocks noChangeArrowheads="1"/>
            </p:cNvSpPr>
            <p:nvPr/>
          </p:nvSpPr>
          <p:spPr bwMode="auto">
            <a:xfrm>
              <a:off x="3027" y="3209"/>
              <a:ext cx="6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0"/>
                <a:t>0.0</a:t>
              </a:r>
              <a:endParaRPr lang="en-US" altLang="zh-CN" sz="2000" i="0"/>
            </a:p>
          </p:txBody>
        </p:sp>
        <p:sp>
          <p:nvSpPr>
            <p:cNvPr id="61527" name="Line 53"/>
            <p:cNvSpPr>
              <a:spLocks noChangeShapeType="1"/>
            </p:cNvSpPr>
            <p:nvPr/>
          </p:nvSpPr>
          <p:spPr bwMode="auto">
            <a:xfrm>
              <a:off x="3316" y="2936"/>
              <a:ext cx="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28" name="Line 54"/>
            <p:cNvSpPr>
              <a:spLocks noChangeShapeType="1"/>
            </p:cNvSpPr>
            <p:nvPr/>
          </p:nvSpPr>
          <p:spPr bwMode="auto">
            <a:xfrm>
              <a:off x="3316" y="2490"/>
              <a:ext cx="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29" name="Text Box 55"/>
            <p:cNvSpPr txBox="1">
              <a:spLocks noChangeArrowheads="1"/>
            </p:cNvSpPr>
            <p:nvPr/>
          </p:nvSpPr>
          <p:spPr bwMode="auto">
            <a:xfrm>
              <a:off x="3027" y="2873"/>
              <a:ext cx="59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0"/>
                <a:t>1.0</a:t>
              </a:r>
            </a:p>
          </p:txBody>
        </p:sp>
        <p:sp>
          <p:nvSpPr>
            <p:cNvPr id="61530" name="Text Box 56"/>
            <p:cNvSpPr txBox="1">
              <a:spLocks noChangeArrowheads="1"/>
            </p:cNvSpPr>
            <p:nvPr/>
          </p:nvSpPr>
          <p:spPr bwMode="auto">
            <a:xfrm>
              <a:off x="3027" y="2411"/>
              <a:ext cx="6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0"/>
                <a:t>2.0</a:t>
              </a:r>
              <a:endParaRPr lang="en-US" altLang="zh-CN" sz="2000" i="0"/>
            </a:p>
          </p:txBody>
        </p:sp>
        <p:sp>
          <p:nvSpPr>
            <p:cNvPr id="61531" name="Text Box 57"/>
            <p:cNvSpPr txBox="1">
              <a:spLocks noChangeArrowheads="1"/>
            </p:cNvSpPr>
            <p:nvPr/>
          </p:nvSpPr>
          <p:spPr bwMode="auto">
            <a:xfrm>
              <a:off x="2688" y="2069"/>
              <a:ext cx="68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       U</a:t>
              </a:r>
              <a:r>
                <a:rPr lang="en-US" altLang="zh-CN" sz="2000" b="1" baseline="-25000"/>
                <a:t>a</a:t>
              </a:r>
              <a:endParaRPr lang="en-US" altLang="zh-CN" sz="2000" i="0"/>
            </a:p>
          </p:txBody>
        </p:sp>
        <p:sp>
          <p:nvSpPr>
            <p:cNvPr id="61532" name="Text Box 58"/>
            <p:cNvSpPr txBox="1">
              <a:spLocks noChangeArrowheads="1"/>
            </p:cNvSpPr>
            <p:nvPr/>
          </p:nvSpPr>
          <p:spPr bwMode="auto">
            <a:xfrm>
              <a:off x="3975" y="2266"/>
              <a:ext cx="33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0"/>
                <a:t>Cs</a:t>
              </a:r>
              <a:endParaRPr lang="en-US" altLang="zh-CN" sz="2000" i="0"/>
            </a:p>
          </p:txBody>
        </p:sp>
        <p:sp>
          <p:nvSpPr>
            <p:cNvPr id="61533" name="Text Box 59"/>
            <p:cNvSpPr txBox="1">
              <a:spLocks noChangeArrowheads="1"/>
            </p:cNvSpPr>
            <p:nvPr/>
          </p:nvSpPr>
          <p:spPr bwMode="auto">
            <a:xfrm>
              <a:off x="4472" y="2266"/>
              <a:ext cx="37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0"/>
                <a:t>Na</a:t>
              </a:r>
            </a:p>
          </p:txBody>
        </p:sp>
        <p:sp>
          <p:nvSpPr>
            <p:cNvPr id="61534" name="Text Box 60"/>
            <p:cNvSpPr txBox="1">
              <a:spLocks noChangeArrowheads="1"/>
            </p:cNvSpPr>
            <p:nvPr/>
          </p:nvSpPr>
          <p:spPr bwMode="auto">
            <a:xfrm>
              <a:off x="4927" y="2266"/>
              <a:ext cx="3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0"/>
                <a:t>Ca</a:t>
              </a:r>
              <a:endParaRPr lang="en-US" altLang="zh-CN" sz="2000" i="0"/>
            </a:p>
          </p:txBody>
        </p:sp>
      </p:grpSp>
      <p:sp>
        <p:nvSpPr>
          <p:cNvPr id="26" name="Text Box 61"/>
          <p:cNvSpPr txBox="1">
            <a:spLocks noChangeArrowheads="1"/>
          </p:cNvSpPr>
          <p:nvPr/>
        </p:nvSpPr>
        <p:spPr bwMode="auto">
          <a:xfrm>
            <a:off x="1876426" y="2101850"/>
            <a:ext cx="43275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800" b="1" dirty="0">
                <a:solidFill>
                  <a:srgbClr val="FF00FF"/>
                </a:solidFill>
              </a:rPr>
              <a:t>K </a:t>
            </a:r>
            <a:r>
              <a:rPr lang="zh-CN" altLang="en-US" sz="2800" b="1" i="0" dirty="0">
                <a:solidFill>
                  <a:srgbClr val="FF00FF"/>
                </a:solidFill>
                <a:latin typeface="宋体" panose="02010600030101010101" pitchFamily="2" charset="-122"/>
              </a:rPr>
              <a:t>与金属材料种类无关，但</a:t>
            </a:r>
            <a:r>
              <a:rPr lang="en-US" altLang="zh-CN" sz="2800" b="1" dirty="0">
                <a:solidFill>
                  <a:srgbClr val="FF00FF"/>
                </a:solidFill>
              </a:rPr>
              <a:t>U</a:t>
            </a:r>
            <a:r>
              <a:rPr lang="en-US" altLang="zh-CN" sz="2800" b="1" i="0" baseline="-25000" dirty="0">
                <a:solidFill>
                  <a:srgbClr val="FF00FF"/>
                </a:solidFill>
              </a:rPr>
              <a:t>0</a:t>
            </a:r>
            <a:r>
              <a:rPr lang="en-US" altLang="zh-CN" sz="2800" b="1" baseline="-25000" dirty="0">
                <a:solidFill>
                  <a:srgbClr val="FF00FF"/>
                </a:solidFill>
                <a:latin typeface="宋体" panose="02010600030101010101" pitchFamily="2" charset="-122"/>
              </a:rPr>
              <a:t> </a:t>
            </a:r>
            <a:r>
              <a:rPr lang="zh-CN" altLang="en-US" sz="2800" b="1" i="0" dirty="0">
                <a:solidFill>
                  <a:srgbClr val="FF00FF"/>
                </a:solidFill>
                <a:latin typeface="宋体" panose="02010600030101010101" pitchFamily="2" charset="-122"/>
              </a:rPr>
              <a:t>与金属材料种类有关</a:t>
            </a:r>
          </a:p>
        </p:txBody>
      </p:sp>
      <p:sp>
        <p:nvSpPr>
          <p:cNvPr id="27" name="Text Box 62"/>
          <p:cNvSpPr txBox="1">
            <a:spLocks noChangeArrowheads="1"/>
          </p:cNvSpPr>
          <p:nvPr/>
        </p:nvSpPr>
        <p:spPr bwMode="auto">
          <a:xfrm>
            <a:off x="1858963" y="296863"/>
            <a:ext cx="41148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i="0">
                <a:solidFill>
                  <a:srgbClr val="0000CC"/>
                </a:solidFill>
                <a:latin typeface="宋体" panose="02010600030101010101" pitchFamily="2" charset="-122"/>
              </a:rPr>
              <a:t>右图为不同材料的</a:t>
            </a:r>
            <a:r>
              <a:rPr lang="en-US" altLang="zh-CN" sz="2800" b="1">
                <a:solidFill>
                  <a:srgbClr val="FF0000"/>
                </a:solidFill>
              </a:rPr>
              <a:t>U</a:t>
            </a:r>
            <a:r>
              <a:rPr lang="en-US" altLang="zh-CN" sz="2800" b="1" baseline="-25000">
                <a:solidFill>
                  <a:srgbClr val="FF0000"/>
                </a:solidFill>
              </a:rPr>
              <a:t>a</a:t>
            </a:r>
            <a:r>
              <a:rPr lang="en-US" altLang="zh-CN" sz="2800" b="1">
                <a:solidFill>
                  <a:srgbClr val="FF0000"/>
                </a:solidFill>
              </a:rPr>
              <a:t>- </a:t>
            </a:r>
            <a:r>
              <a:rPr lang="en-US" altLang="zh-CN" sz="2800" b="1">
                <a:solidFill>
                  <a:srgbClr val="FF0000"/>
                </a:solidFill>
                <a:ea typeface="黑体" panose="02010609060101010101" pitchFamily="49" charset="-122"/>
                <a:sym typeface="Symbol" panose="05050102010706020507" pitchFamily="18" charset="2"/>
              </a:rPr>
              <a:t></a:t>
            </a:r>
            <a:r>
              <a:rPr lang="zh-CN" altLang="en-US" sz="2800" b="1" i="0">
                <a:solidFill>
                  <a:srgbClr val="0000CC"/>
                </a:solidFill>
                <a:latin typeface="宋体" panose="02010600030101010101" pitchFamily="2" charset="-122"/>
              </a:rPr>
              <a:t>曲线，可看出：不同材料的图线的斜率相同，但在横轴上的截距不同。说明</a:t>
            </a:r>
          </a:p>
        </p:txBody>
      </p:sp>
      <p:grpSp>
        <p:nvGrpSpPr>
          <p:cNvPr id="28" name="Group 66"/>
          <p:cNvGrpSpPr>
            <a:grpSpLocks/>
          </p:cNvGrpSpPr>
          <p:nvPr/>
        </p:nvGrpSpPr>
        <p:grpSpPr bwMode="auto">
          <a:xfrm>
            <a:off x="1822450" y="4262438"/>
            <a:ext cx="8534400" cy="2133600"/>
            <a:chOff x="-2" y="-2"/>
            <a:chExt cx="3920" cy="1676"/>
          </a:xfrm>
        </p:grpSpPr>
        <p:grpSp>
          <p:nvGrpSpPr>
            <p:cNvPr id="61447" name="Group 67"/>
            <p:cNvGrpSpPr>
              <a:grpSpLocks/>
            </p:cNvGrpSpPr>
            <p:nvPr/>
          </p:nvGrpSpPr>
          <p:grpSpPr bwMode="auto">
            <a:xfrm>
              <a:off x="0" y="0"/>
              <a:ext cx="3916" cy="1672"/>
              <a:chOff x="0" y="0"/>
              <a:chExt cx="3916" cy="1672"/>
            </a:xfrm>
          </p:grpSpPr>
          <p:grpSp>
            <p:nvGrpSpPr>
              <p:cNvPr id="61449" name="Group 68"/>
              <p:cNvGrpSpPr>
                <a:grpSpLocks/>
              </p:cNvGrpSpPr>
              <p:nvPr/>
            </p:nvGrpSpPr>
            <p:grpSpPr bwMode="auto">
              <a:xfrm>
                <a:off x="0" y="0"/>
                <a:ext cx="934" cy="461"/>
                <a:chOff x="0" y="0"/>
                <a:chExt cx="934" cy="461"/>
              </a:xfrm>
            </p:grpSpPr>
            <p:sp>
              <p:nvSpPr>
                <p:cNvPr id="61510" name="Rectangle 69"/>
                <p:cNvSpPr>
                  <a:spLocks noChangeArrowheads="1"/>
                </p:cNvSpPr>
                <p:nvPr/>
              </p:nvSpPr>
              <p:spPr bwMode="auto">
                <a:xfrm>
                  <a:off x="43" y="0"/>
                  <a:ext cx="848" cy="461"/>
                </a:xfrm>
                <a:prstGeom prst="rect">
                  <a:avLst/>
                </a:prstGeom>
                <a:noFill/>
                <a:ln w="38100">
                  <a:solidFill>
                    <a:srgbClr val="FFFFE7"/>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400" b="1" i="0"/>
                    <a:t>  </a:t>
                  </a:r>
                  <a:r>
                    <a:rPr lang="zh-CN" altLang="en-US" sz="2400" b="1" i="0"/>
                    <a:t>金    属</a:t>
                  </a:r>
                  <a:endParaRPr lang="zh-CN" altLang="en-US" sz="2400" b="1" i="0">
                    <a:ea typeface="黑体" panose="02010609060101010101" pitchFamily="49" charset="-122"/>
                  </a:endParaRPr>
                </a:p>
                <a:p>
                  <a:pPr algn="just"/>
                  <a:endParaRPr lang="en-US" altLang="zh-CN" sz="2400" b="1" i="0"/>
                </a:p>
              </p:txBody>
            </p:sp>
            <p:sp>
              <p:nvSpPr>
                <p:cNvPr id="61511" name="Rectangle 70"/>
                <p:cNvSpPr>
                  <a:spLocks noChangeArrowheads="1"/>
                </p:cNvSpPr>
                <p:nvPr/>
              </p:nvSpPr>
              <p:spPr bwMode="auto">
                <a:xfrm>
                  <a:off x="0" y="0"/>
                  <a:ext cx="934" cy="461"/>
                </a:xfrm>
                <a:prstGeom prst="rect">
                  <a:avLst/>
                </a:prstGeom>
                <a:noFill/>
                <a:ln w="381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1450" name="Group 71"/>
              <p:cNvGrpSpPr>
                <a:grpSpLocks/>
              </p:cNvGrpSpPr>
              <p:nvPr/>
            </p:nvGrpSpPr>
            <p:grpSpPr bwMode="auto">
              <a:xfrm>
                <a:off x="934" y="0"/>
                <a:ext cx="532" cy="461"/>
                <a:chOff x="934" y="0"/>
                <a:chExt cx="532" cy="461"/>
              </a:xfrm>
            </p:grpSpPr>
            <p:sp>
              <p:nvSpPr>
                <p:cNvPr id="61508" name="Rectangle 72"/>
                <p:cNvSpPr>
                  <a:spLocks noChangeArrowheads="1"/>
                </p:cNvSpPr>
                <p:nvPr/>
              </p:nvSpPr>
              <p:spPr bwMode="auto">
                <a:xfrm>
                  <a:off x="977" y="0"/>
                  <a:ext cx="446" cy="461"/>
                </a:xfrm>
                <a:prstGeom prst="rect">
                  <a:avLst/>
                </a:prstGeom>
                <a:noFill/>
                <a:ln w="38100">
                  <a:solidFill>
                    <a:srgbClr val="FFFFE7"/>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400" b="1" i="0"/>
                    <a:t>钨</a:t>
                  </a:r>
                  <a:endParaRPr lang="zh-CN" altLang="en-US" sz="2400" b="1" i="0">
                    <a:ea typeface="黑体" panose="02010609060101010101" pitchFamily="49" charset="-122"/>
                  </a:endParaRPr>
                </a:p>
                <a:p>
                  <a:pPr algn="ctr"/>
                  <a:endParaRPr lang="en-US" altLang="zh-CN" sz="2400" b="1" i="0"/>
                </a:p>
              </p:txBody>
            </p:sp>
            <p:sp>
              <p:nvSpPr>
                <p:cNvPr id="61509" name="Rectangle 73"/>
                <p:cNvSpPr>
                  <a:spLocks noChangeArrowheads="1"/>
                </p:cNvSpPr>
                <p:nvPr/>
              </p:nvSpPr>
              <p:spPr bwMode="auto">
                <a:xfrm>
                  <a:off x="934" y="0"/>
                  <a:ext cx="532" cy="461"/>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1451" name="Group 74"/>
              <p:cNvGrpSpPr>
                <a:grpSpLocks/>
              </p:cNvGrpSpPr>
              <p:nvPr/>
            </p:nvGrpSpPr>
            <p:grpSpPr bwMode="auto">
              <a:xfrm>
                <a:off x="1466" y="0"/>
                <a:ext cx="490" cy="461"/>
                <a:chOff x="1466" y="0"/>
                <a:chExt cx="490" cy="461"/>
              </a:xfrm>
            </p:grpSpPr>
            <p:sp>
              <p:nvSpPr>
                <p:cNvPr id="61506" name="Rectangle 75"/>
                <p:cNvSpPr>
                  <a:spLocks noChangeArrowheads="1"/>
                </p:cNvSpPr>
                <p:nvPr/>
              </p:nvSpPr>
              <p:spPr bwMode="auto">
                <a:xfrm>
                  <a:off x="1509" y="0"/>
                  <a:ext cx="404"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400" b="1" i="0"/>
                    <a:t>钙</a:t>
                  </a:r>
                  <a:endParaRPr lang="zh-CN" altLang="en-US" sz="2400" b="1" i="0">
                    <a:ea typeface="黑体" panose="02010609060101010101" pitchFamily="49" charset="-122"/>
                  </a:endParaRPr>
                </a:p>
                <a:p>
                  <a:pPr algn="ctr"/>
                  <a:endParaRPr lang="en-US" altLang="zh-CN" sz="2400" b="1" i="0"/>
                </a:p>
              </p:txBody>
            </p:sp>
            <p:sp>
              <p:nvSpPr>
                <p:cNvPr id="61507" name="Rectangle 76"/>
                <p:cNvSpPr>
                  <a:spLocks noChangeArrowheads="1"/>
                </p:cNvSpPr>
                <p:nvPr/>
              </p:nvSpPr>
              <p:spPr bwMode="auto">
                <a:xfrm>
                  <a:off x="1466" y="0"/>
                  <a:ext cx="490" cy="461"/>
                </a:xfrm>
                <a:prstGeom prst="rect">
                  <a:avLst/>
                </a:prstGeom>
                <a:noFill/>
                <a:ln w="381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1452" name="Group 77"/>
              <p:cNvGrpSpPr>
                <a:grpSpLocks/>
              </p:cNvGrpSpPr>
              <p:nvPr/>
            </p:nvGrpSpPr>
            <p:grpSpPr bwMode="auto">
              <a:xfrm>
                <a:off x="1956" y="0"/>
                <a:ext cx="490" cy="461"/>
                <a:chOff x="1956" y="0"/>
                <a:chExt cx="490" cy="461"/>
              </a:xfrm>
            </p:grpSpPr>
            <p:sp>
              <p:nvSpPr>
                <p:cNvPr id="61504" name="Rectangle 78"/>
                <p:cNvSpPr>
                  <a:spLocks noChangeArrowheads="1"/>
                </p:cNvSpPr>
                <p:nvPr/>
              </p:nvSpPr>
              <p:spPr bwMode="auto">
                <a:xfrm>
                  <a:off x="1999" y="0"/>
                  <a:ext cx="404" cy="461"/>
                </a:xfrm>
                <a:prstGeom prst="rect">
                  <a:avLst/>
                </a:prstGeom>
                <a:noFill/>
                <a:ln w="38100">
                  <a:solidFill>
                    <a:srgbClr val="FFFFE7"/>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400" b="1" i="0"/>
                    <a:t>钠</a:t>
                  </a:r>
                  <a:endParaRPr lang="zh-CN" altLang="en-US" sz="2400" b="1" i="0">
                    <a:ea typeface="黑体" panose="02010609060101010101" pitchFamily="49" charset="-122"/>
                  </a:endParaRPr>
                </a:p>
                <a:p>
                  <a:pPr algn="ctr"/>
                  <a:endParaRPr lang="en-US" altLang="zh-CN" sz="2400" b="1" i="0"/>
                </a:p>
              </p:txBody>
            </p:sp>
            <p:sp>
              <p:nvSpPr>
                <p:cNvPr id="61505" name="Rectangle 79"/>
                <p:cNvSpPr>
                  <a:spLocks noChangeArrowheads="1"/>
                </p:cNvSpPr>
                <p:nvPr/>
              </p:nvSpPr>
              <p:spPr bwMode="auto">
                <a:xfrm>
                  <a:off x="1956" y="0"/>
                  <a:ext cx="490" cy="461"/>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1453" name="Group 80"/>
              <p:cNvGrpSpPr>
                <a:grpSpLocks/>
              </p:cNvGrpSpPr>
              <p:nvPr/>
            </p:nvGrpSpPr>
            <p:grpSpPr bwMode="auto">
              <a:xfrm>
                <a:off x="2446" y="0"/>
                <a:ext cx="490" cy="461"/>
                <a:chOff x="2446" y="0"/>
                <a:chExt cx="490" cy="461"/>
              </a:xfrm>
            </p:grpSpPr>
            <p:sp>
              <p:nvSpPr>
                <p:cNvPr id="61502" name="Rectangle 81"/>
                <p:cNvSpPr>
                  <a:spLocks noChangeArrowheads="1"/>
                </p:cNvSpPr>
                <p:nvPr/>
              </p:nvSpPr>
              <p:spPr bwMode="auto">
                <a:xfrm>
                  <a:off x="2489" y="0"/>
                  <a:ext cx="404"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400" b="1" i="0"/>
                    <a:t>钾</a:t>
                  </a:r>
                  <a:endParaRPr lang="zh-CN" altLang="en-US" sz="2400" b="1" i="0">
                    <a:ea typeface="黑体" panose="02010609060101010101" pitchFamily="49" charset="-122"/>
                  </a:endParaRPr>
                </a:p>
                <a:p>
                  <a:pPr algn="ctr"/>
                  <a:endParaRPr lang="en-US" altLang="zh-CN" sz="2400" b="1" i="0"/>
                </a:p>
              </p:txBody>
            </p:sp>
            <p:sp>
              <p:nvSpPr>
                <p:cNvPr id="61503" name="Rectangle 82"/>
                <p:cNvSpPr>
                  <a:spLocks noChangeArrowheads="1"/>
                </p:cNvSpPr>
                <p:nvPr/>
              </p:nvSpPr>
              <p:spPr bwMode="auto">
                <a:xfrm>
                  <a:off x="2446" y="0"/>
                  <a:ext cx="490" cy="461"/>
                </a:xfrm>
                <a:prstGeom prst="rect">
                  <a:avLst/>
                </a:prstGeom>
                <a:noFill/>
                <a:ln w="381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1454" name="Group 83"/>
              <p:cNvGrpSpPr>
                <a:grpSpLocks/>
              </p:cNvGrpSpPr>
              <p:nvPr/>
            </p:nvGrpSpPr>
            <p:grpSpPr bwMode="auto">
              <a:xfrm>
                <a:off x="2936" y="0"/>
                <a:ext cx="490" cy="461"/>
                <a:chOff x="2936" y="0"/>
                <a:chExt cx="490" cy="461"/>
              </a:xfrm>
            </p:grpSpPr>
            <p:sp>
              <p:nvSpPr>
                <p:cNvPr id="61500" name="Rectangle 84"/>
                <p:cNvSpPr>
                  <a:spLocks noChangeArrowheads="1"/>
                </p:cNvSpPr>
                <p:nvPr/>
              </p:nvSpPr>
              <p:spPr bwMode="auto">
                <a:xfrm>
                  <a:off x="2979" y="0"/>
                  <a:ext cx="404"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400" b="1" i="0"/>
                    <a:t>铷</a:t>
                  </a:r>
                  <a:endParaRPr lang="zh-CN" altLang="en-US" sz="2400" b="1" i="0">
                    <a:ea typeface="黑体" panose="02010609060101010101" pitchFamily="49" charset="-122"/>
                  </a:endParaRPr>
                </a:p>
                <a:p>
                  <a:pPr algn="ctr"/>
                  <a:endParaRPr lang="en-US" altLang="zh-CN" sz="2400" b="1" i="0"/>
                </a:p>
              </p:txBody>
            </p:sp>
            <p:sp>
              <p:nvSpPr>
                <p:cNvPr id="61501" name="Rectangle 85"/>
                <p:cNvSpPr>
                  <a:spLocks noChangeArrowheads="1"/>
                </p:cNvSpPr>
                <p:nvPr/>
              </p:nvSpPr>
              <p:spPr bwMode="auto">
                <a:xfrm>
                  <a:off x="2936" y="0"/>
                  <a:ext cx="490" cy="461"/>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1455" name="Group 86"/>
              <p:cNvGrpSpPr>
                <a:grpSpLocks/>
              </p:cNvGrpSpPr>
              <p:nvPr/>
            </p:nvGrpSpPr>
            <p:grpSpPr bwMode="auto">
              <a:xfrm>
                <a:off x="3426" y="0"/>
                <a:ext cx="490" cy="461"/>
                <a:chOff x="3426" y="0"/>
                <a:chExt cx="490" cy="461"/>
              </a:xfrm>
            </p:grpSpPr>
            <p:sp>
              <p:nvSpPr>
                <p:cNvPr id="61498" name="Rectangle 87"/>
                <p:cNvSpPr>
                  <a:spLocks noChangeArrowheads="1"/>
                </p:cNvSpPr>
                <p:nvPr/>
              </p:nvSpPr>
              <p:spPr bwMode="auto">
                <a:xfrm>
                  <a:off x="3469" y="0"/>
                  <a:ext cx="404"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400" b="1" i="0"/>
                    <a:t>铯</a:t>
                  </a:r>
                  <a:endParaRPr lang="zh-CN" altLang="en-US" sz="2400" b="1" i="0">
                    <a:ea typeface="黑体" panose="02010609060101010101" pitchFamily="49" charset="-122"/>
                  </a:endParaRPr>
                </a:p>
                <a:p>
                  <a:pPr algn="ctr"/>
                  <a:endParaRPr lang="en-US" altLang="zh-CN" sz="2400" b="1" i="0"/>
                </a:p>
              </p:txBody>
            </p:sp>
            <p:sp>
              <p:nvSpPr>
                <p:cNvPr id="61499" name="Rectangle 88"/>
                <p:cNvSpPr>
                  <a:spLocks noChangeArrowheads="1"/>
                </p:cNvSpPr>
                <p:nvPr/>
              </p:nvSpPr>
              <p:spPr bwMode="auto">
                <a:xfrm>
                  <a:off x="3426" y="0"/>
                  <a:ext cx="490" cy="461"/>
                </a:xfrm>
                <a:prstGeom prst="rect">
                  <a:avLst/>
                </a:prstGeom>
                <a:noFill/>
                <a:ln w="381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1456" name="Group 89"/>
              <p:cNvGrpSpPr>
                <a:grpSpLocks/>
              </p:cNvGrpSpPr>
              <p:nvPr/>
            </p:nvGrpSpPr>
            <p:grpSpPr bwMode="auto">
              <a:xfrm>
                <a:off x="0" y="461"/>
                <a:ext cx="934" cy="577"/>
                <a:chOff x="0" y="461"/>
                <a:chExt cx="934" cy="577"/>
              </a:xfrm>
            </p:grpSpPr>
            <p:sp>
              <p:nvSpPr>
                <p:cNvPr id="61496" name="Rectangle 90"/>
                <p:cNvSpPr>
                  <a:spLocks noChangeArrowheads="1"/>
                </p:cNvSpPr>
                <p:nvPr/>
              </p:nvSpPr>
              <p:spPr bwMode="auto">
                <a:xfrm>
                  <a:off x="43" y="461"/>
                  <a:ext cx="848"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400" b="1" i="0"/>
                    <a:t>    </a:t>
                  </a:r>
                  <a:r>
                    <a:rPr lang="zh-CN" altLang="en-US" sz="2400" b="1" i="0"/>
                    <a:t>红限</a:t>
                  </a:r>
                  <a:r>
                    <a:rPr lang="zh-CN" altLang="en-US" sz="2400" b="1" i="0">
                      <a:sym typeface="Symbol" panose="05050102010706020507" pitchFamily="18" charset="2"/>
                    </a:rPr>
                    <a:t></a:t>
                  </a:r>
                  <a:r>
                    <a:rPr lang="en-US" altLang="zh-CN" sz="2400" b="1" i="0" baseline="-30000"/>
                    <a:t>0</a:t>
                  </a:r>
                  <a:endParaRPr lang="en-US" altLang="zh-CN" sz="2400" b="1" i="0">
                    <a:ea typeface="黑体" panose="02010609060101010101" pitchFamily="49" charset="-122"/>
                    <a:sym typeface="Symbol" panose="05050102010706020507" pitchFamily="18" charset="2"/>
                  </a:endParaRPr>
                </a:p>
                <a:p>
                  <a:pPr algn="just"/>
                  <a:r>
                    <a:rPr lang="zh-CN" altLang="en-US" sz="2400" b="1" i="0">
                      <a:sym typeface="Symbol" panose="05050102010706020507" pitchFamily="18" charset="2"/>
                    </a:rPr>
                    <a:t>（</a:t>
                  </a:r>
                  <a:r>
                    <a:rPr lang="en-US" altLang="zh-CN" sz="2400" b="1" i="0">
                      <a:sym typeface="Symbol" panose="05050102010706020507" pitchFamily="18" charset="2"/>
                    </a:rPr>
                    <a:t>10</a:t>
                  </a:r>
                  <a:r>
                    <a:rPr lang="en-US" altLang="zh-CN" sz="2400" b="1" i="0" baseline="30000">
                      <a:sym typeface="Symbol" panose="05050102010706020507" pitchFamily="18" charset="2"/>
                    </a:rPr>
                    <a:t>14</a:t>
                  </a:r>
                  <a:r>
                    <a:rPr lang="en-US" altLang="zh-CN" sz="2400" b="1" i="0">
                      <a:sym typeface="Symbol" panose="05050102010706020507" pitchFamily="18" charset="2"/>
                    </a:rPr>
                    <a:t>Hz</a:t>
                  </a:r>
                  <a:r>
                    <a:rPr lang="zh-CN" altLang="en-US" sz="2400" b="1" i="0">
                      <a:sym typeface="Symbol" panose="05050102010706020507" pitchFamily="18" charset="2"/>
                    </a:rPr>
                    <a:t>）</a:t>
                  </a:r>
                  <a:endParaRPr lang="zh-CN" altLang="en-US" sz="2400" b="1" i="0">
                    <a:ea typeface="黑体" panose="02010609060101010101" pitchFamily="49" charset="-122"/>
                    <a:sym typeface="Symbol" panose="05050102010706020507" pitchFamily="18" charset="2"/>
                  </a:endParaRPr>
                </a:p>
                <a:p>
                  <a:pPr algn="just"/>
                  <a:endParaRPr lang="en-US" altLang="zh-CN" sz="2400" b="1" i="0">
                    <a:sym typeface="Symbol" panose="05050102010706020507" pitchFamily="18" charset="2"/>
                  </a:endParaRPr>
                </a:p>
              </p:txBody>
            </p:sp>
            <p:sp>
              <p:nvSpPr>
                <p:cNvPr id="61497" name="Rectangle 91"/>
                <p:cNvSpPr>
                  <a:spLocks noChangeArrowheads="1"/>
                </p:cNvSpPr>
                <p:nvPr/>
              </p:nvSpPr>
              <p:spPr bwMode="auto">
                <a:xfrm>
                  <a:off x="0" y="461"/>
                  <a:ext cx="934" cy="57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1457" name="Group 92"/>
              <p:cNvGrpSpPr>
                <a:grpSpLocks/>
              </p:cNvGrpSpPr>
              <p:nvPr/>
            </p:nvGrpSpPr>
            <p:grpSpPr bwMode="auto">
              <a:xfrm>
                <a:off x="934" y="461"/>
                <a:ext cx="532" cy="577"/>
                <a:chOff x="934" y="461"/>
                <a:chExt cx="532" cy="577"/>
              </a:xfrm>
            </p:grpSpPr>
            <p:sp>
              <p:nvSpPr>
                <p:cNvPr id="61494" name="Rectangle 93"/>
                <p:cNvSpPr>
                  <a:spLocks noChangeArrowheads="1"/>
                </p:cNvSpPr>
                <p:nvPr/>
              </p:nvSpPr>
              <p:spPr bwMode="auto">
                <a:xfrm>
                  <a:off x="977" y="461"/>
                  <a:ext cx="44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b="1" i="0"/>
                    <a:t>10.95</a:t>
                  </a:r>
                  <a:endParaRPr lang="en-US" altLang="zh-CN" sz="2400" b="1" i="0">
                    <a:ea typeface="黑体" panose="02010609060101010101" pitchFamily="49" charset="-122"/>
                  </a:endParaRPr>
                </a:p>
                <a:p>
                  <a:pPr algn="ctr"/>
                  <a:endParaRPr lang="en-US" altLang="zh-CN" sz="2400" b="1" i="0"/>
                </a:p>
              </p:txBody>
            </p:sp>
            <p:sp>
              <p:nvSpPr>
                <p:cNvPr id="61495" name="Rectangle 94"/>
                <p:cNvSpPr>
                  <a:spLocks noChangeArrowheads="1"/>
                </p:cNvSpPr>
                <p:nvPr/>
              </p:nvSpPr>
              <p:spPr bwMode="auto">
                <a:xfrm>
                  <a:off x="934" y="461"/>
                  <a:ext cx="532" cy="577"/>
                </a:xfrm>
                <a:prstGeom prst="rect">
                  <a:avLst/>
                </a:prstGeom>
                <a:noFill/>
                <a:ln w="381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1458" name="Group 95"/>
              <p:cNvGrpSpPr>
                <a:grpSpLocks/>
              </p:cNvGrpSpPr>
              <p:nvPr/>
            </p:nvGrpSpPr>
            <p:grpSpPr bwMode="auto">
              <a:xfrm>
                <a:off x="1466" y="461"/>
                <a:ext cx="490" cy="577"/>
                <a:chOff x="1466" y="461"/>
                <a:chExt cx="490" cy="577"/>
              </a:xfrm>
            </p:grpSpPr>
            <p:sp>
              <p:nvSpPr>
                <p:cNvPr id="61492" name="Rectangle 96"/>
                <p:cNvSpPr>
                  <a:spLocks noChangeArrowheads="1"/>
                </p:cNvSpPr>
                <p:nvPr/>
              </p:nvSpPr>
              <p:spPr bwMode="auto">
                <a:xfrm>
                  <a:off x="1509" y="461"/>
                  <a:ext cx="40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b="1" i="0"/>
                    <a:t>7.73</a:t>
                  </a:r>
                  <a:endParaRPr lang="en-US" altLang="zh-CN" sz="2400" b="1" i="0">
                    <a:ea typeface="黑体" panose="02010609060101010101" pitchFamily="49" charset="-122"/>
                  </a:endParaRPr>
                </a:p>
                <a:p>
                  <a:pPr algn="ctr"/>
                  <a:endParaRPr lang="en-US" altLang="zh-CN" sz="2400" b="1" i="0"/>
                </a:p>
              </p:txBody>
            </p:sp>
            <p:sp>
              <p:nvSpPr>
                <p:cNvPr id="61493" name="Rectangle 97"/>
                <p:cNvSpPr>
                  <a:spLocks noChangeArrowheads="1"/>
                </p:cNvSpPr>
                <p:nvPr/>
              </p:nvSpPr>
              <p:spPr bwMode="auto">
                <a:xfrm>
                  <a:off x="1466" y="461"/>
                  <a:ext cx="490" cy="57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1459" name="Group 98"/>
              <p:cNvGrpSpPr>
                <a:grpSpLocks/>
              </p:cNvGrpSpPr>
              <p:nvPr/>
            </p:nvGrpSpPr>
            <p:grpSpPr bwMode="auto">
              <a:xfrm>
                <a:off x="1956" y="461"/>
                <a:ext cx="490" cy="577"/>
                <a:chOff x="1956" y="461"/>
                <a:chExt cx="490" cy="577"/>
              </a:xfrm>
            </p:grpSpPr>
            <p:sp>
              <p:nvSpPr>
                <p:cNvPr id="61490" name="Rectangle 99"/>
                <p:cNvSpPr>
                  <a:spLocks noChangeArrowheads="1"/>
                </p:cNvSpPr>
                <p:nvPr/>
              </p:nvSpPr>
              <p:spPr bwMode="auto">
                <a:xfrm>
                  <a:off x="1999" y="461"/>
                  <a:ext cx="40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b="1" i="0"/>
                    <a:t>5.53</a:t>
                  </a:r>
                  <a:endParaRPr lang="en-US" altLang="zh-CN" sz="2400" b="1" i="0">
                    <a:ea typeface="黑体" panose="02010609060101010101" pitchFamily="49" charset="-122"/>
                  </a:endParaRPr>
                </a:p>
                <a:p>
                  <a:pPr algn="ctr"/>
                  <a:endParaRPr lang="en-US" altLang="zh-CN" sz="2400" b="1" i="0"/>
                </a:p>
              </p:txBody>
            </p:sp>
            <p:sp>
              <p:nvSpPr>
                <p:cNvPr id="61491" name="Rectangle 100"/>
                <p:cNvSpPr>
                  <a:spLocks noChangeArrowheads="1"/>
                </p:cNvSpPr>
                <p:nvPr/>
              </p:nvSpPr>
              <p:spPr bwMode="auto">
                <a:xfrm>
                  <a:off x="1956" y="461"/>
                  <a:ext cx="490" cy="577"/>
                </a:xfrm>
                <a:prstGeom prst="rect">
                  <a:avLst/>
                </a:prstGeom>
                <a:noFill/>
                <a:ln w="381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1460" name="Group 101"/>
              <p:cNvGrpSpPr>
                <a:grpSpLocks/>
              </p:cNvGrpSpPr>
              <p:nvPr/>
            </p:nvGrpSpPr>
            <p:grpSpPr bwMode="auto">
              <a:xfrm>
                <a:off x="2446" y="461"/>
                <a:ext cx="490" cy="577"/>
                <a:chOff x="2446" y="461"/>
                <a:chExt cx="490" cy="577"/>
              </a:xfrm>
            </p:grpSpPr>
            <p:sp>
              <p:nvSpPr>
                <p:cNvPr id="61488" name="Rectangle 102"/>
                <p:cNvSpPr>
                  <a:spLocks noChangeArrowheads="1"/>
                </p:cNvSpPr>
                <p:nvPr/>
              </p:nvSpPr>
              <p:spPr bwMode="auto">
                <a:xfrm>
                  <a:off x="2489" y="461"/>
                  <a:ext cx="40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b="1" i="0"/>
                    <a:t>5.44</a:t>
                  </a:r>
                  <a:endParaRPr lang="en-US" altLang="zh-CN" sz="2400" b="1" i="0">
                    <a:ea typeface="黑体" panose="02010609060101010101" pitchFamily="49" charset="-122"/>
                  </a:endParaRPr>
                </a:p>
                <a:p>
                  <a:pPr algn="ctr"/>
                  <a:endParaRPr lang="en-US" altLang="zh-CN" sz="2400" b="1" i="0"/>
                </a:p>
              </p:txBody>
            </p:sp>
            <p:sp>
              <p:nvSpPr>
                <p:cNvPr id="61489" name="Rectangle 103"/>
                <p:cNvSpPr>
                  <a:spLocks noChangeArrowheads="1"/>
                </p:cNvSpPr>
                <p:nvPr/>
              </p:nvSpPr>
              <p:spPr bwMode="auto">
                <a:xfrm>
                  <a:off x="2446" y="461"/>
                  <a:ext cx="490" cy="577"/>
                </a:xfrm>
                <a:prstGeom prst="rect">
                  <a:avLst/>
                </a:prstGeom>
                <a:noFill/>
                <a:ln w="381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1461" name="Group 104"/>
              <p:cNvGrpSpPr>
                <a:grpSpLocks/>
              </p:cNvGrpSpPr>
              <p:nvPr/>
            </p:nvGrpSpPr>
            <p:grpSpPr bwMode="auto">
              <a:xfrm>
                <a:off x="2936" y="461"/>
                <a:ext cx="490" cy="577"/>
                <a:chOff x="2936" y="461"/>
                <a:chExt cx="490" cy="577"/>
              </a:xfrm>
            </p:grpSpPr>
            <p:sp>
              <p:nvSpPr>
                <p:cNvPr id="61486" name="Rectangle 105"/>
                <p:cNvSpPr>
                  <a:spLocks noChangeArrowheads="1"/>
                </p:cNvSpPr>
                <p:nvPr/>
              </p:nvSpPr>
              <p:spPr bwMode="auto">
                <a:xfrm>
                  <a:off x="2979" y="461"/>
                  <a:ext cx="40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b="1" i="0"/>
                    <a:t>5.15</a:t>
                  </a:r>
                  <a:endParaRPr lang="en-US" altLang="zh-CN" sz="2400" b="1" i="0">
                    <a:ea typeface="黑体" panose="02010609060101010101" pitchFamily="49" charset="-122"/>
                  </a:endParaRPr>
                </a:p>
                <a:p>
                  <a:pPr algn="ctr"/>
                  <a:endParaRPr lang="en-US" altLang="zh-CN" sz="2400" b="1" i="0"/>
                </a:p>
              </p:txBody>
            </p:sp>
            <p:sp>
              <p:nvSpPr>
                <p:cNvPr id="61487" name="Rectangle 106"/>
                <p:cNvSpPr>
                  <a:spLocks noChangeArrowheads="1"/>
                </p:cNvSpPr>
                <p:nvPr/>
              </p:nvSpPr>
              <p:spPr bwMode="auto">
                <a:xfrm>
                  <a:off x="2936" y="461"/>
                  <a:ext cx="490" cy="577"/>
                </a:xfrm>
                <a:prstGeom prst="rect">
                  <a:avLst/>
                </a:prstGeom>
                <a:noFill/>
                <a:ln w="381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1462" name="Group 107"/>
              <p:cNvGrpSpPr>
                <a:grpSpLocks/>
              </p:cNvGrpSpPr>
              <p:nvPr/>
            </p:nvGrpSpPr>
            <p:grpSpPr bwMode="auto">
              <a:xfrm>
                <a:off x="3426" y="461"/>
                <a:ext cx="490" cy="577"/>
                <a:chOff x="3426" y="461"/>
                <a:chExt cx="490" cy="577"/>
              </a:xfrm>
            </p:grpSpPr>
            <p:sp>
              <p:nvSpPr>
                <p:cNvPr id="61484" name="Rectangle 108"/>
                <p:cNvSpPr>
                  <a:spLocks noChangeArrowheads="1"/>
                </p:cNvSpPr>
                <p:nvPr/>
              </p:nvSpPr>
              <p:spPr bwMode="auto">
                <a:xfrm>
                  <a:off x="3469" y="461"/>
                  <a:ext cx="40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b="1" i="0"/>
                    <a:t>4.69</a:t>
                  </a:r>
                  <a:endParaRPr lang="en-US" altLang="zh-CN" sz="2400" b="1" i="0">
                    <a:ea typeface="黑体" panose="02010609060101010101" pitchFamily="49" charset="-122"/>
                  </a:endParaRPr>
                </a:p>
                <a:p>
                  <a:pPr algn="ctr"/>
                  <a:endParaRPr lang="en-US" altLang="zh-CN" sz="2400" b="1" i="0"/>
                </a:p>
              </p:txBody>
            </p:sp>
            <p:sp>
              <p:nvSpPr>
                <p:cNvPr id="61485" name="Rectangle 109"/>
                <p:cNvSpPr>
                  <a:spLocks noChangeArrowheads="1"/>
                </p:cNvSpPr>
                <p:nvPr/>
              </p:nvSpPr>
              <p:spPr bwMode="auto">
                <a:xfrm>
                  <a:off x="3426" y="461"/>
                  <a:ext cx="490" cy="57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1463" name="Group 110"/>
              <p:cNvGrpSpPr>
                <a:grpSpLocks/>
              </p:cNvGrpSpPr>
              <p:nvPr/>
            </p:nvGrpSpPr>
            <p:grpSpPr bwMode="auto">
              <a:xfrm>
                <a:off x="0" y="1038"/>
                <a:ext cx="934" cy="634"/>
                <a:chOff x="0" y="1038"/>
                <a:chExt cx="934" cy="634"/>
              </a:xfrm>
            </p:grpSpPr>
            <p:sp>
              <p:nvSpPr>
                <p:cNvPr id="61482" name="Rectangle 111"/>
                <p:cNvSpPr>
                  <a:spLocks noChangeArrowheads="1"/>
                </p:cNvSpPr>
                <p:nvPr/>
              </p:nvSpPr>
              <p:spPr bwMode="auto">
                <a:xfrm>
                  <a:off x="43" y="1038"/>
                  <a:ext cx="848"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400" b="1" i="0"/>
                    <a:t>逸出功</a:t>
                  </a:r>
                  <a:r>
                    <a:rPr lang="en-US" altLang="zh-CN" sz="2400" b="1" i="0"/>
                    <a:t>A</a:t>
                  </a:r>
                  <a:r>
                    <a:rPr lang="zh-CN" altLang="en-US" sz="2400" b="1" i="0"/>
                    <a:t>（</a:t>
                  </a:r>
                  <a:r>
                    <a:rPr lang="en-US" altLang="zh-CN" sz="2400" b="1" i="0"/>
                    <a:t>eV</a:t>
                  </a:r>
                  <a:r>
                    <a:rPr lang="zh-CN" altLang="en-US" sz="2400" b="1" i="0"/>
                    <a:t>）</a:t>
                  </a:r>
                  <a:endParaRPr lang="zh-CN" altLang="en-US" sz="2400" b="1" i="0">
                    <a:ea typeface="黑体" panose="02010609060101010101" pitchFamily="49" charset="-122"/>
                  </a:endParaRPr>
                </a:p>
                <a:p>
                  <a:pPr algn="ctr"/>
                  <a:endParaRPr lang="en-US" altLang="zh-CN" sz="2400" b="1" i="0"/>
                </a:p>
              </p:txBody>
            </p:sp>
            <p:sp>
              <p:nvSpPr>
                <p:cNvPr id="61483" name="Rectangle 112"/>
                <p:cNvSpPr>
                  <a:spLocks noChangeArrowheads="1"/>
                </p:cNvSpPr>
                <p:nvPr/>
              </p:nvSpPr>
              <p:spPr bwMode="auto">
                <a:xfrm>
                  <a:off x="0" y="1038"/>
                  <a:ext cx="934" cy="634"/>
                </a:xfrm>
                <a:prstGeom prst="rect">
                  <a:avLst/>
                </a:prstGeom>
                <a:noFill/>
                <a:ln w="381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1464" name="Group 113"/>
              <p:cNvGrpSpPr>
                <a:grpSpLocks/>
              </p:cNvGrpSpPr>
              <p:nvPr/>
            </p:nvGrpSpPr>
            <p:grpSpPr bwMode="auto">
              <a:xfrm>
                <a:off x="934" y="1038"/>
                <a:ext cx="532" cy="634"/>
                <a:chOff x="934" y="1038"/>
                <a:chExt cx="532" cy="634"/>
              </a:xfrm>
            </p:grpSpPr>
            <p:sp>
              <p:nvSpPr>
                <p:cNvPr id="61480" name="Rectangle 114"/>
                <p:cNvSpPr>
                  <a:spLocks noChangeArrowheads="1"/>
                </p:cNvSpPr>
                <p:nvPr/>
              </p:nvSpPr>
              <p:spPr bwMode="auto">
                <a:xfrm>
                  <a:off x="977" y="1038"/>
                  <a:ext cx="44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b="1" i="0"/>
                    <a:t>4.54</a:t>
                  </a:r>
                  <a:endParaRPr lang="en-US" altLang="zh-CN" sz="2400" b="1" i="0">
                    <a:ea typeface="黑体" panose="02010609060101010101" pitchFamily="49" charset="-122"/>
                  </a:endParaRPr>
                </a:p>
                <a:p>
                  <a:pPr algn="ctr"/>
                  <a:endParaRPr lang="en-US" altLang="zh-CN" sz="2400" b="1" i="0"/>
                </a:p>
              </p:txBody>
            </p:sp>
            <p:sp>
              <p:nvSpPr>
                <p:cNvPr id="61481" name="Rectangle 115"/>
                <p:cNvSpPr>
                  <a:spLocks noChangeArrowheads="1"/>
                </p:cNvSpPr>
                <p:nvPr/>
              </p:nvSpPr>
              <p:spPr bwMode="auto">
                <a:xfrm>
                  <a:off x="934" y="1038"/>
                  <a:ext cx="532" cy="63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1465" name="Group 116"/>
              <p:cNvGrpSpPr>
                <a:grpSpLocks/>
              </p:cNvGrpSpPr>
              <p:nvPr/>
            </p:nvGrpSpPr>
            <p:grpSpPr bwMode="auto">
              <a:xfrm>
                <a:off x="1466" y="1038"/>
                <a:ext cx="490" cy="634"/>
                <a:chOff x="1466" y="1038"/>
                <a:chExt cx="490" cy="634"/>
              </a:xfrm>
            </p:grpSpPr>
            <p:sp>
              <p:nvSpPr>
                <p:cNvPr id="61478" name="Rectangle 117"/>
                <p:cNvSpPr>
                  <a:spLocks noChangeArrowheads="1"/>
                </p:cNvSpPr>
                <p:nvPr/>
              </p:nvSpPr>
              <p:spPr bwMode="auto">
                <a:xfrm>
                  <a:off x="1509" y="1038"/>
                  <a:ext cx="404"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b="1" i="0"/>
                    <a:t>3.20</a:t>
                  </a:r>
                  <a:endParaRPr lang="en-US" altLang="zh-CN" sz="2400" b="1" i="0">
                    <a:ea typeface="黑体" panose="02010609060101010101" pitchFamily="49" charset="-122"/>
                  </a:endParaRPr>
                </a:p>
                <a:p>
                  <a:pPr algn="ctr"/>
                  <a:endParaRPr lang="en-US" altLang="zh-CN" sz="2400" b="1" i="0"/>
                </a:p>
              </p:txBody>
            </p:sp>
            <p:sp>
              <p:nvSpPr>
                <p:cNvPr id="61479" name="Rectangle 118"/>
                <p:cNvSpPr>
                  <a:spLocks noChangeArrowheads="1"/>
                </p:cNvSpPr>
                <p:nvPr/>
              </p:nvSpPr>
              <p:spPr bwMode="auto">
                <a:xfrm>
                  <a:off x="1466" y="1038"/>
                  <a:ext cx="490" cy="634"/>
                </a:xfrm>
                <a:prstGeom prst="rect">
                  <a:avLst/>
                </a:prstGeom>
                <a:noFill/>
                <a:ln w="381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1466" name="Group 119"/>
              <p:cNvGrpSpPr>
                <a:grpSpLocks/>
              </p:cNvGrpSpPr>
              <p:nvPr/>
            </p:nvGrpSpPr>
            <p:grpSpPr bwMode="auto">
              <a:xfrm>
                <a:off x="1956" y="1038"/>
                <a:ext cx="490" cy="634"/>
                <a:chOff x="1956" y="1038"/>
                <a:chExt cx="490" cy="634"/>
              </a:xfrm>
            </p:grpSpPr>
            <p:sp>
              <p:nvSpPr>
                <p:cNvPr id="61476" name="Rectangle 120"/>
                <p:cNvSpPr>
                  <a:spLocks noChangeArrowheads="1"/>
                </p:cNvSpPr>
                <p:nvPr/>
              </p:nvSpPr>
              <p:spPr bwMode="auto">
                <a:xfrm>
                  <a:off x="1999" y="1038"/>
                  <a:ext cx="404"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b="1" i="0"/>
                    <a:t>2.29</a:t>
                  </a:r>
                  <a:endParaRPr lang="en-US" altLang="zh-CN" sz="2400" b="1" i="0">
                    <a:ea typeface="黑体" panose="02010609060101010101" pitchFamily="49" charset="-122"/>
                  </a:endParaRPr>
                </a:p>
                <a:p>
                  <a:pPr algn="ctr"/>
                  <a:endParaRPr lang="en-US" altLang="zh-CN" sz="2400" b="1" i="0"/>
                </a:p>
              </p:txBody>
            </p:sp>
            <p:sp>
              <p:nvSpPr>
                <p:cNvPr id="61477" name="Rectangle 121"/>
                <p:cNvSpPr>
                  <a:spLocks noChangeArrowheads="1"/>
                </p:cNvSpPr>
                <p:nvPr/>
              </p:nvSpPr>
              <p:spPr bwMode="auto">
                <a:xfrm>
                  <a:off x="1956" y="1038"/>
                  <a:ext cx="490" cy="634"/>
                </a:xfrm>
                <a:prstGeom prst="rect">
                  <a:avLst/>
                </a:prstGeom>
                <a:noFill/>
                <a:ln w="381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1467" name="Group 122"/>
              <p:cNvGrpSpPr>
                <a:grpSpLocks/>
              </p:cNvGrpSpPr>
              <p:nvPr/>
            </p:nvGrpSpPr>
            <p:grpSpPr bwMode="auto">
              <a:xfrm>
                <a:off x="2446" y="1038"/>
                <a:ext cx="490" cy="634"/>
                <a:chOff x="2446" y="1038"/>
                <a:chExt cx="490" cy="634"/>
              </a:xfrm>
            </p:grpSpPr>
            <p:sp>
              <p:nvSpPr>
                <p:cNvPr id="61474" name="Rectangle 123"/>
                <p:cNvSpPr>
                  <a:spLocks noChangeArrowheads="1"/>
                </p:cNvSpPr>
                <p:nvPr/>
              </p:nvSpPr>
              <p:spPr bwMode="auto">
                <a:xfrm>
                  <a:off x="2489" y="1038"/>
                  <a:ext cx="404"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b="1" i="0"/>
                    <a:t>2.25</a:t>
                  </a:r>
                  <a:endParaRPr lang="en-US" altLang="zh-CN" sz="2400" b="1" i="0">
                    <a:ea typeface="黑体" panose="02010609060101010101" pitchFamily="49" charset="-122"/>
                  </a:endParaRPr>
                </a:p>
                <a:p>
                  <a:pPr algn="ctr"/>
                  <a:endParaRPr lang="en-US" altLang="zh-CN" sz="2400" b="1" i="0"/>
                </a:p>
              </p:txBody>
            </p:sp>
            <p:sp>
              <p:nvSpPr>
                <p:cNvPr id="61475" name="Rectangle 124"/>
                <p:cNvSpPr>
                  <a:spLocks noChangeArrowheads="1"/>
                </p:cNvSpPr>
                <p:nvPr/>
              </p:nvSpPr>
              <p:spPr bwMode="auto">
                <a:xfrm>
                  <a:off x="2446" y="1038"/>
                  <a:ext cx="490" cy="634"/>
                </a:xfrm>
                <a:prstGeom prst="rect">
                  <a:avLst/>
                </a:prstGeom>
                <a:noFill/>
                <a:ln w="381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1468" name="Group 125"/>
              <p:cNvGrpSpPr>
                <a:grpSpLocks/>
              </p:cNvGrpSpPr>
              <p:nvPr/>
            </p:nvGrpSpPr>
            <p:grpSpPr bwMode="auto">
              <a:xfrm>
                <a:off x="2936" y="1038"/>
                <a:ext cx="490" cy="634"/>
                <a:chOff x="2936" y="1038"/>
                <a:chExt cx="490" cy="634"/>
              </a:xfrm>
            </p:grpSpPr>
            <p:sp>
              <p:nvSpPr>
                <p:cNvPr id="61472" name="Rectangle 126"/>
                <p:cNvSpPr>
                  <a:spLocks noChangeArrowheads="1"/>
                </p:cNvSpPr>
                <p:nvPr/>
              </p:nvSpPr>
              <p:spPr bwMode="auto">
                <a:xfrm>
                  <a:off x="2979" y="1038"/>
                  <a:ext cx="404"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b="1" i="0"/>
                    <a:t>2.13</a:t>
                  </a:r>
                  <a:endParaRPr lang="en-US" altLang="zh-CN" sz="2400" b="1" i="0">
                    <a:ea typeface="黑体" panose="02010609060101010101" pitchFamily="49" charset="-122"/>
                  </a:endParaRPr>
                </a:p>
                <a:p>
                  <a:pPr algn="ctr"/>
                  <a:endParaRPr lang="en-US" altLang="zh-CN" sz="2400" b="1" i="0"/>
                </a:p>
              </p:txBody>
            </p:sp>
            <p:sp>
              <p:nvSpPr>
                <p:cNvPr id="61473" name="Rectangle 127"/>
                <p:cNvSpPr>
                  <a:spLocks noChangeArrowheads="1"/>
                </p:cNvSpPr>
                <p:nvPr/>
              </p:nvSpPr>
              <p:spPr bwMode="auto">
                <a:xfrm>
                  <a:off x="2936" y="1038"/>
                  <a:ext cx="490" cy="63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1469" name="Group 128"/>
              <p:cNvGrpSpPr>
                <a:grpSpLocks/>
              </p:cNvGrpSpPr>
              <p:nvPr/>
            </p:nvGrpSpPr>
            <p:grpSpPr bwMode="auto">
              <a:xfrm>
                <a:off x="3426" y="1038"/>
                <a:ext cx="490" cy="634"/>
                <a:chOff x="3426" y="1038"/>
                <a:chExt cx="490" cy="634"/>
              </a:xfrm>
            </p:grpSpPr>
            <p:sp>
              <p:nvSpPr>
                <p:cNvPr id="61470" name="Rectangle 129"/>
                <p:cNvSpPr>
                  <a:spLocks noChangeArrowheads="1"/>
                </p:cNvSpPr>
                <p:nvPr/>
              </p:nvSpPr>
              <p:spPr bwMode="auto">
                <a:xfrm>
                  <a:off x="3469" y="1038"/>
                  <a:ext cx="404"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b="1" i="0"/>
                    <a:t>1.94</a:t>
                  </a:r>
                  <a:endParaRPr lang="en-US" altLang="zh-CN" sz="2400" b="1" i="0">
                    <a:ea typeface="黑体" panose="02010609060101010101" pitchFamily="49" charset="-122"/>
                  </a:endParaRPr>
                </a:p>
                <a:p>
                  <a:pPr algn="ctr"/>
                  <a:endParaRPr lang="en-US" altLang="zh-CN" sz="2400" b="1" i="0"/>
                </a:p>
              </p:txBody>
            </p:sp>
            <p:sp>
              <p:nvSpPr>
                <p:cNvPr id="61471" name="Rectangle 130"/>
                <p:cNvSpPr>
                  <a:spLocks noChangeArrowheads="1"/>
                </p:cNvSpPr>
                <p:nvPr/>
              </p:nvSpPr>
              <p:spPr bwMode="auto">
                <a:xfrm>
                  <a:off x="3426" y="1038"/>
                  <a:ext cx="490" cy="634"/>
                </a:xfrm>
                <a:prstGeom prst="rect">
                  <a:avLst/>
                </a:prstGeom>
                <a:noFill/>
                <a:ln w="381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61448" name="Rectangle 131"/>
            <p:cNvSpPr>
              <a:spLocks noChangeArrowheads="1"/>
            </p:cNvSpPr>
            <p:nvPr/>
          </p:nvSpPr>
          <p:spPr bwMode="auto">
            <a:xfrm>
              <a:off x="-2" y="-2"/>
              <a:ext cx="3920" cy="1676"/>
            </a:xfrm>
            <a:prstGeom prst="rect">
              <a:avLst/>
            </a:prstGeom>
            <a:noFill/>
            <a:ln w="381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aphicFrame>
        <p:nvGraphicFramePr>
          <p:cNvPr id="94" name="Object 4"/>
          <p:cNvGraphicFramePr>
            <a:graphicFrameLocks/>
          </p:cNvGraphicFramePr>
          <p:nvPr>
            <p:extLst>
              <p:ext uri="{D42A27DB-BD31-4B8C-83A1-F6EECF244321}">
                <p14:modId xmlns:p14="http://schemas.microsoft.com/office/powerpoint/2010/main" val="160595171"/>
              </p:ext>
            </p:extLst>
          </p:nvPr>
        </p:nvGraphicFramePr>
        <p:xfrm>
          <a:off x="2782888" y="3238501"/>
          <a:ext cx="1947862" cy="627063"/>
        </p:xfrm>
        <a:graphic>
          <a:graphicData uri="http://schemas.openxmlformats.org/presentationml/2006/ole">
            <mc:AlternateContent xmlns:mc="http://schemas.openxmlformats.org/markup-compatibility/2006">
              <mc:Choice xmlns:v="urn:schemas-microsoft-com:vml" Requires="v">
                <p:oleObj spid="_x0000_s61923" name="Equation" r:id="rId4" imgW="638140" imgH="142795" progId="Equation.DSMT4">
                  <p:embed/>
                </p:oleObj>
              </mc:Choice>
              <mc:Fallback>
                <p:oleObj name="Equation" r:id="rId4" imgW="638140" imgH="142795" progId="Equation.DSMT4">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888" y="3238501"/>
                        <a:ext cx="1947862" cy="627063"/>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wipe(left)">
                                      <p:cBhvr>
                                        <p:cTn id="7" dur="500"/>
                                        <p:tgtEl>
                                          <p:spTgt spid="27">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6">
                                            <p:txEl>
                                              <p:pRg st="0" end="0"/>
                                            </p:txEl>
                                          </p:spTgt>
                                        </p:tgtEl>
                                        <p:attrNameLst>
                                          <p:attrName>style.visibility</p:attrName>
                                        </p:attrNameLst>
                                      </p:cBhvr>
                                      <p:to>
                                        <p:strVal val="visible"/>
                                      </p:to>
                                    </p:set>
                                    <p:animEffect transition="in" filter="wipe(left)">
                                      <p:cBhvr>
                                        <p:cTn id="16" dur="500"/>
                                        <p:tgtEl>
                                          <p:spTgt spid="26">
                                            <p:txEl>
                                              <p:pRg st="0" end="0"/>
                                            </p:txEl>
                                          </p:spTgt>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94"/>
                                        </p:tgtEl>
                                        <p:attrNameLst>
                                          <p:attrName>style.visibility</p:attrName>
                                        </p:attrNameLst>
                                      </p:cBhvr>
                                      <p:to>
                                        <p:strVal val="visible"/>
                                      </p:to>
                                    </p:set>
                                    <p:anim calcmode="lin" valueType="num">
                                      <p:cBhvr additive="base">
                                        <p:cTn id="25" dur="500" fill="hold"/>
                                        <p:tgtEl>
                                          <p:spTgt spid="94"/>
                                        </p:tgtEl>
                                        <p:attrNameLst>
                                          <p:attrName>ppt_x</p:attrName>
                                        </p:attrNameLst>
                                      </p:cBhvr>
                                      <p:tavLst>
                                        <p:tav tm="0">
                                          <p:val>
                                            <p:strVal val="1+#ppt_w/2"/>
                                          </p:val>
                                        </p:tav>
                                        <p:tav tm="100000">
                                          <p:val>
                                            <p:strVal val="#ppt_x"/>
                                          </p:val>
                                        </p:tav>
                                      </p:tavLst>
                                    </p:anim>
                                    <p:anim calcmode="lin" valueType="num">
                                      <p:cBhvr additive="base">
                                        <p:cTn id="26" dur="500" fill="hold"/>
                                        <p:tgtEl>
                                          <p:spTgt spid="9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CARBRAK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autoUpdateAnimBg="0"/>
      <p:bldP spid="27" grpId="0" build="p" autoUpdateAnimBg="0" advAuto="0"/>
    </p:bld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7"/>
          <p:cNvSpPr>
            <a:spLocks noChangeArrowheads="1"/>
          </p:cNvSpPr>
          <p:nvPr/>
        </p:nvSpPr>
        <p:spPr bwMode="auto">
          <a:xfrm>
            <a:off x="1866900" y="785814"/>
            <a:ext cx="8801100" cy="954087"/>
          </a:xfrm>
          <a:prstGeom prst="rect">
            <a:avLst/>
          </a:prstGeom>
          <a:noFill/>
          <a:ln w="9525">
            <a:noFill/>
            <a:miter lim="800000"/>
            <a:headEnd/>
            <a:tailEnd/>
          </a:ln>
          <a:effectLst/>
        </p:spPr>
        <p:txBody>
          <a:bodyPr>
            <a:spAutoFit/>
          </a:bodyPr>
          <a:lstStyle/>
          <a:p>
            <a:pPr>
              <a:spcBef>
                <a:spcPct val="50000"/>
              </a:spcBef>
              <a:defRPr/>
            </a:pPr>
            <a:r>
              <a:rPr lang="zh-CN" altLang="en-US" sz="2800" b="1" i="0" dirty="0">
                <a:solidFill>
                  <a:schemeClr val="tx2"/>
                </a:solidFill>
                <a:effectLst>
                  <a:outerShdw blurRad="38100" dist="38100" dir="2700000" algn="tl">
                    <a:srgbClr val="FFFFFF"/>
                  </a:outerShdw>
                </a:effectLst>
              </a:rPr>
              <a:t>只有当入射光频率 </a:t>
            </a:r>
            <a:r>
              <a:rPr lang="zh-CN" altLang="en-US" sz="2800" b="1" dirty="0">
                <a:solidFill>
                  <a:srgbClr val="FF0000"/>
                </a:solidFill>
                <a:ea typeface="黑体" pitchFamily="49" charset="-122"/>
                <a:sym typeface="Symbol" pitchFamily="18" charset="2"/>
              </a:rPr>
              <a:t></a:t>
            </a:r>
            <a:r>
              <a:rPr lang="zh-CN" altLang="en-US" sz="2800" b="1" i="0" dirty="0">
                <a:solidFill>
                  <a:schemeClr val="tx2"/>
                </a:solidFill>
                <a:effectLst>
                  <a:outerShdw blurRad="38100" dist="38100" dir="2700000" algn="tl">
                    <a:srgbClr val="FFFFFF"/>
                  </a:outerShdw>
                </a:effectLst>
              </a:rPr>
              <a:t>大于一定的频率</a:t>
            </a:r>
            <a:r>
              <a:rPr lang="zh-CN" altLang="en-US" sz="2800" b="1" dirty="0">
                <a:solidFill>
                  <a:srgbClr val="FF0000"/>
                </a:solidFill>
                <a:ea typeface="黑体" pitchFamily="49" charset="-122"/>
                <a:sym typeface="Symbol" pitchFamily="18" charset="2"/>
              </a:rPr>
              <a:t></a:t>
            </a:r>
            <a:r>
              <a:rPr lang="zh-CN" altLang="en-US" sz="2800" b="1" dirty="0">
                <a:solidFill>
                  <a:srgbClr val="FF0000"/>
                </a:solidFill>
                <a:effectLst>
                  <a:outerShdw blurRad="38100" dist="38100" dir="2700000" algn="tl">
                    <a:srgbClr val="FFFFFF"/>
                  </a:outerShdw>
                </a:effectLst>
              </a:rPr>
              <a:t> </a:t>
            </a:r>
            <a:r>
              <a:rPr lang="en-US" altLang="zh-CN" sz="2800" b="1" i="0" baseline="-25000" dirty="0">
                <a:solidFill>
                  <a:srgbClr val="FF0000"/>
                </a:solidFill>
                <a:effectLst>
                  <a:outerShdw blurRad="38100" dist="38100" dir="2700000" algn="tl">
                    <a:srgbClr val="FFFFFF"/>
                  </a:outerShdw>
                </a:effectLst>
              </a:rPr>
              <a:t>0</a:t>
            </a:r>
            <a:r>
              <a:rPr lang="en-US" altLang="zh-CN" sz="2800" b="1" i="0" baseline="-25000" dirty="0">
                <a:solidFill>
                  <a:schemeClr val="tx2"/>
                </a:solidFill>
                <a:effectLst>
                  <a:outerShdw blurRad="38100" dist="38100" dir="2700000" algn="tl">
                    <a:srgbClr val="FFFFFF"/>
                  </a:outerShdw>
                </a:effectLst>
              </a:rPr>
              <a:t> </a:t>
            </a:r>
            <a:r>
              <a:rPr lang="zh-CN" altLang="en-US" sz="2800" b="1" i="0" dirty="0">
                <a:solidFill>
                  <a:schemeClr val="tx2"/>
                </a:solidFill>
                <a:effectLst>
                  <a:outerShdw blurRad="38100" dist="38100" dir="2700000" algn="tl">
                    <a:srgbClr val="FFFFFF"/>
                  </a:outerShdw>
                </a:effectLst>
              </a:rPr>
              <a:t>时，才会产生光电效应，</a:t>
            </a:r>
            <a:r>
              <a:rPr lang="zh-CN" altLang="en-US" sz="2800" b="1" dirty="0">
                <a:solidFill>
                  <a:srgbClr val="FF0000"/>
                </a:solidFill>
                <a:ea typeface="黑体" pitchFamily="49" charset="-122"/>
                <a:sym typeface="Symbol" pitchFamily="18" charset="2"/>
              </a:rPr>
              <a:t> </a:t>
            </a:r>
            <a:r>
              <a:rPr lang="en-US" altLang="zh-CN" sz="2800" b="1" i="0" baseline="-25000" dirty="0">
                <a:solidFill>
                  <a:srgbClr val="FF0000"/>
                </a:solidFill>
                <a:ea typeface="黑体" pitchFamily="49" charset="-122"/>
              </a:rPr>
              <a:t>0</a:t>
            </a:r>
            <a:r>
              <a:rPr lang="en-US" altLang="zh-CN" sz="2800" b="1" baseline="-25000" dirty="0">
                <a:solidFill>
                  <a:srgbClr val="FF0000"/>
                </a:solidFill>
                <a:ea typeface="黑体" pitchFamily="49" charset="-122"/>
              </a:rPr>
              <a:t> </a:t>
            </a:r>
            <a:r>
              <a:rPr lang="zh-CN" altLang="en-US" sz="2800" b="1" i="0" dirty="0">
                <a:solidFill>
                  <a:srgbClr val="000000"/>
                </a:solidFill>
              </a:rPr>
              <a:t>称为</a:t>
            </a:r>
            <a:r>
              <a:rPr lang="zh-CN" altLang="en-US" sz="2800" b="1" i="0" dirty="0">
                <a:solidFill>
                  <a:schemeClr val="accent2"/>
                </a:solidFill>
              </a:rPr>
              <a:t>截止频率</a:t>
            </a:r>
            <a:r>
              <a:rPr lang="zh-CN" altLang="en-US" sz="2800" b="1" i="0" dirty="0">
                <a:solidFill>
                  <a:srgbClr val="000000"/>
                </a:solidFill>
              </a:rPr>
              <a:t>或</a:t>
            </a:r>
            <a:r>
              <a:rPr lang="zh-CN" altLang="en-US" sz="2800" b="1" i="0" dirty="0">
                <a:solidFill>
                  <a:schemeClr val="accent2"/>
                </a:solidFill>
              </a:rPr>
              <a:t>红限频率</a:t>
            </a:r>
            <a:r>
              <a:rPr lang="en-US" altLang="zh-CN" sz="2800" b="1" i="0" dirty="0">
                <a:solidFill>
                  <a:schemeClr val="accent2"/>
                </a:solidFill>
              </a:rPr>
              <a:t>.</a:t>
            </a:r>
            <a:endParaRPr lang="zh-CN" altLang="en-US" sz="2800" b="1" i="0" dirty="0">
              <a:solidFill>
                <a:schemeClr val="accent2"/>
              </a:solidFill>
            </a:endParaRPr>
          </a:p>
        </p:txBody>
      </p:sp>
      <p:sp>
        <p:nvSpPr>
          <p:cNvPr id="11" name="矩形 10"/>
          <p:cNvSpPr>
            <a:spLocks noChangeArrowheads="1"/>
          </p:cNvSpPr>
          <p:nvPr/>
        </p:nvSpPr>
        <p:spPr bwMode="auto">
          <a:xfrm>
            <a:off x="1700004" y="236736"/>
            <a:ext cx="533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i="0" dirty="0">
                <a:solidFill>
                  <a:srgbClr val="FF0000"/>
                </a:solidFill>
              </a:rPr>
              <a:t>（</a:t>
            </a:r>
            <a:r>
              <a:rPr lang="en-US" altLang="zh-CN" sz="3200" b="1" i="0" dirty="0">
                <a:solidFill>
                  <a:srgbClr val="FF0000"/>
                </a:solidFill>
              </a:rPr>
              <a:t>3</a:t>
            </a:r>
            <a:r>
              <a:rPr lang="zh-CN" altLang="en-US" sz="3200" b="1" i="0" dirty="0">
                <a:solidFill>
                  <a:srgbClr val="FF0000"/>
                </a:solidFill>
              </a:rPr>
              <a:t>）存在红限（截止）频率</a:t>
            </a:r>
          </a:p>
        </p:txBody>
      </p:sp>
      <p:sp>
        <p:nvSpPr>
          <p:cNvPr id="12" name="Text Box 4"/>
          <p:cNvSpPr txBox="1">
            <a:spLocks noChangeArrowheads="1"/>
          </p:cNvSpPr>
          <p:nvPr/>
        </p:nvSpPr>
        <p:spPr bwMode="auto">
          <a:xfrm>
            <a:off x="1847851" y="2111375"/>
            <a:ext cx="8353425" cy="954088"/>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a:solidFill>
                  <a:srgbClr val="FF00FF"/>
                </a:solidFill>
              </a:rPr>
              <a:t>入射光的频率有一个最小阈值（相当于波长有一个最大的阈值）</a:t>
            </a:r>
            <a:r>
              <a:rPr lang="zh-CN" altLang="en-US" sz="2800" b="1" i="0"/>
              <a:t>。</a:t>
            </a:r>
            <a:endParaRPr lang="en-US" altLang="zh-CN" sz="2800" b="1" i="0"/>
          </a:p>
        </p:txBody>
      </p:sp>
      <p:sp>
        <p:nvSpPr>
          <p:cNvPr id="13" name="Text Box 13"/>
          <p:cNvSpPr txBox="1">
            <a:spLocks noChangeArrowheads="1"/>
          </p:cNvSpPr>
          <p:nvPr/>
        </p:nvSpPr>
        <p:spPr bwMode="auto">
          <a:xfrm>
            <a:off x="2001838" y="3357564"/>
            <a:ext cx="4032250" cy="3322637"/>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b="1" i="0">
                <a:solidFill>
                  <a:srgbClr val="9900CC"/>
                </a:solidFill>
                <a:latin typeface="宋体" panose="02010600030101010101" pitchFamily="2" charset="-122"/>
              </a:rPr>
              <a:t>小于阈值的光，不论它的强度多么大，也不论照射多长时间，都打不出电子来。</a:t>
            </a:r>
          </a:p>
          <a:p>
            <a:pPr algn="just" eaLnBrk="1" hangingPunct="1">
              <a:spcBef>
                <a:spcPct val="50000"/>
              </a:spcBef>
            </a:pPr>
            <a:r>
              <a:rPr lang="zh-CN" altLang="en-US" sz="2800" b="1" i="0">
                <a:latin typeface="宋体" panose="02010600030101010101" pitchFamily="2" charset="-122"/>
              </a:rPr>
              <a:t>反之，频率高于阈值的光，即使强度相当地弱，也能立即打出电子。 </a:t>
            </a:r>
          </a:p>
        </p:txBody>
      </p:sp>
      <p:grpSp>
        <p:nvGrpSpPr>
          <p:cNvPr id="14" name="Group 12"/>
          <p:cNvGrpSpPr>
            <a:grpSpLocks/>
          </p:cNvGrpSpPr>
          <p:nvPr/>
        </p:nvGrpSpPr>
        <p:grpSpPr bwMode="auto">
          <a:xfrm>
            <a:off x="6262688" y="3716339"/>
            <a:ext cx="4405312" cy="2693987"/>
            <a:chOff x="2699" y="1616"/>
            <a:chExt cx="2850" cy="1782"/>
          </a:xfrm>
        </p:grpSpPr>
        <p:pic>
          <p:nvPicPr>
            <p:cNvPr id="15" name="Picture 5" descr="9a7978ae5e90dedeb0e6da408bb2dedb_789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 y="1616"/>
              <a:ext cx="2850" cy="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6"/>
            <p:cNvSpPr txBox="1">
              <a:spLocks noChangeArrowheads="1"/>
            </p:cNvSpPr>
            <p:nvPr/>
          </p:nvSpPr>
          <p:spPr bwMode="auto">
            <a:xfrm>
              <a:off x="4377" y="2341"/>
              <a:ext cx="453" cy="224"/>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600">
                  <a:solidFill>
                    <a:srgbClr val="0000CC"/>
                  </a:solidFill>
                </a:rPr>
                <a:t>高频</a:t>
              </a:r>
            </a:p>
          </p:txBody>
        </p:sp>
        <p:sp>
          <p:nvSpPr>
            <p:cNvPr id="17" name="Text Box 7"/>
            <p:cNvSpPr txBox="1">
              <a:spLocks noChangeArrowheads="1"/>
            </p:cNvSpPr>
            <p:nvPr/>
          </p:nvSpPr>
          <p:spPr bwMode="auto">
            <a:xfrm>
              <a:off x="3198" y="2115"/>
              <a:ext cx="453" cy="224"/>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600">
                  <a:solidFill>
                    <a:srgbClr val="FFFF00"/>
                  </a:solidFill>
                </a:rPr>
                <a:t>阈值</a:t>
              </a:r>
            </a:p>
          </p:txBody>
        </p:sp>
        <p:sp>
          <p:nvSpPr>
            <p:cNvPr id="18" name="Text Box 8"/>
            <p:cNvSpPr txBox="1">
              <a:spLocks noChangeArrowheads="1"/>
            </p:cNvSpPr>
            <p:nvPr/>
          </p:nvSpPr>
          <p:spPr bwMode="auto">
            <a:xfrm>
              <a:off x="2699" y="1979"/>
              <a:ext cx="453" cy="224"/>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600">
                  <a:solidFill>
                    <a:srgbClr val="FF3300"/>
                  </a:solidFill>
                </a:rPr>
                <a:t>低频</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circle(in)">
                                      <p:cBhvr>
                                        <p:cTn id="33"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3"/>
          <p:cNvSpPr txBox="1">
            <a:spLocks noChangeArrowheads="1"/>
          </p:cNvSpPr>
          <p:nvPr/>
        </p:nvSpPr>
        <p:spPr>
          <a:xfrm>
            <a:off x="2057400" y="1828800"/>
            <a:ext cx="4191000" cy="5029200"/>
          </a:xfrm>
          <a:prstGeom prst="rect">
            <a:avLst/>
          </a:prstGeom>
        </p:spPr>
        <p:txBody>
          <a:bodyPr/>
          <a:lstStyle/>
          <a:p>
            <a:pPr marL="342900" indent="-342900">
              <a:spcBef>
                <a:spcPct val="20000"/>
              </a:spcBef>
              <a:buFontTx/>
              <a:buChar char="•"/>
              <a:defRPr/>
            </a:pPr>
            <a:r>
              <a:rPr lang="en-US" altLang="zh-CN" sz="2400" b="1" i="0" kern="0" dirty="0">
                <a:solidFill>
                  <a:srgbClr val="008000"/>
                </a:solidFill>
                <a:latin typeface="+mn-lt"/>
                <a:ea typeface="+mn-ea"/>
              </a:rPr>
              <a:t>1834</a:t>
            </a:r>
            <a:r>
              <a:rPr lang="zh-CN" altLang="en-US" sz="2400" b="1" i="0" kern="0" dirty="0">
                <a:solidFill>
                  <a:srgbClr val="008000"/>
                </a:solidFill>
                <a:latin typeface="+mn-lt"/>
                <a:ea typeface="+mn-ea"/>
              </a:rPr>
              <a:t>年法拉第发现了电解当量定律，</a:t>
            </a:r>
            <a:r>
              <a:rPr lang="en-US" altLang="zh-CN" sz="2400" b="1" i="0" kern="0" dirty="0">
                <a:solidFill>
                  <a:srgbClr val="008000"/>
                </a:solidFill>
                <a:latin typeface="+mn-lt"/>
                <a:ea typeface="+mn-ea"/>
              </a:rPr>
              <a:t>1874</a:t>
            </a:r>
            <a:r>
              <a:rPr lang="zh-CN" altLang="en-US" sz="2400" b="1" i="0" kern="0" dirty="0">
                <a:solidFill>
                  <a:srgbClr val="008000"/>
                </a:solidFill>
                <a:latin typeface="+mn-lt"/>
                <a:ea typeface="+mn-ea"/>
              </a:rPr>
              <a:t>年斯通尼提出“基本电荷”的概念，</a:t>
            </a:r>
            <a:r>
              <a:rPr lang="en-US" altLang="zh-CN" sz="2400" b="1" i="0" kern="0" dirty="0">
                <a:solidFill>
                  <a:srgbClr val="008000"/>
                </a:solidFill>
                <a:latin typeface="+mn-lt"/>
                <a:ea typeface="+mn-ea"/>
              </a:rPr>
              <a:t>1890</a:t>
            </a:r>
            <a:r>
              <a:rPr lang="zh-CN" altLang="en-US" sz="2400" b="1" i="0" kern="0" dirty="0">
                <a:solidFill>
                  <a:srgbClr val="008000"/>
                </a:solidFill>
                <a:latin typeface="+mn-lt"/>
                <a:ea typeface="+mn-ea"/>
              </a:rPr>
              <a:t>年引入“电子（</a:t>
            </a:r>
            <a:r>
              <a:rPr lang="en-US" altLang="zh-CN" sz="2400" b="1" i="0" kern="0" dirty="0">
                <a:solidFill>
                  <a:srgbClr val="008000"/>
                </a:solidFill>
                <a:latin typeface="+mn-lt"/>
                <a:ea typeface="+mn-ea"/>
              </a:rPr>
              <a:t>electron )”</a:t>
            </a:r>
            <a:r>
              <a:rPr lang="zh-CN" altLang="en-US" sz="2400" b="1" i="0" kern="0" dirty="0">
                <a:solidFill>
                  <a:srgbClr val="008000"/>
                </a:solidFill>
                <a:latin typeface="+mn-lt"/>
                <a:ea typeface="+mn-ea"/>
              </a:rPr>
              <a:t>一词。</a:t>
            </a:r>
          </a:p>
          <a:p>
            <a:pPr marL="342900" indent="-342900">
              <a:spcBef>
                <a:spcPct val="20000"/>
              </a:spcBef>
              <a:buFontTx/>
              <a:buChar char="•"/>
              <a:defRPr/>
            </a:pPr>
            <a:r>
              <a:rPr lang="en-US" altLang="zh-CN" sz="2400" b="1" i="0" kern="0" dirty="0">
                <a:solidFill>
                  <a:srgbClr val="0000CC"/>
                </a:solidFill>
                <a:latin typeface="+mn-lt"/>
                <a:ea typeface="+mn-ea"/>
              </a:rPr>
              <a:t>1858</a:t>
            </a:r>
            <a:r>
              <a:rPr lang="zh-CN" altLang="en-US" sz="2400" b="1" i="0" kern="0" dirty="0">
                <a:solidFill>
                  <a:srgbClr val="0000CC"/>
                </a:solidFill>
                <a:latin typeface="+mn-lt"/>
                <a:ea typeface="+mn-ea"/>
              </a:rPr>
              <a:t>年普吕克发现阴极射线，人们对其本质争论了二十多年，推动了物理学的发展。</a:t>
            </a:r>
          </a:p>
          <a:p>
            <a:pPr marL="342900" indent="-342900">
              <a:spcBef>
                <a:spcPct val="20000"/>
              </a:spcBef>
              <a:buFontTx/>
              <a:buChar char="•"/>
              <a:defRPr/>
            </a:pPr>
            <a:r>
              <a:rPr lang="en-US" altLang="zh-CN" sz="2400" b="1" i="0" kern="0" dirty="0">
                <a:latin typeface="+mn-lt"/>
                <a:ea typeface="+mn-ea"/>
              </a:rPr>
              <a:t>1897</a:t>
            </a:r>
            <a:r>
              <a:rPr lang="zh-CN" altLang="en-US" sz="2400" b="1" i="0" kern="0" dirty="0">
                <a:latin typeface="+mn-lt"/>
                <a:ea typeface="+mn-ea"/>
              </a:rPr>
              <a:t>年</a:t>
            </a:r>
            <a:r>
              <a:rPr lang="en-US" altLang="zh-CN" sz="2400" b="1" i="0" kern="0" dirty="0">
                <a:latin typeface="+mn-lt"/>
                <a:ea typeface="+mn-ea"/>
              </a:rPr>
              <a:t>J.J</a:t>
            </a:r>
            <a:r>
              <a:rPr lang="zh-CN" altLang="en-US" sz="2400" b="1" i="0" kern="0" dirty="0">
                <a:latin typeface="+mn-lt"/>
                <a:ea typeface="+mn-ea"/>
              </a:rPr>
              <a:t>汤姆逊对佩兰实验做了改进，研究阴极射线，发现了电子，并测定了电子的荷质比。</a:t>
            </a:r>
          </a:p>
        </p:txBody>
      </p:sp>
      <p:sp>
        <p:nvSpPr>
          <p:cNvPr id="4" name="Rectangle 4"/>
          <p:cNvSpPr txBox="1">
            <a:spLocks noChangeArrowheads="1"/>
          </p:cNvSpPr>
          <p:nvPr/>
        </p:nvSpPr>
        <p:spPr>
          <a:xfrm>
            <a:off x="6324600" y="1066800"/>
            <a:ext cx="3962400" cy="5486400"/>
          </a:xfrm>
          <a:prstGeom prst="rect">
            <a:avLst/>
          </a:prstGeom>
        </p:spPr>
        <p:txBody>
          <a:bodyPr/>
          <a:lstStyle/>
          <a:p>
            <a:pPr marL="342900" indent="-342900">
              <a:lnSpc>
                <a:spcPct val="90000"/>
              </a:lnSpc>
              <a:spcBef>
                <a:spcPct val="20000"/>
              </a:spcBef>
              <a:buFontTx/>
              <a:buChar char="•"/>
              <a:defRPr/>
            </a:pPr>
            <a:r>
              <a:rPr lang="en-US" altLang="zh-CN" sz="2400" b="1" i="0" kern="0" dirty="0">
                <a:solidFill>
                  <a:srgbClr val="6600CC"/>
                </a:solidFill>
                <a:latin typeface="+mn-lt"/>
                <a:ea typeface="+mn-ea"/>
              </a:rPr>
              <a:t>J.J</a:t>
            </a:r>
            <a:r>
              <a:rPr lang="zh-CN" altLang="en-US" sz="2400" b="1" i="0" kern="0" dirty="0">
                <a:solidFill>
                  <a:srgbClr val="6600CC"/>
                </a:solidFill>
                <a:latin typeface="+mn-lt"/>
                <a:ea typeface="+mn-ea"/>
              </a:rPr>
              <a:t>汤姆逊</a:t>
            </a:r>
            <a:r>
              <a:rPr lang="en-US" altLang="zh-CN" sz="2400" b="1" i="0" kern="0" dirty="0">
                <a:solidFill>
                  <a:srgbClr val="6600CC"/>
                </a:solidFill>
                <a:latin typeface="+mn-lt"/>
                <a:ea typeface="+mn-ea"/>
              </a:rPr>
              <a:t>1856.12.18</a:t>
            </a:r>
            <a:r>
              <a:rPr lang="zh-CN" altLang="en-US" sz="2400" b="1" i="0" kern="0" dirty="0">
                <a:solidFill>
                  <a:srgbClr val="6600CC"/>
                </a:solidFill>
                <a:latin typeface="+mn-lt"/>
                <a:ea typeface="+mn-ea"/>
              </a:rPr>
              <a:t>出生在英国曼彻斯特。</a:t>
            </a:r>
            <a:r>
              <a:rPr lang="en-US" altLang="zh-CN" sz="2400" b="1" i="0" kern="0" dirty="0">
                <a:solidFill>
                  <a:srgbClr val="6600CC"/>
                </a:solidFill>
                <a:latin typeface="+mn-lt"/>
                <a:ea typeface="+mn-ea"/>
              </a:rPr>
              <a:t>1880</a:t>
            </a:r>
            <a:r>
              <a:rPr lang="zh-CN" altLang="en-US" sz="2400" b="1" i="0" kern="0" dirty="0">
                <a:solidFill>
                  <a:srgbClr val="6600CC"/>
                </a:solidFill>
                <a:latin typeface="+mn-lt"/>
                <a:ea typeface="+mn-ea"/>
              </a:rPr>
              <a:t>年毕业与剑桥三一学院，并成为研究生。</a:t>
            </a:r>
            <a:r>
              <a:rPr lang="en-US" altLang="zh-CN" sz="2400" b="1" i="0" kern="0" dirty="0">
                <a:solidFill>
                  <a:srgbClr val="6600CC"/>
                </a:solidFill>
                <a:latin typeface="+mn-lt"/>
                <a:ea typeface="+mn-ea"/>
              </a:rPr>
              <a:t>1883</a:t>
            </a:r>
            <a:r>
              <a:rPr lang="zh-CN" altLang="en-US" sz="2400" b="1" i="0" kern="0" dirty="0">
                <a:solidFill>
                  <a:srgbClr val="6600CC"/>
                </a:solidFill>
                <a:latin typeface="+mn-lt"/>
                <a:ea typeface="+mn-ea"/>
              </a:rPr>
              <a:t>年任该院讲师，第二年接替瑞利任卡文迪许实验室教授。在他的领导下，先后有七位获得诺贝尔奖。并使该实验室成为当时世界上的物理学研究中心。</a:t>
            </a:r>
          </a:p>
          <a:p>
            <a:pPr marL="342900" indent="-342900">
              <a:lnSpc>
                <a:spcPct val="90000"/>
              </a:lnSpc>
              <a:spcBef>
                <a:spcPct val="20000"/>
              </a:spcBef>
              <a:buFontTx/>
              <a:buChar char="•"/>
              <a:defRPr/>
            </a:pPr>
            <a:r>
              <a:rPr lang="en-US" altLang="zh-CN" sz="2400" b="1" i="0" kern="0" dirty="0">
                <a:latin typeface="+mn-lt"/>
                <a:ea typeface="+mn-ea"/>
              </a:rPr>
              <a:t>1881</a:t>
            </a:r>
            <a:r>
              <a:rPr lang="zh-CN" altLang="en-US" sz="2400" b="1" i="0" kern="0" dirty="0">
                <a:latin typeface="+mn-lt"/>
                <a:ea typeface="+mn-ea"/>
              </a:rPr>
              <a:t>年汤姆逊就指出电微粒除力学质量外，还有一个电磁质量。</a:t>
            </a:r>
          </a:p>
          <a:p>
            <a:pPr marL="342900" indent="-342900">
              <a:lnSpc>
                <a:spcPct val="90000"/>
              </a:lnSpc>
              <a:spcBef>
                <a:spcPct val="20000"/>
              </a:spcBef>
              <a:buFontTx/>
              <a:buChar char="•"/>
              <a:defRPr/>
            </a:pPr>
            <a:r>
              <a:rPr lang="en-US" altLang="zh-CN" sz="2400" b="1" i="0" kern="0" dirty="0">
                <a:solidFill>
                  <a:srgbClr val="00B0F0"/>
                </a:solidFill>
                <a:latin typeface="+mn-lt"/>
                <a:ea typeface="+mn-ea"/>
              </a:rPr>
              <a:t>1901</a:t>
            </a:r>
            <a:r>
              <a:rPr lang="zh-CN" altLang="en-US" sz="2400" b="1" i="0" kern="0" dirty="0">
                <a:solidFill>
                  <a:srgbClr val="00B0F0"/>
                </a:solidFill>
                <a:latin typeface="+mn-lt"/>
                <a:ea typeface="+mn-ea"/>
              </a:rPr>
              <a:t>年考夫曼实验证实了电磁质量的存在。</a:t>
            </a:r>
          </a:p>
          <a:p>
            <a:pPr marL="342900" indent="-342900">
              <a:lnSpc>
                <a:spcPct val="90000"/>
              </a:lnSpc>
              <a:spcBef>
                <a:spcPct val="20000"/>
              </a:spcBef>
              <a:buFontTx/>
              <a:buChar char="•"/>
              <a:defRPr/>
            </a:pPr>
            <a:endParaRPr lang="en-US" altLang="zh-CN" sz="2400" i="0" kern="0" dirty="0">
              <a:latin typeface="+mn-lt"/>
              <a:ea typeface="+mn-ea"/>
            </a:endParaRPr>
          </a:p>
        </p:txBody>
      </p:sp>
      <p:sp>
        <p:nvSpPr>
          <p:cNvPr id="5" name="Text Box 5"/>
          <p:cNvSpPr txBox="1">
            <a:spLocks noChangeArrowheads="1"/>
          </p:cNvSpPr>
          <p:nvPr/>
        </p:nvSpPr>
        <p:spPr bwMode="auto">
          <a:xfrm>
            <a:off x="1828800" y="914401"/>
            <a:ext cx="4419600" cy="588963"/>
          </a:xfrm>
          <a:prstGeom prst="rect">
            <a:avLst/>
          </a:prstGeom>
          <a:gradFill rotWithShape="1">
            <a:gsLst>
              <a:gs pos="0">
                <a:srgbClr val="FF00FF"/>
              </a:gs>
              <a:gs pos="50000">
                <a:schemeClr val="bg1"/>
              </a:gs>
              <a:gs pos="100000">
                <a:srgbClr val="FF00FF"/>
              </a:gs>
            </a:gsLst>
            <a:lin ang="5400000" scaled="1"/>
          </a:gradFill>
          <a:ln w="9525">
            <a:solidFill>
              <a:schemeClr val="tx1"/>
            </a:solidFill>
            <a:miter lim="800000"/>
            <a:headEnd/>
            <a:tailEnd/>
          </a:ln>
          <a:effectLst/>
        </p:spPr>
        <p:txBody>
          <a:bodyPr>
            <a:spAutoFit/>
          </a:bodyPr>
          <a:lstStyle/>
          <a:p>
            <a:pPr>
              <a:spcBef>
                <a:spcPct val="20000"/>
              </a:spcBef>
              <a:buFontTx/>
              <a:buChar char="•"/>
              <a:defRPr/>
            </a:pPr>
            <a:r>
              <a:rPr lang="zh-CN" altLang="en-US" sz="3200" b="1" i="0" dirty="0"/>
              <a:t>电子及电磁质量的发现</a:t>
            </a:r>
            <a:endParaRPr lang="zh-CN" altLang="en-US" sz="3200" i="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dissolve">
                                      <p:cBhvr>
                                        <p:cTn id="27" dur="500"/>
                                        <p:tgtEl>
                                          <p:spTgt spid="4">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1" end="1"/>
                                            </p:txEl>
                                          </p:spTgt>
                                        </p:tgtEl>
                                        <p:attrNameLst>
                                          <p:attrName>style.visibility</p:attrName>
                                        </p:attrNameLst>
                                      </p:cBhvr>
                                      <p:to>
                                        <p:strVal val="visible"/>
                                      </p:to>
                                    </p:set>
                                    <p:animEffect transition="in" filter="dissolve">
                                      <p:cBhvr>
                                        <p:cTn id="32" dur="500"/>
                                        <p:tgtEl>
                                          <p:spTgt spid="4">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Effect transition="in" filter="dissolve">
                                      <p:cBhvr>
                                        <p:cTn id="3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4" grpId="0" build="p" autoUpdateAnimBg="0"/>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1076" name="Text Box 1092"/>
          <p:cNvSpPr txBox="1">
            <a:spLocks noChangeArrowheads="1"/>
          </p:cNvSpPr>
          <p:nvPr/>
        </p:nvSpPr>
        <p:spPr bwMode="auto">
          <a:xfrm>
            <a:off x="1738313" y="825500"/>
            <a:ext cx="44767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dirty="0">
                <a:solidFill>
                  <a:srgbClr val="0070C0"/>
                </a:solidFill>
                <a:latin typeface="宋体" panose="02010600030101010101" pitchFamily="2" charset="-122"/>
              </a:rPr>
              <a:t>当入射光无论如何弱，光电子在光照射的瞬间可产生，驰豫时间不超过</a:t>
            </a:r>
            <a:r>
              <a:rPr lang="en-US" altLang="zh-CN" sz="2800" b="1" i="0" dirty="0">
                <a:solidFill>
                  <a:srgbClr val="FF0000"/>
                </a:solidFill>
                <a:ea typeface="黑体" panose="02010609060101010101" pitchFamily="49" charset="-122"/>
              </a:rPr>
              <a:t>10</a:t>
            </a:r>
            <a:r>
              <a:rPr lang="en-US" altLang="zh-CN" sz="2800" b="1" i="0" baseline="30000" dirty="0">
                <a:solidFill>
                  <a:srgbClr val="FF0000"/>
                </a:solidFill>
                <a:ea typeface="黑体" panose="02010609060101010101" pitchFamily="49" charset="-122"/>
              </a:rPr>
              <a:t>-9</a:t>
            </a:r>
            <a:r>
              <a:rPr lang="en-US" altLang="zh-CN" sz="2800" b="1" baseline="30000" dirty="0">
                <a:solidFill>
                  <a:srgbClr val="FF0000"/>
                </a:solidFill>
                <a:ea typeface="黑体" panose="02010609060101010101" pitchFamily="49" charset="-122"/>
              </a:rPr>
              <a:t> </a:t>
            </a:r>
            <a:r>
              <a:rPr lang="en-US" altLang="zh-CN" sz="2800" b="1" i="0" dirty="0">
                <a:solidFill>
                  <a:srgbClr val="FF0000"/>
                </a:solidFill>
                <a:ea typeface="黑体" panose="02010609060101010101" pitchFamily="49" charset="-122"/>
              </a:rPr>
              <a:t>s</a:t>
            </a:r>
          </a:p>
        </p:txBody>
      </p:sp>
      <p:sp>
        <p:nvSpPr>
          <p:cNvPr id="171077" name="Rectangle 1093"/>
          <p:cNvSpPr>
            <a:spLocks noChangeArrowheads="1"/>
          </p:cNvSpPr>
          <p:nvPr/>
        </p:nvSpPr>
        <p:spPr bwMode="auto">
          <a:xfrm>
            <a:off x="2103438" y="304796"/>
            <a:ext cx="5324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a:solidFill>
                  <a:srgbClr val="9900CC"/>
                </a:solidFill>
              </a:rPr>
              <a:t>（</a:t>
            </a:r>
            <a:r>
              <a:rPr lang="en-US" altLang="zh-CN" sz="2800" b="1" i="0">
                <a:solidFill>
                  <a:srgbClr val="9900CC"/>
                </a:solidFill>
              </a:rPr>
              <a:t>4</a:t>
            </a:r>
            <a:r>
              <a:rPr lang="zh-CN" altLang="en-US" sz="2800" b="1" i="0">
                <a:solidFill>
                  <a:srgbClr val="9900CC"/>
                </a:solidFill>
              </a:rPr>
              <a:t>）光电效应是瞬时发生的</a:t>
            </a:r>
          </a:p>
        </p:txBody>
      </p:sp>
      <p:pic>
        <p:nvPicPr>
          <p:cNvPr id="20" name="Picture 36" descr="Photoelectric_effect"/>
          <p:cNvPicPr>
            <a:picLocks noChangeAspect="1" noChangeArrowheads="1"/>
          </p:cNvPicPr>
          <p:nvPr/>
        </p:nvPicPr>
        <p:blipFill>
          <a:blip r:embed="rId2">
            <a:extLst>
              <a:ext uri="{28A0092B-C50C-407E-A947-70E740481C1C}">
                <a14:useLocalDpi xmlns:a14="http://schemas.microsoft.com/office/drawing/2010/main" val="0"/>
              </a:ext>
            </a:extLst>
          </a:blip>
          <a:srcRect b="7275"/>
          <a:stretch>
            <a:fillRect/>
          </a:stretch>
        </p:blipFill>
        <p:spPr bwMode="auto">
          <a:xfrm>
            <a:off x="6796875" y="59070"/>
            <a:ext cx="3744913"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矩形 72"/>
          <p:cNvSpPr/>
          <p:nvPr/>
        </p:nvSpPr>
        <p:spPr>
          <a:xfrm>
            <a:off x="3593700" y="2319890"/>
            <a:ext cx="2862340" cy="646331"/>
          </a:xfrm>
          <a:prstGeom prst="rect">
            <a:avLst/>
          </a:prstGeom>
        </p:spPr>
        <p:txBody>
          <a:bodyPr wrap="square">
            <a:spAutoFit/>
          </a:bodyPr>
          <a:lstStyle/>
          <a:p>
            <a:r>
              <a:rPr lang="zh-CN" altLang="en-US" sz="3600" b="1" i="0" dirty="0">
                <a:solidFill>
                  <a:srgbClr val="FF0000"/>
                </a:solidFill>
                <a:latin typeface="宋体j肜..漀."/>
              </a:rPr>
              <a:t>实验总结</a:t>
            </a:r>
          </a:p>
        </p:txBody>
      </p:sp>
      <p:sp>
        <p:nvSpPr>
          <p:cNvPr id="74" name="矩形 73"/>
          <p:cNvSpPr/>
          <p:nvPr/>
        </p:nvSpPr>
        <p:spPr>
          <a:xfrm>
            <a:off x="2425080" y="2953189"/>
            <a:ext cx="5976664" cy="523220"/>
          </a:xfrm>
          <a:prstGeom prst="rect">
            <a:avLst/>
          </a:prstGeom>
        </p:spPr>
        <p:txBody>
          <a:bodyPr wrap="square">
            <a:spAutoFit/>
          </a:bodyPr>
          <a:lstStyle/>
          <a:p>
            <a:r>
              <a:rPr lang="en-US" altLang="zh-CN" sz="2800" b="1" i="0" dirty="0">
                <a:solidFill>
                  <a:srgbClr val="0000FF"/>
                </a:solidFill>
                <a:latin typeface="楷体j肜..漀."/>
              </a:rPr>
              <a:t>1. </a:t>
            </a:r>
            <a:r>
              <a:rPr lang="zh-CN" altLang="en-US" sz="2800" b="1" i="0" dirty="0">
                <a:solidFill>
                  <a:srgbClr val="0000FF"/>
                </a:solidFill>
                <a:latin typeface="楷体j肜..漀."/>
              </a:rPr>
              <a:t>逸出光电子的多少取决于光强</a:t>
            </a:r>
            <a:r>
              <a:rPr lang="en-US" altLang="zh-CN" sz="2800" b="1" i="0" dirty="0">
                <a:solidFill>
                  <a:srgbClr val="FF0000"/>
                </a:solidFill>
                <a:latin typeface="楷体j肜..漀."/>
              </a:rPr>
              <a:t>I</a:t>
            </a:r>
          </a:p>
        </p:txBody>
      </p:sp>
      <p:sp>
        <p:nvSpPr>
          <p:cNvPr id="75" name="矩形 74"/>
          <p:cNvSpPr/>
          <p:nvPr/>
        </p:nvSpPr>
        <p:spPr>
          <a:xfrm>
            <a:off x="2441228" y="3820449"/>
            <a:ext cx="7272808" cy="523220"/>
          </a:xfrm>
          <a:prstGeom prst="rect">
            <a:avLst/>
          </a:prstGeom>
        </p:spPr>
        <p:txBody>
          <a:bodyPr wrap="square">
            <a:spAutoFit/>
          </a:bodyPr>
          <a:lstStyle/>
          <a:p>
            <a:r>
              <a:rPr lang="en-US" altLang="zh-CN" sz="2800" b="1" i="0" dirty="0">
                <a:solidFill>
                  <a:srgbClr val="009900"/>
                </a:solidFill>
                <a:latin typeface="楷体j肜..漀."/>
              </a:rPr>
              <a:t>2. </a:t>
            </a:r>
            <a:r>
              <a:rPr lang="zh-CN" altLang="en-US" sz="2800" b="1" i="0" dirty="0">
                <a:solidFill>
                  <a:srgbClr val="009900"/>
                </a:solidFill>
                <a:latin typeface="楷体j肜..漀."/>
              </a:rPr>
              <a:t>光电子最大初动能和光频率</a:t>
            </a:r>
            <a:r>
              <a:rPr lang="en-US" altLang="zh-CN" sz="2800" b="1" dirty="0">
                <a:solidFill>
                  <a:srgbClr val="FF0000"/>
                </a:solidFill>
                <a:latin typeface="楷体j肜..漀."/>
              </a:rPr>
              <a:t>ν</a:t>
            </a:r>
            <a:r>
              <a:rPr lang="zh-CN" altLang="en-US" sz="2800" b="1" i="0" dirty="0">
                <a:solidFill>
                  <a:srgbClr val="009900"/>
                </a:solidFill>
                <a:latin typeface="楷体j肜..漀."/>
              </a:rPr>
              <a:t>成线性关系</a:t>
            </a:r>
          </a:p>
        </p:txBody>
      </p:sp>
      <p:sp>
        <p:nvSpPr>
          <p:cNvPr id="76" name="矩形 75"/>
          <p:cNvSpPr/>
          <p:nvPr/>
        </p:nvSpPr>
        <p:spPr>
          <a:xfrm>
            <a:off x="2497088" y="4832824"/>
            <a:ext cx="7042264" cy="523220"/>
          </a:xfrm>
          <a:prstGeom prst="rect">
            <a:avLst/>
          </a:prstGeom>
        </p:spPr>
        <p:txBody>
          <a:bodyPr wrap="square">
            <a:spAutoFit/>
          </a:bodyPr>
          <a:lstStyle/>
          <a:p>
            <a:r>
              <a:rPr lang="en-US" altLang="zh-CN" sz="2800" b="1" i="0" dirty="0">
                <a:solidFill>
                  <a:srgbClr val="9900CC"/>
                </a:solidFill>
                <a:latin typeface="楷体j肜..漀."/>
              </a:rPr>
              <a:t>3. </a:t>
            </a:r>
            <a:r>
              <a:rPr lang="zh-CN" altLang="en-US" sz="2800" b="1" i="0" dirty="0">
                <a:solidFill>
                  <a:srgbClr val="9900CC"/>
                </a:solidFill>
                <a:latin typeface="楷体j肜..漀."/>
              </a:rPr>
              <a:t>只有光的频率</a:t>
            </a:r>
            <a:r>
              <a:rPr lang="en-US" altLang="zh-CN" sz="2800" b="1" dirty="0">
                <a:solidFill>
                  <a:srgbClr val="FF0000"/>
                </a:solidFill>
                <a:latin typeface="楷体j肜..漀."/>
              </a:rPr>
              <a:t>ν≥ν</a:t>
            </a:r>
            <a:r>
              <a:rPr lang="en-US" altLang="zh-CN" sz="2000" b="1" i="0" dirty="0">
                <a:solidFill>
                  <a:srgbClr val="FF0000"/>
                </a:solidFill>
              </a:rPr>
              <a:t>0</a:t>
            </a:r>
            <a:r>
              <a:rPr lang="zh-CN" altLang="en-US" sz="2800" b="1" i="0" dirty="0">
                <a:solidFill>
                  <a:srgbClr val="9900CC"/>
                </a:solidFill>
                <a:latin typeface="楷体j肜..漀."/>
              </a:rPr>
              <a:t>时，电子才会逸出</a:t>
            </a:r>
          </a:p>
        </p:txBody>
      </p:sp>
      <p:sp>
        <p:nvSpPr>
          <p:cNvPr id="77" name="矩形 76"/>
          <p:cNvSpPr/>
          <p:nvPr/>
        </p:nvSpPr>
        <p:spPr>
          <a:xfrm>
            <a:off x="2495600" y="5961694"/>
            <a:ext cx="7043752" cy="523220"/>
          </a:xfrm>
          <a:prstGeom prst="rect">
            <a:avLst/>
          </a:prstGeom>
        </p:spPr>
        <p:txBody>
          <a:bodyPr wrap="square">
            <a:spAutoFit/>
          </a:bodyPr>
          <a:lstStyle/>
          <a:p>
            <a:r>
              <a:rPr lang="en-US" altLang="zh-CN" sz="2800" b="1" i="0" dirty="0">
                <a:solidFill>
                  <a:srgbClr val="0070C0"/>
                </a:solidFill>
                <a:latin typeface="楷体j肜.缂漀."/>
              </a:rPr>
              <a:t>4. </a:t>
            </a:r>
            <a:r>
              <a:rPr lang="zh-CN" altLang="en-US" sz="2800" b="1" i="0" dirty="0">
                <a:solidFill>
                  <a:srgbClr val="0070C0"/>
                </a:solidFill>
                <a:latin typeface="楷体j肜.缂漀."/>
              </a:rPr>
              <a:t>光电子即时发射，滞后时间不超过</a:t>
            </a:r>
            <a:r>
              <a:rPr lang="en-US" altLang="zh-CN" sz="2800" b="1" i="0" dirty="0">
                <a:solidFill>
                  <a:srgbClr val="FF0000"/>
                </a:solidFill>
                <a:ea typeface="黑体" panose="02010609060101010101" pitchFamily="49" charset="-122"/>
              </a:rPr>
              <a:t>10</a:t>
            </a:r>
            <a:r>
              <a:rPr lang="en-US" altLang="zh-CN" sz="2800" b="1" i="0" baseline="30000" dirty="0">
                <a:solidFill>
                  <a:srgbClr val="FF0000"/>
                </a:solidFill>
                <a:ea typeface="黑体" panose="02010609060101010101" pitchFamily="49" charset="-122"/>
              </a:rPr>
              <a:t>-9</a:t>
            </a:r>
            <a:r>
              <a:rPr lang="en-US" altLang="zh-CN" sz="2800" b="1" baseline="30000" dirty="0">
                <a:solidFill>
                  <a:srgbClr val="FF0000"/>
                </a:solidFill>
                <a:ea typeface="黑体" panose="02010609060101010101" pitchFamily="49" charset="-122"/>
              </a:rPr>
              <a:t> </a:t>
            </a:r>
            <a:r>
              <a:rPr lang="en-US" altLang="zh-CN" sz="2800" b="1" i="0" dirty="0">
                <a:solidFill>
                  <a:srgbClr val="FF0000"/>
                </a:solidFill>
                <a:ea typeface="黑体" panose="02010609060101010101" pitchFamily="49" charset="-122"/>
              </a:rPr>
              <a:t>s</a:t>
            </a:r>
            <a:endParaRPr lang="zh-CN" altLang="en-US" sz="2800" b="1" i="0" dirty="0">
              <a:solidFill>
                <a:srgbClr val="FF0000"/>
              </a:solidFill>
              <a:latin typeface="楷体j肜.缂漀."/>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1077"/>
                                        </p:tgtEl>
                                        <p:attrNameLst>
                                          <p:attrName>style.visibility</p:attrName>
                                        </p:attrNameLst>
                                      </p:cBhvr>
                                      <p:to>
                                        <p:strVal val="visible"/>
                                      </p:to>
                                    </p:set>
                                    <p:anim calcmode="lin" valueType="num">
                                      <p:cBhvr additive="base">
                                        <p:cTn id="7" dur="500" fill="hold"/>
                                        <p:tgtEl>
                                          <p:spTgt spid="171077"/>
                                        </p:tgtEl>
                                        <p:attrNameLst>
                                          <p:attrName>ppt_x</p:attrName>
                                        </p:attrNameLst>
                                      </p:cBhvr>
                                      <p:tavLst>
                                        <p:tav tm="0">
                                          <p:val>
                                            <p:strVal val="#ppt_x"/>
                                          </p:val>
                                        </p:tav>
                                        <p:tav tm="100000">
                                          <p:val>
                                            <p:strVal val="#ppt_x"/>
                                          </p:val>
                                        </p:tav>
                                      </p:tavLst>
                                    </p:anim>
                                    <p:anim calcmode="lin" valueType="num">
                                      <p:cBhvr additive="base">
                                        <p:cTn id="8" dur="500" fill="hold"/>
                                        <p:tgtEl>
                                          <p:spTgt spid="17107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71076"/>
                                        </p:tgtEl>
                                        <p:attrNameLst>
                                          <p:attrName>style.visibility</p:attrName>
                                        </p:attrNameLst>
                                      </p:cBhvr>
                                      <p:to>
                                        <p:strVal val="visible"/>
                                      </p:to>
                                    </p:set>
                                    <p:anim calcmode="lin" valueType="num">
                                      <p:cBhvr additive="base">
                                        <p:cTn id="20" dur="500" fill="hold"/>
                                        <p:tgtEl>
                                          <p:spTgt spid="171076"/>
                                        </p:tgtEl>
                                        <p:attrNameLst>
                                          <p:attrName>ppt_x</p:attrName>
                                        </p:attrNameLst>
                                      </p:cBhvr>
                                      <p:tavLst>
                                        <p:tav tm="0">
                                          <p:val>
                                            <p:strVal val="#ppt_x"/>
                                          </p:val>
                                        </p:tav>
                                        <p:tav tm="100000">
                                          <p:val>
                                            <p:strVal val="#ppt_x"/>
                                          </p:val>
                                        </p:tav>
                                      </p:tavLst>
                                    </p:anim>
                                    <p:anim calcmode="lin" valueType="num">
                                      <p:cBhvr additive="base">
                                        <p:cTn id="21" dur="500" fill="hold"/>
                                        <p:tgtEl>
                                          <p:spTgt spid="17107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circle(in)">
                                      <p:cBhvr>
                                        <p:cTn id="26" dur="2000"/>
                                        <p:tgtEl>
                                          <p:spTgt spid="7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additive="base">
                                        <p:cTn id="31" dur="500" fill="hold"/>
                                        <p:tgtEl>
                                          <p:spTgt spid="74"/>
                                        </p:tgtEl>
                                        <p:attrNameLst>
                                          <p:attrName>ppt_x</p:attrName>
                                        </p:attrNameLst>
                                      </p:cBhvr>
                                      <p:tavLst>
                                        <p:tav tm="0">
                                          <p:val>
                                            <p:strVal val="#ppt_x"/>
                                          </p:val>
                                        </p:tav>
                                        <p:tav tm="100000">
                                          <p:val>
                                            <p:strVal val="#ppt_x"/>
                                          </p:val>
                                        </p:tav>
                                      </p:tavLst>
                                    </p:anim>
                                    <p:anim calcmode="lin" valueType="num">
                                      <p:cBhvr additive="base">
                                        <p:cTn id="32"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75"/>
                                        </p:tgtEl>
                                        <p:attrNameLst>
                                          <p:attrName>style.visibility</p:attrName>
                                        </p:attrNameLst>
                                      </p:cBhvr>
                                      <p:to>
                                        <p:strVal val="visible"/>
                                      </p:to>
                                    </p:set>
                                    <p:anim calcmode="lin" valueType="num">
                                      <p:cBhvr>
                                        <p:cTn id="37" dur="500" fill="hold"/>
                                        <p:tgtEl>
                                          <p:spTgt spid="75"/>
                                        </p:tgtEl>
                                        <p:attrNameLst>
                                          <p:attrName>ppt_w</p:attrName>
                                        </p:attrNameLst>
                                      </p:cBhvr>
                                      <p:tavLst>
                                        <p:tav tm="0">
                                          <p:val>
                                            <p:fltVal val="0"/>
                                          </p:val>
                                        </p:tav>
                                        <p:tav tm="100000">
                                          <p:val>
                                            <p:strVal val="#ppt_w"/>
                                          </p:val>
                                        </p:tav>
                                      </p:tavLst>
                                    </p:anim>
                                    <p:anim calcmode="lin" valueType="num">
                                      <p:cBhvr>
                                        <p:cTn id="38" dur="500" fill="hold"/>
                                        <p:tgtEl>
                                          <p:spTgt spid="75"/>
                                        </p:tgtEl>
                                        <p:attrNameLst>
                                          <p:attrName>ppt_h</p:attrName>
                                        </p:attrNameLst>
                                      </p:cBhvr>
                                      <p:tavLst>
                                        <p:tav tm="0">
                                          <p:val>
                                            <p:fltVal val="0"/>
                                          </p:val>
                                        </p:tav>
                                        <p:tav tm="100000">
                                          <p:val>
                                            <p:strVal val="#ppt_h"/>
                                          </p:val>
                                        </p:tav>
                                      </p:tavLst>
                                    </p:anim>
                                    <p:animEffect transition="in" filter="fade">
                                      <p:cBhvr>
                                        <p:cTn id="39" dur="500"/>
                                        <p:tgtEl>
                                          <p:spTgt spid="75"/>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76"/>
                                        </p:tgtEl>
                                        <p:attrNameLst>
                                          <p:attrName>style.visibility</p:attrName>
                                        </p:attrNameLst>
                                      </p:cBhvr>
                                      <p:to>
                                        <p:strVal val="visible"/>
                                      </p:to>
                                    </p:set>
                                    <p:animEffect transition="in" filter="fade">
                                      <p:cBhvr>
                                        <p:cTn id="44" dur="1000"/>
                                        <p:tgtEl>
                                          <p:spTgt spid="76"/>
                                        </p:tgtEl>
                                      </p:cBhvr>
                                    </p:animEffect>
                                    <p:anim calcmode="lin" valueType="num">
                                      <p:cBhvr>
                                        <p:cTn id="45" dur="1000" fill="hold"/>
                                        <p:tgtEl>
                                          <p:spTgt spid="76"/>
                                        </p:tgtEl>
                                        <p:attrNameLst>
                                          <p:attrName>ppt_x</p:attrName>
                                        </p:attrNameLst>
                                      </p:cBhvr>
                                      <p:tavLst>
                                        <p:tav tm="0">
                                          <p:val>
                                            <p:strVal val="#ppt_x"/>
                                          </p:val>
                                        </p:tav>
                                        <p:tav tm="100000">
                                          <p:val>
                                            <p:strVal val="#ppt_x"/>
                                          </p:val>
                                        </p:tav>
                                      </p:tavLst>
                                    </p:anim>
                                    <p:anim calcmode="lin" valueType="num">
                                      <p:cBhvr>
                                        <p:cTn id="46"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1" presetClass="entr" presetSubtype="1" fill="hold" grpId="0" nodeType="click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wheel(1)">
                                      <p:cBhvr>
                                        <p:cTn id="51" dur="2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76" grpId="0"/>
      <p:bldP spid="171077" grpId="0"/>
      <p:bldP spid="73" grpId="0"/>
      <p:bldP spid="74" grpId="0"/>
      <p:bldP spid="75" grpId="0"/>
      <p:bldP spid="76" grpId="0"/>
      <p:bldP spid="7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22"/>
          <p:cNvGrpSpPr>
            <a:grpSpLocks/>
          </p:cNvGrpSpPr>
          <p:nvPr/>
        </p:nvGrpSpPr>
        <p:grpSpPr bwMode="auto">
          <a:xfrm>
            <a:off x="1766330" y="1722390"/>
            <a:ext cx="3573463" cy="1863725"/>
            <a:chOff x="1514" y="1968"/>
            <a:chExt cx="2251" cy="1173"/>
          </a:xfrm>
        </p:grpSpPr>
        <p:sp>
          <p:nvSpPr>
            <p:cNvPr id="3" name="Line 1098"/>
            <p:cNvSpPr>
              <a:spLocks noChangeShapeType="1"/>
            </p:cNvSpPr>
            <p:nvPr/>
          </p:nvSpPr>
          <p:spPr bwMode="auto">
            <a:xfrm>
              <a:off x="1514" y="2176"/>
              <a:ext cx="531" cy="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 name="Line 1099"/>
            <p:cNvSpPr>
              <a:spLocks noChangeShapeType="1"/>
            </p:cNvSpPr>
            <p:nvPr/>
          </p:nvSpPr>
          <p:spPr bwMode="auto">
            <a:xfrm>
              <a:off x="2045" y="2176"/>
              <a:ext cx="0" cy="95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1100"/>
            <p:cNvSpPr>
              <a:spLocks noChangeShapeType="1"/>
            </p:cNvSpPr>
            <p:nvPr/>
          </p:nvSpPr>
          <p:spPr bwMode="auto">
            <a:xfrm>
              <a:off x="2042" y="3130"/>
              <a:ext cx="115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1101"/>
            <p:cNvSpPr>
              <a:spLocks noChangeShapeType="1"/>
            </p:cNvSpPr>
            <p:nvPr/>
          </p:nvSpPr>
          <p:spPr bwMode="auto">
            <a:xfrm flipV="1">
              <a:off x="3194" y="2199"/>
              <a:ext cx="0" cy="94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1102"/>
            <p:cNvSpPr>
              <a:spLocks noChangeShapeType="1"/>
            </p:cNvSpPr>
            <p:nvPr/>
          </p:nvSpPr>
          <p:spPr bwMode="auto">
            <a:xfrm>
              <a:off x="3194" y="2199"/>
              <a:ext cx="5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1103"/>
            <p:cNvSpPr>
              <a:spLocks noChangeShapeType="1"/>
            </p:cNvSpPr>
            <p:nvPr/>
          </p:nvSpPr>
          <p:spPr bwMode="auto">
            <a:xfrm>
              <a:off x="2057" y="2703"/>
              <a:ext cx="1112" cy="0"/>
            </a:xfrm>
            <a:prstGeom prst="line">
              <a:avLst/>
            </a:prstGeom>
            <a:noFill/>
            <a:ln w="38100">
              <a:solidFill>
                <a:schemeClr val="accent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Oval 1104"/>
            <p:cNvSpPr>
              <a:spLocks noChangeArrowheads="1"/>
            </p:cNvSpPr>
            <p:nvPr/>
          </p:nvSpPr>
          <p:spPr bwMode="auto">
            <a:xfrm>
              <a:off x="2501" y="2596"/>
              <a:ext cx="205" cy="202"/>
            </a:xfrm>
            <a:prstGeom prst="ellipse">
              <a:avLst/>
            </a:prstGeom>
            <a:solidFill>
              <a:srgbClr val="FFFF00"/>
            </a:solidFill>
            <a:ln w="28575">
              <a:solidFill>
                <a:schemeClr val="accent2"/>
              </a:solidFill>
              <a:round/>
              <a:headEnd/>
              <a:tailEnd/>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b="1" i="0">
                  <a:solidFill>
                    <a:srgbClr val="0000FF"/>
                  </a:solidFill>
                </a:rPr>
                <a:t>e</a:t>
              </a:r>
            </a:p>
          </p:txBody>
        </p:sp>
        <p:sp>
          <p:nvSpPr>
            <p:cNvPr id="10" name="Line 1105"/>
            <p:cNvSpPr>
              <a:spLocks noChangeShapeType="1"/>
            </p:cNvSpPr>
            <p:nvPr/>
          </p:nvSpPr>
          <p:spPr bwMode="auto">
            <a:xfrm>
              <a:off x="3214" y="2708"/>
              <a:ext cx="474"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106"/>
            <p:cNvSpPr>
              <a:spLocks noChangeShapeType="1"/>
            </p:cNvSpPr>
            <p:nvPr/>
          </p:nvSpPr>
          <p:spPr bwMode="auto">
            <a:xfrm flipV="1">
              <a:off x="3507" y="2214"/>
              <a:ext cx="0" cy="489"/>
            </a:xfrm>
            <a:prstGeom prst="line">
              <a:avLst/>
            </a:prstGeom>
            <a:noFill/>
            <a:ln w="38100">
              <a:solidFill>
                <a:srgbClr val="0099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Text Box 1107"/>
            <p:cNvSpPr txBox="1">
              <a:spLocks noChangeArrowheads="1"/>
            </p:cNvSpPr>
            <p:nvPr/>
          </p:nvSpPr>
          <p:spPr bwMode="auto">
            <a:xfrm>
              <a:off x="3487" y="2342"/>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0" dirty="0">
                  <a:solidFill>
                    <a:srgbClr val="0000FF"/>
                  </a:solidFill>
                </a:rPr>
                <a:t>A</a:t>
              </a:r>
            </a:p>
          </p:txBody>
        </p:sp>
        <p:sp>
          <p:nvSpPr>
            <p:cNvPr id="13" name="Freeform 1108"/>
            <p:cNvSpPr>
              <a:spLocks/>
            </p:cNvSpPr>
            <p:nvPr/>
          </p:nvSpPr>
          <p:spPr bwMode="auto">
            <a:xfrm rot="540000">
              <a:off x="2064" y="2008"/>
              <a:ext cx="481" cy="532"/>
            </a:xfrm>
            <a:custGeom>
              <a:avLst/>
              <a:gdLst>
                <a:gd name="T0" fmla="*/ 0 w 533"/>
                <a:gd name="T1" fmla="*/ 0 h 706"/>
                <a:gd name="T2" fmla="*/ 5 w 533"/>
                <a:gd name="T3" fmla="*/ 2 h 706"/>
                <a:gd name="T4" fmla="*/ 5 w 533"/>
                <a:gd name="T5" fmla="*/ 2 h 706"/>
                <a:gd name="T6" fmla="*/ 5 w 533"/>
                <a:gd name="T7" fmla="*/ 2 h 706"/>
                <a:gd name="T8" fmla="*/ 5 w 533"/>
                <a:gd name="T9" fmla="*/ 2 h 706"/>
                <a:gd name="T10" fmla="*/ 5 w 533"/>
                <a:gd name="T11" fmla="*/ 2 h 706"/>
                <a:gd name="T12" fmla="*/ 5 w 533"/>
                <a:gd name="T13" fmla="*/ 2 h 706"/>
                <a:gd name="T14" fmla="*/ 5 w 533"/>
                <a:gd name="T15" fmla="*/ 2 h 706"/>
                <a:gd name="T16" fmla="*/ 5 w 533"/>
                <a:gd name="T17" fmla="*/ 2 h 706"/>
                <a:gd name="T18" fmla="*/ 6 w 533"/>
                <a:gd name="T19" fmla="*/ 2 h 706"/>
                <a:gd name="T20" fmla="*/ 7 w 533"/>
                <a:gd name="T21" fmla="*/ 2 h 706"/>
                <a:gd name="T22" fmla="*/ 8 w 533"/>
                <a:gd name="T23" fmla="*/ 2 h 706"/>
                <a:gd name="T24" fmla="*/ 8 w 533"/>
                <a:gd name="T25" fmla="*/ 2 h 706"/>
                <a:gd name="T26" fmla="*/ 9 w 533"/>
                <a:gd name="T27" fmla="*/ 2 h 7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33"/>
                <a:gd name="T43" fmla="*/ 0 h 706"/>
                <a:gd name="T44" fmla="*/ 533 w 533"/>
                <a:gd name="T45" fmla="*/ 706 h 70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33" h="706">
                  <a:moveTo>
                    <a:pt x="0" y="0"/>
                  </a:moveTo>
                  <a:cubicBezTo>
                    <a:pt x="16" y="15"/>
                    <a:pt x="42" y="57"/>
                    <a:pt x="58" y="65"/>
                  </a:cubicBezTo>
                  <a:cubicBezTo>
                    <a:pt x="71" y="72"/>
                    <a:pt x="87" y="74"/>
                    <a:pt x="101" y="79"/>
                  </a:cubicBezTo>
                  <a:cubicBezTo>
                    <a:pt x="108" y="81"/>
                    <a:pt x="123" y="86"/>
                    <a:pt x="123" y="86"/>
                  </a:cubicBezTo>
                  <a:cubicBezTo>
                    <a:pt x="121" y="108"/>
                    <a:pt x="116" y="129"/>
                    <a:pt x="116" y="151"/>
                  </a:cubicBezTo>
                  <a:cubicBezTo>
                    <a:pt x="116" y="189"/>
                    <a:pt x="204" y="205"/>
                    <a:pt x="231" y="209"/>
                  </a:cubicBezTo>
                  <a:cubicBezTo>
                    <a:pt x="241" y="240"/>
                    <a:pt x="234" y="265"/>
                    <a:pt x="224" y="295"/>
                  </a:cubicBezTo>
                  <a:cubicBezTo>
                    <a:pt x="238" y="339"/>
                    <a:pt x="278" y="327"/>
                    <a:pt x="324" y="331"/>
                  </a:cubicBezTo>
                  <a:cubicBezTo>
                    <a:pt x="343" y="383"/>
                    <a:pt x="291" y="433"/>
                    <a:pt x="368" y="454"/>
                  </a:cubicBezTo>
                  <a:cubicBezTo>
                    <a:pt x="436" y="499"/>
                    <a:pt x="311" y="408"/>
                    <a:pt x="396" y="540"/>
                  </a:cubicBezTo>
                  <a:cubicBezTo>
                    <a:pt x="404" y="552"/>
                    <a:pt x="425" y="545"/>
                    <a:pt x="440" y="547"/>
                  </a:cubicBezTo>
                  <a:cubicBezTo>
                    <a:pt x="478" y="560"/>
                    <a:pt x="467" y="591"/>
                    <a:pt x="490" y="626"/>
                  </a:cubicBezTo>
                  <a:cubicBezTo>
                    <a:pt x="491" y="630"/>
                    <a:pt x="500" y="670"/>
                    <a:pt x="504" y="677"/>
                  </a:cubicBezTo>
                  <a:cubicBezTo>
                    <a:pt x="511" y="689"/>
                    <a:pt x="533" y="706"/>
                    <a:pt x="533" y="706"/>
                  </a:cubicBezTo>
                </a:path>
              </a:pathLst>
            </a:custGeom>
            <a:noFill/>
            <a:ln w="38100">
              <a:solidFill>
                <a:srgbClr val="FF0000"/>
              </a:solidFill>
              <a:round/>
              <a:headEnd/>
              <a:tailEnd type="arrow"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Freeform 1109"/>
            <p:cNvSpPr>
              <a:spLocks/>
            </p:cNvSpPr>
            <p:nvPr/>
          </p:nvSpPr>
          <p:spPr bwMode="auto">
            <a:xfrm>
              <a:off x="2681" y="1968"/>
              <a:ext cx="812" cy="647"/>
            </a:xfrm>
            <a:custGeom>
              <a:avLst/>
              <a:gdLst>
                <a:gd name="T0" fmla="*/ 0 w 900"/>
                <a:gd name="T1" fmla="*/ 2 h 859"/>
                <a:gd name="T2" fmla="*/ 5 w 900"/>
                <a:gd name="T3" fmla="*/ 2 h 859"/>
                <a:gd name="T4" fmla="*/ 5 w 900"/>
                <a:gd name="T5" fmla="*/ 2 h 859"/>
                <a:gd name="T6" fmla="*/ 5 w 900"/>
                <a:gd name="T7" fmla="*/ 2 h 859"/>
                <a:gd name="T8" fmla="*/ 5 w 900"/>
                <a:gd name="T9" fmla="*/ 2 h 859"/>
                <a:gd name="T10" fmla="*/ 12 w 900"/>
                <a:gd name="T11" fmla="*/ 2 h 859"/>
                <a:gd name="T12" fmla="*/ 14 w 900"/>
                <a:gd name="T13" fmla="*/ 2 h 859"/>
                <a:gd name="T14" fmla="*/ 0 60000 65536"/>
                <a:gd name="T15" fmla="*/ 0 60000 65536"/>
                <a:gd name="T16" fmla="*/ 0 60000 65536"/>
                <a:gd name="T17" fmla="*/ 0 60000 65536"/>
                <a:gd name="T18" fmla="*/ 0 60000 65536"/>
                <a:gd name="T19" fmla="*/ 0 60000 65536"/>
                <a:gd name="T20" fmla="*/ 0 60000 65536"/>
                <a:gd name="T21" fmla="*/ 0 w 900"/>
                <a:gd name="T22" fmla="*/ 0 h 859"/>
                <a:gd name="T23" fmla="*/ 900 w 900"/>
                <a:gd name="T24" fmla="*/ 859 h 8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859">
                  <a:moveTo>
                    <a:pt x="0" y="859"/>
                  </a:moveTo>
                  <a:cubicBezTo>
                    <a:pt x="25" y="717"/>
                    <a:pt x="67" y="582"/>
                    <a:pt x="101" y="442"/>
                  </a:cubicBezTo>
                  <a:cubicBezTo>
                    <a:pt x="103" y="423"/>
                    <a:pt x="103" y="403"/>
                    <a:pt x="108" y="384"/>
                  </a:cubicBezTo>
                  <a:cubicBezTo>
                    <a:pt x="115" y="355"/>
                    <a:pt x="132" y="328"/>
                    <a:pt x="137" y="298"/>
                  </a:cubicBezTo>
                  <a:cubicBezTo>
                    <a:pt x="139" y="284"/>
                    <a:pt x="136" y="267"/>
                    <a:pt x="144" y="255"/>
                  </a:cubicBezTo>
                  <a:cubicBezTo>
                    <a:pt x="258" y="78"/>
                    <a:pt x="590" y="40"/>
                    <a:pt x="778" y="17"/>
                  </a:cubicBezTo>
                  <a:cubicBezTo>
                    <a:pt x="832" y="0"/>
                    <a:pt x="792" y="10"/>
                    <a:pt x="900" y="10"/>
                  </a:cubicBezTo>
                </a:path>
              </a:pathLst>
            </a:custGeom>
            <a:noFill/>
            <a:ln w="38100">
              <a:solidFill>
                <a:srgbClr val="FF00FF"/>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 name="Text Box 1110"/>
          <p:cNvSpPr txBox="1">
            <a:spLocks noChangeArrowheads="1"/>
          </p:cNvSpPr>
          <p:nvPr/>
        </p:nvSpPr>
        <p:spPr bwMode="auto">
          <a:xfrm>
            <a:off x="1930400" y="726744"/>
            <a:ext cx="4511675" cy="522287"/>
          </a:xfrm>
          <a:prstGeom prst="rect">
            <a:avLst/>
          </a:prstGeom>
          <a:noFill/>
          <a:ln w="9525">
            <a:noFill/>
            <a:miter lim="800000"/>
            <a:headEnd/>
            <a:tailEnd/>
          </a:ln>
          <a:effectLst/>
        </p:spPr>
        <p:txBody>
          <a:bodyPr wrap="none">
            <a:spAutoFit/>
          </a:bodyPr>
          <a:lstStyle/>
          <a:p>
            <a:pPr>
              <a:defRPr/>
            </a:pPr>
            <a:r>
              <a:rPr lang="en-US" altLang="zh-CN" sz="2800" b="1" i="0" dirty="0">
                <a:solidFill>
                  <a:srgbClr val="009900"/>
                </a:solidFill>
                <a:effectLst>
                  <a:outerShdw blurRad="38100" dist="38100" dir="2700000" algn="tl">
                    <a:srgbClr val="FFFFFF"/>
                  </a:outerShdw>
                </a:effectLst>
              </a:rPr>
              <a:t>1. </a:t>
            </a:r>
            <a:r>
              <a:rPr lang="zh-CN" altLang="en-US" sz="2800" b="1" i="0" dirty="0">
                <a:solidFill>
                  <a:srgbClr val="009900"/>
                </a:solidFill>
                <a:effectLst>
                  <a:outerShdw blurRad="38100" dist="38100" dir="2700000" algn="tl">
                    <a:srgbClr val="FFFFFF"/>
                  </a:outerShdw>
                </a:effectLst>
                <a:latin typeface="宋体" pitchFamily="2" charset="-122"/>
              </a:rPr>
              <a:t>经典物理学所遇到的困难</a:t>
            </a:r>
          </a:p>
        </p:txBody>
      </p:sp>
      <p:sp>
        <p:nvSpPr>
          <p:cNvPr id="16" name="矩形 21"/>
          <p:cNvSpPr>
            <a:spLocks noChangeArrowheads="1"/>
          </p:cNvSpPr>
          <p:nvPr/>
        </p:nvSpPr>
        <p:spPr bwMode="auto">
          <a:xfrm>
            <a:off x="1930400" y="204155"/>
            <a:ext cx="4778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0" dirty="0">
                <a:solidFill>
                  <a:srgbClr val="FF0000"/>
                </a:solidFill>
              </a:rPr>
              <a:t>21.2.2 </a:t>
            </a:r>
            <a:r>
              <a:rPr lang="zh-CN" altLang="en-US" sz="2800" b="1" i="0" dirty="0">
                <a:solidFill>
                  <a:srgbClr val="FF0000"/>
                </a:solidFill>
              </a:rPr>
              <a:t>爱因斯坦的光量子假说</a:t>
            </a:r>
            <a:endParaRPr lang="zh-CN" altLang="en-US" sz="2800" dirty="0">
              <a:solidFill>
                <a:srgbClr val="FF0000"/>
              </a:solidFill>
            </a:endParaRPr>
          </a:p>
        </p:txBody>
      </p:sp>
      <p:grpSp>
        <p:nvGrpSpPr>
          <p:cNvPr id="17" name="Group 28"/>
          <p:cNvGrpSpPr>
            <a:grpSpLocks/>
          </p:cNvGrpSpPr>
          <p:nvPr/>
        </p:nvGrpSpPr>
        <p:grpSpPr bwMode="auto">
          <a:xfrm>
            <a:off x="5480519" y="3692291"/>
            <a:ext cx="4392488" cy="1424333"/>
            <a:chOff x="2304" y="1296"/>
            <a:chExt cx="3024" cy="864"/>
          </a:xfrm>
        </p:grpSpPr>
        <p:grpSp>
          <p:nvGrpSpPr>
            <p:cNvPr id="18" name="Group 29"/>
            <p:cNvGrpSpPr>
              <a:grpSpLocks/>
            </p:cNvGrpSpPr>
            <p:nvPr/>
          </p:nvGrpSpPr>
          <p:grpSpPr bwMode="auto">
            <a:xfrm>
              <a:off x="2304" y="1296"/>
              <a:ext cx="3024" cy="96"/>
              <a:chOff x="2208" y="1104"/>
              <a:chExt cx="3024" cy="96"/>
            </a:xfrm>
          </p:grpSpPr>
          <p:sp>
            <p:nvSpPr>
              <p:cNvPr id="35" name="Line 30"/>
              <p:cNvSpPr>
                <a:spLocks noChangeShapeType="1"/>
              </p:cNvSpPr>
              <p:nvPr/>
            </p:nvSpPr>
            <p:spPr bwMode="auto">
              <a:xfrm>
                <a:off x="2208" y="1152"/>
                <a:ext cx="3024" cy="0"/>
              </a:xfrm>
              <a:prstGeom prst="line">
                <a:avLst/>
              </a:prstGeom>
              <a:noFill/>
              <a:ln w="76200">
                <a:solidFill>
                  <a:srgbClr val="117D1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36" name="Oval 31"/>
              <p:cNvSpPr>
                <a:spLocks noChangeArrowheads="1"/>
              </p:cNvSpPr>
              <p:nvPr/>
            </p:nvSpPr>
            <p:spPr bwMode="auto">
              <a:xfrm>
                <a:off x="288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 name="Oval 32"/>
              <p:cNvSpPr>
                <a:spLocks noChangeArrowheads="1"/>
              </p:cNvSpPr>
              <p:nvPr/>
            </p:nvSpPr>
            <p:spPr bwMode="auto">
              <a:xfrm>
                <a:off x="2304"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 name="Oval 33"/>
              <p:cNvSpPr>
                <a:spLocks noChangeArrowheads="1"/>
              </p:cNvSpPr>
              <p:nvPr/>
            </p:nvSpPr>
            <p:spPr bwMode="auto">
              <a:xfrm>
                <a:off x="3456"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 name="Oval 34"/>
              <p:cNvSpPr>
                <a:spLocks noChangeArrowheads="1"/>
              </p:cNvSpPr>
              <p:nvPr/>
            </p:nvSpPr>
            <p:spPr bwMode="auto">
              <a:xfrm>
                <a:off x="403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 name="Oval 35"/>
              <p:cNvSpPr>
                <a:spLocks noChangeArrowheads="1"/>
              </p:cNvSpPr>
              <p:nvPr/>
            </p:nvSpPr>
            <p:spPr bwMode="auto">
              <a:xfrm>
                <a:off x="456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 name="Oval 36"/>
              <p:cNvSpPr>
                <a:spLocks noChangeArrowheads="1"/>
              </p:cNvSpPr>
              <p:nvPr/>
            </p:nvSpPr>
            <p:spPr bwMode="auto">
              <a:xfrm>
                <a:off x="5088"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9" name="Group 37"/>
            <p:cNvGrpSpPr>
              <a:grpSpLocks/>
            </p:cNvGrpSpPr>
            <p:nvPr/>
          </p:nvGrpSpPr>
          <p:grpSpPr bwMode="auto">
            <a:xfrm>
              <a:off x="2304" y="1680"/>
              <a:ext cx="3024" cy="96"/>
              <a:chOff x="2208" y="1104"/>
              <a:chExt cx="3024" cy="96"/>
            </a:xfrm>
          </p:grpSpPr>
          <p:sp>
            <p:nvSpPr>
              <p:cNvPr id="28" name="Line 38"/>
              <p:cNvSpPr>
                <a:spLocks noChangeShapeType="1"/>
              </p:cNvSpPr>
              <p:nvPr/>
            </p:nvSpPr>
            <p:spPr bwMode="auto">
              <a:xfrm>
                <a:off x="2208" y="1152"/>
                <a:ext cx="3024" cy="0"/>
              </a:xfrm>
              <a:prstGeom prst="line">
                <a:avLst/>
              </a:prstGeom>
              <a:noFill/>
              <a:ln w="28575">
                <a:solidFill>
                  <a:srgbClr val="117D1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29" name="Oval 39"/>
              <p:cNvSpPr>
                <a:spLocks noChangeArrowheads="1"/>
              </p:cNvSpPr>
              <p:nvPr/>
            </p:nvSpPr>
            <p:spPr bwMode="auto">
              <a:xfrm>
                <a:off x="288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 name="Oval 40"/>
              <p:cNvSpPr>
                <a:spLocks noChangeArrowheads="1"/>
              </p:cNvSpPr>
              <p:nvPr/>
            </p:nvSpPr>
            <p:spPr bwMode="auto">
              <a:xfrm>
                <a:off x="2304"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 name="Oval 41"/>
              <p:cNvSpPr>
                <a:spLocks noChangeArrowheads="1"/>
              </p:cNvSpPr>
              <p:nvPr/>
            </p:nvSpPr>
            <p:spPr bwMode="auto">
              <a:xfrm>
                <a:off x="3456"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 name="Oval 42"/>
              <p:cNvSpPr>
                <a:spLocks noChangeArrowheads="1"/>
              </p:cNvSpPr>
              <p:nvPr/>
            </p:nvSpPr>
            <p:spPr bwMode="auto">
              <a:xfrm>
                <a:off x="4033"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 name="Oval 43"/>
              <p:cNvSpPr>
                <a:spLocks noChangeArrowheads="1"/>
              </p:cNvSpPr>
              <p:nvPr/>
            </p:nvSpPr>
            <p:spPr bwMode="auto">
              <a:xfrm>
                <a:off x="456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 name="Oval 44"/>
              <p:cNvSpPr>
                <a:spLocks noChangeArrowheads="1"/>
              </p:cNvSpPr>
              <p:nvPr/>
            </p:nvSpPr>
            <p:spPr bwMode="auto">
              <a:xfrm>
                <a:off x="5088"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0" name="Group 45"/>
            <p:cNvGrpSpPr>
              <a:grpSpLocks/>
            </p:cNvGrpSpPr>
            <p:nvPr/>
          </p:nvGrpSpPr>
          <p:grpSpPr bwMode="auto">
            <a:xfrm>
              <a:off x="2304" y="2047"/>
              <a:ext cx="3024" cy="113"/>
              <a:chOff x="2208" y="1087"/>
              <a:chExt cx="3024" cy="113"/>
            </a:xfrm>
          </p:grpSpPr>
          <p:sp>
            <p:nvSpPr>
              <p:cNvPr id="21" name="Line 46"/>
              <p:cNvSpPr>
                <a:spLocks noChangeShapeType="1"/>
              </p:cNvSpPr>
              <p:nvPr/>
            </p:nvSpPr>
            <p:spPr bwMode="auto">
              <a:xfrm>
                <a:off x="2208" y="1152"/>
                <a:ext cx="3024" cy="0"/>
              </a:xfrm>
              <a:prstGeom prst="line">
                <a:avLst/>
              </a:prstGeom>
              <a:noFill/>
              <a:ln w="28575">
                <a:solidFill>
                  <a:srgbClr val="117D1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22" name="Oval 47"/>
              <p:cNvSpPr>
                <a:spLocks noChangeArrowheads="1"/>
              </p:cNvSpPr>
              <p:nvPr/>
            </p:nvSpPr>
            <p:spPr bwMode="auto">
              <a:xfrm>
                <a:off x="288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Oval 48"/>
              <p:cNvSpPr>
                <a:spLocks noChangeArrowheads="1"/>
              </p:cNvSpPr>
              <p:nvPr/>
            </p:nvSpPr>
            <p:spPr bwMode="auto">
              <a:xfrm>
                <a:off x="2304"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Oval 49"/>
              <p:cNvSpPr>
                <a:spLocks noChangeArrowheads="1"/>
              </p:cNvSpPr>
              <p:nvPr/>
            </p:nvSpPr>
            <p:spPr bwMode="auto">
              <a:xfrm>
                <a:off x="3456"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 name="Oval 50"/>
              <p:cNvSpPr>
                <a:spLocks noChangeArrowheads="1"/>
              </p:cNvSpPr>
              <p:nvPr/>
            </p:nvSpPr>
            <p:spPr bwMode="auto">
              <a:xfrm>
                <a:off x="4030" y="1087"/>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 name="Oval 51"/>
              <p:cNvSpPr>
                <a:spLocks noChangeArrowheads="1"/>
              </p:cNvSpPr>
              <p:nvPr/>
            </p:nvSpPr>
            <p:spPr bwMode="auto">
              <a:xfrm>
                <a:off x="456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 name="Oval 52"/>
              <p:cNvSpPr>
                <a:spLocks noChangeArrowheads="1"/>
              </p:cNvSpPr>
              <p:nvPr/>
            </p:nvSpPr>
            <p:spPr bwMode="auto">
              <a:xfrm>
                <a:off x="5088"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42" name="矩形 41"/>
          <p:cNvSpPr/>
          <p:nvPr/>
        </p:nvSpPr>
        <p:spPr>
          <a:xfrm>
            <a:off x="8128413" y="4471466"/>
            <a:ext cx="1266693" cy="523220"/>
          </a:xfrm>
          <a:prstGeom prst="rect">
            <a:avLst/>
          </a:prstGeom>
        </p:spPr>
        <p:txBody>
          <a:bodyPr wrap="none">
            <a:spAutoFit/>
          </a:bodyPr>
          <a:lstStyle/>
          <a:p>
            <a:r>
              <a:rPr lang="zh-CN" altLang="en-US" sz="2800" b="1" i="0" dirty="0">
                <a:solidFill>
                  <a:srgbClr val="0070C0"/>
                </a:solidFill>
                <a:effectLst>
                  <a:outerShdw blurRad="38100" dist="38100" dir="2700000" algn="tl">
                    <a:srgbClr val="FFFFFF"/>
                  </a:outerShdw>
                </a:effectLst>
              </a:rPr>
              <a:t>原子实</a:t>
            </a:r>
            <a:endParaRPr lang="zh-CN" altLang="en-US" sz="2800" dirty="0">
              <a:solidFill>
                <a:srgbClr val="0070C0"/>
              </a:solidFill>
            </a:endParaRPr>
          </a:p>
        </p:txBody>
      </p:sp>
      <p:sp>
        <p:nvSpPr>
          <p:cNvPr id="43" name="Oval 40"/>
          <p:cNvSpPr>
            <a:spLocks noChangeArrowheads="1"/>
          </p:cNvSpPr>
          <p:nvPr/>
        </p:nvSpPr>
        <p:spPr bwMode="auto">
          <a:xfrm>
            <a:off x="6019632" y="4050548"/>
            <a:ext cx="139444" cy="158259"/>
          </a:xfrm>
          <a:prstGeom prst="ellipse">
            <a:avLst/>
          </a:prstGeom>
          <a:solidFill>
            <a:srgbClr val="FFFF00"/>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 name="Oval 40"/>
          <p:cNvSpPr>
            <a:spLocks noChangeArrowheads="1"/>
          </p:cNvSpPr>
          <p:nvPr/>
        </p:nvSpPr>
        <p:spPr bwMode="auto">
          <a:xfrm>
            <a:off x="5510731" y="4666130"/>
            <a:ext cx="139444" cy="158259"/>
          </a:xfrm>
          <a:prstGeom prst="ellipse">
            <a:avLst/>
          </a:prstGeom>
          <a:solidFill>
            <a:srgbClr val="FFFF00"/>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 name="Oval 40"/>
          <p:cNvSpPr>
            <a:spLocks noChangeArrowheads="1"/>
          </p:cNvSpPr>
          <p:nvPr/>
        </p:nvSpPr>
        <p:spPr bwMode="auto">
          <a:xfrm>
            <a:off x="6115525" y="4702710"/>
            <a:ext cx="139444" cy="158259"/>
          </a:xfrm>
          <a:prstGeom prst="ellipse">
            <a:avLst/>
          </a:prstGeom>
          <a:solidFill>
            <a:srgbClr val="FFFF00"/>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Oval 40"/>
          <p:cNvSpPr>
            <a:spLocks noChangeArrowheads="1"/>
          </p:cNvSpPr>
          <p:nvPr/>
        </p:nvSpPr>
        <p:spPr bwMode="auto">
          <a:xfrm>
            <a:off x="6980790" y="4556376"/>
            <a:ext cx="139444" cy="158259"/>
          </a:xfrm>
          <a:prstGeom prst="ellipse">
            <a:avLst/>
          </a:prstGeom>
          <a:solidFill>
            <a:srgbClr val="FFFF00"/>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 name="Oval 40"/>
          <p:cNvSpPr>
            <a:spLocks noChangeArrowheads="1"/>
          </p:cNvSpPr>
          <p:nvPr/>
        </p:nvSpPr>
        <p:spPr bwMode="auto">
          <a:xfrm>
            <a:off x="7751204" y="4156848"/>
            <a:ext cx="139444" cy="158259"/>
          </a:xfrm>
          <a:prstGeom prst="ellipse">
            <a:avLst/>
          </a:prstGeom>
          <a:solidFill>
            <a:srgbClr val="FFFF00"/>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8" name="Oval 40"/>
          <p:cNvSpPr>
            <a:spLocks noChangeArrowheads="1"/>
          </p:cNvSpPr>
          <p:nvPr/>
        </p:nvSpPr>
        <p:spPr bwMode="auto">
          <a:xfrm>
            <a:off x="7050512" y="4141754"/>
            <a:ext cx="139444" cy="158259"/>
          </a:xfrm>
          <a:prstGeom prst="ellipse">
            <a:avLst/>
          </a:prstGeom>
          <a:solidFill>
            <a:srgbClr val="FFFF00"/>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9" name="Oval 40"/>
          <p:cNvSpPr>
            <a:spLocks noChangeArrowheads="1"/>
          </p:cNvSpPr>
          <p:nvPr/>
        </p:nvSpPr>
        <p:spPr bwMode="auto">
          <a:xfrm>
            <a:off x="7922493" y="4604540"/>
            <a:ext cx="139444" cy="158259"/>
          </a:xfrm>
          <a:prstGeom prst="ellipse">
            <a:avLst/>
          </a:prstGeom>
          <a:solidFill>
            <a:srgbClr val="FFFF00"/>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 name="Oval 40"/>
          <p:cNvSpPr>
            <a:spLocks noChangeArrowheads="1"/>
          </p:cNvSpPr>
          <p:nvPr/>
        </p:nvSpPr>
        <p:spPr bwMode="auto">
          <a:xfrm>
            <a:off x="9404829" y="4668145"/>
            <a:ext cx="139444" cy="158259"/>
          </a:xfrm>
          <a:prstGeom prst="ellipse">
            <a:avLst/>
          </a:prstGeom>
          <a:solidFill>
            <a:srgbClr val="FFFF00"/>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 name="Oval 40"/>
          <p:cNvSpPr>
            <a:spLocks noChangeArrowheads="1"/>
          </p:cNvSpPr>
          <p:nvPr/>
        </p:nvSpPr>
        <p:spPr bwMode="auto">
          <a:xfrm>
            <a:off x="8155629" y="3917559"/>
            <a:ext cx="139444" cy="158259"/>
          </a:xfrm>
          <a:prstGeom prst="ellipse">
            <a:avLst/>
          </a:prstGeom>
          <a:solidFill>
            <a:srgbClr val="FFFF00"/>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Oval 40"/>
          <p:cNvSpPr>
            <a:spLocks noChangeArrowheads="1"/>
          </p:cNvSpPr>
          <p:nvPr/>
        </p:nvSpPr>
        <p:spPr bwMode="auto">
          <a:xfrm>
            <a:off x="9451504" y="3943086"/>
            <a:ext cx="139444" cy="158259"/>
          </a:xfrm>
          <a:prstGeom prst="ellipse">
            <a:avLst/>
          </a:prstGeom>
          <a:solidFill>
            <a:srgbClr val="FFFF00"/>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 name="Oval 40"/>
          <p:cNvSpPr>
            <a:spLocks noChangeArrowheads="1"/>
          </p:cNvSpPr>
          <p:nvPr/>
        </p:nvSpPr>
        <p:spPr bwMode="auto">
          <a:xfrm>
            <a:off x="6613974" y="4035108"/>
            <a:ext cx="139444" cy="158259"/>
          </a:xfrm>
          <a:prstGeom prst="ellipse">
            <a:avLst/>
          </a:prstGeom>
          <a:solidFill>
            <a:srgbClr val="FFFF00"/>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 name="Oval 40"/>
          <p:cNvSpPr>
            <a:spLocks noChangeArrowheads="1"/>
          </p:cNvSpPr>
          <p:nvPr/>
        </p:nvSpPr>
        <p:spPr bwMode="auto">
          <a:xfrm>
            <a:off x="8583214" y="4072519"/>
            <a:ext cx="139444" cy="158259"/>
          </a:xfrm>
          <a:prstGeom prst="ellipse">
            <a:avLst/>
          </a:prstGeom>
          <a:solidFill>
            <a:srgbClr val="FFFF00"/>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5" name="Oval 40"/>
          <p:cNvSpPr>
            <a:spLocks noChangeArrowheads="1"/>
          </p:cNvSpPr>
          <p:nvPr/>
        </p:nvSpPr>
        <p:spPr bwMode="auto">
          <a:xfrm>
            <a:off x="7354288" y="4705633"/>
            <a:ext cx="139444" cy="158259"/>
          </a:xfrm>
          <a:prstGeom prst="ellipse">
            <a:avLst/>
          </a:prstGeom>
          <a:solidFill>
            <a:srgbClr val="FFFF00"/>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 name="矩形 55"/>
          <p:cNvSpPr/>
          <p:nvPr/>
        </p:nvSpPr>
        <p:spPr>
          <a:xfrm>
            <a:off x="8547721" y="3159354"/>
            <a:ext cx="1627369" cy="523220"/>
          </a:xfrm>
          <a:prstGeom prst="rect">
            <a:avLst/>
          </a:prstGeom>
        </p:spPr>
        <p:txBody>
          <a:bodyPr wrap="none">
            <a:spAutoFit/>
          </a:bodyPr>
          <a:lstStyle/>
          <a:p>
            <a:r>
              <a:rPr lang="zh-CN" altLang="en-US" sz="2800" b="1" i="0" dirty="0">
                <a:solidFill>
                  <a:srgbClr val="3E0000"/>
                </a:solidFill>
              </a:rPr>
              <a:t>金属表面</a:t>
            </a:r>
            <a:endParaRPr lang="zh-CN" altLang="en-US" sz="2800" dirty="0">
              <a:solidFill>
                <a:srgbClr val="3E0000"/>
              </a:solidFill>
            </a:endParaRPr>
          </a:p>
        </p:txBody>
      </p:sp>
      <p:sp>
        <p:nvSpPr>
          <p:cNvPr id="57" name="Oval 40"/>
          <p:cNvSpPr>
            <a:spLocks noChangeArrowheads="1"/>
          </p:cNvSpPr>
          <p:nvPr/>
        </p:nvSpPr>
        <p:spPr bwMode="auto">
          <a:xfrm>
            <a:off x="7682303" y="3275974"/>
            <a:ext cx="139444" cy="158259"/>
          </a:xfrm>
          <a:prstGeom prst="ellipse">
            <a:avLst/>
          </a:prstGeom>
          <a:solidFill>
            <a:srgbClr val="FFFF00"/>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8" name="Line 17"/>
          <p:cNvSpPr>
            <a:spLocks noChangeShapeType="1"/>
          </p:cNvSpPr>
          <p:nvPr/>
        </p:nvSpPr>
        <p:spPr bwMode="auto">
          <a:xfrm flipV="1">
            <a:off x="7755565" y="2685554"/>
            <a:ext cx="1051891" cy="633037"/>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59" name="矩形 58"/>
          <p:cNvSpPr/>
          <p:nvPr/>
        </p:nvSpPr>
        <p:spPr>
          <a:xfrm>
            <a:off x="8305698" y="2745827"/>
            <a:ext cx="1988045" cy="523220"/>
          </a:xfrm>
          <a:prstGeom prst="rect">
            <a:avLst/>
          </a:prstGeom>
          <a:ln>
            <a:noFill/>
          </a:ln>
        </p:spPr>
        <p:txBody>
          <a:bodyPr wrap="none">
            <a:spAutoFit/>
          </a:bodyPr>
          <a:lstStyle/>
          <a:p>
            <a:r>
              <a:rPr lang="zh-CN" altLang="en-US" sz="2800" b="1" i="0" dirty="0">
                <a:solidFill>
                  <a:srgbClr val="008000"/>
                </a:solidFill>
                <a:effectLst>
                  <a:outerShdw blurRad="38100" dist="38100" dir="2700000" algn="tl">
                    <a:srgbClr val="FFFFFF"/>
                  </a:outerShdw>
                </a:effectLst>
              </a:rPr>
              <a:t>逃</a:t>
            </a:r>
            <a:r>
              <a:rPr lang="zh-CN" altLang="en-US" sz="2800" b="1" i="0" dirty="0">
                <a:solidFill>
                  <a:srgbClr val="008000"/>
                </a:solidFill>
                <a:ea typeface="楷体_GB2312" pitchFamily="49" charset="-122"/>
              </a:rPr>
              <a:t>逸</a:t>
            </a:r>
            <a:r>
              <a:rPr lang="zh-CN" altLang="en-US" sz="2800" b="1" i="0" dirty="0">
                <a:solidFill>
                  <a:srgbClr val="008000"/>
                </a:solidFill>
                <a:effectLst>
                  <a:outerShdw blurRad="38100" dist="38100" dir="2700000" algn="tl">
                    <a:srgbClr val="FFFFFF"/>
                  </a:outerShdw>
                </a:effectLst>
              </a:rPr>
              <a:t>的</a:t>
            </a:r>
            <a:r>
              <a:rPr lang="zh-CN" altLang="en-US" sz="2800" b="1" i="0" dirty="0">
                <a:solidFill>
                  <a:srgbClr val="008000"/>
                </a:solidFill>
              </a:rPr>
              <a:t>电子</a:t>
            </a:r>
            <a:endParaRPr lang="zh-CN" altLang="en-US" sz="2800" dirty="0">
              <a:solidFill>
                <a:srgbClr val="008000"/>
              </a:solidFill>
            </a:endParaRPr>
          </a:p>
        </p:txBody>
      </p:sp>
      <p:sp>
        <p:nvSpPr>
          <p:cNvPr id="60" name="Line 17"/>
          <p:cNvSpPr>
            <a:spLocks noChangeShapeType="1"/>
          </p:cNvSpPr>
          <p:nvPr/>
        </p:nvSpPr>
        <p:spPr bwMode="auto">
          <a:xfrm flipH="1">
            <a:off x="6533242" y="3358848"/>
            <a:ext cx="1105744" cy="344487"/>
          </a:xfrm>
          <a:prstGeom prst="line">
            <a:avLst/>
          </a:prstGeom>
          <a:noFill/>
          <a:ln w="28575">
            <a:solidFill>
              <a:srgbClr val="0033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61" name="Line 17"/>
          <p:cNvSpPr>
            <a:spLocks noChangeShapeType="1"/>
          </p:cNvSpPr>
          <p:nvPr/>
        </p:nvSpPr>
        <p:spPr bwMode="auto">
          <a:xfrm flipH="1">
            <a:off x="7369906" y="3355102"/>
            <a:ext cx="312397" cy="329205"/>
          </a:xfrm>
          <a:prstGeom prst="line">
            <a:avLst/>
          </a:prstGeom>
          <a:noFill/>
          <a:ln w="28575">
            <a:solidFill>
              <a:srgbClr val="0033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62" name="Line 17"/>
          <p:cNvSpPr>
            <a:spLocks noChangeShapeType="1"/>
          </p:cNvSpPr>
          <p:nvPr/>
        </p:nvSpPr>
        <p:spPr bwMode="auto">
          <a:xfrm>
            <a:off x="7760983" y="3412141"/>
            <a:ext cx="397170" cy="272165"/>
          </a:xfrm>
          <a:prstGeom prst="line">
            <a:avLst/>
          </a:prstGeom>
          <a:noFill/>
          <a:ln w="28575">
            <a:solidFill>
              <a:srgbClr val="0033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63" name="Line 17"/>
          <p:cNvSpPr>
            <a:spLocks noChangeShapeType="1"/>
          </p:cNvSpPr>
          <p:nvPr/>
        </p:nvSpPr>
        <p:spPr bwMode="auto">
          <a:xfrm flipH="1">
            <a:off x="7388154" y="3412141"/>
            <a:ext cx="325994" cy="905201"/>
          </a:xfrm>
          <a:prstGeom prst="line">
            <a:avLst/>
          </a:prstGeom>
          <a:noFill/>
          <a:ln w="28575">
            <a:solidFill>
              <a:srgbClr val="0033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64" name="Line 17"/>
          <p:cNvSpPr>
            <a:spLocks noChangeShapeType="1"/>
          </p:cNvSpPr>
          <p:nvPr/>
        </p:nvSpPr>
        <p:spPr bwMode="auto">
          <a:xfrm>
            <a:off x="7776344" y="3425746"/>
            <a:ext cx="421251" cy="894151"/>
          </a:xfrm>
          <a:prstGeom prst="line">
            <a:avLst/>
          </a:prstGeom>
          <a:noFill/>
          <a:ln w="28575">
            <a:solidFill>
              <a:srgbClr val="0033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65" name="Line 17"/>
          <p:cNvSpPr>
            <a:spLocks noChangeShapeType="1"/>
          </p:cNvSpPr>
          <p:nvPr/>
        </p:nvSpPr>
        <p:spPr bwMode="auto">
          <a:xfrm>
            <a:off x="7826003" y="3363510"/>
            <a:ext cx="1071717" cy="301752"/>
          </a:xfrm>
          <a:prstGeom prst="line">
            <a:avLst/>
          </a:prstGeom>
          <a:noFill/>
          <a:ln w="28575">
            <a:solidFill>
              <a:srgbClr val="0033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66" name="矩形 65"/>
          <p:cNvSpPr/>
          <p:nvPr/>
        </p:nvSpPr>
        <p:spPr>
          <a:xfrm>
            <a:off x="6115526" y="2298842"/>
            <a:ext cx="2385967" cy="954107"/>
          </a:xfrm>
          <a:prstGeom prst="rect">
            <a:avLst/>
          </a:prstGeom>
        </p:spPr>
        <p:txBody>
          <a:bodyPr wrap="square">
            <a:spAutoFit/>
          </a:bodyPr>
          <a:lstStyle/>
          <a:p>
            <a:r>
              <a:rPr lang="zh-CN" altLang="en-US" sz="2800" b="1" i="0" dirty="0">
                <a:solidFill>
                  <a:srgbClr val="0000FF"/>
                </a:solidFill>
                <a:effectLst>
                  <a:outerShdw blurRad="38100" dist="38100" dir="2700000" algn="tl">
                    <a:srgbClr val="FFFFFF"/>
                  </a:outerShdw>
                </a:effectLst>
              </a:rPr>
              <a:t>原子实对</a:t>
            </a:r>
            <a:r>
              <a:rPr lang="zh-CN" altLang="en-US" sz="2800" b="1" i="0" dirty="0">
                <a:solidFill>
                  <a:srgbClr val="0000FF"/>
                </a:solidFill>
              </a:rPr>
              <a:t>电子</a:t>
            </a:r>
            <a:r>
              <a:rPr lang="zh-CN" altLang="en-US" sz="2800" b="1" i="0" dirty="0">
                <a:solidFill>
                  <a:srgbClr val="0000FF"/>
                </a:solidFill>
                <a:effectLst>
                  <a:outerShdw blurRad="38100" dist="38100" dir="2700000" algn="tl">
                    <a:srgbClr val="FFFFFF"/>
                  </a:outerShdw>
                </a:effectLst>
              </a:rPr>
              <a:t>的库伦引力</a:t>
            </a:r>
            <a:endParaRPr lang="zh-CN" altLang="en-US" sz="2800" dirty="0">
              <a:solidFill>
                <a:srgbClr val="0000FF"/>
              </a:solidFill>
            </a:endParaRPr>
          </a:p>
        </p:txBody>
      </p:sp>
      <p:graphicFrame>
        <p:nvGraphicFramePr>
          <p:cNvPr id="67" name="Object 11"/>
          <p:cNvGraphicFramePr>
            <a:graphicFrameLocks noChangeAspect="1"/>
          </p:cNvGraphicFramePr>
          <p:nvPr>
            <p:extLst>
              <p:ext uri="{D42A27DB-BD31-4B8C-83A1-F6EECF244321}">
                <p14:modId xmlns:p14="http://schemas.microsoft.com/office/powerpoint/2010/main" val="1435505805"/>
              </p:ext>
            </p:extLst>
          </p:nvPr>
        </p:nvGraphicFramePr>
        <p:xfrm>
          <a:off x="8695031" y="2193514"/>
          <a:ext cx="341313" cy="531812"/>
        </p:xfrm>
        <a:graphic>
          <a:graphicData uri="http://schemas.openxmlformats.org/presentationml/2006/ole">
            <mc:AlternateContent xmlns:mc="http://schemas.openxmlformats.org/markup-compatibility/2006">
              <mc:Choice xmlns:v="urn:schemas-microsoft-com:vml" Requires="v">
                <p:oleObj spid="_x0000_s286859" name="公式" r:id="rId3" imgW="126720" imgH="177480" progId="Equation.3">
                  <p:embed/>
                </p:oleObj>
              </mc:Choice>
              <mc:Fallback>
                <p:oleObj name="公式" r:id="rId3" imgW="126720" imgH="177480" progId="Equation.3">
                  <p:embed/>
                  <p:pic>
                    <p:nvPicPr>
                      <p:cNvPr id="0" name=""/>
                      <p:cNvPicPr>
                        <a:picLocks noChangeAspect="1" noChangeArrowheads="1"/>
                      </p:cNvPicPr>
                      <p:nvPr/>
                    </p:nvPicPr>
                    <p:blipFill>
                      <a:blip r:embed="rId4"/>
                      <a:srcRect/>
                      <a:stretch>
                        <a:fillRect/>
                      </a:stretch>
                    </p:blipFill>
                    <p:spPr bwMode="blackWhite">
                      <a:xfrm>
                        <a:off x="8695031" y="2193514"/>
                        <a:ext cx="341313" cy="531812"/>
                      </a:xfrm>
                      <a:prstGeom prst="rect">
                        <a:avLst/>
                      </a:prstGeom>
                      <a:noFill/>
                      <a:ln w="9525">
                        <a:noFill/>
                        <a:miter lim="800000"/>
                        <a:headEnd/>
                        <a:tailEnd/>
                      </a:ln>
                      <a:extLst/>
                    </p:spPr>
                  </p:pic>
                </p:oleObj>
              </mc:Fallback>
            </mc:AlternateContent>
          </a:graphicData>
        </a:graphic>
      </p:graphicFrame>
      <p:sp>
        <p:nvSpPr>
          <p:cNvPr id="68" name="Rectangle 1111"/>
          <p:cNvSpPr>
            <a:spLocks noChangeArrowheads="1"/>
          </p:cNvSpPr>
          <p:nvPr/>
        </p:nvSpPr>
        <p:spPr bwMode="auto">
          <a:xfrm>
            <a:off x="3504067" y="5307722"/>
            <a:ext cx="629921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b="1" i="0" dirty="0">
                <a:solidFill>
                  <a:srgbClr val="0000FF"/>
                </a:solidFill>
              </a:rPr>
              <a:t>金属表面对电子具有束缚作用，电子脱离金属表面所需要的能量，所需的最少能量称为</a:t>
            </a:r>
            <a:r>
              <a:rPr lang="zh-CN" altLang="en-US" sz="2800" b="1" i="0" dirty="0">
                <a:solidFill>
                  <a:srgbClr val="0000FF"/>
                </a:solidFill>
                <a:latin typeface="宋体" panose="02010600030101010101" pitchFamily="2" charset="-122"/>
              </a:rPr>
              <a:t>逸出功</a:t>
            </a:r>
            <a:r>
              <a:rPr lang="zh-CN" altLang="en-US" sz="2800" b="1" i="0" dirty="0">
                <a:solidFill>
                  <a:srgbClr val="0000FF"/>
                </a:solidFill>
              </a:rPr>
              <a:t>。用 </a:t>
            </a:r>
            <a:r>
              <a:rPr lang="en-US" altLang="zh-CN" sz="2800" b="1" dirty="0">
                <a:solidFill>
                  <a:srgbClr val="FF0000"/>
                </a:solidFill>
              </a:rPr>
              <a:t>A</a:t>
            </a:r>
            <a:r>
              <a:rPr lang="zh-CN" altLang="en-US" sz="2800" b="1" i="0" dirty="0">
                <a:solidFill>
                  <a:srgbClr val="0000FF"/>
                </a:solidFill>
              </a:rPr>
              <a:t>表示。</a:t>
            </a:r>
          </a:p>
        </p:txBody>
      </p:sp>
    </p:spTree>
    <p:extLst>
      <p:ext uri="{BB962C8B-B14F-4D97-AF65-F5344CB8AC3E}">
        <p14:creationId xmlns:p14="http://schemas.microsoft.com/office/powerpoint/2010/main" val="321999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ircle(in)">
                                      <p:cBhvr>
                                        <p:cTn id="12" dur="2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heel(1)">
                                      <p:cBhvr>
                                        <p:cTn id="30" dur="20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ppt_x"/>
                                          </p:val>
                                        </p:tav>
                                        <p:tav tm="100000">
                                          <p:val>
                                            <p:strVal val="#ppt_x"/>
                                          </p:val>
                                        </p:tav>
                                      </p:tavLst>
                                    </p:anim>
                                    <p:anim calcmode="lin" valueType="num">
                                      <p:cBhvr additive="base">
                                        <p:cTn id="3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additive="base">
                                        <p:cTn id="41" dur="500" fill="hold"/>
                                        <p:tgtEl>
                                          <p:spTgt spid="44"/>
                                        </p:tgtEl>
                                        <p:attrNameLst>
                                          <p:attrName>ppt_x</p:attrName>
                                        </p:attrNameLst>
                                      </p:cBhvr>
                                      <p:tavLst>
                                        <p:tav tm="0">
                                          <p:val>
                                            <p:strVal val="#ppt_x"/>
                                          </p:val>
                                        </p:tav>
                                        <p:tav tm="100000">
                                          <p:val>
                                            <p:strVal val="#ppt_x"/>
                                          </p:val>
                                        </p:tav>
                                      </p:tavLst>
                                    </p:anim>
                                    <p:anim calcmode="lin" valueType="num">
                                      <p:cBhvr additive="base">
                                        <p:cTn id="4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anim calcmode="lin" valueType="num">
                                      <p:cBhvr additive="base">
                                        <p:cTn id="53" dur="500" fill="hold"/>
                                        <p:tgtEl>
                                          <p:spTgt spid="46"/>
                                        </p:tgtEl>
                                        <p:attrNameLst>
                                          <p:attrName>ppt_x</p:attrName>
                                        </p:attrNameLst>
                                      </p:cBhvr>
                                      <p:tavLst>
                                        <p:tav tm="0">
                                          <p:val>
                                            <p:strVal val="#ppt_x"/>
                                          </p:val>
                                        </p:tav>
                                        <p:tav tm="100000">
                                          <p:val>
                                            <p:strVal val="#ppt_x"/>
                                          </p:val>
                                        </p:tav>
                                      </p:tavLst>
                                    </p:anim>
                                    <p:anim calcmode="lin" valueType="num">
                                      <p:cBhvr additive="base">
                                        <p:cTn id="5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48"/>
                                        </p:tgtEl>
                                        <p:attrNameLst>
                                          <p:attrName>style.visibility</p:attrName>
                                        </p:attrNameLst>
                                      </p:cBhvr>
                                      <p:to>
                                        <p:strVal val="visible"/>
                                      </p:to>
                                    </p:set>
                                    <p:anim calcmode="lin" valueType="num">
                                      <p:cBhvr additive="base">
                                        <p:cTn id="65" dur="500" fill="hold"/>
                                        <p:tgtEl>
                                          <p:spTgt spid="48"/>
                                        </p:tgtEl>
                                        <p:attrNameLst>
                                          <p:attrName>ppt_x</p:attrName>
                                        </p:attrNameLst>
                                      </p:cBhvr>
                                      <p:tavLst>
                                        <p:tav tm="0">
                                          <p:val>
                                            <p:strVal val="#ppt_x"/>
                                          </p:val>
                                        </p:tav>
                                        <p:tav tm="100000">
                                          <p:val>
                                            <p:strVal val="#ppt_x"/>
                                          </p:val>
                                        </p:tav>
                                      </p:tavLst>
                                    </p:anim>
                                    <p:anim calcmode="lin" valueType="num">
                                      <p:cBhvr additive="base">
                                        <p:cTn id="6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49"/>
                                        </p:tgtEl>
                                        <p:attrNameLst>
                                          <p:attrName>style.visibility</p:attrName>
                                        </p:attrNameLst>
                                      </p:cBhvr>
                                      <p:to>
                                        <p:strVal val="visible"/>
                                      </p:to>
                                    </p:set>
                                    <p:anim calcmode="lin" valueType="num">
                                      <p:cBhvr additive="base">
                                        <p:cTn id="71" dur="500" fill="hold"/>
                                        <p:tgtEl>
                                          <p:spTgt spid="49"/>
                                        </p:tgtEl>
                                        <p:attrNameLst>
                                          <p:attrName>ppt_x</p:attrName>
                                        </p:attrNameLst>
                                      </p:cBhvr>
                                      <p:tavLst>
                                        <p:tav tm="0">
                                          <p:val>
                                            <p:strVal val="#ppt_x"/>
                                          </p:val>
                                        </p:tav>
                                        <p:tav tm="100000">
                                          <p:val>
                                            <p:strVal val="#ppt_x"/>
                                          </p:val>
                                        </p:tav>
                                      </p:tavLst>
                                    </p:anim>
                                    <p:anim calcmode="lin" valueType="num">
                                      <p:cBhvr additive="base">
                                        <p:cTn id="7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50"/>
                                        </p:tgtEl>
                                        <p:attrNameLst>
                                          <p:attrName>style.visibility</p:attrName>
                                        </p:attrNameLst>
                                      </p:cBhvr>
                                      <p:to>
                                        <p:strVal val="visible"/>
                                      </p:to>
                                    </p:set>
                                    <p:anim calcmode="lin" valueType="num">
                                      <p:cBhvr additive="base">
                                        <p:cTn id="77" dur="500" fill="hold"/>
                                        <p:tgtEl>
                                          <p:spTgt spid="50"/>
                                        </p:tgtEl>
                                        <p:attrNameLst>
                                          <p:attrName>ppt_x</p:attrName>
                                        </p:attrNameLst>
                                      </p:cBhvr>
                                      <p:tavLst>
                                        <p:tav tm="0">
                                          <p:val>
                                            <p:strVal val="#ppt_x"/>
                                          </p:val>
                                        </p:tav>
                                        <p:tav tm="100000">
                                          <p:val>
                                            <p:strVal val="#ppt_x"/>
                                          </p:val>
                                        </p:tav>
                                      </p:tavLst>
                                    </p:anim>
                                    <p:anim calcmode="lin" valueType="num">
                                      <p:cBhvr additive="base">
                                        <p:cTn id="7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51"/>
                                        </p:tgtEl>
                                        <p:attrNameLst>
                                          <p:attrName>style.visibility</p:attrName>
                                        </p:attrNameLst>
                                      </p:cBhvr>
                                      <p:to>
                                        <p:strVal val="visible"/>
                                      </p:to>
                                    </p:set>
                                    <p:anim calcmode="lin" valueType="num">
                                      <p:cBhvr additive="base">
                                        <p:cTn id="83" dur="500" fill="hold"/>
                                        <p:tgtEl>
                                          <p:spTgt spid="51"/>
                                        </p:tgtEl>
                                        <p:attrNameLst>
                                          <p:attrName>ppt_x</p:attrName>
                                        </p:attrNameLst>
                                      </p:cBhvr>
                                      <p:tavLst>
                                        <p:tav tm="0">
                                          <p:val>
                                            <p:strVal val="#ppt_x"/>
                                          </p:val>
                                        </p:tav>
                                        <p:tav tm="100000">
                                          <p:val>
                                            <p:strVal val="#ppt_x"/>
                                          </p:val>
                                        </p:tav>
                                      </p:tavLst>
                                    </p:anim>
                                    <p:anim calcmode="lin" valueType="num">
                                      <p:cBhvr additive="base">
                                        <p:cTn id="8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52"/>
                                        </p:tgtEl>
                                        <p:attrNameLst>
                                          <p:attrName>style.visibility</p:attrName>
                                        </p:attrNameLst>
                                      </p:cBhvr>
                                      <p:to>
                                        <p:strVal val="visible"/>
                                      </p:to>
                                    </p:set>
                                    <p:anim calcmode="lin" valueType="num">
                                      <p:cBhvr additive="base">
                                        <p:cTn id="89" dur="500" fill="hold"/>
                                        <p:tgtEl>
                                          <p:spTgt spid="52"/>
                                        </p:tgtEl>
                                        <p:attrNameLst>
                                          <p:attrName>ppt_x</p:attrName>
                                        </p:attrNameLst>
                                      </p:cBhvr>
                                      <p:tavLst>
                                        <p:tav tm="0">
                                          <p:val>
                                            <p:strVal val="#ppt_x"/>
                                          </p:val>
                                        </p:tav>
                                        <p:tav tm="100000">
                                          <p:val>
                                            <p:strVal val="#ppt_x"/>
                                          </p:val>
                                        </p:tav>
                                      </p:tavLst>
                                    </p:anim>
                                    <p:anim calcmode="lin" valueType="num">
                                      <p:cBhvr additive="base">
                                        <p:cTn id="90"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53"/>
                                        </p:tgtEl>
                                        <p:attrNameLst>
                                          <p:attrName>style.visibility</p:attrName>
                                        </p:attrNameLst>
                                      </p:cBhvr>
                                      <p:to>
                                        <p:strVal val="visible"/>
                                      </p:to>
                                    </p:set>
                                    <p:anim calcmode="lin" valueType="num">
                                      <p:cBhvr additive="base">
                                        <p:cTn id="95" dur="500" fill="hold"/>
                                        <p:tgtEl>
                                          <p:spTgt spid="53"/>
                                        </p:tgtEl>
                                        <p:attrNameLst>
                                          <p:attrName>ppt_x</p:attrName>
                                        </p:attrNameLst>
                                      </p:cBhvr>
                                      <p:tavLst>
                                        <p:tav tm="0">
                                          <p:val>
                                            <p:strVal val="#ppt_x"/>
                                          </p:val>
                                        </p:tav>
                                        <p:tav tm="100000">
                                          <p:val>
                                            <p:strVal val="#ppt_x"/>
                                          </p:val>
                                        </p:tav>
                                      </p:tavLst>
                                    </p:anim>
                                    <p:anim calcmode="lin" valueType="num">
                                      <p:cBhvr additive="base">
                                        <p:cTn id="96"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54"/>
                                        </p:tgtEl>
                                        <p:attrNameLst>
                                          <p:attrName>style.visibility</p:attrName>
                                        </p:attrNameLst>
                                      </p:cBhvr>
                                      <p:to>
                                        <p:strVal val="visible"/>
                                      </p:to>
                                    </p:set>
                                    <p:anim calcmode="lin" valueType="num">
                                      <p:cBhvr additive="base">
                                        <p:cTn id="101" dur="500" fill="hold"/>
                                        <p:tgtEl>
                                          <p:spTgt spid="54"/>
                                        </p:tgtEl>
                                        <p:attrNameLst>
                                          <p:attrName>ppt_x</p:attrName>
                                        </p:attrNameLst>
                                      </p:cBhvr>
                                      <p:tavLst>
                                        <p:tav tm="0">
                                          <p:val>
                                            <p:strVal val="#ppt_x"/>
                                          </p:val>
                                        </p:tav>
                                        <p:tav tm="100000">
                                          <p:val>
                                            <p:strVal val="#ppt_x"/>
                                          </p:val>
                                        </p:tav>
                                      </p:tavLst>
                                    </p:anim>
                                    <p:anim calcmode="lin" valueType="num">
                                      <p:cBhvr additive="base">
                                        <p:cTn id="102"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55"/>
                                        </p:tgtEl>
                                        <p:attrNameLst>
                                          <p:attrName>style.visibility</p:attrName>
                                        </p:attrNameLst>
                                      </p:cBhvr>
                                      <p:to>
                                        <p:strVal val="visible"/>
                                      </p:to>
                                    </p:set>
                                    <p:anim calcmode="lin" valueType="num">
                                      <p:cBhvr additive="base">
                                        <p:cTn id="107" dur="500" fill="hold"/>
                                        <p:tgtEl>
                                          <p:spTgt spid="55"/>
                                        </p:tgtEl>
                                        <p:attrNameLst>
                                          <p:attrName>ppt_x</p:attrName>
                                        </p:attrNameLst>
                                      </p:cBhvr>
                                      <p:tavLst>
                                        <p:tav tm="0">
                                          <p:val>
                                            <p:strVal val="#ppt_x"/>
                                          </p:val>
                                        </p:tav>
                                        <p:tav tm="100000">
                                          <p:val>
                                            <p:strVal val="#ppt_x"/>
                                          </p:val>
                                        </p:tav>
                                      </p:tavLst>
                                    </p:anim>
                                    <p:anim calcmode="lin" valueType="num">
                                      <p:cBhvr additive="base">
                                        <p:cTn id="10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16" presetClass="entr" presetSubtype="21" fill="hold" grpId="0" nodeType="click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barn(inVertical)">
                                      <p:cBhvr>
                                        <p:cTn id="113" dur="500"/>
                                        <p:tgtEl>
                                          <p:spTgt spid="56"/>
                                        </p:tgtEl>
                                      </p:cBhvr>
                                    </p:animEffect>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57"/>
                                        </p:tgtEl>
                                        <p:attrNameLst>
                                          <p:attrName>style.visibility</p:attrName>
                                        </p:attrNameLst>
                                      </p:cBhvr>
                                      <p:to>
                                        <p:strVal val="visible"/>
                                      </p:to>
                                    </p:set>
                                    <p:anim calcmode="lin" valueType="num">
                                      <p:cBhvr additive="base">
                                        <p:cTn id="118" dur="500" fill="hold"/>
                                        <p:tgtEl>
                                          <p:spTgt spid="57"/>
                                        </p:tgtEl>
                                        <p:attrNameLst>
                                          <p:attrName>ppt_x</p:attrName>
                                        </p:attrNameLst>
                                      </p:cBhvr>
                                      <p:tavLst>
                                        <p:tav tm="0">
                                          <p:val>
                                            <p:strVal val="#ppt_x"/>
                                          </p:val>
                                        </p:tav>
                                        <p:tav tm="100000">
                                          <p:val>
                                            <p:strVal val="#ppt_x"/>
                                          </p:val>
                                        </p:tav>
                                      </p:tavLst>
                                    </p:anim>
                                    <p:anim calcmode="lin" valueType="num">
                                      <p:cBhvr additive="base">
                                        <p:cTn id="119"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58"/>
                                        </p:tgtEl>
                                        <p:attrNameLst>
                                          <p:attrName>style.visibility</p:attrName>
                                        </p:attrNameLst>
                                      </p:cBhvr>
                                      <p:to>
                                        <p:strVal val="visible"/>
                                      </p:to>
                                    </p:set>
                                    <p:anim calcmode="lin" valueType="num">
                                      <p:cBhvr additive="base">
                                        <p:cTn id="124" dur="500" fill="hold"/>
                                        <p:tgtEl>
                                          <p:spTgt spid="58"/>
                                        </p:tgtEl>
                                        <p:attrNameLst>
                                          <p:attrName>ppt_x</p:attrName>
                                        </p:attrNameLst>
                                      </p:cBhvr>
                                      <p:tavLst>
                                        <p:tav tm="0">
                                          <p:val>
                                            <p:strVal val="#ppt_x"/>
                                          </p:val>
                                        </p:tav>
                                        <p:tav tm="100000">
                                          <p:val>
                                            <p:strVal val="#ppt_x"/>
                                          </p:val>
                                        </p:tav>
                                      </p:tavLst>
                                    </p:anim>
                                    <p:anim calcmode="lin" valueType="num">
                                      <p:cBhvr additive="base">
                                        <p:cTn id="125"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nodeType="clickEffect">
                                  <p:stCondLst>
                                    <p:cond delay="0"/>
                                  </p:stCondLst>
                                  <p:childTnLst>
                                    <p:set>
                                      <p:cBhvr>
                                        <p:cTn id="129" dur="1" fill="hold">
                                          <p:stCondLst>
                                            <p:cond delay="0"/>
                                          </p:stCondLst>
                                        </p:cTn>
                                        <p:tgtEl>
                                          <p:spTgt spid="67"/>
                                        </p:tgtEl>
                                        <p:attrNameLst>
                                          <p:attrName>style.visibility</p:attrName>
                                        </p:attrNameLst>
                                      </p:cBhvr>
                                      <p:to>
                                        <p:strVal val="visible"/>
                                      </p:to>
                                    </p:set>
                                    <p:animEffect transition="in" filter="fade">
                                      <p:cBhvr>
                                        <p:cTn id="130" dur="1000"/>
                                        <p:tgtEl>
                                          <p:spTgt spid="67"/>
                                        </p:tgtEl>
                                      </p:cBhvr>
                                    </p:animEffect>
                                    <p:anim calcmode="lin" valueType="num">
                                      <p:cBhvr>
                                        <p:cTn id="131" dur="1000" fill="hold"/>
                                        <p:tgtEl>
                                          <p:spTgt spid="67"/>
                                        </p:tgtEl>
                                        <p:attrNameLst>
                                          <p:attrName>ppt_x</p:attrName>
                                        </p:attrNameLst>
                                      </p:cBhvr>
                                      <p:tavLst>
                                        <p:tav tm="0">
                                          <p:val>
                                            <p:strVal val="#ppt_x"/>
                                          </p:val>
                                        </p:tav>
                                        <p:tav tm="100000">
                                          <p:val>
                                            <p:strVal val="#ppt_x"/>
                                          </p:val>
                                        </p:tav>
                                      </p:tavLst>
                                    </p:anim>
                                    <p:anim calcmode="lin" valueType="num">
                                      <p:cBhvr>
                                        <p:cTn id="132"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1" presetClass="entr" presetSubtype="1" fill="hold" grpId="0" nodeType="clickEffect">
                                  <p:stCondLst>
                                    <p:cond delay="0"/>
                                  </p:stCondLst>
                                  <p:childTnLst>
                                    <p:set>
                                      <p:cBhvr>
                                        <p:cTn id="136" dur="1" fill="hold">
                                          <p:stCondLst>
                                            <p:cond delay="0"/>
                                          </p:stCondLst>
                                        </p:cTn>
                                        <p:tgtEl>
                                          <p:spTgt spid="59"/>
                                        </p:tgtEl>
                                        <p:attrNameLst>
                                          <p:attrName>style.visibility</p:attrName>
                                        </p:attrNameLst>
                                      </p:cBhvr>
                                      <p:to>
                                        <p:strVal val="visible"/>
                                      </p:to>
                                    </p:set>
                                    <p:animEffect transition="in" filter="wheel(1)">
                                      <p:cBhvr>
                                        <p:cTn id="137" dur="2000"/>
                                        <p:tgtEl>
                                          <p:spTgt spid="59"/>
                                        </p:tgtEl>
                                      </p:cBhvr>
                                    </p:animEffect>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grpId="0" nodeType="clickEffect">
                                  <p:stCondLst>
                                    <p:cond delay="0"/>
                                  </p:stCondLst>
                                  <p:childTnLst>
                                    <p:set>
                                      <p:cBhvr>
                                        <p:cTn id="141" dur="1" fill="hold">
                                          <p:stCondLst>
                                            <p:cond delay="0"/>
                                          </p:stCondLst>
                                        </p:cTn>
                                        <p:tgtEl>
                                          <p:spTgt spid="60"/>
                                        </p:tgtEl>
                                        <p:attrNameLst>
                                          <p:attrName>style.visibility</p:attrName>
                                        </p:attrNameLst>
                                      </p:cBhvr>
                                      <p:to>
                                        <p:strVal val="visible"/>
                                      </p:to>
                                    </p:set>
                                    <p:anim calcmode="lin" valueType="num">
                                      <p:cBhvr additive="base">
                                        <p:cTn id="142" dur="500" fill="hold"/>
                                        <p:tgtEl>
                                          <p:spTgt spid="60"/>
                                        </p:tgtEl>
                                        <p:attrNameLst>
                                          <p:attrName>ppt_x</p:attrName>
                                        </p:attrNameLst>
                                      </p:cBhvr>
                                      <p:tavLst>
                                        <p:tav tm="0">
                                          <p:val>
                                            <p:strVal val="#ppt_x"/>
                                          </p:val>
                                        </p:tav>
                                        <p:tav tm="100000">
                                          <p:val>
                                            <p:strVal val="#ppt_x"/>
                                          </p:val>
                                        </p:tav>
                                      </p:tavLst>
                                    </p:anim>
                                    <p:anim calcmode="lin" valueType="num">
                                      <p:cBhvr additive="base">
                                        <p:cTn id="143"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61"/>
                                        </p:tgtEl>
                                        <p:attrNameLst>
                                          <p:attrName>style.visibility</p:attrName>
                                        </p:attrNameLst>
                                      </p:cBhvr>
                                      <p:to>
                                        <p:strVal val="visible"/>
                                      </p:to>
                                    </p:set>
                                    <p:anim calcmode="lin" valueType="num">
                                      <p:cBhvr additive="base">
                                        <p:cTn id="148" dur="500" fill="hold"/>
                                        <p:tgtEl>
                                          <p:spTgt spid="61"/>
                                        </p:tgtEl>
                                        <p:attrNameLst>
                                          <p:attrName>ppt_x</p:attrName>
                                        </p:attrNameLst>
                                      </p:cBhvr>
                                      <p:tavLst>
                                        <p:tav tm="0">
                                          <p:val>
                                            <p:strVal val="#ppt_x"/>
                                          </p:val>
                                        </p:tav>
                                        <p:tav tm="100000">
                                          <p:val>
                                            <p:strVal val="#ppt_x"/>
                                          </p:val>
                                        </p:tav>
                                      </p:tavLst>
                                    </p:anim>
                                    <p:anim calcmode="lin" valueType="num">
                                      <p:cBhvr additive="base">
                                        <p:cTn id="149"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 presetClass="entr" presetSubtype="4" fill="hold" grpId="0" nodeType="clickEffect">
                                  <p:stCondLst>
                                    <p:cond delay="0"/>
                                  </p:stCondLst>
                                  <p:childTnLst>
                                    <p:set>
                                      <p:cBhvr>
                                        <p:cTn id="153" dur="1" fill="hold">
                                          <p:stCondLst>
                                            <p:cond delay="0"/>
                                          </p:stCondLst>
                                        </p:cTn>
                                        <p:tgtEl>
                                          <p:spTgt spid="63"/>
                                        </p:tgtEl>
                                        <p:attrNameLst>
                                          <p:attrName>style.visibility</p:attrName>
                                        </p:attrNameLst>
                                      </p:cBhvr>
                                      <p:to>
                                        <p:strVal val="visible"/>
                                      </p:to>
                                    </p:set>
                                    <p:anim calcmode="lin" valueType="num">
                                      <p:cBhvr additive="base">
                                        <p:cTn id="154" dur="500" fill="hold"/>
                                        <p:tgtEl>
                                          <p:spTgt spid="63"/>
                                        </p:tgtEl>
                                        <p:attrNameLst>
                                          <p:attrName>ppt_x</p:attrName>
                                        </p:attrNameLst>
                                      </p:cBhvr>
                                      <p:tavLst>
                                        <p:tav tm="0">
                                          <p:val>
                                            <p:strVal val="#ppt_x"/>
                                          </p:val>
                                        </p:tav>
                                        <p:tav tm="100000">
                                          <p:val>
                                            <p:strVal val="#ppt_x"/>
                                          </p:val>
                                        </p:tav>
                                      </p:tavLst>
                                    </p:anim>
                                    <p:anim calcmode="lin" valueType="num">
                                      <p:cBhvr additive="base">
                                        <p:cTn id="155"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 presetClass="entr" presetSubtype="4" fill="hold" grpId="0" nodeType="clickEffect">
                                  <p:stCondLst>
                                    <p:cond delay="0"/>
                                  </p:stCondLst>
                                  <p:childTnLst>
                                    <p:set>
                                      <p:cBhvr>
                                        <p:cTn id="159" dur="1" fill="hold">
                                          <p:stCondLst>
                                            <p:cond delay="0"/>
                                          </p:stCondLst>
                                        </p:cTn>
                                        <p:tgtEl>
                                          <p:spTgt spid="64"/>
                                        </p:tgtEl>
                                        <p:attrNameLst>
                                          <p:attrName>style.visibility</p:attrName>
                                        </p:attrNameLst>
                                      </p:cBhvr>
                                      <p:to>
                                        <p:strVal val="visible"/>
                                      </p:to>
                                    </p:set>
                                    <p:anim calcmode="lin" valueType="num">
                                      <p:cBhvr additive="base">
                                        <p:cTn id="160" dur="500" fill="hold"/>
                                        <p:tgtEl>
                                          <p:spTgt spid="64"/>
                                        </p:tgtEl>
                                        <p:attrNameLst>
                                          <p:attrName>ppt_x</p:attrName>
                                        </p:attrNameLst>
                                      </p:cBhvr>
                                      <p:tavLst>
                                        <p:tav tm="0">
                                          <p:val>
                                            <p:strVal val="#ppt_x"/>
                                          </p:val>
                                        </p:tav>
                                        <p:tav tm="100000">
                                          <p:val>
                                            <p:strVal val="#ppt_x"/>
                                          </p:val>
                                        </p:tav>
                                      </p:tavLst>
                                    </p:anim>
                                    <p:anim calcmode="lin" valueType="num">
                                      <p:cBhvr additive="base">
                                        <p:cTn id="161"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 presetClass="entr" presetSubtype="4" fill="hold" grpId="0" nodeType="clickEffect">
                                  <p:stCondLst>
                                    <p:cond delay="0"/>
                                  </p:stCondLst>
                                  <p:childTnLst>
                                    <p:set>
                                      <p:cBhvr>
                                        <p:cTn id="165" dur="1" fill="hold">
                                          <p:stCondLst>
                                            <p:cond delay="0"/>
                                          </p:stCondLst>
                                        </p:cTn>
                                        <p:tgtEl>
                                          <p:spTgt spid="62"/>
                                        </p:tgtEl>
                                        <p:attrNameLst>
                                          <p:attrName>style.visibility</p:attrName>
                                        </p:attrNameLst>
                                      </p:cBhvr>
                                      <p:to>
                                        <p:strVal val="visible"/>
                                      </p:to>
                                    </p:set>
                                    <p:anim calcmode="lin" valueType="num">
                                      <p:cBhvr additive="base">
                                        <p:cTn id="166" dur="500" fill="hold"/>
                                        <p:tgtEl>
                                          <p:spTgt spid="62"/>
                                        </p:tgtEl>
                                        <p:attrNameLst>
                                          <p:attrName>ppt_x</p:attrName>
                                        </p:attrNameLst>
                                      </p:cBhvr>
                                      <p:tavLst>
                                        <p:tav tm="0">
                                          <p:val>
                                            <p:strVal val="#ppt_x"/>
                                          </p:val>
                                        </p:tav>
                                        <p:tav tm="100000">
                                          <p:val>
                                            <p:strVal val="#ppt_x"/>
                                          </p:val>
                                        </p:tav>
                                      </p:tavLst>
                                    </p:anim>
                                    <p:anim calcmode="lin" valueType="num">
                                      <p:cBhvr additive="base">
                                        <p:cTn id="167"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2" presetClass="entr" presetSubtype="4" fill="hold" grpId="0" nodeType="clickEffect">
                                  <p:stCondLst>
                                    <p:cond delay="0"/>
                                  </p:stCondLst>
                                  <p:childTnLst>
                                    <p:set>
                                      <p:cBhvr>
                                        <p:cTn id="171" dur="1" fill="hold">
                                          <p:stCondLst>
                                            <p:cond delay="0"/>
                                          </p:stCondLst>
                                        </p:cTn>
                                        <p:tgtEl>
                                          <p:spTgt spid="65"/>
                                        </p:tgtEl>
                                        <p:attrNameLst>
                                          <p:attrName>style.visibility</p:attrName>
                                        </p:attrNameLst>
                                      </p:cBhvr>
                                      <p:to>
                                        <p:strVal val="visible"/>
                                      </p:to>
                                    </p:set>
                                    <p:anim calcmode="lin" valueType="num">
                                      <p:cBhvr additive="base">
                                        <p:cTn id="172" dur="500" fill="hold"/>
                                        <p:tgtEl>
                                          <p:spTgt spid="65"/>
                                        </p:tgtEl>
                                        <p:attrNameLst>
                                          <p:attrName>ppt_x</p:attrName>
                                        </p:attrNameLst>
                                      </p:cBhvr>
                                      <p:tavLst>
                                        <p:tav tm="0">
                                          <p:val>
                                            <p:strVal val="#ppt_x"/>
                                          </p:val>
                                        </p:tav>
                                        <p:tav tm="100000">
                                          <p:val>
                                            <p:strVal val="#ppt_x"/>
                                          </p:val>
                                        </p:tav>
                                      </p:tavLst>
                                    </p:anim>
                                    <p:anim calcmode="lin" valueType="num">
                                      <p:cBhvr additive="base">
                                        <p:cTn id="173"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6" presetClass="entr" presetSubtype="16" fill="hold" grpId="0" nodeType="clickEffect">
                                  <p:stCondLst>
                                    <p:cond delay="0"/>
                                  </p:stCondLst>
                                  <p:childTnLst>
                                    <p:set>
                                      <p:cBhvr>
                                        <p:cTn id="177" dur="1" fill="hold">
                                          <p:stCondLst>
                                            <p:cond delay="0"/>
                                          </p:stCondLst>
                                        </p:cTn>
                                        <p:tgtEl>
                                          <p:spTgt spid="66"/>
                                        </p:tgtEl>
                                        <p:attrNameLst>
                                          <p:attrName>style.visibility</p:attrName>
                                        </p:attrNameLst>
                                      </p:cBhvr>
                                      <p:to>
                                        <p:strVal val="visible"/>
                                      </p:to>
                                    </p:set>
                                    <p:animEffect transition="in" filter="circle(in)">
                                      <p:cBhvr>
                                        <p:cTn id="178" dur="2000"/>
                                        <p:tgtEl>
                                          <p:spTgt spid="66"/>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4" fill="hold" grpId="0" nodeType="clickEffect">
                                  <p:stCondLst>
                                    <p:cond delay="0"/>
                                  </p:stCondLst>
                                  <p:childTnLst>
                                    <p:set>
                                      <p:cBhvr>
                                        <p:cTn id="182" dur="1" fill="hold">
                                          <p:stCondLst>
                                            <p:cond delay="0"/>
                                          </p:stCondLst>
                                        </p:cTn>
                                        <p:tgtEl>
                                          <p:spTgt spid="68"/>
                                        </p:tgtEl>
                                        <p:attrNameLst>
                                          <p:attrName>style.visibility</p:attrName>
                                        </p:attrNameLst>
                                      </p:cBhvr>
                                      <p:to>
                                        <p:strVal val="visible"/>
                                      </p:to>
                                    </p:set>
                                    <p:animEffect transition="in" filter="wipe(down)">
                                      <p:cBhvr>
                                        <p:cTn id="18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42" grpId="0"/>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p:bldP spid="57" grpId="0" animBg="1"/>
      <p:bldP spid="58" grpId="0" animBg="1"/>
      <p:bldP spid="59" grpId="0"/>
      <p:bldP spid="60" grpId="0" animBg="1"/>
      <p:bldP spid="61" grpId="0" animBg="1"/>
      <p:bldP spid="62" grpId="0" animBg="1"/>
      <p:bldP spid="63" grpId="0" animBg="1"/>
      <p:bldP spid="64" grpId="0" animBg="1"/>
      <p:bldP spid="65" grpId="0" animBg="1"/>
      <p:bldP spid="66" grpId="0"/>
      <p:bldP spid="68" grpId="0"/>
    </p:bld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024064" y="812106"/>
            <a:ext cx="796036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i="0" dirty="0">
                <a:solidFill>
                  <a:srgbClr val="9900CC"/>
                </a:solidFill>
                <a:ea typeface="楷体_GB2312" pitchFamily="49" charset="-122"/>
              </a:rPr>
              <a:t>  </a:t>
            </a:r>
            <a:r>
              <a:rPr lang="en-US" altLang="zh-CN" sz="2800" b="1" i="0" dirty="0">
                <a:solidFill>
                  <a:srgbClr val="9900CC"/>
                </a:solidFill>
                <a:ea typeface="楷体_GB2312" pitchFamily="49" charset="-122"/>
                <a:sym typeface="Symbol" panose="05050102010706020507" pitchFamily="18" charset="2"/>
              </a:rPr>
              <a:t>1. </a:t>
            </a:r>
            <a:r>
              <a:rPr lang="zh-CN" altLang="en-US" sz="2800" b="1" i="0" dirty="0">
                <a:solidFill>
                  <a:srgbClr val="9900CC"/>
                </a:solidFill>
                <a:ea typeface="楷体_GB2312" pitchFamily="49" charset="-122"/>
              </a:rPr>
              <a:t>经典理论认为电子在电磁波作用下作受迫振动，直到获得足够能量</a:t>
            </a:r>
            <a:r>
              <a:rPr lang="en-US" altLang="zh-CN" sz="2800" b="1" i="0" dirty="0">
                <a:solidFill>
                  <a:srgbClr val="9900CC"/>
                </a:solidFill>
                <a:ea typeface="楷体_GB2312" pitchFamily="49" charset="-122"/>
              </a:rPr>
              <a:t>(</a:t>
            </a:r>
            <a:r>
              <a:rPr lang="zh-CN" altLang="en-US" sz="2800" b="1" i="0" dirty="0">
                <a:solidFill>
                  <a:srgbClr val="9900CC"/>
                </a:solidFill>
                <a:ea typeface="楷体_GB2312" pitchFamily="49" charset="-122"/>
              </a:rPr>
              <a:t>与光强</a:t>
            </a:r>
            <a:r>
              <a:rPr lang="en-US" altLang="zh-CN" sz="2800" b="1" i="0" dirty="0">
                <a:solidFill>
                  <a:srgbClr val="FF0000"/>
                </a:solidFill>
                <a:ea typeface="楷体_GB2312" pitchFamily="49" charset="-122"/>
              </a:rPr>
              <a:t>I</a:t>
            </a:r>
            <a:r>
              <a:rPr lang="en-US" altLang="zh-CN" sz="2800" b="1" i="0" dirty="0">
                <a:solidFill>
                  <a:srgbClr val="9900CC"/>
                </a:solidFill>
                <a:ea typeface="楷体_GB2312" pitchFamily="49" charset="-122"/>
              </a:rPr>
              <a:t> </a:t>
            </a:r>
            <a:r>
              <a:rPr lang="zh-CN" altLang="en-US" sz="2800" b="1" i="0" dirty="0">
                <a:solidFill>
                  <a:srgbClr val="9900CC"/>
                </a:solidFill>
                <a:ea typeface="楷体_GB2312" pitchFamily="49" charset="-122"/>
              </a:rPr>
              <a:t>有关</a:t>
            </a:r>
            <a:r>
              <a:rPr lang="en-US" altLang="zh-CN" sz="2800" b="1" i="0" dirty="0">
                <a:solidFill>
                  <a:srgbClr val="9900CC"/>
                </a:solidFill>
                <a:ea typeface="楷体_GB2312" pitchFamily="49" charset="-122"/>
              </a:rPr>
              <a:t>) </a:t>
            </a:r>
            <a:r>
              <a:rPr lang="zh-CN" altLang="en-US" sz="2800" b="1" i="0" dirty="0">
                <a:solidFill>
                  <a:srgbClr val="9900CC"/>
                </a:solidFill>
                <a:ea typeface="楷体_GB2312" pitchFamily="49" charset="-122"/>
              </a:rPr>
              <a:t>而逸出。</a:t>
            </a:r>
            <a:r>
              <a:rPr lang="zh-CN" altLang="en-US" sz="2800" b="1" i="0" dirty="0">
                <a:solidFill>
                  <a:srgbClr val="9900CC"/>
                </a:solidFill>
                <a:ea typeface="楷体_GB2312" pitchFamily="49" charset="-122"/>
                <a:sym typeface="Symbol" panose="05050102010706020507" pitchFamily="18" charset="2"/>
              </a:rPr>
              <a:t>光强越大，饱和电流应该越大，</a:t>
            </a:r>
            <a:r>
              <a:rPr lang="zh-CN" altLang="en-US" sz="2800" b="1" i="0" dirty="0">
                <a:solidFill>
                  <a:srgbClr val="9900CC"/>
                </a:solidFill>
                <a:ea typeface="楷体_GB2312" pitchFamily="49" charset="-122"/>
              </a:rPr>
              <a:t>光电子的初动能也</a:t>
            </a:r>
            <a:r>
              <a:rPr lang="zh-CN" altLang="en-US" sz="2800" b="1" i="0" dirty="0">
                <a:solidFill>
                  <a:srgbClr val="9900CC"/>
                </a:solidFill>
                <a:ea typeface="楷体_GB2312" pitchFamily="49" charset="-122"/>
                <a:sym typeface="Symbol" panose="05050102010706020507" pitchFamily="18" charset="2"/>
              </a:rPr>
              <a:t>越</a:t>
            </a:r>
            <a:r>
              <a:rPr lang="zh-CN" altLang="en-US" sz="2800" b="1" i="0" dirty="0">
                <a:solidFill>
                  <a:srgbClr val="9900CC"/>
                </a:solidFill>
                <a:ea typeface="楷体_GB2312" pitchFamily="49" charset="-122"/>
              </a:rPr>
              <a:t>大。</a:t>
            </a:r>
          </a:p>
        </p:txBody>
      </p:sp>
      <p:sp>
        <p:nvSpPr>
          <p:cNvPr id="3" name="Text Box 3"/>
          <p:cNvSpPr txBox="1">
            <a:spLocks noChangeArrowheads="1"/>
          </p:cNvSpPr>
          <p:nvPr/>
        </p:nvSpPr>
        <p:spPr bwMode="auto">
          <a:xfrm>
            <a:off x="1881188" y="0"/>
            <a:ext cx="3460750" cy="579438"/>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i="0">
                <a:solidFill>
                  <a:srgbClr val="C00000"/>
                </a:solidFill>
                <a:ea typeface="楷体_GB2312" pitchFamily="49" charset="-122"/>
              </a:rPr>
              <a:t>经典理论的困难：</a:t>
            </a:r>
          </a:p>
        </p:txBody>
      </p:sp>
      <p:sp>
        <p:nvSpPr>
          <p:cNvPr id="4" name="Text Box 4"/>
          <p:cNvSpPr txBox="1">
            <a:spLocks noChangeArrowheads="1"/>
          </p:cNvSpPr>
          <p:nvPr/>
        </p:nvSpPr>
        <p:spPr bwMode="auto">
          <a:xfrm>
            <a:off x="2024063" y="3048001"/>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0" dirty="0">
                <a:solidFill>
                  <a:srgbClr val="0000FF"/>
                </a:solidFill>
                <a:ea typeface="楷体_GB2312" pitchFamily="49" charset="-122"/>
                <a:sym typeface="Symbol" panose="05050102010706020507" pitchFamily="18" charset="2"/>
              </a:rPr>
              <a:t>2.</a:t>
            </a:r>
            <a:r>
              <a:rPr lang="zh-CN" altLang="en-US" sz="2800" b="1" i="0" dirty="0">
                <a:solidFill>
                  <a:srgbClr val="0000FF"/>
                </a:solidFill>
                <a:ea typeface="楷体_GB2312" pitchFamily="49" charset="-122"/>
              </a:rPr>
              <a:t>经典理论认为光电效应不应与频率有关。</a:t>
            </a:r>
            <a:endParaRPr lang="en-US" altLang="zh-CN" sz="2800" b="1" i="0" dirty="0">
              <a:solidFill>
                <a:srgbClr val="0000FF"/>
              </a:solidFill>
              <a:ea typeface="楷体_GB2312" pitchFamily="49" charset="-122"/>
            </a:endParaRPr>
          </a:p>
        </p:txBody>
      </p:sp>
      <p:sp>
        <p:nvSpPr>
          <p:cNvPr id="5" name="Text Box 5"/>
          <p:cNvSpPr txBox="1">
            <a:spLocks noChangeArrowheads="1"/>
          </p:cNvSpPr>
          <p:nvPr/>
        </p:nvSpPr>
        <p:spPr bwMode="auto">
          <a:xfrm>
            <a:off x="1881189" y="4786314"/>
            <a:ext cx="847883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i="0" dirty="0">
                <a:solidFill>
                  <a:srgbClr val="009900"/>
                </a:solidFill>
                <a:ea typeface="楷体_GB2312" pitchFamily="49" charset="-122"/>
              </a:rPr>
              <a:t> </a:t>
            </a:r>
            <a:r>
              <a:rPr lang="en-US" altLang="zh-CN" sz="2800" b="1" i="0" dirty="0">
                <a:solidFill>
                  <a:srgbClr val="009900"/>
                </a:solidFill>
                <a:ea typeface="楷体_GB2312" pitchFamily="49" charset="-122"/>
                <a:sym typeface="Symbol" panose="05050102010706020507" pitchFamily="18" charset="2"/>
              </a:rPr>
              <a:t>3. </a:t>
            </a:r>
            <a:r>
              <a:rPr lang="zh-CN" altLang="en-US" sz="2800" b="1" i="0" dirty="0">
                <a:solidFill>
                  <a:srgbClr val="009900"/>
                </a:solidFill>
                <a:ea typeface="楷体_GB2312" pitchFamily="49" charset="-122"/>
              </a:rPr>
              <a:t>经典理论认为光能量分布在波面上，吸收</a:t>
            </a:r>
          </a:p>
          <a:p>
            <a:pPr eaLnBrk="1" hangingPunct="1"/>
            <a:r>
              <a:rPr lang="zh-CN" altLang="en-US" sz="2800" b="1" i="0" dirty="0">
                <a:solidFill>
                  <a:srgbClr val="009900"/>
                </a:solidFill>
                <a:ea typeface="楷体_GB2312" pitchFamily="49" charset="-122"/>
              </a:rPr>
              <a:t>    能量需要时间，即</a:t>
            </a:r>
            <a:r>
              <a:rPr lang="zh-CN" altLang="en-US" sz="2800" b="1" i="0" dirty="0">
                <a:solidFill>
                  <a:srgbClr val="009900"/>
                </a:solidFill>
              </a:rPr>
              <a:t>光电效应</a:t>
            </a:r>
            <a:r>
              <a:rPr lang="zh-CN" altLang="en-US" sz="2800" b="1" i="0" dirty="0">
                <a:solidFill>
                  <a:srgbClr val="009900"/>
                </a:solidFill>
                <a:ea typeface="楷体_GB2312" pitchFamily="49" charset="-122"/>
              </a:rPr>
              <a:t>需要能量的积累过程。</a:t>
            </a:r>
            <a:endParaRPr lang="zh-CN" altLang="en-US" sz="2800" b="1" i="0" dirty="0">
              <a:solidFill>
                <a:srgbClr val="009900"/>
              </a:solidFill>
              <a:ea typeface="楷体_GB2312" pitchFamily="49" charset="-122"/>
              <a:sym typeface="Symbol" panose="05050102010706020507" pitchFamily="18" charset="2"/>
            </a:endParaRPr>
          </a:p>
        </p:txBody>
      </p:sp>
      <p:sp>
        <p:nvSpPr>
          <p:cNvPr id="119814" name="矩形 7"/>
          <p:cNvSpPr>
            <a:spLocks noChangeArrowheads="1"/>
          </p:cNvSpPr>
          <p:nvPr/>
        </p:nvSpPr>
        <p:spPr bwMode="auto">
          <a:xfrm>
            <a:off x="2024063" y="5929314"/>
            <a:ext cx="63166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i="0">
                <a:solidFill>
                  <a:srgbClr val="FF0000"/>
                </a:solidFill>
                <a:ea typeface="楷体_GB2312" pitchFamily="49" charset="-122"/>
              </a:rPr>
              <a:t>但实验上</a:t>
            </a:r>
            <a:r>
              <a:rPr lang="zh-CN" altLang="en-US" sz="2800" b="1" i="0">
                <a:solidFill>
                  <a:srgbClr val="FF0000"/>
                </a:solidFill>
              </a:rPr>
              <a:t>光电效应</a:t>
            </a:r>
            <a:r>
              <a:rPr lang="zh-CN" altLang="en-US" sz="2800" b="1" i="0">
                <a:solidFill>
                  <a:srgbClr val="FF0000"/>
                </a:solidFill>
                <a:ea typeface="楷体_GB2312" pitchFamily="49" charset="-122"/>
              </a:rPr>
              <a:t>几乎是瞬时发生的。</a:t>
            </a:r>
            <a:endParaRPr lang="zh-CN" altLang="en-US">
              <a:solidFill>
                <a:srgbClr val="FF0000"/>
              </a:solidFill>
            </a:endParaRPr>
          </a:p>
        </p:txBody>
      </p:sp>
      <p:sp>
        <p:nvSpPr>
          <p:cNvPr id="119815" name="矩形 8"/>
          <p:cNvSpPr>
            <a:spLocks noChangeArrowheads="1"/>
          </p:cNvSpPr>
          <p:nvPr/>
        </p:nvSpPr>
        <p:spPr bwMode="auto">
          <a:xfrm>
            <a:off x="2024063" y="3571876"/>
            <a:ext cx="8215312"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i="0" dirty="0">
                <a:solidFill>
                  <a:srgbClr val="C00000"/>
                </a:solidFill>
                <a:ea typeface="楷体_GB2312" pitchFamily="49" charset="-122"/>
              </a:rPr>
              <a:t>实验上只要频率高于红限，既使光强很弱也有光电流； 频率低于红限时，无论光强再大也没有光电流。</a:t>
            </a:r>
          </a:p>
          <a:p>
            <a:pPr eaLnBrk="1" hangingPunct="1"/>
            <a:r>
              <a:rPr lang="zh-CN" altLang="en-US" sz="2400" b="1" i="0" dirty="0">
                <a:ea typeface="楷体_GB2312" pitchFamily="49" charset="-122"/>
              </a:rPr>
              <a:t>   </a:t>
            </a:r>
          </a:p>
        </p:txBody>
      </p:sp>
      <p:sp>
        <p:nvSpPr>
          <p:cNvPr id="119816" name="矩形 9"/>
          <p:cNvSpPr>
            <a:spLocks noChangeArrowheads="1"/>
          </p:cNvSpPr>
          <p:nvPr/>
        </p:nvSpPr>
        <p:spPr bwMode="auto">
          <a:xfrm>
            <a:off x="2351584" y="2118518"/>
            <a:ext cx="4572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i="0" dirty="0">
                <a:solidFill>
                  <a:srgbClr val="FF0000"/>
                </a:solidFill>
                <a:ea typeface="楷体_GB2312" pitchFamily="49" charset="-122"/>
              </a:rPr>
              <a:t>但实验上光电子的初动能仅与频率有关而与光强无关。</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19816"/>
                                        </p:tgtEl>
                                        <p:attrNameLst>
                                          <p:attrName>style.visibility</p:attrName>
                                        </p:attrNameLst>
                                      </p:cBhvr>
                                      <p:to>
                                        <p:strVal val="visible"/>
                                      </p:to>
                                    </p:set>
                                    <p:animEffect transition="in" filter="wipe(down)">
                                      <p:cBhvr>
                                        <p:cTn id="21" dur="500"/>
                                        <p:tgtEl>
                                          <p:spTgt spid="11981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heel(1)">
                                      <p:cBhvr>
                                        <p:cTn id="26" dur="2000"/>
                                        <p:tgtEl>
                                          <p:spTgt spid="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19815"/>
                                        </p:tgtEl>
                                        <p:attrNameLst>
                                          <p:attrName>style.visibility</p:attrName>
                                        </p:attrNameLst>
                                      </p:cBhvr>
                                      <p:to>
                                        <p:strVal val="visible"/>
                                      </p:to>
                                    </p:set>
                                    <p:animEffect transition="in" filter="randombar(horizontal)">
                                      <p:cBhvr>
                                        <p:cTn id="31" dur="500"/>
                                        <p:tgtEl>
                                          <p:spTgt spid="11981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19814"/>
                                        </p:tgtEl>
                                        <p:attrNameLst>
                                          <p:attrName>style.visibility</p:attrName>
                                        </p:attrNameLst>
                                      </p:cBhvr>
                                      <p:to>
                                        <p:strVal val="visible"/>
                                      </p:to>
                                    </p:set>
                                    <p:animEffect transition="in" filter="wipe(down)">
                                      <p:cBhvr>
                                        <p:cTn id="43" dur="500"/>
                                        <p:tgtEl>
                                          <p:spTgt spid="119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p:bldP spid="119814" grpId="0"/>
      <p:bldP spid="119815" grpId="0"/>
      <p:bldP spid="11981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757453" y="157674"/>
            <a:ext cx="4929188" cy="523875"/>
          </a:xfrm>
          <a:prstGeom prst="rect">
            <a:avLst/>
          </a:prstGeom>
          <a:noFill/>
          <a:ln w="9525">
            <a:noFill/>
            <a:miter lim="800000"/>
            <a:headEnd/>
            <a:tailEnd/>
          </a:ln>
          <a:effectLst/>
        </p:spPr>
        <p:txBody>
          <a:bodyPr wrap="none">
            <a:spAutoFit/>
          </a:bodyPr>
          <a:lstStyle/>
          <a:p>
            <a:pPr>
              <a:defRPr/>
            </a:pPr>
            <a:r>
              <a:rPr lang="en-US" altLang="zh-CN" sz="2800" b="1" i="0" dirty="0">
                <a:solidFill>
                  <a:srgbClr val="C00000"/>
                </a:solidFill>
                <a:effectLst>
                  <a:outerShdw blurRad="38100" dist="38100" dir="2700000" algn="tl">
                    <a:srgbClr val="FFFFFF"/>
                  </a:outerShdw>
                </a:effectLst>
              </a:rPr>
              <a:t>2. </a:t>
            </a:r>
            <a:r>
              <a:rPr lang="zh-CN" altLang="en-US" sz="2800" b="1" i="0" dirty="0">
                <a:solidFill>
                  <a:srgbClr val="C00000"/>
                </a:solidFill>
                <a:effectLst>
                  <a:outerShdw blurRad="38100" dist="38100" dir="2700000" algn="tl">
                    <a:srgbClr val="FFFFFF"/>
                  </a:outerShdw>
                </a:effectLst>
                <a:latin typeface="宋体" pitchFamily="2" charset="-122"/>
              </a:rPr>
              <a:t>爱因斯坦光量子假设 </a:t>
            </a:r>
            <a:r>
              <a:rPr lang="en-US" altLang="zh-CN" sz="2800" b="1" i="0" dirty="0">
                <a:solidFill>
                  <a:srgbClr val="C00000"/>
                </a:solidFill>
                <a:effectLst>
                  <a:outerShdw blurRad="38100" dist="38100" dir="2700000" algn="tl">
                    <a:srgbClr val="FFFFFF"/>
                  </a:outerShdw>
                </a:effectLst>
              </a:rPr>
              <a:t>(1905)</a:t>
            </a:r>
          </a:p>
        </p:txBody>
      </p:sp>
      <p:sp>
        <p:nvSpPr>
          <p:cNvPr id="3" name="Rectangle 14"/>
          <p:cNvSpPr>
            <a:spLocks noChangeArrowheads="1"/>
          </p:cNvSpPr>
          <p:nvPr/>
        </p:nvSpPr>
        <p:spPr bwMode="auto">
          <a:xfrm>
            <a:off x="5591944" y="3645024"/>
            <a:ext cx="3343714" cy="2858652"/>
          </a:xfrm>
          <a:custGeom>
            <a:avLst/>
            <a:gdLst>
              <a:gd name="connsiteX0" fmla="*/ 0 w 2520280"/>
              <a:gd name="connsiteY0" fmla="*/ 1224136 h 2448272"/>
              <a:gd name="connsiteX1" fmla="*/ 1260140 w 2520280"/>
              <a:gd name="connsiteY1" fmla="*/ 0 h 2448272"/>
              <a:gd name="connsiteX2" fmla="*/ 2520280 w 2520280"/>
              <a:gd name="connsiteY2" fmla="*/ 1224136 h 2448272"/>
              <a:gd name="connsiteX3" fmla="*/ 1260140 w 2520280"/>
              <a:gd name="connsiteY3" fmla="*/ 2448272 h 2448272"/>
              <a:gd name="connsiteX4" fmla="*/ 0 w 2520280"/>
              <a:gd name="connsiteY4" fmla="*/ 1224136 h 2448272"/>
              <a:gd name="connsiteX5" fmla="*/ 612068 w 2520280"/>
              <a:gd name="connsiteY5" fmla="*/ 1224136 h 2448272"/>
              <a:gd name="connsiteX6" fmla="*/ 1260140 w 2520280"/>
              <a:gd name="connsiteY6" fmla="*/ 1836204 h 2448272"/>
              <a:gd name="connsiteX7" fmla="*/ 1908212 w 2520280"/>
              <a:gd name="connsiteY7" fmla="*/ 1224136 h 2448272"/>
              <a:gd name="connsiteX8" fmla="*/ 1260140 w 2520280"/>
              <a:gd name="connsiteY8" fmla="*/ 612068 h 2448272"/>
              <a:gd name="connsiteX9" fmla="*/ 612068 w 2520280"/>
              <a:gd name="connsiteY9" fmla="*/ 1224136 h 2448272"/>
              <a:gd name="connsiteX0" fmla="*/ 0 w 2520280"/>
              <a:gd name="connsiteY0" fmla="*/ 1224136 h 2448272"/>
              <a:gd name="connsiteX1" fmla="*/ 1260140 w 2520280"/>
              <a:gd name="connsiteY1" fmla="*/ 0 h 2448272"/>
              <a:gd name="connsiteX2" fmla="*/ 2520280 w 2520280"/>
              <a:gd name="connsiteY2" fmla="*/ 1224136 h 2448272"/>
              <a:gd name="connsiteX3" fmla="*/ 1260140 w 2520280"/>
              <a:gd name="connsiteY3" fmla="*/ 2448272 h 2448272"/>
              <a:gd name="connsiteX4" fmla="*/ 0 w 2520280"/>
              <a:gd name="connsiteY4" fmla="*/ 1224136 h 2448272"/>
              <a:gd name="connsiteX5" fmla="*/ 332668 w 2520280"/>
              <a:gd name="connsiteY5" fmla="*/ 1262236 h 2448272"/>
              <a:gd name="connsiteX6" fmla="*/ 1260140 w 2520280"/>
              <a:gd name="connsiteY6" fmla="*/ 1836204 h 2448272"/>
              <a:gd name="connsiteX7" fmla="*/ 1908212 w 2520280"/>
              <a:gd name="connsiteY7" fmla="*/ 1224136 h 2448272"/>
              <a:gd name="connsiteX8" fmla="*/ 1260140 w 2520280"/>
              <a:gd name="connsiteY8" fmla="*/ 612068 h 2448272"/>
              <a:gd name="connsiteX9" fmla="*/ 332668 w 2520280"/>
              <a:gd name="connsiteY9" fmla="*/ 1262236 h 2448272"/>
              <a:gd name="connsiteX0" fmla="*/ 0 w 2520280"/>
              <a:gd name="connsiteY0" fmla="*/ 1224136 h 2448272"/>
              <a:gd name="connsiteX1" fmla="*/ 1260140 w 2520280"/>
              <a:gd name="connsiteY1" fmla="*/ 0 h 2448272"/>
              <a:gd name="connsiteX2" fmla="*/ 2520280 w 2520280"/>
              <a:gd name="connsiteY2" fmla="*/ 1224136 h 2448272"/>
              <a:gd name="connsiteX3" fmla="*/ 1260140 w 2520280"/>
              <a:gd name="connsiteY3" fmla="*/ 2448272 h 2448272"/>
              <a:gd name="connsiteX4" fmla="*/ 0 w 2520280"/>
              <a:gd name="connsiteY4" fmla="*/ 1224136 h 2448272"/>
              <a:gd name="connsiteX5" fmla="*/ 332668 w 2520280"/>
              <a:gd name="connsiteY5" fmla="*/ 1262236 h 2448272"/>
              <a:gd name="connsiteX6" fmla="*/ 1260140 w 2520280"/>
              <a:gd name="connsiteY6" fmla="*/ 1836204 h 2448272"/>
              <a:gd name="connsiteX7" fmla="*/ 2301912 w 2520280"/>
              <a:gd name="connsiteY7" fmla="*/ 1262236 h 2448272"/>
              <a:gd name="connsiteX8" fmla="*/ 1260140 w 2520280"/>
              <a:gd name="connsiteY8" fmla="*/ 612068 h 2448272"/>
              <a:gd name="connsiteX9" fmla="*/ 332668 w 2520280"/>
              <a:gd name="connsiteY9" fmla="*/ 1262236 h 2448272"/>
              <a:gd name="connsiteX0" fmla="*/ 0 w 2520280"/>
              <a:gd name="connsiteY0" fmla="*/ 1224136 h 2448272"/>
              <a:gd name="connsiteX1" fmla="*/ 1260140 w 2520280"/>
              <a:gd name="connsiteY1" fmla="*/ 0 h 2448272"/>
              <a:gd name="connsiteX2" fmla="*/ 2520280 w 2520280"/>
              <a:gd name="connsiteY2" fmla="*/ 1224136 h 2448272"/>
              <a:gd name="connsiteX3" fmla="*/ 1260140 w 2520280"/>
              <a:gd name="connsiteY3" fmla="*/ 2448272 h 2448272"/>
              <a:gd name="connsiteX4" fmla="*/ 0 w 2520280"/>
              <a:gd name="connsiteY4" fmla="*/ 1224136 h 2448272"/>
              <a:gd name="connsiteX5" fmla="*/ 332668 w 2520280"/>
              <a:gd name="connsiteY5" fmla="*/ 1262236 h 2448272"/>
              <a:gd name="connsiteX6" fmla="*/ 1260140 w 2520280"/>
              <a:gd name="connsiteY6" fmla="*/ 2115604 h 2448272"/>
              <a:gd name="connsiteX7" fmla="*/ 2301912 w 2520280"/>
              <a:gd name="connsiteY7" fmla="*/ 1262236 h 2448272"/>
              <a:gd name="connsiteX8" fmla="*/ 1260140 w 2520280"/>
              <a:gd name="connsiteY8" fmla="*/ 612068 h 2448272"/>
              <a:gd name="connsiteX9" fmla="*/ 332668 w 2520280"/>
              <a:gd name="connsiteY9" fmla="*/ 1262236 h 2448272"/>
              <a:gd name="connsiteX0" fmla="*/ 0 w 2520280"/>
              <a:gd name="connsiteY0" fmla="*/ 1224136 h 2448272"/>
              <a:gd name="connsiteX1" fmla="*/ 1260140 w 2520280"/>
              <a:gd name="connsiteY1" fmla="*/ 0 h 2448272"/>
              <a:gd name="connsiteX2" fmla="*/ 2520280 w 2520280"/>
              <a:gd name="connsiteY2" fmla="*/ 1224136 h 2448272"/>
              <a:gd name="connsiteX3" fmla="*/ 1260140 w 2520280"/>
              <a:gd name="connsiteY3" fmla="*/ 2448272 h 2448272"/>
              <a:gd name="connsiteX4" fmla="*/ 0 w 2520280"/>
              <a:gd name="connsiteY4" fmla="*/ 1224136 h 2448272"/>
              <a:gd name="connsiteX5" fmla="*/ 332668 w 2520280"/>
              <a:gd name="connsiteY5" fmla="*/ 1262236 h 2448272"/>
              <a:gd name="connsiteX6" fmla="*/ 1260140 w 2520280"/>
              <a:gd name="connsiteY6" fmla="*/ 2115604 h 2448272"/>
              <a:gd name="connsiteX7" fmla="*/ 2301912 w 2520280"/>
              <a:gd name="connsiteY7" fmla="*/ 1262236 h 2448272"/>
              <a:gd name="connsiteX8" fmla="*/ 1260140 w 2520280"/>
              <a:gd name="connsiteY8" fmla="*/ 294568 h 2448272"/>
              <a:gd name="connsiteX9" fmla="*/ 332668 w 2520280"/>
              <a:gd name="connsiteY9" fmla="*/ 1262236 h 2448272"/>
              <a:gd name="connsiteX0" fmla="*/ 0 w 2634580"/>
              <a:gd name="connsiteY0" fmla="*/ 1249560 h 2448321"/>
              <a:gd name="connsiteX1" fmla="*/ 1374440 w 2634580"/>
              <a:gd name="connsiteY1" fmla="*/ 24 h 2448321"/>
              <a:gd name="connsiteX2" fmla="*/ 2634580 w 2634580"/>
              <a:gd name="connsiteY2" fmla="*/ 1224160 h 2448321"/>
              <a:gd name="connsiteX3" fmla="*/ 1374440 w 2634580"/>
              <a:gd name="connsiteY3" fmla="*/ 2448296 h 2448321"/>
              <a:gd name="connsiteX4" fmla="*/ 0 w 2634580"/>
              <a:gd name="connsiteY4" fmla="*/ 1249560 h 2448321"/>
              <a:gd name="connsiteX5" fmla="*/ 446968 w 2634580"/>
              <a:gd name="connsiteY5" fmla="*/ 1262260 h 2448321"/>
              <a:gd name="connsiteX6" fmla="*/ 1374440 w 2634580"/>
              <a:gd name="connsiteY6" fmla="*/ 2115628 h 2448321"/>
              <a:gd name="connsiteX7" fmla="*/ 2416212 w 2634580"/>
              <a:gd name="connsiteY7" fmla="*/ 1262260 h 2448321"/>
              <a:gd name="connsiteX8" fmla="*/ 1374440 w 2634580"/>
              <a:gd name="connsiteY8" fmla="*/ 294592 h 2448321"/>
              <a:gd name="connsiteX9" fmla="*/ 446968 w 2634580"/>
              <a:gd name="connsiteY9" fmla="*/ 1262260 h 2448321"/>
              <a:gd name="connsiteX0" fmla="*/ 493 w 2635751"/>
              <a:gd name="connsiteY0" fmla="*/ 1389250 h 2588003"/>
              <a:gd name="connsiteX1" fmla="*/ 1527333 w 2635751"/>
              <a:gd name="connsiteY1" fmla="*/ 14 h 2588003"/>
              <a:gd name="connsiteX2" fmla="*/ 2635073 w 2635751"/>
              <a:gd name="connsiteY2" fmla="*/ 1363850 h 2588003"/>
              <a:gd name="connsiteX3" fmla="*/ 1374933 w 2635751"/>
              <a:gd name="connsiteY3" fmla="*/ 2587986 h 2588003"/>
              <a:gd name="connsiteX4" fmla="*/ 493 w 2635751"/>
              <a:gd name="connsiteY4" fmla="*/ 1389250 h 2588003"/>
              <a:gd name="connsiteX5" fmla="*/ 447461 w 2635751"/>
              <a:gd name="connsiteY5" fmla="*/ 1401950 h 2588003"/>
              <a:gd name="connsiteX6" fmla="*/ 1374933 w 2635751"/>
              <a:gd name="connsiteY6" fmla="*/ 2255318 h 2588003"/>
              <a:gd name="connsiteX7" fmla="*/ 2416705 w 2635751"/>
              <a:gd name="connsiteY7" fmla="*/ 1401950 h 2588003"/>
              <a:gd name="connsiteX8" fmla="*/ 1374933 w 2635751"/>
              <a:gd name="connsiteY8" fmla="*/ 434282 h 2588003"/>
              <a:gd name="connsiteX9" fmla="*/ 447461 w 2635751"/>
              <a:gd name="connsiteY9" fmla="*/ 1401950 h 2588003"/>
              <a:gd name="connsiteX0" fmla="*/ 508 w 2800756"/>
              <a:gd name="connsiteY0" fmla="*/ 1389322 h 2588174"/>
              <a:gd name="connsiteX1" fmla="*/ 1527348 w 2800756"/>
              <a:gd name="connsiteY1" fmla="*/ 86 h 2588174"/>
              <a:gd name="connsiteX2" fmla="*/ 2800188 w 2800756"/>
              <a:gd name="connsiteY2" fmla="*/ 1452822 h 2588174"/>
              <a:gd name="connsiteX3" fmla="*/ 1374948 w 2800756"/>
              <a:gd name="connsiteY3" fmla="*/ 2588058 h 2588174"/>
              <a:gd name="connsiteX4" fmla="*/ 508 w 2800756"/>
              <a:gd name="connsiteY4" fmla="*/ 1389322 h 2588174"/>
              <a:gd name="connsiteX5" fmla="*/ 447476 w 2800756"/>
              <a:gd name="connsiteY5" fmla="*/ 1402022 h 2588174"/>
              <a:gd name="connsiteX6" fmla="*/ 1374948 w 2800756"/>
              <a:gd name="connsiteY6" fmla="*/ 2255390 h 2588174"/>
              <a:gd name="connsiteX7" fmla="*/ 2416720 w 2800756"/>
              <a:gd name="connsiteY7" fmla="*/ 1402022 h 2588174"/>
              <a:gd name="connsiteX8" fmla="*/ 1374948 w 2800756"/>
              <a:gd name="connsiteY8" fmla="*/ 434354 h 2588174"/>
              <a:gd name="connsiteX9" fmla="*/ 447476 w 2800756"/>
              <a:gd name="connsiteY9" fmla="*/ 1402022 h 2588174"/>
              <a:gd name="connsiteX0" fmla="*/ 1526 w 2802732"/>
              <a:gd name="connsiteY0" fmla="*/ 1389324 h 2727860"/>
              <a:gd name="connsiteX1" fmla="*/ 1528366 w 2802732"/>
              <a:gd name="connsiteY1" fmla="*/ 88 h 2727860"/>
              <a:gd name="connsiteX2" fmla="*/ 2801206 w 2802732"/>
              <a:gd name="connsiteY2" fmla="*/ 1452824 h 2727860"/>
              <a:gd name="connsiteX3" fmla="*/ 1274366 w 2802732"/>
              <a:gd name="connsiteY3" fmla="*/ 2727760 h 2727860"/>
              <a:gd name="connsiteX4" fmla="*/ 1526 w 2802732"/>
              <a:gd name="connsiteY4" fmla="*/ 1389324 h 2727860"/>
              <a:gd name="connsiteX5" fmla="*/ 448494 w 2802732"/>
              <a:gd name="connsiteY5" fmla="*/ 1402024 h 2727860"/>
              <a:gd name="connsiteX6" fmla="*/ 1375966 w 2802732"/>
              <a:gd name="connsiteY6" fmla="*/ 2255392 h 2727860"/>
              <a:gd name="connsiteX7" fmla="*/ 2417738 w 2802732"/>
              <a:gd name="connsiteY7" fmla="*/ 1402024 h 2727860"/>
              <a:gd name="connsiteX8" fmla="*/ 1375966 w 2802732"/>
              <a:gd name="connsiteY8" fmla="*/ 434356 h 2727860"/>
              <a:gd name="connsiteX9" fmla="*/ 448494 w 2802732"/>
              <a:gd name="connsiteY9" fmla="*/ 1402024 h 27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732" h="2727860">
                <a:moveTo>
                  <a:pt x="1526" y="1389324"/>
                </a:moveTo>
                <a:cubicBezTo>
                  <a:pt x="43859" y="934712"/>
                  <a:pt x="1061753" y="-10495"/>
                  <a:pt x="1528366" y="88"/>
                </a:cubicBezTo>
                <a:cubicBezTo>
                  <a:pt x="1994979" y="10671"/>
                  <a:pt x="2843539" y="998212"/>
                  <a:pt x="2801206" y="1452824"/>
                </a:cubicBezTo>
                <a:cubicBezTo>
                  <a:pt x="2758873" y="1907436"/>
                  <a:pt x="1740979" y="2738343"/>
                  <a:pt x="1274366" y="2727760"/>
                </a:cubicBezTo>
                <a:cubicBezTo>
                  <a:pt x="807753" y="2717177"/>
                  <a:pt x="-40807" y="1843936"/>
                  <a:pt x="1526" y="1389324"/>
                </a:cubicBezTo>
                <a:close/>
                <a:moveTo>
                  <a:pt x="448494" y="1402024"/>
                </a:moveTo>
                <a:cubicBezTo>
                  <a:pt x="448494" y="1705530"/>
                  <a:pt x="1047759" y="2255392"/>
                  <a:pt x="1375966" y="2255392"/>
                </a:cubicBezTo>
                <a:cubicBezTo>
                  <a:pt x="1704173" y="2255392"/>
                  <a:pt x="2417738" y="1740060"/>
                  <a:pt x="2417738" y="1402024"/>
                </a:cubicBezTo>
                <a:cubicBezTo>
                  <a:pt x="2417738" y="1063988"/>
                  <a:pt x="1704173" y="434356"/>
                  <a:pt x="1375966" y="434356"/>
                </a:cubicBezTo>
                <a:cubicBezTo>
                  <a:pt x="1047759" y="434356"/>
                  <a:pt x="448494" y="1098518"/>
                  <a:pt x="448494" y="1402024"/>
                </a:cubicBezTo>
                <a:close/>
              </a:path>
            </a:pathLst>
          </a:custGeom>
          <a:solidFill>
            <a:srgbClr val="FFFF00"/>
          </a:solidFill>
          <a:ln w="9525">
            <a:solidFill>
              <a:srgbClr val="0000FF"/>
            </a:solidFill>
            <a:miter lim="800000"/>
            <a:headEnd/>
            <a:tailEnd/>
          </a:ln>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4" name="图片 3"/>
          <p:cNvPicPr>
            <a:picLocks noChangeAspect="1"/>
          </p:cNvPicPr>
          <p:nvPr/>
        </p:nvPicPr>
        <p:blipFill>
          <a:blip r:embed="rId2"/>
          <a:stretch>
            <a:fillRect/>
          </a:stretch>
        </p:blipFill>
        <p:spPr>
          <a:xfrm rot="19911880">
            <a:off x="5827519" y="5303264"/>
            <a:ext cx="811161" cy="189622"/>
          </a:xfrm>
          <a:prstGeom prst="rect">
            <a:avLst/>
          </a:prstGeom>
        </p:spPr>
      </p:pic>
      <p:pic>
        <p:nvPicPr>
          <p:cNvPr id="5" name="图片 4"/>
          <p:cNvPicPr>
            <a:picLocks noChangeAspect="1"/>
          </p:cNvPicPr>
          <p:nvPr/>
        </p:nvPicPr>
        <p:blipFill>
          <a:blip r:embed="rId2"/>
          <a:stretch>
            <a:fillRect/>
          </a:stretch>
        </p:blipFill>
        <p:spPr>
          <a:xfrm rot="1926730">
            <a:off x="6177252" y="4331408"/>
            <a:ext cx="782705" cy="182970"/>
          </a:xfrm>
          <a:prstGeom prst="rect">
            <a:avLst/>
          </a:prstGeom>
        </p:spPr>
      </p:pic>
      <p:pic>
        <p:nvPicPr>
          <p:cNvPr id="6" name="图片 5"/>
          <p:cNvPicPr>
            <a:picLocks noChangeAspect="1"/>
          </p:cNvPicPr>
          <p:nvPr/>
        </p:nvPicPr>
        <p:blipFill>
          <a:blip r:embed="rId2"/>
          <a:stretch>
            <a:fillRect/>
          </a:stretch>
        </p:blipFill>
        <p:spPr>
          <a:xfrm rot="17942297">
            <a:off x="6968809" y="5957675"/>
            <a:ext cx="755276" cy="176558"/>
          </a:xfrm>
          <a:prstGeom prst="rect">
            <a:avLst/>
          </a:prstGeom>
        </p:spPr>
      </p:pic>
      <p:pic>
        <p:nvPicPr>
          <p:cNvPr id="7" name="图片 6"/>
          <p:cNvPicPr>
            <a:picLocks noChangeAspect="1"/>
          </p:cNvPicPr>
          <p:nvPr/>
        </p:nvPicPr>
        <p:blipFill>
          <a:blip r:embed="rId2"/>
          <a:stretch>
            <a:fillRect/>
          </a:stretch>
        </p:blipFill>
        <p:spPr>
          <a:xfrm rot="12386344">
            <a:off x="7965565" y="5336330"/>
            <a:ext cx="658645" cy="153969"/>
          </a:xfrm>
          <a:prstGeom prst="rect">
            <a:avLst/>
          </a:prstGeom>
        </p:spPr>
      </p:pic>
      <p:pic>
        <p:nvPicPr>
          <p:cNvPr id="8" name="图片 7"/>
          <p:cNvPicPr>
            <a:picLocks noChangeAspect="1"/>
          </p:cNvPicPr>
          <p:nvPr/>
        </p:nvPicPr>
        <p:blipFill>
          <a:blip r:embed="rId2"/>
          <a:stretch>
            <a:fillRect/>
          </a:stretch>
        </p:blipFill>
        <p:spPr>
          <a:xfrm rot="7837166">
            <a:off x="7541914" y="4342697"/>
            <a:ext cx="758110" cy="177221"/>
          </a:xfrm>
          <a:prstGeom prst="rect">
            <a:avLst/>
          </a:prstGeom>
        </p:spPr>
      </p:pic>
      <p:sp>
        <p:nvSpPr>
          <p:cNvPr id="9" name="AutoShape 14"/>
          <p:cNvSpPr>
            <a:spLocks noChangeArrowheads="1"/>
          </p:cNvSpPr>
          <p:nvPr/>
        </p:nvSpPr>
        <p:spPr bwMode="auto">
          <a:xfrm>
            <a:off x="2442055" y="3853257"/>
            <a:ext cx="2664296" cy="855160"/>
          </a:xfrm>
          <a:prstGeom prst="wedgeRectCallout">
            <a:avLst>
              <a:gd name="adj1" fmla="val 96691"/>
              <a:gd name="adj2" fmla="val 20925"/>
            </a:avLst>
          </a:prstGeom>
          <a:solidFill>
            <a:srgbClr val="00FF00"/>
          </a:solidFill>
          <a:ln w="9525">
            <a:solidFill>
              <a:schemeClr val="accent1"/>
            </a:solidFill>
            <a:miter lim="800000"/>
            <a:headEnd/>
            <a:tailEnd type="none" w="sm" len="lg"/>
          </a:ln>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a:r>
              <a:rPr lang="zh-CN" altLang="en-US" sz="2400" b="1" i="0" dirty="0">
                <a:latin typeface="楷体...夀."/>
              </a:rPr>
              <a:t>腔壁上的原子</a:t>
            </a:r>
          </a:p>
          <a:p>
            <a:pPr algn="ctr"/>
            <a:r>
              <a:rPr lang="en-US" altLang="zh-CN" sz="2400" b="1" i="0" dirty="0"/>
              <a:t>(</a:t>
            </a:r>
            <a:r>
              <a:rPr lang="zh-CN" altLang="en-US" sz="2400" b="1" i="0" dirty="0"/>
              <a:t>谐振子</a:t>
            </a:r>
            <a:r>
              <a:rPr lang="en-US" altLang="zh-CN" sz="2400" b="1" i="0" dirty="0"/>
              <a:t>)</a:t>
            </a:r>
            <a:endParaRPr lang="zh-CN" altLang="en-US" b="1" dirty="0"/>
          </a:p>
          <a:p>
            <a:pPr eaLnBrk="1" hangingPunct="1">
              <a:spcBef>
                <a:spcPct val="50000"/>
              </a:spcBef>
            </a:pPr>
            <a:endParaRPr kumimoji="0" lang="zh-CN" altLang="en-US" b="1" i="0" dirty="0">
              <a:solidFill>
                <a:srgbClr val="9900FF"/>
              </a:solidFill>
            </a:endParaRPr>
          </a:p>
        </p:txBody>
      </p:sp>
      <p:pic>
        <p:nvPicPr>
          <p:cNvPr id="10" name="Picture 2" descr="E:\Pictures\Standing_wave.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86641" y="4842197"/>
            <a:ext cx="1134139" cy="765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14"/>
          <p:cNvSpPr>
            <a:spLocks noChangeArrowheads="1"/>
          </p:cNvSpPr>
          <p:nvPr/>
        </p:nvSpPr>
        <p:spPr bwMode="auto">
          <a:xfrm>
            <a:off x="8307917" y="6076384"/>
            <a:ext cx="1656184" cy="492592"/>
          </a:xfrm>
          <a:prstGeom prst="wedgeRectCallout">
            <a:avLst>
              <a:gd name="adj1" fmla="val -93129"/>
              <a:gd name="adj2" fmla="val -201751"/>
            </a:avLst>
          </a:prstGeom>
          <a:solidFill>
            <a:srgbClr val="66FF99"/>
          </a:solidFill>
          <a:ln w="9525">
            <a:solidFill>
              <a:schemeClr val="accent1"/>
            </a:solidFill>
            <a:miter lim="800000"/>
            <a:headEnd/>
            <a:tailEnd type="none" w="sm" len="lg"/>
          </a:ln>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zh-CN" altLang="en-US" sz="2800" b="1" i="0">
                <a:solidFill>
                  <a:srgbClr val="0000FF"/>
                </a:solidFill>
                <a:effectLst>
                  <a:outerShdw blurRad="38100" dist="38100" dir="2700000" algn="tl">
                    <a:srgbClr val="FFFFFF"/>
                  </a:outerShdw>
                </a:effectLst>
                <a:latin typeface="宋体" pitchFamily="2" charset="-122"/>
              </a:rPr>
              <a:t>电磁驻波</a:t>
            </a:r>
            <a:endParaRPr lang="zh-CN" altLang="en-US" dirty="0"/>
          </a:p>
        </p:txBody>
      </p:sp>
      <p:sp>
        <p:nvSpPr>
          <p:cNvPr id="12" name="矩形 11"/>
          <p:cNvSpPr/>
          <p:nvPr/>
        </p:nvSpPr>
        <p:spPr>
          <a:xfrm>
            <a:off x="6686641" y="4727826"/>
            <a:ext cx="1112805" cy="461665"/>
          </a:xfrm>
          <a:prstGeom prst="rect">
            <a:avLst/>
          </a:prstGeom>
        </p:spPr>
        <p:txBody>
          <a:bodyPr wrap="none">
            <a:spAutoFit/>
          </a:bodyPr>
          <a:lstStyle/>
          <a:p>
            <a:r>
              <a:rPr kumimoji="0" lang="zh-CN" altLang="en-US" sz="2400" b="1" i="0" dirty="0">
                <a:solidFill>
                  <a:srgbClr val="0000FF"/>
                </a:solidFill>
                <a:latin typeface="Arial" panose="020B0604020202020204" pitchFamily="34" charset="0"/>
              </a:rPr>
              <a:t>热平衡</a:t>
            </a:r>
            <a:endParaRPr lang="zh-CN" altLang="en-US" dirty="0"/>
          </a:p>
        </p:txBody>
      </p:sp>
      <p:sp>
        <p:nvSpPr>
          <p:cNvPr id="13" name="AutoShape 14"/>
          <p:cNvSpPr>
            <a:spLocks noChangeArrowheads="1"/>
          </p:cNvSpPr>
          <p:nvPr/>
        </p:nvSpPr>
        <p:spPr bwMode="auto">
          <a:xfrm>
            <a:off x="2265022" y="5243922"/>
            <a:ext cx="3018365" cy="1325055"/>
          </a:xfrm>
          <a:prstGeom prst="wedgeRectCallout">
            <a:avLst>
              <a:gd name="adj1" fmla="val 71760"/>
              <a:gd name="adj2" fmla="val -25643"/>
            </a:avLst>
          </a:prstGeom>
          <a:solidFill>
            <a:srgbClr val="00FFFF"/>
          </a:solidFill>
          <a:ln w="9525">
            <a:solidFill>
              <a:schemeClr val="accent1"/>
            </a:solidFill>
            <a:miter lim="800000"/>
            <a:headEnd/>
            <a:tailEnd type="none" w="sm" len="lg"/>
          </a:ln>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zh-CN" altLang="en-US" sz="2400" b="1" i="0" dirty="0">
                <a:solidFill>
                  <a:srgbClr val="000000"/>
                </a:solidFill>
                <a:latin typeface="楷体...夀."/>
              </a:rPr>
              <a:t>若谐振子频率为</a:t>
            </a:r>
            <a:r>
              <a:rPr lang="en-US" altLang="zh-CN" sz="2400" b="1" dirty="0">
                <a:solidFill>
                  <a:srgbClr val="000000"/>
                </a:solidFill>
              </a:rPr>
              <a:t>v</a:t>
            </a:r>
            <a:r>
              <a:rPr lang="zh-CN" altLang="en-US" sz="2400" b="1" i="0" dirty="0">
                <a:solidFill>
                  <a:srgbClr val="000000"/>
                </a:solidFill>
                <a:latin typeface="楷体...夀."/>
              </a:rPr>
              <a:t>，则其能量为</a:t>
            </a:r>
            <a:r>
              <a:rPr lang="en-US" altLang="zh-CN" sz="2400" b="1" dirty="0" err="1">
                <a:solidFill>
                  <a:srgbClr val="000000"/>
                </a:solidFill>
              </a:rPr>
              <a:t>hv</a:t>
            </a:r>
            <a:r>
              <a:rPr lang="en-US" altLang="zh-CN" sz="2400" b="1" dirty="0">
                <a:solidFill>
                  <a:srgbClr val="000000"/>
                </a:solidFill>
              </a:rPr>
              <a:t> </a:t>
            </a:r>
            <a:r>
              <a:rPr lang="en-US" altLang="zh-CN" sz="2400" b="1" i="0" dirty="0">
                <a:solidFill>
                  <a:srgbClr val="000000"/>
                </a:solidFill>
              </a:rPr>
              <a:t>, 2</a:t>
            </a:r>
            <a:r>
              <a:rPr lang="en-US" altLang="zh-CN" sz="2400" b="1" dirty="0">
                <a:solidFill>
                  <a:srgbClr val="000000"/>
                </a:solidFill>
              </a:rPr>
              <a:t>hv</a:t>
            </a:r>
            <a:r>
              <a:rPr lang="en-US" altLang="zh-CN" sz="2400" b="1" i="0" dirty="0">
                <a:solidFill>
                  <a:srgbClr val="000000"/>
                </a:solidFill>
              </a:rPr>
              <a:t>, 3</a:t>
            </a:r>
            <a:r>
              <a:rPr lang="en-US" altLang="zh-CN" sz="2400" b="1" dirty="0">
                <a:solidFill>
                  <a:srgbClr val="000000"/>
                </a:solidFill>
              </a:rPr>
              <a:t>hv </a:t>
            </a:r>
            <a:r>
              <a:rPr lang="en-US" altLang="zh-CN" sz="2400" b="1" i="0" dirty="0">
                <a:solidFill>
                  <a:srgbClr val="000000"/>
                </a:solidFill>
              </a:rPr>
              <a:t>, …, </a:t>
            </a:r>
            <a:r>
              <a:rPr lang="en-US" altLang="zh-CN" sz="2400" b="1" dirty="0" err="1">
                <a:solidFill>
                  <a:srgbClr val="000000"/>
                </a:solidFill>
              </a:rPr>
              <a:t>nhv</a:t>
            </a:r>
            <a:r>
              <a:rPr lang="en-US" altLang="zh-CN" sz="2400" b="1" dirty="0">
                <a:solidFill>
                  <a:srgbClr val="000000"/>
                </a:solidFill>
              </a:rPr>
              <a:t> </a:t>
            </a:r>
            <a:r>
              <a:rPr lang="en-US" altLang="zh-CN" sz="2400" b="1" i="0" dirty="0">
                <a:solidFill>
                  <a:srgbClr val="000000"/>
                </a:solidFill>
              </a:rPr>
              <a:t>, … </a:t>
            </a:r>
            <a:endParaRPr lang="zh-CN" altLang="en-US" b="1" dirty="0"/>
          </a:p>
        </p:txBody>
      </p:sp>
      <p:sp>
        <p:nvSpPr>
          <p:cNvPr id="14" name="Rectangle 4"/>
          <p:cNvSpPr>
            <a:spLocks noChangeArrowheads="1"/>
          </p:cNvSpPr>
          <p:nvPr/>
        </p:nvSpPr>
        <p:spPr bwMode="auto">
          <a:xfrm>
            <a:off x="6926888" y="114913"/>
            <a:ext cx="3547148"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kumimoji="0" lang="zh-CN" altLang="en-US" sz="2800" b="1" i="0" dirty="0">
                <a:solidFill>
                  <a:srgbClr val="FF0000"/>
                </a:solidFill>
                <a:latin typeface="Arial" panose="020B0604020202020204" pitchFamily="34" charset="0"/>
              </a:rPr>
              <a:t>普朗克能量子假设：</a:t>
            </a:r>
            <a:endParaRPr lang="zh-CN" altLang="en-US" sz="2800" b="1" i="0" dirty="0">
              <a:solidFill>
                <a:srgbClr val="FF0000"/>
              </a:solidFill>
              <a:latin typeface="宋体" panose="02010600030101010101" pitchFamily="2" charset="-122"/>
            </a:endParaRPr>
          </a:p>
        </p:txBody>
      </p:sp>
      <p:sp>
        <p:nvSpPr>
          <p:cNvPr id="15" name="矩形 14"/>
          <p:cNvSpPr/>
          <p:nvPr/>
        </p:nvSpPr>
        <p:spPr>
          <a:xfrm>
            <a:off x="2278672" y="2680387"/>
            <a:ext cx="7450140" cy="954107"/>
          </a:xfrm>
          <a:prstGeom prst="rect">
            <a:avLst/>
          </a:prstGeom>
        </p:spPr>
        <p:txBody>
          <a:bodyPr wrap="square">
            <a:spAutoFit/>
          </a:bodyPr>
          <a:lstStyle/>
          <a:p>
            <a:r>
              <a:rPr lang="zh-CN" altLang="en-US" sz="2800" b="1" i="0" dirty="0">
                <a:solidFill>
                  <a:srgbClr val="0000FF"/>
                </a:solidFill>
                <a:latin typeface="楷体" panose="02010609060101010101" pitchFamily="49" charset="-122"/>
                <a:ea typeface="楷体" panose="02010609060101010101" pitchFamily="49" charset="-122"/>
              </a:rPr>
              <a:t>推论：</a:t>
            </a:r>
            <a:r>
              <a:rPr lang="zh-CN" altLang="en-US" sz="2800" b="1" i="0" dirty="0">
                <a:solidFill>
                  <a:srgbClr val="C00000"/>
                </a:solidFill>
                <a:latin typeface="楷体" panose="02010609060101010101" pitchFamily="49" charset="-122"/>
                <a:ea typeface="楷体" panose="02010609060101010101" pitchFamily="49" charset="-122"/>
              </a:rPr>
              <a:t>与腔内电磁场交换能量时，谐振子能量的变化是</a:t>
            </a:r>
            <a:r>
              <a:rPr lang="en-US" altLang="zh-CN" sz="2800" dirty="0">
                <a:solidFill>
                  <a:srgbClr val="FF0000"/>
                </a:solidFill>
              </a:rPr>
              <a:t>E</a:t>
            </a:r>
            <a:r>
              <a:rPr lang="en-US" altLang="zh-CN" sz="2800" i="0" baseline="-25000" dirty="0">
                <a:solidFill>
                  <a:srgbClr val="FF0000"/>
                </a:solidFill>
              </a:rPr>
              <a:t>0</a:t>
            </a:r>
            <a:r>
              <a:rPr lang="en-US" altLang="zh-CN" sz="2800" baseline="-25000" dirty="0">
                <a:solidFill>
                  <a:srgbClr val="FF0000"/>
                </a:solidFill>
              </a:rPr>
              <a:t> </a:t>
            </a:r>
            <a:r>
              <a:rPr lang="en-US" altLang="zh-CN" sz="2800" dirty="0">
                <a:solidFill>
                  <a:srgbClr val="FF0000"/>
                </a:solidFill>
              </a:rPr>
              <a:t>=</a:t>
            </a:r>
            <a:r>
              <a:rPr lang="en-US" altLang="zh-CN" sz="2800" dirty="0" err="1">
                <a:solidFill>
                  <a:srgbClr val="FF0000"/>
                </a:solidFill>
              </a:rPr>
              <a:t>h</a:t>
            </a:r>
            <a:r>
              <a:rPr lang="en-US" altLang="zh-CN" sz="2800" dirty="0" err="1">
                <a:solidFill>
                  <a:srgbClr val="FF0000"/>
                </a:solidFill>
                <a:cs typeface="Times New Roman" panose="02020603050405020304" pitchFamily="18" charset="0"/>
              </a:rPr>
              <a:t>ν</a:t>
            </a:r>
            <a:r>
              <a:rPr lang="en-US" altLang="zh-CN" sz="2800" b="1" i="0" dirty="0">
                <a:solidFill>
                  <a:srgbClr val="C00000"/>
                </a:solidFill>
                <a:latin typeface="楷体" panose="02010609060101010101" pitchFamily="49" charset="-122"/>
                <a:ea typeface="楷体" panose="02010609060101010101" pitchFamily="49" charset="-122"/>
              </a:rPr>
              <a:t> (</a:t>
            </a:r>
            <a:r>
              <a:rPr lang="zh-CN" altLang="en-US" sz="2800" b="1" i="0" dirty="0">
                <a:solidFill>
                  <a:srgbClr val="C00000"/>
                </a:solidFill>
                <a:latin typeface="楷体" panose="02010609060101010101" pitchFamily="49" charset="-122"/>
                <a:ea typeface="楷体" panose="02010609060101010101" pitchFamily="49" charset="-122"/>
              </a:rPr>
              <a:t>能量子</a:t>
            </a:r>
            <a:r>
              <a:rPr lang="en-US" altLang="zh-CN" sz="2800" b="1" i="0" dirty="0">
                <a:solidFill>
                  <a:srgbClr val="C00000"/>
                </a:solidFill>
                <a:latin typeface="楷体" panose="02010609060101010101" pitchFamily="49" charset="-122"/>
                <a:ea typeface="楷体" panose="02010609060101010101" pitchFamily="49" charset="-122"/>
              </a:rPr>
              <a:t>)</a:t>
            </a:r>
            <a:r>
              <a:rPr lang="zh-CN" altLang="en-US" sz="2800" b="1" i="0" dirty="0">
                <a:solidFill>
                  <a:srgbClr val="C00000"/>
                </a:solidFill>
                <a:latin typeface="楷体" panose="02010609060101010101" pitchFamily="49" charset="-122"/>
                <a:ea typeface="楷体" panose="02010609060101010101" pitchFamily="49" charset="-122"/>
              </a:rPr>
              <a:t>的整数倍。</a:t>
            </a:r>
            <a:endParaRPr lang="zh-CN" altLang="en-US" sz="2800" b="1" dirty="0">
              <a:solidFill>
                <a:srgbClr val="C00000"/>
              </a:solidFill>
              <a:latin typeface="楷体" panose="02010609060101010101" pitchFamily="49" charset="-122"/>
              <a:ea typeface="楷体" panose="02010609060101010101" pitchFamily="49" charset="-122"/>
            </a:endParaRPr>
          </a:p>
        </p:txBody>
      </p:sp>
      <p:sp>
        <p:nvSpPr>
          <p:cNvPr id="16" name="Rectangle 4"/>
          <p:cNvSpPr>
            <a:spLocks noChangeArrowheads="1"/>
          </p:cNvSpPr>
          <p:nvPr/>
        </p:nvSpPr>
        <p:spPr bwMode="auto">
          <a:xfrm>
            <a:off x="2278673" y="621155"/>
            <a:ext cx="9001903"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kumimoji="0" lang="zh-CN" altLang="en-US" sz="2800" b="1" i="0" dirty="0">
                <a:solidFill>
                  <a:srgbClr val="9900CC"/>
                </a:solidFill>
                <a:latin typeface="Arial" panose="020B0604020202020204" pitchFamily="34" charset="0"/>
              </a:rPr>
              <a:t>原子</a:t>
            </a:r>
            <a:r>
              <a:rPr lang="zh-CN" altLang="en-US" sz="2800" b="1" i="0" dirty="0">
                <a:solidFill>
                  <a:srgbClr val="3E0000"/>
                </a:solidFill>
                <a:latin typeface="宋体" panose="02010600030101010101" pitchFamily="2" charset="-122"/>
              </a:rPr>
              <a:t>振子振动的能量是不连续的，只能取最小能量</a:t>
            </a:r>
            <a:r>
              <a:rPr lang="en-US" altLang="zh-CN" sz="2800" dirty="0">
                <a:solidFill>
                  <a:srgbClr val="FF0000"/>
                </a:solidFill>
              </a:rPr>
              <a:t>E</a:t>
            </a:r>
            <a:r>
              <a:rPr lang="en-US" altLang="zh-CN" sz="2800" i="0" baseline="-25000" dirty="0">
                <a:solidFill>
                  <a:srgbClr val="FF0000"/>
                </a:solidFill>
              </a:rPr>
              <a:t>0</a:t>
            </a:r>
            <a:r>
              <a:rPr lang="en-US" altLang="zh-CN" sz="2800" baseline="-25000" dirty="0">
                <a:solidFill>
                  <a:srgbClr val="FF0000"/>
                </a:solidFill>
              </a:rPr>
              <a:t> </a:t>
            </a:r>
            <a:r>
              <a:rPr lang="en-US" altLang="zh-CN" sz="2800" dirty="0">
                <a:solidFill>
                  <a:srgbClr val="FF0000"/>
                </a:solidFill>
              </a:rPr>
              <a:t>=</a:t>
            </a:r>
            <a:r>
              <a:rPr lang="en-US" altLang="zh-CN" sz="2800" dirty="0" err="1">
                <a:solidFill>
                  <a:srgbClr val="FF0000"/>
                </a:solidFill>
              </a:rPr>
              <a:t>h</a:t>
            </a:r>
            <a:r>
              <a:rPr lang="en-US" altLang="zh-CN" sz="2800" dirty="0" err="1">
                <a:solidFill>
                  <a:srgbClr val="FF0000"/>
                </a:solidFill>
                <a:cs typeface="Times New Roman" panose="02020603050405020304" pitchFamily="18" charset="0"/>
              </a:rPr>
              <a:t>ν</a:t>
            </a:r>
            <a:r>
              <a:rPr lang="en-US" altLang="zh-CN" sz="2800" dirty="0">
                <a:solidFill>
                  <a:srgbClr val="FF0000"/>
                </a:solidFill>
                <a:cs typeface="Times New Roman" panose="02020603050405020304" pitchFamily="18" charset="0"/>
              </a:rPr>
              <a:t> </a:t>
            </a:r>
            <a:r>
              <a:rPr lang="zh-CN" altLang="en-US" sz="2800" b="1" i="0" dirty="0">
                <a:solidFill>
                  <a:srgbClr val="3E0000"/>
                </a:solidFill>
                <a:latin typeface="宋体" panose="02010600030101010101" pitchFamily="2" charset="-122"/>
              </a:rPr>
              <a:t>的整数倍，即为  </a:t>
            </a:r>
            <a:r>
              <a:rPr lang="en-US" altLang="zh-CN" sz="2800" dirty="0">
                <a:solidFill>
                  <a:schemeClr val="accent2"/>
                </a:solidFill>
              </a:rPr>
              <a:t>E</a:t>
            </a:r>
            <a:r>
              <a:rPr lang="en-US" altLang="zh-CN" sz="2800" i="0" baseline="-25000" dirty="0">
                <a:solidFill>
                  <a:schemeClr val="accent2"/>
                </a:solidFill>
              </a:rPr>
              <a:t>0 </a:t>
            </a:r>
            <a:r>
              <a:rPr lang="zh-CN" altLang="en-US" sz="2800" dirty="0">
                <a:solidFill>
                  <a:schemeClr val="accent2"/>
                </a:solidFill>
              </a:rPr>
              <a:t>， </a:t>
            </a:r>
            <a:r>
              <a:rPr lang="en-US" altLang="zh-CN" sz="2800" i="0" dirty="0">
                <a:solidFill>
                  <a:schemeClr val="accent2"/>
                </a:solidFill>
              </a:rPr>
              <a:t>2</a:t>
            </a:r>
            <a:r>
              <a:rPr lang="en-US" altLang="zh-CN" sz="2800" dirty="0">
                <a:solidFill>
                  <a:schemeClr val="accent2"/>
                </a:solidFill>
              </a:rPr>
              <a:t>E</a:t>
            </a:r>
            <a:r>
              <a:rPr lang="en-US" altLang="zh-CN" sz="2800" i="0" baseline="-25000" dirty="0">
                <a:solidFill>
                  <a:schemeClr val="accent2"/>
                </a:solidFill>
              </a:rPr>
              <a:t>0</a:t>
            </a:r>
            <a:r>
              <a:rPr lang="zh-CN" altLang="en-US" sz="2800" dirty="0">
                <a:solidFill>
                  <a:schemeClr val="accent2"/>
                </a:solidFill>
              </a:rPr>
              <a:t>， </a:t>
            </a:r>
            <a:r>
              <a:rPr lang="en-US" altLang="zh-CN" sz="2800" i="0" dirty="0">
                <a:solidFill>
                  <a:schemeClr val="accent2"/>
                </a:solidFill>
              </a:rPr>
              <a:t>3</a:t>
            </a:r>
            <a:r>
              <a:rPr lang="en-US" altLang="zh-CN" sz="2800" dirty="0">
                <a:solidFill>
                  <a:schemeClr val="accent2"/>
                </a:solidFill>
              </a:rPr>
              <a:t>E</a:t>
            </a:r>
            <a:r>
              <a:rPr lang="en-US" altLang="zh-CN" sz="2800" i="0" baseline="-25000" dirty="0">
                <a:solidFill>
                  <a:schemeClr val="accent2"/>
                </a:solidFill>
              </a:rPr>
              <a:t>0</a:t>
            </a:r>
            <a:r>
              <a:rPr lang="zh-CN" altLang="en-US" sz="2800" dirty="0">
                <a:solidFill>
                  <a:schemeClr val="accent2"/>
                </a:solidFill>
              </a:rPr>
              <a:t>，</a:t>
            </a:r>
            <a:r>
              <a:rPr lang="en-US" altLang="zh-CN" sz="2800" dirty="0">
                <a:solidFill>
                  <a:schemeClr val="accent2"/>
                </a:solidFill>
              </a:rPr>
              <a:t>…</a:t>
            </a:r>
            <a:r>
              <a:rPr lang="zh-CN" altLang="en-US" sz="2800" dirty="0">
                <a:solidFill>
                  <a:schemeClr val="accent2"/>
                </a:solidFill>
              </a:rPr>
              <a:t>， </a:t>
            </a:r>
            <a:r>
              <a:rPr lang="en-US" altLang="zh-CN" sz="2800" dirty="0">
                <a:solidFill>
                  <a:schemeClr val="accent2"/>
                </a:solidFill>
              </a:rPr>
              <a:t>nE</a:t>
            </a:r>
            <a:r>
              <a:rPr lang="en-US" altLang="zh-CN" sz="2800" i="0" baseline="-25000" dirty="0">
                <a:solidFill>
                  <a:schemeClr val="accent2"/>
                </a:solidFill>
              </a:rPr>
              <a:t>0</a:t>
            </a:r>
            <a:r>
              <a:rPr lang="en-US" altLang="zh-CN" sz="2800" i="0" dirty="0">
                <a:solidFill>
                  <a:schemeClr val="accent2"/>
                </a:solidFill>
              </a:rPr>
              <a:t> </a:t>
            </a:r>
            <a:r>
              <a:rPr lang="en-US" altLang="zh-CN" sz="2800" dirty="0">
                <a:solidFill>
                  <a:schemeClr val="accent2"/>
                </a:solidFill>
              </a:rPr>
              <a:t/>
            </a:r>
            <a:br>
              <a:rPr lang="en-US" altLang="zh-CN" sz="2800" dirty="0">
                <a:solidFill>
                  <a:schemeClr val="accent2"/>
                </a:solidFill>
              </a:rPr>
            </a:br>
            <a:r>
              <a:rPr lang="en-US" altLang="zh-CN" sz="2800" dirty="0">
                <a:solidFill>
                  <a:srgbClr val="FF0000"/>
                </a:solidFill>
              </a:rPr>
              <a:t>E</a:t>
            </a:r>
            <a:r>
              <a:rPr lang="en-US" altLang="zh-CN" sz="2800" i="0" baseline="-25000" dirty="0">
                <a:solidFill>
                  <a:srgbClr val="FF0000"/>
                </a:solidFill>
              </a:rPr>
              <a:t>0</a:t>
            </a:r>
            <a:r>
              <a:rPr lang="en-US" altLang="zh-CN" sz="2800" baseline="-25000" dirty="0">
                <a:solidFill>
                  <a:srgbClr val="FF0000"/>
                </a:solidFill>
              </a:rPr>
              <a:t> </a:t>
            </a:r>
            <a:r>
              <a:rPr lang="en-US" altLang="zh-CN" sz="2800" dirty="0">
                <a:solidFill>
                  <a:srgbClr val="FF0000"/>
                </a:solidFill>
              </a:rPr>
              <a:t>=</a:t>
            </a:r>
            <a:r>
              <a:rPr lang="en-US" altLang="zh-CN" sz="2800" dirty="0" err="1">
                <a:solidFill>
                  <a:srgbClr val="FF0000"/>
                </a:solidFill>
              </a:rPr>
              <a:t>h</a:t>
            </a:r>
            <a:r>
              <a:rPr lang="en-US" altLang="zh-CN" sz="2800" dirty="0" err="1">
                <a:solidFill>
                  <a:srgbClr val="FF0000"/>
                </a:solidFill>
                <a:cs typeface="Times New Roman" panose="02020603050405020304" pitchFamily="18" charset="0"/>
              </a:rPr>
              <a:t>ν</a:t>
            </a:r>
            <a:r>
              <a:rPr lang="zh-CN" altLang="en-US" sz="2800" b="1" i="0" dirty="0">
                <a:solidFill>
                  <a:srgbClr val="009900"/>
                </a:solidFill>
                <a:latin typeface="宋体" panose="02010600030101010101" pitchFamily="2" charset="-122"/>
              </a:rPr>
              <a:t>同振子的频率成正比，</a:t>
            </a:r>
            <a:r>
              <a:rPr lang="zh-CN" altLang="en-US" sz="2800" b="1" i="0" dirty="0">
                <a:solidFill>
                  <a:srgbClr val="9900FF"/>
                </a:solidFill>
                <a:latin typeface="宋体" panose="02010600030101010101" pitchFamily="2" charset="-122"/>
              </a:rPr>
              <a:t>称为</a:t>
            </a:r>
            <a:r>
              <a:rPr lang="zh-CN" altLang="en-US" sz="2800" b="1" i="0" dirty="0">
                <a:solidFill>
                  <a:srgbClr val="FF0000"/>
                </a:solidFill>
                <a:latin typeface="宋体" panose="02010600030101010101" pitchFamily="2" charset="-122"/>
              </a:rPr>
              <a:t>能量子</a:t>
            </a:r>
            <a:r>
              <a:rPr lang="zh-CN" altLang="en-US" sz="2800" b="1" i="0" dirty="0">
                <a:solidFill>
                  <a:schemeClr val="accent2"/>
                </a:solidFill>
                <a:latin typeface="宋体" panose="02010600030101010101" pitchFamily="2" charset="-122"/>
              </a:rPr>
              <a:t>，</a:t>
            </a:r>
            <a:r>
              <a:rPr lang="zh-CN" altLang="en-US" sz="2800" b="1" i="0" dirty="0">
                <a:latin typeface="宋体" panose="02010600030101010101" pitchFamily="2" charset="-122"/>
              </a:rPr>
              <a:t>其中</a:t>
            </a:r>
            <a:r>
              <a:rPr lang="en-US" altLang="zh-CN" sz="2800" dirty="0">
                <a:solidFill>
                  <a:schemeClr val="accent2"/>
                </a:solidFill>
              </a:rPr>
              <a:t>h = </a:t>
            </a:r>
            <a:r>
              <a:rPr lang="en-US" altLang="zh-CN" sz="2800" i="0" dirty="0">
                <a:solidFill>
                  <a:schemeClr val="accent2"/>
                </a:solidFill>
              </a:rPr>
              <a:t>6.6260755×10 </a:t>
            </a:r>
            <a:r>
              <a:rPr lang="en-US" altLang="zh-CN" sz="2800" i="0" baseline="30000" dirty="0">
                <a:solidFill>
                  <a:schemeClr val="accent2"/>
                </a:solidFill>
              </a:rPr>
              <a:t>-34</a:t>
            </a:r>
            <a:r>
              <a:rPr lang="en-US" altLang="zh-CN" sz="2800" dirty="0">
                <a:solidFill>
                  <a:schemeClr val="accent2"/>
                </a:solidFill>
              </a:rPr>
              <a:t>  </a:t>
            </a:r>
            <a:r>
              <a:rPr lang="en-US" altLang="zh-CN" sz="2800" i="0" dirty="0">
                <a:solidFill>
                  <a:schemeClr val="accent2"/>
                </a:solidFill>
              </a:rPr>
              <a:t>J·s</a:t>
            </a:r>
            <a:r>
              <a:rPr lang="zh-CN" altLang="en-US" sz="2800" b="1" i="0" dirty="0">
                <a:latin typeface="宋体" panose="02010600030101010101" pitchFamily="2" charset="-122"/>
              </a:rPr>
              <a:t>称为</a:t>
            </a:r>
            <a:r>
              <a:rPr lang="zh-CN" altLang="en-US" sz="2800" b="1" i="0" dirty="0">
                <a:solidFill>
                  <a:srgbClr val="FF0066"/>
                </a:solidFill>
                <a:latin typeface="宋体" panose="02010600030101010101" pitchFamily="2" charset="-122"/>
              </a:rPr>
              <a:t>普朗克常数。</a:t>
            </a:r>
          </a:p>
        </p:txBody>
      </p:sp>
    </p:spTree>
    <p:extLst>
      <p:ext uri="{BB962C8B-B14F-4D97-AF65-F5344CB8AC3E}">
        <p14:creationId xmlns:p14="http://schemas.microsoft.com/office/powerpoint/2010/main" val="204922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ppt_x"/>
                                          </p:val>
                                        </p:tav>
                                        <p:tav tm="100000">
                                          <p:val>
                                            <p:strVal val="#ppt_x"/>
                                          </p:val>
                                        </p:tav>
                                      </p:tavLst>
                                    </p:anim>
                                    <p:anim calcmode="lin" valueType="num">
                                      <p:cBhvr additive="base">
                                        <p:cTn id="4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500" fill="hold"/>
                                        <p:tgtEl>
                                          <p:spTgt spid="10"/>
                                        </p:tgtEl>
                                        <p:attrNameLst>
                                          <p:attrName>ppt_x</p:attrName>
                                        </p:attrNameLst>
                                      </p:cBhvr>
                                      <p:tavLst>
                                        <p:tav tm="0">
                                          <p:val>
                                            <p:strVal val="#ppt_x"/>
                                          </p:val>
                                        </p:tav>
                                        <p:tav tm="100000">
                                          <p:val>
                                            <p:strVal val="#ppt_x"/>
                                          </p:val>
                                        </p:tav>
                                      </p:tavLst>
                                    </p:anim>
                                    <p:anim calcmode="lin" valueType="num">
                                      <p:cBhvr additive="base">
                                        <p:cTn id="4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500" fill="hold"/>
                                        <p:tgtEl>
                                          <p:spTgt spid="11"/>
                                        </p:tgtEl>
                                        <p:attrNameLst>
                                          <p:attrName>ppt_x</p:attrName>
                                        </p:attrNameLst>
                                      </p:cBhvr>
                                      <p:tavLst>
                                        <p:tav tm="0">
                                          <p:val>
                                            <p:strVal val="#ppt_x"/>
                                          </p:val>
                                        </p:tav>
                                        <p:tav tm="100000">
                                          <p:val>
                                            <p:strVal val="#ppt_x"/>
                                          </p:val>
                                        </p:tav>
                                      </p:tavLst>
                                    </p:anim>
                                    <p:anim calcmode="lin" valueType="num">
                                      <p:cBhvr additive="base">
                                        <p:cTn id="5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ppt_x"/>
                                          </p:val>
                                        </p:tav>
                                        <p:tav tm="100000">
                                          <p:val>
                                            <p:strVal val="#ppt_x"/>
                                          </p:val>
                                        </p:tav>
                                      </p:tavLst>
                                    </p:anim>
                                    <p:anim calcmode="lin" valueType="num">
                                      <p:cBhvr additive="base">
                                        <p:cTn id="6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additive="base">
                                        <p:cTn id="66" dur="500" fill="hold"/>
                                        <p:tgtEl>
                                          <p:spTgt spid="13"/>
                                        </p:tgtEl>
                                        <p:attrNameLst>
                                          <p:attrName>ppt_x</p:attrName>
                                        </p:attrNameLst>
                                      </p:cBhvr>
                                      <p:tavLst>
                                        <p:tav tm="0">
                                          <p:val>
                                            <p:strVal val="#ppt_x"/>
                                          </p:val>
                                        </p:tav>
                                        <p:tav tm="100000">
                                          <p:val>
                                            <p:strVal val="#ppt_x"/>
                                          </p:val>
                                        </p:tav>
                                      </p:tavLst>
                                    </p:anim>
                                    <p:anim calcmode="lin" valueType="num">
                                      <p:cBhvr additive="base">
                                        <p:cTn id="6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6">
                                            <p:txEl>
                                              <p:pRg st="0" end="0"/>
                                            </p:txEl>
                                          </p:spTgt>
                                        </p:tgtEl>
                                        <p:attrNameLst>
                                          <p:attrName>style.visibility</p:attrName>
                                        </p:attrNameLst>
                                      </p:cBhvr>
                                      <p:to>
                                        <p:strVal val="visible"/>
                                      </p:to>
                                    </p:set>
                                    <p:animEffect transition="in" filter="wipe(left)">
                                      <p:cBhvr>
                                        <p:cTn id="72" dur="500"/>
                                        <p:tgtEl>
                                          <p:spTgt spid="16">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500" fill="hold"/>
                                        <p:tgtEl>
                                          <p:spTgt spid="15"/>
                                        </p:tgtEl>
                                        <p:attrNameLst>
                                          <p:attrName>ppt_w</p:attrName>
                                        </p:attrNameLst>
                                      </p:cBhvr>
                                      <p:tavLst>
                                        <p:tav tm="0">
                                          <p:val>
                                            <p:fltVal val="0"/>
                                          </p:val>
                                        </p:tav>
                                        <p:tav tm="100000">
                                          <p:val>
                                            <p:strVal val="#ppt_w"/>
                                          </p:val>
                                        </p:tav>
                                      </p:tavLst>
                                    </p:anim>
                                    <p:anim calcmode="lin" valueType="num">
                                      <p:cBhvr>
                                        <p:cTn id="78" dur="500" fill="hold"/>
                                        <p:tgtEl>
                                          <p:spTgt spid="15"/>
                                        </p:tgtEl>
                                        <p:attrNameLst>
                                          <p:attrName>ppt_h</p:attrName>
                                        </p:attrNameLst>
                                      </p:cBhvr>
                                      <p:tavLst>
                                        <p:tav tm="0">
                                          <p:val>
                                            <p:fltVal val="0"/>
                                          </p:val>
                                        </p:tav>
                                        <p:tav tm="100000">
                                          <p:val>
                                            <p:strVal val="#ppt_h"/>
                                          </p:val>
                                        </p:tav>
                                      </p:tavLst>
                                    </p:anim>
                                    <p:animEffect transition="in" filter="fade">
                                      <p:cBhvr>
                                        <p:cTn id="7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1" grpId="0" animBg="1"/>
      <p:bldP spid="12" grpId="0"/>
      <p:bldP spid="13" grpId="0" animBg="1"/>
      <p:bldP spid="15" grpId="0"/>
      <p:bldP spid="16"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2"/>
          <p:cNvGrpSpPr>
            <a:grpSpLocks/>
          </p:cNvGrpSpPr>
          <p:nvPr/>
        </p:nvGrpSpPr>
        <p:grpSpPr bwMode="auto">
          <a:xfrm>
            <a:off x="7967663" y="809626"/>
            <a:ext cx="2449512" cy="3743325"/>
            <a:chOff x="4059" y="-153"/>
            <a:chExt cx="1543" cy="2358"/>
          </a:xfrm>
        </p:grpSpPr>
        <p:pic>
          <p:nvPicPr>
            <p:cNvPr id="15" name="Picture 3" descr="1921-Einste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 y="-153"/>
              <a:ext cx="1521" cy="2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4"/>
            <p:cNvSpPr>
              <a:spLocks noChangeArrowheads="1"/>
            </p:cNvSpPr>
            <p:nvPr/>
          </p:nvSpPr>
          <p:spPr bwMode="auto">
            <a:xfrm>
              <a:off x="4059" y="1842"/>
              <a:ext cx="1543" cy="3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auto">
                <a:spcBef>
                  <a:spcPct val="0"/>
                </a:spcBef>
                <a:spcAft>
                  <a:spcPts val="0"/>
                </a:spcAft>
                <a:buNone/>
                <a:defRPr/>
              </a:pPr>
              <a:endParaRPr lang="zh-CN" altLang="en-US" sz="2800" b="1" i="0" kern="0">
                <a:solidFill>
                  <a:srgbClr val="000000"/>
                </a:solidFill>
              </a:endParaRPr>
            </a:p>
          </p:txBody>
        </p:sp>
      </p:grpSp>
      <p:sp>
        <p:nvSpPr>
          <p:cNvPr id="18" name="Text Box 6"/>
          <p:cNvSpPr txBox="1">
            <a:spLocks noChangeArrowheads="1"/>
          </p:cNvSpPr>
          <p:nvPr/>
        </p:nvSpPr>
        <p:spPr bwMode="auto">
          <a:xfrm>
            <a:off x="2570163" y="4531519"/>
            <a:ext cx="532765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auto">
              <a:spcBef>
                <a:spcPct val="0"/>
              </a:spcBef>
              <a:spcAft>
                <a:spcPts val="0"/>
              </a:spcAft>
              <a:buNone/>
              <a:defRPr/>
            </a:pPr>
            <a:r>
              <a:rPr lang="zh-CN" altLang="en-US" sz="2800" b="1" i="0" kern="0" dirty="0">
                <a:solidFill>
                  <a:srgbClr val="0000FF"/>
                </a:solidFill>
              </a:rPr>
              <a:t>光的发射、传播、吸收都是</a:t>
            </a:r>
          </a:p>
          <a:p>
            <a:pPr fontAlgn="auto">
              <a:spcBef>
                <a:spcPct val="0"/>
              </a:spcBef>
              <a:spcAft>
                <a:spcPts val="0"/>
              </a:spcAft>
              <a:buNone/>
              <a:defRPr/>
            </a:pPr>
            <a:r>
              <a:rPr lang="zh-CN" altLang="en-US" sz="2800" b="1" i="0" kern="0" dirty="0">
                <a:solidFill>
                  <a:srgbClr val="0000FF"/>
                </a:solidFill>
              </a:rPr>
              <a:t>量子化的，一束光就是以速</a:t>
            </a:r>
          </a:p>
          <a:p>
            <a:pPr fontAlgn="auto">
              <a:spcBef>
                <a:spcPct val="0"/>
              </a:spcBef>
              <a:spcAft>
                <a:spcPts val="0"/>
              </a:spcAft>
              <a:buNone/>
              <a:defRPr/>
            </a:pPr>
            <a:r>
              <a:rPr lang="zh-CN" altLang="en-US" sz="2800" b="1" i="0" kern="0" dirty="0">
                <a:solidFill>
                  <a:srgbClr val="0000FF"/>
                </a:solidFill>
              </a:rPr>
              <a:t>率 </a:t>
            </a:r>
            <a:r>
              <a:rPr lang="en-US" altLang="zh-CN" sz="2800" b="1" i="0" kern="0" dirty="0">
                <a:solidFill>
                  <a:srgbClr val="FF0000"/>
                </a:solidFill>
              </a:rPr>
              <a:t>c</a:t>
            </a:r>
            <a:r>
              <a:rPr lang="en-US" altLang="zh-CN" sz="2800" b="1" i="0" kern="0" dirty="0">
                <a:solidFill>
                  <a:srgbClr val="0000FF"/>
                </a:solidFill>
              </a:rPr>
              <a:t> </a:t>
            </a:r>
            <a:r>
              <a:rPr lang="zh-CN" altLang="en-US" sz="2800" b="1" i="0" kern="0" dirty="0">
                <a:solidFill>
                  <a:srgbClr val="0000FF"/>
                </a:solidFill>
              </a:rPr>
              <a:t>运动的一束光子流。</a:t>
            </a:r>
            <a:endParaRPr lang="zh-CN" altLang="en-US" sz="2800" i="0" kern="0" dirty="0">
              <a:solidFill>
                <a:srgbClr val="0000FF"/>
              </a:solidFill>
            </a:endParaRPr>
          </a:p>
        </p:txBody>
      </p:sp>
      <p:sp>
        <p:nvSpPr>
          <p:cNvPr id="19" name="Text Box 7"/>
          <p:cNvSpPr txBox="1">
            <a:spLocks noChangeArrowheads="1"/>
          </p:cNvSpPr>
          <p:nvPr/>
        </p:nvSpPr>
        <p:spPr bwMode="auto">
          <a:xfrm>
            <a:off x="3098800" y="6094413"/>
            <a:ext cx="21351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auto">
              <a:spcBef>
                <a:spcPct val="50000"/>
              </a:spcBef>
              <a:spcAft>
                <a:spcPts val="0"/>
              </a:spcAft>
              <a:buNone/>
              <a:defRPr/>
            </a:pPr>
            <a:r>
              <a:rPr lang="zh-CN" altLang="en-US" sz="2800" b="1" i="0" kern="0" dirty="0">
                <a:solidFill>
                  <a:srgbClr val="FF00FF"/>
                </a:solidFill>
              </a:rPr>
              <a:t>光子能量 </a:t>
            </a:r>
          </a:p>
        </p:txBody>
      </p:sp>
      <p:graphicFrame>
        <p:nvGraphicFramePr>
          <p:cNvPr id="20" name="Object 8"/>
          <p:cNvGraphicFramePr>
            <a:graphicFrameLocks noChangeAspect="1"/>
          </p:cNvGraphicFramePr>
          <p:nvPr/>
        </p:nvGraphicFramePr>
        <p:xfrm>
          <a:off x="4683126" y="6094414"/>
          <a:ext cx="1387475" cy="509587"/>
        </p:xfrm>
        <a:graphic>
          <a:graphicData uri="http://schemas.openxmlformats.org/presentationml/2006/ole">
            <mc:AlternateContent xmlns:mc="http://schemas.openxmlformats.org/markup-compatibility/2006">
              <mc:Choice xmlns:v="urn:schemas-microsoft-com:vml" Requires="v">
                <p:oleObj spid="_x0000_s287884" name="公式" r:id="rId4" imgW="482181" imgH="177646" progId="Equation.3">
                  <p:embed/>
                </p:oleObj>
              </mc:Choice>
              <mc:Fallback>
                <p:oleObj name="公式" r:id="rId4" imgW="482181" imgH="1776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26" y="6094414"/>
                        <a:ext cx="1387475"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Rectangle 10"/>
          <p:cNvSpPr>
            <a:spLocks noChangeArrowheads="1"/>
          </p:cNvSpPr>
          <p:nvPr/>
        </p:nvSpPr>
        <p:spPr bwMode="auto">
          <a:xfrm>
            <a:off x="2495551" y="3961136"/>
            <a:ext cx="48482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auto">
              <a:spcBef>
                <a:spcPct val="0"/>
              </a:spcBef>
              <a:spcAft>
                <a:spcPts val="0"/>
              </a:spcAft>
              <a:buNone/>
              <a:defRPr/>
            </a:pPr>
            <a:r>
              <a:rPr lang="zh-CN" altLang="en-US" sz="2800" b="1" i="0" kern="0" dirty="0">
                <a:solidFill>
                  <a:srgbClr val="FF0000"/>
                </a:solidFill>
              </a:rPr>
              <a:t>发展了普朗克开创的量子论：</a:t>
            </a:r>
          </a:p>
        </p:txBody>
      </p:sp>
      <p:sp>
        <p:nvSpPr>
          <p:cNvPr id="23" name="Text Box 13"/>
          <p:cNvSpPr txBox="1">
            <a:spLocks noChangeArrowheads="1"/>
          </p:cNvSpPr>
          <p:nvPr/>
        </p:nvSpPr>
        <p:spPr bwMode="auto">
          <a:xfrm>
            <a:off x="2100263" y="1195388"/>
            <a:ext cx="5638800" cy="2654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i="0" dirty="0">
                <a:solidFill>
                  <a:srgbClr val="009900"/>
                </a:solidFill>
                <a:latin typeface="Century Schoolbook" panose="02040604050505020304" pitchFamily="18" charset="0"/>
              </a:rPr>
              <a:t>     </a:t>
            </a:r>
            <a:r>
              <a:rPr lang="zh-CN" altLang="en-US" sz="2800" b="1" i="0" dirty="0">
                <a:solidFill>
                  <a:srgbClr val="009900"/>
                </a:solidFill>
                <a:latin typeface="Century Schoolbook" panose="02040604050505020304" pitchFamily="18" charset="0"/>
              </a:rPr>
              <a:t>光不仅在发射和吸收时以能量为</a:t>
            </a:r>
            <a:r>
              <a:rPr lang="en-US" altLang="zh-CN" sz="2800" b="1" dirty="0">
                <a:solidFill>
                  <a:srgbClr val="FF0000"/>
                </a:solidFill>
                <a:latin typeface="Century Schoolbook" panose="02040604050505020304" pitchFamily="18" charset="0"/>
                <a:sym typeface="Symbol" panose="05050102010706020507" pitchFamily="18" charset="2"/>
              </a:rPr>
              <a:t>h</a:t>
            </a:r>
            <a:r>
              <a:rPr lang="zh-CN" altLang="en-US" sz="2800" b="1" i="0" dirty="0">
                <a:solidFill>
                  <a:srgbClr val="009900"/>
                </a:solidFill>
                <a:latin typeface="Century Schoolbook" panose="02040604050505020304" pitchFamily="18" charset="0"/>
                <a:sym typeface="Symbol" panose="05050102010706020507" pitchFamily="18" charset="2"/>
              </a:rPr>
              <a:t>的微粒形式出现，而且在空间传播时也是如此。也就是说，</a:t>
            </a:r>
            <a:r>
              <a:rPr lang="zh-CN" altLang="en-US" sz="2800" b="1" i="0" dirty="0">
                <a:solidFill>
                  <a:srgbClr val="009900"/>
                </a:solidFill>
                <a:latin typeface="Century Schoolbook" panose="02040604050505020304" pitchFamily="18" charset="0"/>
              </a:rPr>
              <a:t>频率为</a:t>
            </a:r>
            <a:r>
              <a:rPr lang="zh-CN" altLang="en-US" sz="2800" b="1" dirty="0">
                <a:solidFill>
                  <a:srgbClr val="FF0000"/>
                </a:solidFill>
                <a:latin typeface="Century Schoolbook" panose="02040604050505020304" pitchFamily="18" charset="0"/>
                <a:sym typeface="Symbol" panose="05050102010706020507" pitchFamily="18" charset="2"/>
              </a:rPr>
              <a:t></a:t>
            </a:r>
            <a:r>
              <a:rPr lang="zh-CN" altLang="en-US" sz="2800" dirty="0">
                <a:solidFill>
                  <a:srgbClr val="009900"/>
                </a:solidFill>
                <a:latin typeface="Century Schoolbook" panose="02040604050505020304" pitchFamily="18" charset="0"/>
                <a:sym typeface="Symbol" panose="05050102010706020507" pitchFamily="18" charset="2"/>
              </a:rPr>
              <a:t> </a:t>
            </a:r>
            <a:r>
              <a:rPr lang="zh-CN" altLang="en-US" sz="2800" b="1" i="0" dirty="0">
                <a:solidFill>
                  <a:srgbClr val="009900"/>
                </a:solidFill>
                <a:latin typeface="Century Schoolbook" panose="02040604050505020304" pitchFamily="18" charset="0"/>
                <a:sym typeface="Symbol" panose="05050102010706020507" pitchFamily="18" charset="2"/>
              </a:rPr>
              <a:t>的</a:t>
            </a:r>
            <a:r>
              <a:rPr lang="zh-CN" altLang="en-US" sz="2800" b="1" i="0" dirty="0">
                <a:solidFill>
                  <a:srgbClr val="009900"/>
                </a:solidFill>
                <a:latin typeface="Century Schoolbook" panose="02040604050505020304" pitchFamily="18" charset="0"/>
              </a:rPr>
              <a:t>光是由大量能量为 </a:t>
            </a:r>
            <a:r>
              <a:rPr lang="en-US" altLang="zh-CN" sz="2800" b="1" dirty="0">
                <a:solidFill>
                  <a:srgbClr val="FF0000"/>
                </a:solidFill>
                <a:latin typeface="Century Schoolbook" panose="02040604050505020304" pitchFamily="18" charset="0"/>
                <a:sym typeface="Symbol" panose="05050102010706020507" pitchFamily="18" charset="2"/>
              </a:rPr>
              <a:t>h  </a:t>
            </a:r>
            <a:r>
              <a:rPr lang="zh-CN" altLang="en-US" sz="2800" b="1" i="0" dirty="0">
                <a:solidFill>
                  <a:srgbClr val="009900"/>
                </a:solidFill>
                <a:latin typeface="Century Schoolbook" panose="02040604050505020304" pitchFamily="18" charset="0"/>
                <a:sym typeface="Symbol" panose="05050102010706020507" pitchFamily="18" charset="2"/>
              </a:rPr>
              <a:t>光子组成的粒子流，这些光子沿光的传播方向以光速 </a:t>
            </a:r>
            <a:r>
              <a:rPr lang="en-US" altLang="zh-CN" sz="2800" b="1" dirty="0">
                <a:solidFill>
                  <a:srgbClr val="FF0000"/>
                </a:solidFill>
                <a:latin typeface="Century Schoolbook" panose="02040604050505020304" pitchFamily="18" charset="0"/>
                <a:sym typeface="Symbol" panose="05050102010706020507" pitchFamily="18" charset="2"/>
              </a:rPr>
              <a:t>c</a:t>
            </a:r>
            <a:r>
              <a:rPr lang="en-US" altLang="zh-CN" sz="2800" dirty="0">
                <a:solidFill>
                  <a:srgbClr val="009900"/>
                </a:solidFill>
                <a:latin typeface="Century Schoolbook" panose="02040604050505020304" pitchFamily="18" charset="0"/>
                <a:sym typeface="Symbol" panose="05050102010706020507" pitchFamily="18" charset="2"/>
              </a:rPr>
              <a:t> </a:t>
            </a:r>
            <a:r>
              <a:rPr lang="zh-CN" altLang="en-US" sz="2800" b="1" i="0" dirty="0">
                <a:solidFill>
                  <a:srgbClr val="009900"/>
                </a:solidFill>
                <a:latin typeface="Century Schoolbook" panose="02040604050505020304" pitchFamily="18" charset="0"/>
                <a:sym typeface="Symbol" panose="05050102010706020507" pitchFamily="18" charset="2"/>
              </a:rPr>
              <a:t>运动。</a:t>
            </a:r>
          </a:p>
        </p:txBody>
      </p:sp>
      <p:sp>
        <p:nvSpPr>
          <p:cNvPr id="24" name="Text Box 3"/>
          <p:cNvSpPr txBox="1">
            <a:spLocks noChangeArrowheads="1"/>
          </p:cNvSpPr>
          <p:nvPr/>
        </p:nvSpPr>
        <p:spPr bwMode="auto">
          <a:xfrm>
            <a:off x="2086571" y="480220"/>
            <a:ext cx="4570482" cy="523220"/>
          </a:xfrm>
          <a:prstGeom prst="rect">
            <a:avLst/>
          </a:prstGeom>
          <a:noFill/>
          <a:ln w="9525">
            <a:noFill/>
            <a:miter lim="800000"/>
            <a:headEnd/>
            <a:tailEnd/>
          </a:ln>
          <a:effectLst/>
        </p:spPr>
        <p:txBody>
          <a:bodyPr wrap="none">
            <a:spAutoFit/>
          </a:bodyPr>
          <a:lstStyle/>
          <a:p>
            <a:pPr>
              <a:defRPr/>
            </a:pPr>
            <a:r>
              <a:rPr lang="zh-CN" altLang="en-US" sz="2800" b="1" i="0" dirty="0">
                <a:solidFill>
                  <a:srgbClr val="C00000"/>
                </a:solidFill>
                <a:effectLst>
                  <a:outerShdw blurRad="38100" dist="38100" dir="2700000" algn="tl">
                    <a:srgbClr val="FFFFFF"/>
                  </a:outerShdw>
                </a:effectLst>
                <a:latin typeface="宋体" pitchFamily="2" charset="-122"/>
              </a:rPr>
              <a:t>爱因斯坦光量子假设 </a:t>
            </a:r>
            <a:r>
              <a:rPr lang="en-US" altLang="zh-CN" sz="2800" b="1" i="0" dirty="0">
                <a:solidFill>
                  <a:srgbClr val="C00000"/>
                </a:solidFill>
                <a:effectLst>
                  <a:outerShdw blurRad="38100" dist="38100" dir="2700000" algn="tl">
                    <a:srgbClr val="FFFFFF"/>
                  </a:outerShdw>
                </a:effectLst>
              </a:rPr>
              <a:t>(1905)</a:t>
            </a:r>
          </a:p>
        </p:txBody>
      </p:sp>
    </p:spTree>
    <p:extLst>
      <p:ext uri="{BB962C8B-B14F-4D97-AF65-F5344CB8AC3E}">
        <p14:creationId xmlns:p14="http://schemas.microsoft.com/office/powerpoint/2010/main" val="373899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19" grpId="0" autoUpdateAnimBg="0"/>
      <p:bldP spid="22" grpId="0" autoUpdateAnimBg="0"/>
      <p:bldP spid="23"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6" name="Text Box 4"/>
          <p:cNvSpPr txBox="1">
            <a:spLocks noChangeArrowheads="1"/>
          </p:cNvSpPr>
          <p:nvPr/>
        </p:nvSpPr>
        <p:spPr bwMode="auto">
          <a:xfrm>
            <a:off x="2218376" y="380268"/>
            <a:ext cx="7543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dirty="0">
                <a:latin typeface="宋体" panose="02010600030101010101" pitchFamily="2" charset="-122"/>
              </a:rPr>
              <a:t>为了解释光电效应，爱因斯坦假设</a:t>
            </a:r>
          </a:p>
        </p:txBody>
      </p:sp>
      <p:sp>
        <p:nvSpPr>
          <p:cNvPr id="54277" name="Rectangle 5"/>
          <p:cNvSpPr>
            <a:spLocks noChangeArrowheads="1"/>
          </p:cNvSpPr>
          <p:nvPr/>
        </p:nvSpPr>
        <p:spPr bwMode="auto">
          <a:xfrm>
            <a:off x="2094551" y="1074942"/>
            <a:ext cx="7791450" cy="954087"/>
          </a:xfrm>
          <a:prstGeom prst="rect">
            <a:avLst/>
          </a:prstGeom>
          <a:noFill/>
          <a:ln w="9525">
            <a:noFill/>
            <a:miter lim="800000"/>
            <a:headEnd/>
            <a:tailEnd/>
          </a:ln>
          <a:effectLst/>
        </p:spPr>
        <p:txBody>
          <a:bodyPr>
            <a:spAutoFit/>
          </a:bodyPr>
          <a:lstStyle/>
          <a:p>
            <a:pPr marL="487363" indent="-487363">
              <a:defRPr/>
            </a:pPr>
            <a:r>
              <a:rPr lang="en-US" altLang="zh-CN" sz="2800" b="1" i="0" dirty="0"/>
              <a:t>(1) </a:t>
            </a:r>
            <a:r>
              <a:rPr lang="zh-CN" altLang="en-US" sz="2800" b="1" i="0" dirty="0">
                <a:solidFill>
                  <a:srgbClr val="FF00FF"/>
                </a:solidFill>
              </a:rPr>
              <a:t>光是由一颗一颗的光子（</a:t>
            </a:r>
            <a:r>
              <a:rPr lang="zh-CN" altLang="en-US" sz="2800" b="1" i="0" dirty="0">
                <a:solidFill>
                  <a:srgbClr val="008000"/>
                </a:solidFill>
                <a:latin typeface="宋体" pitchFamily="2" charset="-122"/>
              </a:rPr>
              <a:t>光量子</a:t>
            </a:r>
            <a:r>
              <a:rPr lang="zh-CN" altLang="en-US" sz="2800" b="1" i="0" dirty="0">
                <a:solidFill>
                  <a:srgbClr val="FF00FF"/>
                </a:solidFill>
                <a:effectLst>
                  <a:outerShdw blurRad="38100" dist="38100" dir="2700000" algn="tl">
                    <a:srgbClr val="000000"/>
                  </a:outerShdw>
                </a:effectLst>
                <a:latin typeface="宋体" pitchFamily="2" charset="-122"/>
              </a:rPr>
              <a:t>）</a:t>
            </a:r>
            <a:r>
              <a:rPr lang="zh-CN" altLang="en-US" sz="2800" b="1" i="0" dirty="0">
                <a:solidFill>
                  <a:srgbClr val="FF00FF"/>
                </a:solidFill>
              </a:rPr>
              <a:t>组成。每个光子的能量与其频率成正比，即</a:t>
            </a:r>
          </a:p>
        </p:txBody>
      </p:sp>
      <p:sp>
        <p:nvSpPr>
          <p:cNvPr id="54279" name="Rectangle 7"/>
          <p:cNvSpPr>
            <a:spLocks noChangeArrowheads="1"/>
          </p:cNvSpPr>
          <p:nvPr/>
        </p:nvSpPr>
        <p:spPr bwMode="auto">
          <a:xfrm>
            <a:off x="4121575" y="1976271"/>
            <a:ext cx="2057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b="1" dirty="0">
                <a:solidFill>
                  <a:schemeClr val="accent2"/>
                </a:solidFill>
              </a:rPr>
              <a:t>E = </a:t>
            </a:r>
            <a:r>
              <a:rPr lang="en-US" altLang="zh-CN" sz="2800" b="1" dirty="0" err="1">
                <a:solidFill>
                  <a:schemeClr val="accent2"/>
                </a:solidFill>
              </a:rPr>
              <a:t>h</a:t>
            </a:r>
            <a:r>
              <a:rPr lang="en-US" altLang="zh-CN" sz="2800" b="1" dirty="0" err="1">
                <a:solidFill>
                  <a:schemeClr val="accent2"/>
                </a:solidFill>
                <a:latin typeface="Symbol" panose="05050102010706020507" pitchFamily="18" charset="2"/>
              </a:rPr>
              <a:t>n</a:t>
            </a:r>
            <a:endParaRPr lang="en-US" altLang="zh-CN" sz="2800" b="1" dirty="0">
              <a:solidFill>
                <a:schemeClr val="accent2"/>
              </a:solidFill>
              <a:latin typeface="Symbol" panose="05050102010706020507" pitchFamily="18" charset="2"/>
            </a:endParaRPr>
          </a:p>
        </p:txBody>
      </p:sp>
      <p:sp>
        <p:nvSpPr>
          <p:cNvPr id="54283" name="Rectangle 11"/>
          <p:cNvSpPr>
            <a:spLocks noChangeArrowheads="1"/>
          </p:cNvSpPr>
          <p:nvPr/>
        </p:nvSpPr>
        <p:spPr bwMode="auto">
          <a:xfrm>
            <a:off x="2174081" y="2478520"/>
            <a:ext cx="77724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7850" indent="-57785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sz="2800" b="1" i="0" dirty="0"/>
              <a:t>(2) </a:t>
            </a:r>
            <a:r>
              <a:rPr lang="zh-CN" altLang="en-US" sz="2800" b="1" i="0" dirty="0"/>
              <a:t>一个光子只能整个地被电子吸收或放出。光量子具有“整体性”。</a:t>
            </a:r>
          </a:p>
        </p:txBody>
      </p:sp>
      <p:sp>
        <p:nvSpPr>
          <p:cNvPr id="121863" name="矩形 9"/>
          <p:cNvSpPr>
            <a:spLocks noChangeArrowheads="1"/>
          </p:cNvSpPr>
          <p:nvPr/>
        </p:nvSpPr>
        <p:spPr bwMode="auto">
          <a:xfrm>
            <a:off x="2063750" y="3260390"/>
            <a:ext cx="4718298"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fontAlgn="b" hangingPunct="1">
              <a:spcBef>
                <a:spcPct val="50000"/>
              </a:spcBef>
            </a:pPr>
            <a:r>
              <a:rPr lang="zh-CN" altLang="en-US" sz="2800" b="1" i="0" dirty="0">
                <a:solidFill>
                  <a:srgbClr val="9900CC"/>
                </a:solidFill>
                <a:ea typeface="楷体_GB2312" pitchFamily="49" charset="-122"/>
              </a:rPr>
              <a:t>当采用了光量子概念后，光电效应问题迎刃而解。当光量子射到金属表面时，一个光子的能量可能立即被一个电子吸收。但只当入射光频率足够大，即每一个光子的能量足够大时，电子才可能克服脱出功而逸出金属表面。</a:t>
            </a:r>
          </a:p>
        </p:txBody>
      </p:sp>
      <p:pic>
        <p:nvPicPr>
          <p:cNvPr id="8" name="Picture 5" descr="Diagram of photoelectric eff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72" y="3882101"/>
            <a:ext cx="381000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276">
                                            <p:txEl>
                                              <p:pRg st="0" end="0"/>
                                            </p:txEl>
                                          </p:spTgt>
                                        </p:tgtEl>
                                        <p:attrNameLst>
                                          <p:attrName>style.visibility</p:attrName>
                                        </p:attrNameLst>
                                      </p:cBhvr>
                                      <p:to>
                                        <p:strVal val="visible"/>
                                      </p:to>
                                    </p:set>
                                    <p:animEffect transition="in" filter="wipe(left)">
                                      <p:cBhvr>
                                        <p:cTn id="7" dur="500"/>
                                        <p:tgtEl>
                                          <p:spTgt spid="5427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277">
                                            <p:txEl>
                                              <p:pRg st="0" end="0"/>
                                            </p:txEl>
                                          </p:spTgt>
                                        </p:tgtEl>
                                        <p:attrNameLst>
                                          <p:attrName>style.visibility</p:attrName>
                                        </p:attrNameLst>
                                      </p:cBhvr>
                                      <p:to>
                                        <p:strVal val="visible"/>
                                      </p:to>
                                    </p:set>
                                    <p:animEffect transition="in" filter="wipe(left)">
                                      <p:cBhvr>
                                        <p:cTn id="12" dur="500"/>
                                        <p:tgtEl>
                                          <p:spTgt spid="5427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4279">
                                            <p:txEl>
                                              <p:pRg st="0" end="0"/>
                                            </p:txEl>
                                          </p:spTgt>
                                        </p:tgtEl>
                                        <p:attrNameLst>
                                          <p:attrName>style.visibility</p:attrName>
                                        </p:attrNameLst>
                                      </p:cBhvr>
                                      <p:to>
                                        <p:strVal val="visible"/>
                                      </p:to>
                                    </p:set>
                                    <p:animEffect transition="in" filter="wipe(left)">
                                      <p:cBhvr>
                                        <p:cTn id="17" dur="500"/>
                                        <p:tgtEl>
                                          <p:spTgt spid="54279">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4283">
                                            <p:txEl>
                                              <p:pRg st="0" end="0"/>
                                            </p:txEl>
                                          </p:spTgt>
                                        </p:tgtEl>
                                        <p:attrNameLst>
                                          <p:attrName>style.visibility</p:attrName>
                                        </p:attrNameLst>
                                      </p:cBhvr>
                                      <p:to>
                                        <p:strVal val="visible"/>
                                      </p:to>
                                    </p:set>
                                    <p:animEffect transition="in" filter="wipe(left)">
                                      <p:cBhvr>
                                        <p:cTn id="22" dur="500"/>
                                        <p:tgtEl>
                                          <p:spTgt spid="54283">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21863"/>
                                        </p:tgtEl>
                                        <p:attrNameLst>
                                          <p:attrName>style.visibility</p:attrName>
                                        </p:attrNameLst>
                                      </p:cBhvr>
                                      <p:to>
                                        <p:strVal val="visible"/>
                                      </p:to>
                                    </p:set>
                                    <p:animEffect transition="in" filter="fade">
                                      <p:cBhvr>
                                        <p:cTn id="27" dur="1000"/>
                                        <p:tgtEl>
                                          <p:spTgt spid="121863"/>
                                        </p:tgtEl>
                                      </p:cBhvr>
                                    </p:animEffect>
                                    <p:anim calcmode="lin" valueType="num">
                                      <p:cBhvr>
                                        <p:cTn id="28" dur="1000" fill="hold"/>
                                        <p:tgtEl>
                                          <p:spTgt spid="121863"/>
                                        </p:tgtEl>
                                        <p:attrNameLst>
                                          <p:attrName>ppt_x</p:attrName>
                                        </p:attrNameLst>
                                      </p:cBhvr>
                                      <p:tavLst>
                                        <p:tav tm="0">
                                          <p:val>
                                            <p:strVal val="#ppt_x"/>
                                          </p:val>
                                        </p:tav>
                                        <p:tav tm="100000">
                                          <p:val>
                                            <p:strVal val="#ppt_x"/>
                                          </p:val>
                                        </p:tav>
                                      </p:tavLst>
                                    </p:anim>
                                    <p:anim calcmode="lin" valueType="num">
                                      <p:cBhvr>
                                        <p:cTn id="29" dur="1000" fill="hold"/>
                                        <p:tgtEl>
                                          <p:spTgt spid="1218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build="p" autoUpdateAnimBg="0"/>
      <p:bldP spid="54277" grpId="0" build="p" autoUpdateAnimBg="0"/>
      <p:bldP spid="54279" grpId="0" build="p" autoUpdateAnimBg="0"/>
      <p:bldP spid="54283" grpId="0" build="p" autoUpdateAnimBg="0"/>
      <p:bldP spid="12186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8059546" y="2651456"/>
            <a:ext cx="906017" cy="523220"/>
          </a:xfrm>
          <a:prstGeom prst="rect">
            <a:avLst/>
          </a:prstGeom>
        </p:spPr>
        <p:txBody>
          <a:bodyPr wrap="none">
            <a:spAutoFit/>
          </a:bodyPr>
          <a:lstStyle/>
          <a:p>
            <a:r>
              <a:rPr lang="zh-CN" altLang="en-US" sz="2800" b="1" i="0" dirty="0">
                <a:solidFill>
                  <a:srgbClr val="3E0000"/>
                </a:solidFill>
                <a:effectLst>
                  <a:outerShdw blurRad="38100" dist="38100" dir="2700000" algn="tl">
                    <a:srgbClr val="FFFFFF"/>
                  </a:outerShdw>
                </a:effectLst>
              </a:rPr>
              <a:t>初态</a:t>
            </a:r>
            <a:endParaRPr lang="zh-CN" altLang="en-US" sz="2800" dirty="0">
              <a:solidFill>
                <a:srgbClr val="3E0000"/>
              </a:solidFill>
            </a:endParaRPr>
          </a:p>
        </p:txBody>
      </p:sp>
      <p:sp>
        <p:nvSpPr>
          <p:cNvPr id="81" name="矩形 80"/>
          <p:cNvSpPr/>
          <p:nvPr/>
        </p:nvSpPr>
        <p:spPr>
          <a:xfrm>
            <a:off x="2147860" y="286517"/>
            <a:ext cx="3430747" cy="523220"/>
          </a:xfrm>
          <a:prstGeom prst="rect">
            <a:avLst/>
          </a:prstGeom>
        </p:spPr>
        <p:txBody>
          <a:bodyPr wrap="none">
            <a:spAutoFit/>
          </a:bodyPr>
          <a:lstStyle/>
          <a:p>
            <a:pPr eaLnBrk="1" hangingPunct="1">
              <a:spcBef>
                <a:spcPct val="50000"/>
              </a:spcBef>
            </a:pPr>
            <a:r>
              <a:rPr lang="zh-CN" altLang="en-US" sz="2800" b="1" i="0" dirty="0">
                <a:solidFill>
                  <a:srgbClr val="FF0000"/>
                </a:solidFill>
              </a:rPr>
              <a:t>对光电效应的解释：</a:t>
            </a:r>
          </a:p>
        </p:txBody>
      </p:sp>
      <p:grpSp>
        <p:nvGrpSpPr>
          <p:cNvPr id="82" name="Group 28"/>
          <p:cNvGrpSpPr>
            <a:grpSpLocks/>
          </p:cNvGrpSpPr>
          <p:nvPr/>
        </p:nvGrpSpPr>
        <p:grpSpPr bwMode="auto">
          <a:xfrm>
            <a:off x="5684323" y="1116696"/>
            <a:ext cx="4392488" cy="1424333"/>
            <a:chOff x="2304" y="1296"/>
            <a:chExt cx="3024" cy="864"/>
          </a:xfrm>
        </p:grpSpPr>
        <p:grpSp>
          <p:nvGrpSpPr>
            <p:cNvPr id="83" name="Group 29"/>
            <p:cNvGrpSpPr>
              <a:grpSpLocks/>
            </p:cNvGrpSpPr>
            <p:nvPr/>
          </p:nvGrpSpPr>
          <p:grpSpPr bwMode="auto">
            <a:xfrm>
              <a:off x="2304" y="1296"/>
              <a:ext cx="3024" cy="96"/>
              <a:chOff x="2208" y="1104"/>
              <a:chExt cx="3024" cy="96"/>
            </a:xfrm>
          </p:grpSpPr>
          <p:sp>
            <p:nvSpPr>
              <p:cNvPr id="100" name="Line 30"/>
              <p:cNvSpPr>
                <a:spLocks noChangeShapeType="1"/>
              </p:cNvSpPr>
              <p:nvPr/>
            </p:nvSpPr>
            <p:spPr bwMode="auto">
              <a:xfrm>
                <a:off x="2208" y="1152"/>
                <a:ext cx="3024" cy="0"/>
              </a:xfrm>
              <a:prstGeom prst="line">
                <a:avLst/>
              </a:prstGeom>
              <a:noFill/>
              <a:ln w="76200">
                <a:solidFill>
                  <a:srgbClr val="117D1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101" name="Oval 31"/>
              <p:cNvSpPr>
                <a:spLocks noChangeArrowheads="1"/>
              </p:cNvSpPr>
              <p:nvPr/>
            </p:nvSpPr>
            <p:spPr bwMode="auto">
              <a:xfrm>
                <a:off x="288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2" name="Oval 32"/>
              <p:cNvSpPr>
                <a:spLocks noChangeArrowheads="1"/>
              </p:cNvSpPr>
              <p:nvPr/>
            </p:nvSpPr>
            <p:spPr bwMode="auto">
              <a:xfrm>
                <a:off x="2304"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3" name="Oval 33"/>
              <p:cNvSpPr>
                <a:spLocks noChangeArrowheads="1"/>
              </p:cNvSpPr>
              <p:nvPr/>
            </p:nvSpPr>
            <p:spPr bwMode="auto">
              <a:xfrm>
                <a:off x="3456"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4" name="Oval 34"/>
              <p:cNvSpPr>
                <a:spLocks noChangeArrowheads="1"/>
              </p:cNvSpPr>
              <p:nvPr/>
            </p:nvSpPr>
            <p:spPr bwMode="auto">
              <a:xfrm>
                <a:off x="403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5" name="Oval 35"/>
              <p:cNvSpPr>
                <a:spLocks noChangeArrowheads="1"/>
              </p:cNvSpPr>
              <p:nvPr/>
            </p:nvSpPr>
            <p:spPr bwMode="auto">
              <a:xfrm>
                <a:off x="456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6" name="Oval 36"/>
              <p:cNvSpPr>
                <a:spLocks noChangeArrowheads="1"/>
              </p:cNvSpPr>
              <p:nvPr/>
            </p:nvSpPr>
            <p:spPr bwMode="auto">
              <a:xfrm>
                <a:off x="5088"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4" name="Group 37"/>
            <p:cNvGrpSpPr>
              <a:grpSpLocks/>
            </p:cNvGrpSpPr>
            <p:nvPr/>
          </p:nvGrpSpPr>
          <p:grpSpPr bwMode="auto">
            <a:xfrm>
              <a:off x="2304" y="1680"/>
              <a:ext cx="3024" cy="96"/>
              <a:chOff x="2208" y="1104"/>
              <a:chExt cx="3024" cy="96"/>
            </a:xfrm>
          </p:grpSpPr>
          <p:sp>
            <p:nvSpPr>
              <p:cNvPr id="93" name="Line 38"/>
              <p:cNvSpPr>
                <a:spLocks noChangeShapeType="1"/>
              </p:cNvSpPr>
              <p:nvPr/>
            </p:nvSpPr>
            <p:spPr bwMode="auto">
              <a:xfrm>
                <a:off x="2208" y="1152"/>
                <a:ext cx="3024" cy="0"/>
              </a:xfrm>
              <a:prstGeom prst="line">
                <a:avLst/>
              </a:prstGeom>
              <a:noFill/>
              <a:ln w="28575">
                <a:solidFill>
                  <a:srgbClr val="117D1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94" name="Oval 39"/>
              <p:cNvSpPr>
                <a:spLocks noChangeArrowheads="1"/>
              </p:cNvSpPr>
              <p:nvPr/>
            </p:nvSpPr>
            <p:spPr bwMode="auto">
              <a:xfrm>
                <a:off x="288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5" name="Oval 40"/>
              <p:cNvSpPr>
                <a:spLocks noChangeArrowheads="1"/>
              </p:cNvSpPr>
              <p:nvPr/>
            </p:nvSpPr>
            <p:spPr bwMode="auto">
              <a:xfrm>
                <a:off x="2304"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6" name="Oval 41"/>
              <p:cNvSpPr>
                <a:spLocks noChangeArrowheads="1"/>
              </p:cNvSpPr>
              <p:nvPr/>
            </p:nvSpPr>
            <p:spPr bwMode="auto">
              <a:xfrm>
                <a:off x="3456"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7" name="Oval 42"/>
              <p:cNvSpPr>
                <a:spLocks noChangeArrowheads="1"/>
              </p:cNvSpPr>
              <p:nvPr/>
            </p:nvSpPr>
            <p:spPr bwMode="auto">
              <a:xfrm>
                <a:off x="4033"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8" name="Oval 43"/>
              <p:cNvSpPr>
                <a:spLocks noChangeArrowheads="1"/>
              </p:cNvSpPr>
              <p:nvPr/>
            </p:nvSpPr>
            <p:spPr bwMode="auto">
              <a:xfrm>
                <a:off x="456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9" name="Oval 44"/>
              <p:cNvSpPr>
                <a:spLocks noChangeArrowheads="1"/>
              </p:cNvSpPr>
              <p:nvPr/>
            </p:nvSpPr>
            <p:spPr bwMode="auto">
              <a:xfrm>
                <a:off x="5088"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5" name="Group 45"/>
            <p:cNvGrpSpPr>
              <a:grpSpLocks/>
            </p:cNvGrpSpPr>
            <p:nvPr/>
          </p:nvGrpSpPr>
          <p:grpSpPr bwMode="auto">
            <a:xfrm>
              <a:off x="2304" y="2047"/>
              <a:ext cx="3024" cy="113"/>
              <a:chOff x="2208" y="1087"/>
              <a:chExt cx="3024" cy="113"/>
            </a:xfrm>
          </p:grpSpPr>
          <p:sp>
            <p:nvSpPr>
              <p:cNvPr id="86" name="Line 46"/>
              <p:cNvSpPr>
                <a:spLocks noChangeShapeType="1"/>
              </p:cNvSpPr>
              <p:nvPr/>
            </p:nvSpPr>
            <p:spPr bwMode="auto">
              <a:xfrm>
                <a:off x="2208" y="1152"/>
                <a:ext cx="3024" cy="0"/>
              </a:xfrm>
              <a:prstGeom prst="line">
                <a:avLst/>
              </a:prstGeom>
              <a:noFill/>
              <a:ln w="28575">
                <a:solidFill>
                  <a:srgbClr val="117D1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87" name="Oval 47"/>
              <p:cNvSpPr>
                <a:spLocks noChangeArrowheads="1"/>
              </p:cNvSpPr>
              <p:nvPr/>
            </p:nvSpPr>
            <p:spPr bwMode="auto">
              <a:xfrm>
                <a:off x="288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8" name="Oval 48"/>
              <p:cNvSpPr>
                <a:spLocks noChangeArrowheads="1"/>
              </p:cNvSpPr>
              <p:nvPr/>
            </p:nvSpPr>
            <p:spPr bwMode="auto">
              <a:xfrm>
                <a:off x="2304"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9" name="Oval 49"/>
              <p:cNvSpPr>
                <a:spLocks noChangeArrowheads="1"/>
              </p:cNvSpPr>
              <p:nvPr/>
            </p:nvSpPr>
            <p:spPr bwMode="auto">
              <a:xfrm>
                <a:off x="3456"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0" name="Oval 50"/>
              <p:cNvSpPr>
                <a:spLocks noChangeArrowheads="1"/>
              </p:cNvSpPr>
              <p:nvPr/>
            </p:nvSpPr>
            <p:spPr bwMode="auto">
              <a:xfrm>
                <a:off x="4030" y="1087"/>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1" name="Oval 51"/>
              <p:cNvSpPr>
                <a:spLocks noChangeArrowheads="1"/>
              </p:cNvSpPr>
              <p:nvPr/>
            </p:nvSpPr>
            <p:spPr bwMode="auto">
              <a:xfrm>
                <a:off x="456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2" name="Oval 52"/>
              <p:cNvSpPr>
                <a:spLocks noChangeArrowheads="1"/>
              </p:cNvSpPr>
              <p:nvPr/>
            </p:nvSpPr>
            <p:spPr bwMode="auto">
              <a:xfrm>
                <a:off x="5088"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108" name="Oval 40"/>
          <p:cNvSpPr>
            <a:spLocks noChangeArrowheads="1"/>
          </p:cNvSpPr>
          <p:nvPr/>
        </p:nvSpPr>
        <p:spPr bwMode="auto">
          <a:xfrm>
            <a:off x="7045150" y="1102865"/>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0" name="矩形 109"/>
          <p:cNvSpPr/>
          <p:nvPr/>
        </p:nvSpPr>
        <p:spPr>
          <a:xfrm>
            <a:off x="8996649" y="538567"/>
            <a:ext cx="1627369" cy="523220"/>
          </a:xfrm>
          <a:prstGeom prst="rect">
            <a:avLst/>
          </a:prstGeom>
        </p:spPr>
        <p:txBody>
          <a:bodyPr wrap="none">
            <a:spAutoFit/>
          </a:bodyPr>
          <a:lstStyle/>
          <a:p>
            <a:r>
              <a:rPr lang="zh-CN" altLang="en-US" sz="2800" b="1" i="0" dirty="0">
                <a:solidFill>
                  <a:srgbClr val="00CC00"/>
                </a:solidFill>
              </a:rPr>
              <a:t>金属表面</a:t>
            </a:r>
            <a:endParaRPr lang="zh-CN" altLang="en-US" sz="2800" dirty="0">
              <a:solidFill>
                <a:srgbClr val="00CC00"/>
              </a:solidFill>
            </a:endParaRPr>
          </a:p>
        </p:txBody>
      </p:sp>
      <p:sp>
        <p:nvSpPr>
          <p:cNvPr id="112" name="矩形 111"/>
          <p:cNvSpPr/>
          <p:nvPr/>
        </p:nvSpPr>
        <p:spPr>
          <a:xfrm>
            <a:off x="7042937" y="602459"/>
            <a:ext cx="1988045" cy="523220"/>
          </a:xfrm>
          <a:prstGeom prst="rect">
            <a:avLst/>
          </a:prstGeom>
        </p:spPr>
        <p:txBody>
          <a:bodyPr wrap="none">
            <a:spAutoFit/>
          </a:bodyPr>
          <a:lstStyle/>
          <a:p>
            <a:r>
              <a:rPr lang="zh-CN" altLang="en-US" sz="2800" b="1" i="0" dirty="0">
                <a:solidFill>
                  <a:srgbClr val="0033CC"/>
                </a:solidFill>
                <a:effectLst>
                  <a:outerShdw blurRad="38100" dist="38100" dir="2700000" algn="tl">
                    <a:srgbClr val="FFFFFF"/>
                  </a:outerShdw>
                </a:effectLst>
              </a:rPr>
              <a:t>静止的</a:t>
            </a:r>
            <a:r>
              <a:rPr lang="zh-CN" altLang="en-US" sz="2800" b="1" i="0" dirty="0">
                <a:solidFill>
                  <a:srgbClr val="0033CC"/>
                </a:solidFill>
              </a:rPr>
              <a:t>电子</a:t>
            </a:r>
            <a:endParaRPr lang="zh-CN" altLang="en-US" sz="2800" dirty="0">
              <a:solidFill>
                <a:srgbClr val="0033CC"/>
              </a:solidFill>
            </a:endParaRPr>
          </a:p>
        </p:txBody>
      </p:sp>
      <p:sp>
        <p:nvSpPr>
          <p:cNvPr id="114" name="矩形 113"/>
          <p:cNvSpPr/>
          <p:nvPr/>
        </p:nvSpPr>
        <p:spPr>
          <a:xfrm>
            <a:off x="8332217" y="1895871"/>
            <a:ext cx="1266693" cy="523220"/>
          </a:xfrm>
          <a:prstGeom prst="rect">
            <a:avLst/>
          </a:prstGeom>
        </p:spPr>
        <p:txBody>
          <a:bodyPr wrap="none">
            <a:spAutoFit/>
          </a:bodyPr>
          <a:lstStyle/>
          <a:p>
            <a:r>
              <a:rPr lang="zh-CN" altLang="en-US" sz="2800" b="1" i="0" dirty="0">
                <a:solidFill>
                  <a:srgbClr val="0070C0"/>
                </a:solidFill>
                <a:effectLst>
                  <a:outerShdw blurRad="38100" dist="38100" dir="2700000" algn="tl">
                    <a:srgbClr val="FFFFFF"/>
                  </a:outerShdw>
                </a:effectLst>
              </a:rPr>
              <a:t>原子实</a:t>
            </a:r>
            <a:endParaRPr lang="zh-CN" altLang="en-US" sz="2800" dirty="0">
              <a:solidFill>
                <a:srgbClr val="0070C0"/>
              </a:solidFill>
            </a:endParaRPr>
          </a:p>
        </p:txBody>
      </p:sp>
      <p:sp>
        <p:nvSpPr>
          <p:cNvPr id="116" name="矩形 115"/>
          <p:cNvSpPr/>
          <p:nvPr/>
        </p:nvSpPr>
        <p:spPr>
          <a:xfrm>
            <a:off x="1984742" y="1101759"/>
            <a:ext cx="3138899" cy="1384995"/>
          </a:xfrm>
          <a:prstGeom prst="rect">
            <a:avLst/>
          </a:prstGeom>
        </p:spPr>
        <p:txBody>
          <a:bodyPr wrap="square">
            <a:spAutoFit/>
          </a:bodyPr>
          <a:lstStyle/>
          <a:p>
            <a:r>
              <a:rPr lang="zh-CN" altLang="en-US" sz="2800" b="1" i="0" dirty="0">
                <a:solidFill>
                  <a:srgbClr val="3E0000"/>
                </a:solidFill>
                <a:effectLst>
                  <a:outerShdw blurRad="38100" dist="38100" dir="2700000" algn="tl">
                    <a:srgbClr val="FFFFFF"/>
                  </a:outerShdw>
                </a:effectLst>
              </a:rPr>
              <a:t>初态：</a:t>
            </a:r>
            <a:r>
              <a:rPr lang="zh-CN" altLang="en-US" sz="2800" b="1" i="0" dirty="0">
                <a:solidFill>
                  <a:srgbClr val="0033CC"/>
                </a:solidFill>
                <a:ea typeface="楷体_GB2312" pitchFamily="49" charset="-122"/>
              </a:rPr>
              <a:t>一个位于</a:t>
            </a:r>
            <a:r>
              <a:rPr lang="zh-CN" altLang="en-US" sz="2800" b="1" i="0" dirty="0">
                <a:solidFill>
                  <a:srgbClr val="0033CC"/>
                </a:solidFill>
              </a:rPr>
              <a:t>金属表面</a:t>
            </a:r>
            <a:r>
              <a:rPr lang="zh-CN" altLang="en-US" sz="2800" b="1" i="0" dirty="0">
                <a:solidFill>
                  <a:srgbClr val="0033CC"/>
                </a:solidFill>
                <a:effectLst>
                  <a:outerShdw blurRad="38100" dist="38100" dir="2700000" algn="tl">
                    <a:srgbClr val="FFFFFF"/>
                  </a:outerShdw>
                </a:effectLst>
              </a:rPr>
              <a:t>的静止的</a:t>
            </a:r>
            <a:r>
              <a:rPr lang="zh-CN" altLang="en-US" sz="2800" b="1" i="0" dirty="0">
                <a:solidFill>
                  <a:srgbClr val="0033CC"/>
                </a:solidFill>
              </a:rPr>
              <a:t>电子</a:t>
            </a:r>
            <a:r>
              <a:rPr lang="zh-CN" altLang="en-US" sz="2800" b="1" i="0" dirty="0">
                <a:solidFill>
                  <a:srgbClr val="0033CC"/>
                </a:solidFill>
                <a:ea typeface="楷体_GB2312" pitchFamily="49" charset="-122"/>
              </a:rPr>
              <a:t>吸收一个</a:t>
            </a:r>
            <a:r>
              <a:rPr lang="zh-CN" altLang="en-US" sz="2800" b="1" i="0" dirty="0">
                <a:solidFill>
                  <a:srgbClr val="0033CC"/>
                </a:solidFill>
              </a:rPr>
              <a:t>光子</a:t>
            </a:r>
            <a:endParaRPr lang="zh-CN" altLang="en-US" sz="2800" dirty="0">
              <a:solidFill>
                <a:srgbClr val="0033CC"/>
              </a:solidFill>
            </a:endParaRPr>
          </a:p>
        </p:txBody>
      </p:sp>
      <p:sp>
        <p:nvSpPr>
          <p:cNvPr id="121" name="Oval 40"/>
          <p:cNvSpPr>
            <a:spLocks noChangeArrowheads="1"/>
          </p:cNvSpPr>
          <p:nvPr/>
        </p:nvSpPr>
        <p:spPr bwMode="auto">
          <a:xfrm>
            <a:off x="6223436" y="1474953"/>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2" name="Oval 40"/>
          <p:cNvSpPr>
            <a:spLocks noChangeArrowheads="1"/>
          </p:cNvSpPr>
          <p:nvPr/>
        </p:nvSpPr>
        <p:spPr bwMode="auto">
          <a:xfrm>
            <a:off x="5714535" y="2090535"/>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 name="Oval 40"/>
          <p:cNvSpPr>
            <a:spLocks noChangeArrowheads="1"/>
          </p:cNvSpPr>
          <p:nvPr/>
        </p:nvSpPr>
        <p:spPr bwMode="auto">
          <a:xfrm>
            <a:off x="6319329" y="2127115"/>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4" name="Oval 40"/>
          <p:cNvSpPr>
            <a:spLocks noChangeArrowheads="1"/>
          </p:cNvSpPr>
          <p:nvPr/>
        </p:nvSpPr>
        <p:spPr bwMode="auto">
          <a:xfrm>
            <a:off x="7184594" y="1980781"/>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5" name="Oval 40"/>
          <p:cNvSpPr>
            <a:spLocks noChangeArrowheads="1"/>
          </p:cNvSpPr>
          <p:nvPr/>
        </p:nvSpPr>
        <p:spPr bwMode="auto">
          <a:xfrm>
            <a:off x="7955008" y="1581253"/>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6" name="Oval 40"/>
          <p:cNvSpPr>
            <a:spLocks noChangeArrowheads="1"/>
          </p:cNvSpPr>
          <p:nvPr/>
        </p:nvSpPr>
        <p:spPr bwMode="auto">
          <a:xfrm>
            <a:off x="7254316" y="1566159"/>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7" name="Oval 40"/>
          <p:cNvSpPr>
            <a:spLocks noChangeArrowheads="1"/>
          </p:cNvSpPr>
          <p:nvPr/>
        </p:nvSpPr>
        <p:spPr bwMode="auto">
          <a:xfrm>
            <a:off x="8126297" y="2028945"/>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8" name="Oval 40"/>
          <p:cNvSpPr>
            <a:spLocks noChangeArrowheads="1"/>
          </p:cNvSpPr>
          <p:nvPr/>
        </p:nvSpPr>
        <p:spPr bwMode="auto">
          <a:xfrm>
            <a:off x="9608633" y="2092550"/>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9" name="Oval 40"/>
          <p:cNvSpPr>
            <a:spLocks noChangeArrowheads="1"/>
          </p:cNvSpPr>
          <p:nvPr/>
        </p:nvSpPr>
        <p:spPr bwMode="auto">
          <a:xfrm>
            <a:off x="8359433" y="1341964"/>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0" name="Oval 40"/>
          <p:cNvSpPr>
            <a:spLocks noChangeArrowheads="1"/>
          </p:cNvSpPr>
          <p:nvPr/>
        </p:nvSpPr>
        <p:spPr bwMode="auto">
          <a:xfrm>
            <a:off x="9655308" y="1367491"/>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1" name="Oval 40"/>
          <p:cNvSpPr>
            <a:spLocks noChangeArrowheads="1"/>
          </p:cNvSpPr>
          <p:nvPr/>
        </p:nvSpPr>
        <p:spPr bwMode="auto">
          <a:xfrm>
            <a:off x="6817778" y="1459513"/>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2" name="Oval 40"/>
          <p:cNvSpPr>
            <a:spLocks noChangeArrowheads="1"/>
          </p:cNvSpPr>
          <p:nvPr/>
        </p:nvSpPr>
        <p:spPr bwMode="auto">
          <a:xfrm>
            <a:off x="8787018" y="1496924"/>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3" name="Oval 40"/>
          <p:cNvSpPr>
            <a:spLocks noChangeArrowheads="1"/>
          </p:cNvSpPr>
          <p:nvPr/>
        </p:nvSpPr>
        <p:spPr bwMode="auto">
          <a:xfrm>
            <a:off x="7558092" y="2130038"/>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0" name="Oval 40"/>
          <p:cNvSpPr>
            <a:spLocks noChangeArrowheads="1"/>
          </p:cNvSpPr>
          <p:nvPr/>
        </p:nvSpPr>
        <p:spPr bwMode="auto">
          <a:xfrm>
            <a:off x="5963211" y="390704"/>
            <a:ext cx="139444" cy="158259"/>
          </a:xfrm>
          <a:prstGeom prst="ellipse">
            <a:avLst/>
          </a:prstGeom>
          <a:solidFill>
            <a:srgbClr val="FFFF00"/>
          </a:solidFill>
          <a:ln w="28575">
            <a:solidFill>
              <a:srgbClr val="0033CC"/>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1" name="Line 17"/>
          <p:cNvSpPr>
            <a:spLocks noChangeShapeType="1"/>
          </p:cNvSpPr>
          <p:nvPr/>
        </p:nvSpPr>
        <p:spPr bwMode="auto">
          <a:xfrm>
            <a:off x="6102656" y="535125"/>
            <a:ext cx="942495" cy="60959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192" name="矩形 191"/>
          <p:cNvSpPr/>
          <p:nvPr/>
        </p:nvSpPr>
        <p:spPr>
          <a:xfrm>
            <a:off x="5126917" y="491912"/>
            <a:ext cx="906017" cy="523220"/>
          </a:xfrm>
          <a:prstGeom prst="rect">
            <a:avLst/>
          </a:prstGeom>
        </p:spPr>
        <p:txBody>
          <a:bodyPr wrap="none">
            <a:spAutoFit/>
          </a:bodyPr>
          <a:lstStyle/>
          <a:p>
            <a:r>
              <a:rPr lang="zh-CN" altLang="en-US" sz="2800" b="1" i="0" dirty="0">
                <a:solidFill>
                  <a:srgbClr val="9900FF"/>
                </a:solidFill>
              </a:rPr>
              <a:t>光子</a:t>
            </a:r>
            <a:endParaRPr lang="zh-CN" altLang="en-US" sz="2800" dirty="0"/>
          </a:p>
        </p:txBody>
      </p:sp>
      <p:graphicFrame>
        <p:nvGraphicFramePr>
          <p:cNvPr id="193" name="Object 11"/>
          <p:cNvGraphicFramePr>
            <a:graphicFrameLocks noChangeAspect="1"/>
          </p:cNvGraphicFramePr>
          <p:nvPr>
            <p:extLst>
              <p:ext uri="{D42A27DB-BD31-4B8C-83A1-F6EECF244321}">
                <p14:modId xmlns:p14="http://schemas.microsoft.com/office/powerpoint/2010/main" val="142849668"/>
              </p:ext>
            </p:extLst>
          </p:nvPr>
        </p:nvGraphicFramePr>
        <p:xfrm>
          <a:off x="6235128" y="206196"/>
          <a:ext cx="1229810" cy="532253"/>
        </p:xfrm>
        <a:graphic>
          <a:graphicData uri="http://schemas.openxmlformats.org/presentationml/2006/ole">
            <mc:AlternateContent xmlns:mc="http://schemas.openxmlformats.org/markup-compatibility/2006">
              <mc:Choice xmlns:v="urn:schemas-microsoft-com:vml" Requires="v">
                <p:oleObj spid="_x0000_s169765" name="公式" r:id="rId3" imgW="457200" imgH="177480" progId="Equation.3">
                  <p:embed/>
                </p:oleObj>
              </mc:Choice>
              <mc:Fallback>
                <p:oleObj name="公式" r:id="rId3" imgW="457200" imgH="177480" progId="Equation.3">
                  <p:embed/>
                  <p:pic>
                    <p:nvPicPr>
                      <p:cNvPr id="0" name=""/>
                      <p:cNvPicPr>
                        <a:picLocks noChangeAspect="1" noChangeArrowheads="1"/>
                      </p:cNvPicPr>
                      <p:nvPr/>
                    </p:nvPicPr>
                    <p:blipFill>
                      <a:blip r:embed="rId4"/>
                      <a:srcRect/>
                      <a:stretch>
                        <a:fillRect/>
                      </a:stretch>
                    </p:blipFill>
                    <p:spPr bwMode="blackWhite">
                      <a:xfrm>
                        <a:off x="6235128" y="206196"/>
                        <a:ext cx="1229810" cy="532253"/>
                      </a:xfrm>
                      <a:prstGeom prst="rect">
                        <a:avLst/>
                      </a:prstGeom>
                      <a:noFill/>
                      <a:ln w="9525">
                        <a:noFill/>
                        <a:miter lim="800000"/>
                        <a:headEnd/>
                        <a:tailEnd/>
                      </a:ln>
                      <a:extLst/>
                    </p:spPr>
                  </p:pic>
                </p:oleObj>
              </mc:Fallback>
            </mc:AlternateContent>
          </a:graphicData>
        </a:graphic>
      </p:graphicFrame>
      <p:sp>
        <p:nvSpPr>
          <p:cNvPr id="194" name="矩形 193"/>
          <p:cNvSpPr/>
          <p:nvPr/>
        </p:nvSpPr>
        <p:spPr>
          <a:xfrm>
            <a:off x="2000493" y="2614783"/>
            <a:ext cx="4278300" cy="1384995"/>
          </a:xfrm>
          <a:prstGeom prst="rect">
            <a:avLst/>
          </a:prstGeom>
        </p:spPr>
        <p:txBody>
          <a:bodyPr wrap="square">
            <a:spAutoFit/>
          </a:bodyPr>
          <a:lstStyle/>
          <a:p>
            <a:r>
              <a:rPr lang="zh-CN" altLang="en-US" sz="2800" b="1" i="0" dirty="0">
                <a:solidFill>
                  <a:srgbClr val="3E0000"/>
                </a:solidFill>
                <a:effectLst>
                  <a:outerShdw blurRad="38100" dist="38100" dir="2700000" algn="tl">
                    <a:srgbClr val="FFFFFF"/>
                  </a:outerShdw>
                </a:effectLst>
              </a:rPr>
              <a:t>末态：</a:t>
            </a:r>
            <a:r>
              <a:rPr lang="zh-CN" altLang="en-US" sz="2800" b="1" i="0" dirty="0">
                <a:solidFill>
                  <a:srgbClr val="008000"/>
                </a:solidFill>
                <a:ea typeface="楷体_GB2312" pitchFamily="49" charset="-122"/>
              </a:rPr>
              <a:t>一个吸收了一个</a:t>
            </a:r>
            <a:r>
              <a:rPr lang="zh-CN" altLang="en-US" sz="2800" b="1" i="0" dirty="0">
                <a:solidFill>
                  <a:srgbClr val="008000"/>
                </a:solidFill>
              </a:rPr>
              <a:t>光子的电子克服</a:t>
            </a:r>
            <a:r>
              <a:rPr lang="zh-CN" altLang="en-US" sz="2800" b="1" i="0" dirty="0">
                <a:solidFill>
                  <a:srgbClr val="008000"/>
                </a:solidFill>
                <a:effectLst>
                  <a:outerShdw blurRad="38100" dist="38100" dir="2700000" algn="tl">
                    <a:srgbClr val="FFFFFF"/>
                  </a:outerShdw>
                </a:effectLst>
              </a:rPr>
              <a:t>原子实对它的库伦引力</a:t>
            </a:r>
            <a:r>
              <a:rPr lang="zh-CN" altLang="en-US" sz="2800" b="1" i="0" dirty="0">
                <a:solidFill>
                  <a:srgbClr val="008000"/>
                </a:solidFill>
              </a:rPr>
              <a:t>逃离金属表面</a:t>
            </a:r>
            <a:endParaRPr lang="zh-CN" altLang="en-US" sz="2800" dirty="0">
              <a:solidFill>
                <a:srgbClr val="008000"/>
              </a:solidFill>
            </a:endParaRPr>
          </a:p>
        </p:txBody>
      </p:sp>
      <p:sp>
        <p:nvSpPr>
          <p:cNvPr id="195" name="矩形 194"/>
          <p:cNvSpPr/>
          <p:nvPr/>
        </p:nvSpPr>
        <p:spPr>
          <a:xfrm>
            <a:off x="7999123" y="6347654"/>
            <a:ext cx="906017" cy="523220"/>
          </a:xfrm>
          <a:prstGeom prst="rect">
            <a:avLst/>
          </a:prstGeom>
        </p:spPr>
        <p:txBody>
          <a:bodyPr wrap="none">
            <a:spAutoFit/>
          </a:bodyPr>
          <a:lstStyle/>
          <a:p>
            <a:r>
              <a:rPr lang="zh-CN" altLang="en-US" sz="2800" b="1" i="0" dirty="0">
                <a:solidFill>
                  <a:srgbClr val="3E0000"/>
                </a:solidFill>
                <a:effectLst>
                  <a:outerShdw blurRad="38100" dist="38100" dir="2700000" algn="tl">
                    <a:srgbClr val="FFFFFF"/>
                  </a:outerShdw>
                </a:effectLst>
              </a:rPr>
              <a:t>末态</a:t>
            </a:r>
            <a:endParaRPr lang="zh-CN" altLang="en-US" sz="2800" dirty="0">
              <a:solidFill>
                <a:srgbClr val="3E0000"/>
              </a:solidFill>
            </a:endParaRPr>
          </a:p>
        </p:txBody>
      </p:sp>
      <p:grpSp>
        <p:nvGrpSpPr>
          <p:cNvPr id="196" name="Group 28"/>
          <p:cNvGrpSpPr>
            <a:grpSpLocks/>
          </p:cNvGrpSpPr>
          <p:nvPr/>
        </p:nvGrpSpPr>
        <p:grpSpPr bwMode="auto">
          <a:xfrm>
            <a:off x="5739680" y="4613053"/>
            <a:ext cx="4392488" cy="1424333"/>
            <a:chOff x="2304" y="1296"/>
            <a:chExt cx="3024" cy="864"/>
          </a:xfrm>
        </p:grpSpPr>
        <p:grpSp>
          <p:nvGrpSpPr>
            <p:cNvPr id="197" name="Group 29"/>
            <p:cNvGrpSpPr>
              <a:grpSpLocks/>
            </p:cNvGrpSpPr>
            <p:nvPr/>
          </p:nvGrpSpPr>
          <p:grpSpPr bwMode="auto">
            <a:xfrm>
              <a:off x="2304" y="1296"/>
              <a:ext cx="3024" cy="96"/>
              <a:chOff x="2208" y="1104"/>
              <a:chExt cx="3024" cy="96"/>
            </a:xfrm>
          </p:grpSpPr>
          <p:sp>
            <p:nvSpPr>
              <p:cNvPr id="214" name="Line 30"/>
              <p:cNvSpPr>
                <a:spLocks noChangeShapeType="1"/>
              </p:cNvSpPr>
              <p:nvPr/>
            </p:nvSpPr>
            <p:spPr bwMode="auto">
              <a:xfrm>
                <a:off x="2208" y="1152"/>
                <a:ext cx="3024" cy="0"/>
              </a:xfrm>
              <a:prstGeom prst="line">
                <a:avLst/>
              </a:prstGeom>
              <a:noFill/>
              <a:ln w="76200">
                <a:solidFill>
                  <a:srgbClr val="117D1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215" name="Oval 31"/>
              <p:cNvSpPr>
                <a:spLocks noChangeArrowheads="1"/>
              </p:cNvSpPr>
              <p:nvPr/>
            </p:nvSpPr>
            <p:spPr bwMode="auto">
              <a:xfrm>
                <a:off x="288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6" name="Oval 32"/>
              <p:cNvSpPr>
                <a:spLocks noChangeArrowheads="1"/>
              </p:cNvSpPr>
              <p:nvPr/>
            </p:nvSpPr>
            <p:spPr bwMode="auto">
              <a:xfrm>
                <a:off x="2304"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7" name="Oval 33"/>
              <p:cNvSpPr>
                <a:spLocks noChangeArrowheads="1"/>
              </p:cNvSpPr>
              <p:nvPr/>
            </p:nvSpPr>
            <p:spPr bwMode="auto">
              <a:xfrm>
                <a:off x="3456"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8" name="Oval 34"/>
              <p:cNvSpPr>
                <a:spLocks noChangeArrowheads="1"/>
              </p:cNvSpPr>
              <p:nvPr/>
            </p:nvSpPr>
            <p:spPr bwMode="auto">
              <a:xfrm>
                <a:off x="403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9" name="Oval 35"/>
              <p:cNvSpPr>
                <a:spLocks noChangeArrowheads="1"/>
              </p:cNvSpPr>
              <p:nvPr/>
            </p:nvSpPr>
            <p:spPr bwMode="auto">
              <a:xfrm>
                <a:off x="456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0" name="Oval 36"/>
              <p:cNvSpPr>
                <a:spLocks noChangeArrowheads="1"/>
              </p:cNvSpPr>
              <p:nvPr/>
            </p:nvSpPr>
            <p:spPr bwMode="auto">
              <a:xfrm>
                <a:off x="5088"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98" name="Group 37"/>
            <p:cNvGrpSpPr>
              <a:grpSpLocks/>
            </p:cNvGrpSpPr>
            <p:nvPr/>
          </p:nvGrpSpPr>
          <p:grpSpPr bwMode="auto">
            <a:xfrm>
              <a:off x="2304" y="1680"/>
              <a:ext cx="3024" cy="96"/>
              <a:chOff x="2208" y="1104"/>
              <a:chExt cx="3024" cy="96"/>
            </a:xfrm>
          </p:grpSpPr>
          <p:sp>
            <p:nvSpPr>
              <p:cNvPr id="207" name="Line 38"/>
              <p:cNvSpPr>
                <a:spLocks noChangeShapeType="1"/>
              </p:cNvSpPr>
              <p:nvPr/>
            </p:nvSpPr>
            <p:spPr bwMode="auto">
              <a:xfrm>
                <a:off x="2208" y="1152"/>
                <a:ext cx="3024" cy="0"/>
              </a:xfrm>
              <a:prstGeom prst="line">
                <a:avLst/>
              </a:prstGeom>
              <a:noFill/>
              <a:ln w="28575">
                <a:solidFill>
                  <a:srgbClr val="117D1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208" name="Oval 39"/>
              <p:cNvSpPr>
                <a:spLocks noChangeArrowheads="1"/>
              </p:cNvSpPr>
              <p:nvPr/>
            </p:nvSpPr>
            <p:spPr bwMode="auto">
              <a:xfrm>
                <a:off x="288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9" name="Oval 40"/>
              <p:cNvSpPr>
                <a:spLocks noChangeArrowheads="1"/>
              </p:cNvSpPr>
              <p:nvPr/>
            </p:nvSpPr>
            <p:spPr bwMode="auto">
              <a:xfrm>
                <a:off x="2304"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0" name="Oval 41"/>
              <p:cNvSpPr>
                <a:spLocks noChangeArrowheads="1"/>
              </p:cNvSpPr>
              <p:nvPr/>
            </p:nvSpPr>
            <p:spPr bwMode="auto">
              <a:xfrm>
                <a:off x="3456"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1" name="Oval 42"/>
              <p:cNvSpPr>
                <a:spLocks noChangeArrowheads="1"/>
              </p:cNvSpPr>
              <p:nvPr/>
            </p:nvSpPr>
            <p:spPr bwMode="auto">
              <a:xfrm>
                <a:off x="4033"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2" name="Oval 43"/>
              <p:cNvSpPr>
                <a:spLocks noChangeArrowheads="1"/>
              </p:cNvSpPr>
              <p:nvPr/>
            </p:nvSpPr>
            <p:spPr bwMode="auto">
              <a:xfrm>
                <a:off x="456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3" name="Oval 44"/>
              <p:cNvSpPr>
                <a:spLocks noChangeArrowheads="1"/>
              </p:cNvSpPr>
              <p:nvPr/>
            </p:nvSpPr>
            <p:spPr bwMode="auto">
              <a:xfrm>
                <a:off x="5088"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99" name="Group 45"/>
            <p:cNvGrpSpPr>
              <a:grpSpLocks/>
            </p:cNvGrpSpPr>
            <p:nvPr/>
          </p:nvGrpSpPr>
          <p:grpSpPr bwMode="auto">
            <a:xfrm>
              <a:off x="2304" y="2047"/>
              <a:ext cx="3024" cy="113"/>
              <a:chOff x="2208" y="1087"/>
              <a:chExt cx="3024" cy="113"/>
            </a:xfrm>
          </p:grpSpPr>
          <p:sp>
            <p:nvSpPr>
              <p:cNvPr id="200" name="Line 46"/>
              <p:cNvSpPr>
                <a:spLocks noChangeShapeType="1"/>
              </p:cNvSpPr>
              <p:nvPr/>
            </p:nvSpPr>
            <p:spPr bwMode="auto">
              <a:xfrm>
                <a:off x="2208" y="1152"/>
                <a:ext cx="3024" cy="0"/>
              </a:xfrm>
              <a:prstGeom prst="line">
                <a:avLst/>
              </a:prstGeom>
              <a:noFill/>
              <a:ln w="28575">
                <a:solidFill>
                  <a:srgbClr val="117D1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201" name="Oval 47"/>
              <p:cNvSpPr>
                <a:spLocks noChangeArrowheads="1"/>
              </p:cNvSpPr>
              <p:nvPr/>
            </p:nvSpPr>
            <p:spPr bwMode="auto">
              <a:xfrm>
                <a:off x="288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2" name="Oval 48"/>
              <p:cNvSpPr>
                <a:spLocks noChangeArrowheads="1"/>
              </p:cNvSpPr>
              <p:nvPr/>
            </p:nvSpPr>
            <p:spPr bwMode="auto">
              <a:xfrm>
                <a:off x="2304"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3" name="Oval 49"/>
              <p:cNvSpPr>
                <a:spLocks noChangeArrowheads="1"/>
              </p:cNvSpPr>
              <p:nvPr/>
            </p:nvSpPr>
            <p:spPr bwMode="auto">
              <a:xfrm>
                <a:off x="3456"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 name="Oval 50"/>
              <p:cNvSpPr>
                <a:spLocks noChangeArrowheads="1"/>
              </p:cNvSpPr>
              <p:nvPr/>
            </p:nvSpPr>
            <p:spPr bwMode="auto">
              <a:xfrm>
                <a:off x="4030" y="1087"/>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5" name="Oval 51"/>
              <p:cNvSpPr>
                <a:spLocks noChangeArrowheads="1"/>
              </p:cNvSpPr>
              <p:nvPr/>
            </p:nvSpPr>
            <p:spPr bwMode="auto">
              <a:xfrm>
                <a:off x="4560"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6" name="Oval 52"/>
              <p:cNvSpPr>
                <a:spLocks noChangeArrowheads="1"/>
              </p:cNvSpPr>
              <p:nvPr/>
            </p:nvSpPr>
            <p:spPr bwMode="auto">
              <a:xfrm>
                <a:off x="5088" y="1104"/>
                <a:ext cx="96" cy="96"/>
              </a:xfrm>
              <a:prstGeom prst="ellipse">
                <a:avLst/>
              </a:prstGeom>
              <a:solidFill>
                <a:srgbClr val="FF00FF"/>
              </a:solidFill>
              <a:ln w="28575">
                <a:solidFill>
                  <a:srgbClr val="FF00FF"/>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221" name="矩形 220"/>
          <p:cNvSpPr/>
          <p:nvPr/>
        </p:nvSpPr>
        <p:spPr>
          <a:xfrm>
            <a:off x="8387574" y="5392228"/>
            <a:ext cx="1266693" cy="523220"/>
          </a:xfrm>
          <a:prstGeom prst="rect">
            <a:avLst/>
          </a:prstGeom>
        </p:spPr>
        <p:txBody>
          <a:bodyPr wrap="none">
            <a:spAutoFit/>
          </a:bodyPr>
          <a:lstStyle/>
          <a:p>
            <a:r>
              <a:rPr lang="zh-CN" altLang="en-US" sz="2800" b="1" i="0" dirty="0">
                <a:solidFill>
                  <a:srgbClr val="0070C0"/>
                </a:solidFill>
                <a:effectLst>
                  <a:outerShdw blurRad="38100" dist="38100" dir="2700000" algn="tl">
                    <a:srgbClr val="FFFFFF"/>
                  </a:outerShdw>
                </a:effectLst>
              </a:rPr>
              <a:t>原子实</a:t>
            </a:r>
            <a:endParaRPr lang="zh-CN" altLang="en-US" sz="2800" dirty="0">
              <a:solidFill>
                <a:srgbClr val="0070C0"/>
              </a:solidFill>
            </a:endParaRPr>
          </a:p>
        </p:txBody>
      </p:sp>
      <p:sp>
        <p:nvSpPr>
          <p:cNvPr id="222" name="Oval 40"/>
          <p:cNvSpPr>
            <a:spLocks noChangeArrowheads="1"/>
          </p:cNvSpPr>
          <p:nvPr/>
        </p:nvSpPr>
        <p:spPr bwMode="auto">
          <a:xfrm>
            <a:off x="6278793" y="4971310"/>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3" name="Oval 40"/>
          <p:cNvSpPr>
            <a:spLocks noChangeArrowheads="1"/>
          </p:cNvSpPr>
          <p:nvPr/>
        </p:nvSpPr>
        <p:spPr bwMode="auto">
          <a:xfrm>
            <a:off x="5769892" y="5586892"/>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4" name="Oval 40"/>
          <p:cNvSpPr>
            <a:spLocks noChangeArrowheads="1"/>
          </p:cNvSpPr>
          <p:nvPr/>
        </p:nvSpPr>
        <p:spPr bwMode="auto">
          <a:xfrm>
            <a:off x="6374686" y="5623472"/>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5" name="Oval 40"/>
          <p:cNvSpPr>
            <a:spLocks noChangeArrowheads="1"/>
          </p:cNvSpPr>
          <p:nvPr/>
        </p:nvSpPr>
        <p:spPr bwMode="auto">
          <a:xfrm>
            <a:off x="7239951" y="5477138"/>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6" name="Oval 40"/>
          <p:cNvSpPr>
            <a:spLocks noChangeArrowheads="1"/>
          </p:cNvSpPr>
          <p:nvPr/>
        </p:nvSpPr>
        <p:spPr bwMode="auto">
          <a:xfrm>
            <a:off x="8010365" y="5077610"/>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7" name="Oval 40"/>
          <p:cNvSpPr>
            <a:spLocks noChangeArrowheads="1"/>
          </p:cNvSpPr>
          <p:nvPr/>
        </p:nvSpPr>
        <p:spPr bwMode="auto">
          <a:xfrm>
            <a:off x="7309673" y="5062516"/>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8" name="Oval 40"/>
          <p:cNvSpPr>
            <a:spLocks noChangeArrowheads="1"/>
          </p:cNvSpPr>
          <p:nvPr/>
        </p:nvSpPr>
        <p:spPr bwMode="auto">
          <a:xfrm>
            <a:off x="8181654" y="5525302"/>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9" name="Oval 40"/>
          <p:cNvSpPr>
            <a:spLocks noChangeArrowheads="1"/>
          </p:cNvSpPr>
          <p:nvPr/>
        </p:nvSpPr>
        <p:spPr bwMode="auto">
          <a:xfrm>
            <a:off x="9663990" y="5588907"/>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 name="Oval 40"/>
          <p:cNvSpPr>
            <a:spLocks noChangeArrowheads="1"/>
          </p:cNvSpPr>
          <p:nvPr/>
        </p:nvSpPr>
        <p:spPr bwMode="auto">
          <a:xfrm>
            <a:off x="8414790" y="4838321"/>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1" name="Oval 40"/>
          <p:cNvSpPr>
            <a:spLocks noChangeArrowheads="1"/>
          </p:cNvSpPr>
          <p:nvPr/>
        </p:nvSpPr>
        <p:spPr bwMode="auto">
          <a:xfrm>
            <a:off x="9710665" y="4863848"/>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2" name="Oval 40"/>
          <p:cNvSpPr>
            <a:spLocks noChangeArrowheads="1"/>
          </p:cNvSpPr>
          <p:nvPr/>
        </p:nvSpPr>
        <p:spPr bwMode="auto">
          <a:xfrm>
            <a:off x="6873135" y="4955870"/>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3" name="Oval 40"/>
          <p:cNvSpPr>
            <a:spLocks noChangeArrowheads="1"/>
          </p:cNvSpPr>
          <p:nvPr/>
        </p:nvSpPr>
        <p:spPr bwMode="auto">
          <a:xfrm>
            <a:off x="8842375" y="4993281"/>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4" name="Oval 40"/>
          <p:cNvSpPr>
            <a:spLocks noChangeArrowheads="1"/>
          </p:cNvSpPr>
          <p:nvPr/>
        </p:nvSpPr>
        <p:spPr bwMode="auto">
          <a:xfrm>
            <a:off x="7613449" y="5626395"/>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5" name="矩形 234"/>
          <p:cNvSpPr/>
          <p:nvPr/>
        </p:nvSpPr>
        <p:spPr>
          <a:xfrm>
            <a:off x="9066617" y="4184305"/>
            <a:ext cx="1627369" cy="523220"/>
          </a:xfrm>
          <a:prstGeom prst="rect">
            <a:avLst/>
          </a:prstGeom>
        </p:spPr>
        <p:txBody>
          <a:bodyPr wrap="none">
            <a:spAutoFit/>
          </a:bodyPr>
          <a:lstStyle/>
          <a:p>
            <a:r>
              <a:rPr lang="zh-CN" altLang="en-US" sz="2800" b="1" i="0" dirty="0">
                <a:solidFill>
                  <a:srgbClr val="3E0000"/>
                </a:solidFill>
              </a:rPr>
              <a:t>金属表面</a:t>
            </a:r>
            <a:endParaRPr lang="zh-CN" altLang="en-US" sz="2800" dirty="0">
              <a:solidFill>
                <a:srgbClr val="3E0000"/>
              </a:solidFill>
            </a:endParaRPr>
          </a:p>
        </p:txBody>
      </p:sp>
      <p:sp>
        <p:nvSpPr>
          <p:cNvPr id="236" name="Oval 40"/>
          <p:cNvSpPr>
            <a:spLocks noChangeArrowheads="1"/>
          </p:cNvSpPr>
          <p:nvPr/>
        </p:nvSpPr>
        <p:spPr bwMode="auto">
          <a:xfrm>
            <a:off x="7941464" y="4196736"/>
            <a:ext cx="139444" cy="158259"/>
          </a:xfrm>
          <a:prstGeom prst="ellipse">
            <a:avLst/>
          </a:prstGeom>
          <a:solidFill>
            <a:schemeClr val="accent1">
              <a:lumMod val="60000"/>
              <a:lumOff val="40000"/>
            </a:schemeClr>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7" name="Line 17"/>
          <p:cNvSpPr>
            <a:spLocks noChangeShapeType="1"/>
          </p:cNvSpPr>
          <p:nvPr/>
        </p:nvSpPr>
        <p:spPr bwMode="auto">
          <a:xfrm flipV="1">
            <a:off x="8014726" y="3606316"/>
            <a:ext cx="1051891" cy="633037"/>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238" name="矩形 237"/>
          <p:cNvSpPr/>
          <p:nvPr/>
        </p:nvSpPr>
        <p:spPr>
          <a:xfrm>
            <a:off x="8532872" y="3819014"/>
            <a:ext cx="1988045" cy="523220"/>
          </a:xfrm>
          <a:prstGeom prst="rect">
            <a:avLst/>
          </a:prstGeom>
          <a:ln>
            <a:noFill/>
          </a:ln>
        </p:spPr>
        <p:txBody>
          <a:bodyPr wrap="none">
            <a:spAutoFit/>
          </a:bodyPr>
          <a:lstStyle/>
          <a:p>
            <a:r>
              <a:rPr lang="zh-CN" altLang="en-US" sz="2800" b="1" i="0" dirty="0">
                <a:solidFill>
                  <a:srgbClr val="008000"/>
                </a:solidFill>
                <a:effectLst>
                  <a:outerShdw blurRad="38100" dist="38100" dir="2700000" algn="tl">
                    <a:srgbClr val="FFFFFF"/>
                  </a:outerShdw>
                </a:effectLst>
              </a:rPr>
              <a:t>逃</a:t>
            </a:r>
            <a:r>
              <a:rPr lang="zh-CN" altLang="en-US" sz="2800" b="1" i="0" dirty="0">
                <a:solidFill>
                  <a:srgbClr val="008000"/>
                </a:solidFill>
                <a:ea typeface="楷体_GB2312" pitchFamily="49" charset="-122"/>
              </a:rPr>
              <a:t>逸</a:t>
            </a:r>
            <a:r>
              <a:rPr lang="zh-CN" altLang="en-US" sz="2800" b="1" i="0" dirty="0">
                <a:solidFill>
                  <a:srgbClr val="008000"/>
                </a:solidFill>
                <a:effectLst>
                  <a:outerShdw blurRad="38100" dist="38100" dir="2700000" algn="tl">
                    <a:srgbClr val="FFFFFF"/>
                  </a:outerShdw>
                </a:effectLst>
              </a:rPr>
              <a:t>的</a:t>
            </a:r>
            <a:r>
              <a:rPr lang="zh-CN" altLang="en-US" sz="2800" b="1" i="0" dirty="0">
                <a:solidFill>
                  <a:srgbClr val="008000"/>
                </a:solidFill>
              </a:rPr>
              <a:t>电子</a:t>
            </a:r>
            <a:endParaRPr lang="zh-CN" altLang="en-US" sz="2800" dirty="0">
              <a:solidFill>
                <a:srgbClr val="008000"/>
              </a:solidFill>
            </a:endParaRPr>
          </a:p>
        </p:txBody>
      </p:sp>
      <p:sp>
        <p:nvSpPr>
          <p:cNvPr id="239" name="Line 17"/>
          <p:cNvSpPr>
            <a:spLocks noChangeShapeType="1"/>
          </p:cNvSpPr>
          <p:nvPr/>
        </p:nvSpPr>
        <p:spPr bwMode="auto">
          <a:xfrm flipH="1">
            <a:off x="6792403" y="4279610"/>
            <a:ext cx="1105744" cy="344487"/>
          </a:xfrm>
          <a:prstGeom prst="line">
            <a:avLst/>
          </a:prstGeom>
          <a:noFill/>
          <a:ln w="28575">
            <a:solidFill>
              <a:srgbClr val="0033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240" name="Line 17"/>
          <p:cNvSpPr>
            <a:spLocks noChangeShapeType="1"/>
          </p:cNvSpPr>
          <p:nvPr/>
        </p:nvSpPr>
        <p:spPr bwMode="auto">
          <a:xfrm flipH="1">
            <a:off x="7629067" y="4275864"/>
            <a:ext cx="312397" cy="329205"/>
          </a:xfrm>
          <a:prstGeom prst="line">
            <a:avLst/>
          </a:prstGeom>
          <a:noFill/>
          <a:ln w="28575">
            <a:solidFill>
              <a:srgbClr val="0033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241" name="Line 17"/>
          <p:cNvSpPr>
            <a:spLocks noChangeShapeType="1"/>
          </p:cNvSpPr>
          <p:nvPr/>
        </p:nvSpPr>
        <p:spPr bwMode="auto">
          <a:xfrm>
            <a:off x="8020144" y="4332903"/>
            <a:ext cx="397170" cy="272165"/>
          </a:xfrm>
          <a:prstGeom prst="line">
            <a:avLst/>
          </a:prstGeom>
          <a:noFill/>
          <a:ln w="28575">
            <a:solidFill>
              <a:srgbClr val="0033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242" name="Line 17"/>
          <p:cNvSpPr>
            <a:spLocks noChangeShapeType="1"/>
          </p:cNvSpPr>
          <p:nvPr/>
        </p:nvSpPr>
        <p:spPr bwMode="auto">
          <a:xfrm flipH="1">
            <a:off x="7647315" y="4332903"/>
            <a:ext cx="325994" cy="905201"/>
          </a:xfrm>
          <a:prstGeom prst="line">
            <a:avLst/>
          </a:prstGeom>
          <a:noFill/>
          <a:ln w="28575">
            <a:solidFill>
              <a:srgbClr val="0033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243" name="Line 17"/>
          <p:cNvSpPr>
            <a:spLocks noChangeShapeType="1"/>
          </p:cNvSpPr>
          <p:nvPr/>
        </p:nvSpPr>
        <p:spPr bwMode="auto">
          <a:xfrm>
            <a:off x="8035505" y="4346508"/>
            <a:ext cx="421251" cy="894151"/>
          </a:xfrm>
          <a:prstGeom prst="line">
            <a:avLst/>
          </a:prstGeom>
          <a:noFill/>
          <a:ln w="28575">
            <a:solidFill>
              <a:srgbClr val="0033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244" name="Line 17"/>
          <p:cNvSpPr>
            <a:spLocks noChangeShapeType="1"/>
          </p:cNvSpPr>
          <p:nvPr/>
        </p:nvSpPr>
        <p:spPr bwMode="auto">
          <a:xfrm>
            <a:off x="8085164" y="4284272"/>
            <a:ext cx="1071717" cy="301752"/>
          </a:xfrm>
          <a:prstGeom prst="line">
            <a:avLst/>
          </a:prstGeom>
          <a:noFill/>
          <a:ln w="28575">
            <a:solidFill>
              <a:srgbClr val="0033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245" name="矩形 244"/>
          <p:cNvSpPr/>
          <p:nvPr/>
        </p:nvSpPr>
        <p:spPr>
          <a:xfrm>
            <a:off x="6294578" y="3244901"/>
            <a:ext cx="2385967" cy="954107"/>
          </a:xfrm>
          <a:prstGeom prst="rect">
            <a:avLst/>
          </a:prstGeom>
        </p:spPr>
        <p:txBody>
          <a:bodyPr wrap="square">
            <a:spAutoFit/>
          </a:bodyPr>
          <a:lstStyle/>
          <a:p>
            <a:r>
              <a:rPr lang="zh-CN" altLang="en-US" sz="2800" b="1" i="0" dirty="0">
                <a:solidFill>
                  <a:srgbClr val="CC3300"/>
                </a:solidFill>
                <a:effectLst>
                  <a:outerShdw blurRad="38100" dist="38100" dir="2700000" algn="tl">
                    <a:srgbClr val="FFFFFF"/>
                  </a:outerShdw>
                </a:effectLst>
              </a:rPr>
              <a:t>原子实对</a:t>
            </a:r>
            <a:r>
              <a:rPr lang="zh-CN" altLang="en-US" sz="2800" b="1" i="0" dirty="0">
                <a:solidFill>
                  <a:srgbClr val="CC3300"/>
                </a:solidFill>
              </a:rPr>
              <a:t>电子</a:t>
            </a:r>
            <a:r>
              <a:rPr lang="zh-CN" altLang="en-US" sz="2800" b="1" i="0" dirty="0">
                <a:solidFill>
                  <a:srgbClr val="CC3300"/>
                </a:solidFill>
                <a:effectLst>
                  <a:outerShdw blurRad="38100" dist="38100" dir="2700000" algn="tl">
                    <a:srgbClr val="FFFFFF"/>
                  </a:outerShdw>
                </a:effectLst>
              </a:rPr>
              <a:t>的库伦引力</a:t>
            </a:r>
            <a:endParaRPr lang="zh-CN" altLang="en-US" sz="2800" dirty="0">
              <a:solidFill>
                <a:srgbClr val="CC3300"/>
              </a:solidFill>
            </a:endParaRPr>
          </a:p>
        </p:txBody>
      </p:sp>
      <p:graphicFrame>
        <p:nvGraphicFramePr>
          <p:cNvPr id="246" name="Object 11"/>
          <p:cNvGraphicFramePr>
            <a:graphicFrameLocks noChangeAspect="1"/>
          </p:cNvGraphicFramePr>
          <p:nvPr>
            <p:extLst>
              <p:ext uri="{D42A27DB-BD31-4B8C-83A1-F6EECF244321}">
                <p14:modId xmlns:p14="http://schemas.microsoft.com/office/powerpoint/2010/main" val="2017916857"/>
              </p:ext>
            </p:extLst>
          </p:nvPr>
        </p:nvGraphicFramePr>
        <p:xfrm>
          <a:off x="9205913" y="3211513"/>
          <a:ext cx="341312" cy="493712"/>
        </p:xfrm>
        <a:graphic>
          <a:graphicData uri="http://schemas.openxmlformats.org/presentationml/2006/ole">
            <mc:AlternateContent xmlns:mc="http://schemas.openxmlformats.org/markup-compatibility/2006">
              <mc:Choice xmlns:v="urn:schemas-microsoft-com:vml" Requires="v">
                <p:oleObj spid="_x0000_s169766" name="Equation" r:id="rId5" imgW="126720" imgH="164880" progId="Equation.DSMT4">
                  <p:embed/>
                </p:oleObj>
              </mc:Choice>
              <mc:Fallback>
                <p:oleObj name="Equation" r:id="rId5" imgW="126720" imgH="164880" progId="Equation.DSMT4">
                  <p:embed/>
                  <p:pic>
                    <p:nvPicPr>
                      <p:cNvPr id="0" name=""/>
                      <p:cNvPicPr>
                        <a:picLocks noChangeAspect="1" noChangeArrowheads="1"/>
                      </p:cNvPicPr>
                      <p:nvPr/>
                    </p:nvPicPr>
                    <p:blipFill>
                      <a:blip r:embed="rId6"/>
                      <a:srcRect/>
                      <a:stretch>
                        <a:fillRect/>
                      </a:stretch>
                    </p:blipFill>
                    <p:spPr bwMode="blackWhite">
                      <a:xfrm>
                        <a:off x="9205913" y="3211513"/>
                        <a:ext cx="341312" cy="493712"/>
                      </a:xfrm>
                      <a:prstGeom prst="rect">
                        <a:avLst/>
                      </a:prstGeom>
                      <a:noFill/>
                      <a:ln w="9525">
                        <a:noFill/>
                        <a:miter lim="800000"/>
                        <a:headEnd/>
                        <a:tailEnd/>
                      </a:ln>
                      <a:extLst/>
                    </p:spPr>
                  </p:pic>
                </p:oleObj>
              </mc:Fallback>
            </mc:AlternateContent>
          </a:graphicData>
        </a:graphic>
      </p:graphicFrame>
      <p:sp>
        <p:nvSpPr>
          <p:cNvPr id="247" name="Text Box 12"/>
          <p:cNvSpPr txBox="1">
            <a:spLocks noChangeArrowheads="1"/>
          </p:cNvSpPr>
          <p:nvPr/>
        </p:nvSpPr>
        <p:spPr bwMode="blackWhite">
          <a:xfrm>
            <a:off x="2256716" y="4077935"/>
            <a:ext cx="35479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dirty="0">
                <a:solidFill>
                  <a:schemeClr val="accent2"/>
                </a:solidFill>
              </a:rPr>
              <a:t>满足能量守恒定律 </a:t>
            </a:r>
            <a:r>
              <a:rPr lang="en-US" altLang="zh-CN" sz="2800" b="1" i="0" dirty="0">
                <a:solidFill>
                  <a:schemeClr val="accent2"/>
                </a:solidFill>
              </a:rPr>
              <a:t>:</a:t>
            </a:r>
          </a:p>
        </p:txBody>
      </p:sp>
      <p:graphicFrame>
        <p:nvGraphicFramePr>
          <p:cNvPr id="248" name="Object 13"/>
          <p:cNvGraphicFramePr>
            <a:graphicFrameLocks noChangeAspect="1"/>
          </p:cNvGraphicFramePr>
          <p:nvPr>
            <p:extLst>
              <p:ext uri="{D42A27DB-BD31-4B8C-83A1-F6EECF244321}">
                <p14:modId xmlns:p14="http://schemas.microsoft.com/office/powerpoint/2010/main" val="908542321"/>
              </p:ext>
            </p:extLst>
          </p:nvPr>
        </p:nvGraphicFramePr>
        <p:xfrm>
          <a:off x="2149938" y="5545930"/>
          <a:ext cx="3311525" cy="1244600"/>
        </p:xfrm>
        <a:graphic>
          <a:graphicData uri="http://schemas.openxmlformats.org/presentationml/2006/ole">
            <mc:AlternateContent xmlns:mc="http://schemas.openxmlformats.org/markup-compatibility/2006">
              <mc:Choice xmlns:v="urn:schemas-microsoft-com:vml" Requires="v">
                <p:oleObj spid="_x0000_s169767" name="Equation" r:id="rId7" imgW="952200" imgH="393480" progId="Equation.DSMT4">
                  <p:embed/>
                </p:oleObj>
              </mc:Choice>
              <mc:Fallback>
                <p:oleObj name="Equation" r:id="rId7" imgW="952200" imgH="393480" progId="Equation.DSMT4">
                  <p:embed/>
                  <p:pic>
                    <p:nvPicPr>
                      <p:cNvPr id="0" name=""/>
                      <p:cNvPicPr>
                        <a:picLocks noChangeAspect="1" noChangeArrowheads="1"/>
                      </p:cNvPicPr>
                      <p:nvPr/>
                    </p:nvPicPr>
                    <p:blipFill>
                      <a:blip r:embed="rId8"/>
                      <a:srcRect/>
                      <a:stretch>
                        <a:fillRect/>
                      </a:stretch>
                    </p:blipFill>
                    <p:spPr bwMode="blackWhite">
                      <a:xfrm>
                        <a:off x="2149938" y="5545930"/>
                        <a:ext cx="3311525" cy="1244600"/>
                      </a:xfrm>
                      <a:prstGeom prst="rect">
                        <a:avLst/>
                      </a:prstGeom>
                      <a:noFill/>
                      <a:ln w="9525">
                        <a:noFill/>
                        <a:miter lim="800000"/>
                        <a:headEnd/>
                        <a:tailEnd/>
                      </a:ln>
                      <a:extLst/>
                    </p:spPr>
                  </p:pic>
                </p:oleObj>
              </mc:Fallback>
            </mc:AlternateContent>
          </a:graphicData>
        </a:graphic>
      </p:graphicFrame>
      <p:sp>
        <p:nvSpPr>
          <p:cNvPr id="249" name="Text Box 14"/>
          <p:cNvSpPr txBox="1">
            <a:spLocks noChangeArrowheads="1"/>
          </p:cNvSpPr>
          <p:nvPr/>
        </p:nvSpPr>
        <p:spPr bwMode="blackWhite">
          <a:xfrm>
            <a:off x="2080794" y="4591824"/>
            <a:ext cx="3449815" cy="954107"/>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i="0" dirty="0">
                <a:solidFill>
                  <a:srgbClr val="FF0000"/>
                </a:solidFill>
              </a:rPr>
              <a:t>光子能量 ＝ 打出的电子动能＋逸出功</a:t>
            </a:r>
          </a:p>
        </p:txBody>
      </p:sp>
    </p:spTree>
    <p:extLst>
      <p:ext uri="{BB962C8B-B14F-4D97-AF65-F5344CB8AC3E}">
        <p14:creationId xmlns:p14="http://schemas.microsoft.com/office/powerpoint/2010/main" val="281214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down)">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wheel(1)">
                                      <p:cBhvr>
                                        <p:cTn id="25" dur="2000"/>
                                        <p:tgtEl>
                                          <p:spTgt spid="1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10"/>
                                        </p:tgtEl>
                                        <p:attrNameLst>
                                          <p:attrName>style.visibility</p:attrName>
                                        </p:attrNameLst>
                                      </p:cBhvr>
                                      <p:to>
                                        <p:strVal val="visible"/>
                                      </p:to>
                                    </p:set>
                                    <p:animEffect transition="in" filter="wipe(down)">
                                      <p:cBhvr>
                                        <p:cTn id="30" dur="500"/>
                                        <p:tgtEl>
                                          <p:spTgt spid="11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8"/>
                                        </p:tgtEl>
                                        <p:attrNameLst>
                                          <p:attrName>style.visibility</p:attrName>
                                        </p:attrNameLst>
                                      </p:cBhvr>
                                      <p:to>
                                        <p:strVal val="visible"/>
                                      </p:to>
                                    </p:set>
                                    <p:anim calcmode="lin" valueType="num">
                                      <p:cBhvr additive="base">
                                        <p:cTn id="35" dur="500" fill="hold"/>
                                        <p:tgtEl>
                                          <p:spTgt spid="108"/>
                                        </p:tgtEl>
                                        <p:attrNameLst>
                                          <p:attrName>ppt_x</p:attrName>
                                        </p:attrNameLst>
                                      </p:cBhvr>
                                      <p:tavLst>
                                        <p:tav tm="0">
                                          <p:val>
                                            <p:strVal val="#ppt_x"/>
                                          </p:val>
                                        </p:tav>
                                        <p:tav tm="100000">
                                          <p:val>
                                            <p:strVal val="#ppt_x"/>
                                          </p:val>
                                        </p:tav>
                                      </p:tavLst>
                                    </p:anim>
                                    <p:anim calcmode="lin" valueType="num">
                                      <p:cBhvr additive="base">
                                        <p:cTn id="36"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12"/>
                                        </p:tgtEl>
                                        <p:attrNameLst>
                                          <p:attrName>style.visibility</p:attrName>
                                        </p:attrNameLst>
                                      </p:cBhvr>
                                      <p:to>
                                        <p:strVal val="visible"/>
                                      </p:to>
                                    </p:set>
                                    <p:animEffect transition="in" filter="barn(inVertical)">
                                      <p:cBhvr>
                                        <p:cTn id="41" dur="500"/>
                                        <p:tgtEl>
                                          <p:spTgt spid="112"/>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fade">
                                      <p:cBhvr>
                                        <p:cTn id="46" dur="1000"/>
                                        <p:tgtEl>
                                          <p:spTgt spid="116"/>
                                        </p:tgtEl>
                                      </p:cBhvr>
                                    </p:animEffect>
                                    <p:anim calcmode="lin" valueType="num">
                                      <p:cBhvr>
                                        <p:cTn id="47" dur="1000" fill="hold"/>
                                        <p:tgtEl>
                                          <p:spTgt spid="116"/>
                                        </p:tgtEl>
                                        <p:attrNameLst>
                                          <p:attrName>ppt_x</p:attrName>
                                        </p:attrNameLst>
                                      </p:cBhvr>
                                      <p:tavLst>
                                        <p:tav tm="0">
                                          <p:val>
                                            <p:strVal val="#ppt_x"/>
                                          </p:val>
                                        </p:tav>
                                        <p:tav tm="100000">
                                          <p:val>
                                            <p:strVal val="#ppt_x"/>
                                          </p:val>
                                        </p:tav>
                                      </p:tavLst>
                                    </p:anim>
                                    <p:anim calcmode="lin" valueType="num">
                                      <p:cBhvr>
                                        <p:cTn id="48"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21"/>
                                        </p:tgtEl>
                                        <p:attrNameLst>
                                          <p:attrName>style.visibility</p:attrName>
                                        </p:attrNameLst>
                                      </p:cBhvr>
                                      <p:to>
                                        <p:strVal val="visible"/>
                                      </p:to>
                                    </p:set>
                                    <p:anim calcmode="lin" valueType="num">
                                      <p:cBhvr additive="base">
                                        <p:cTn id="53" dur="500" fill="hold"/>
                                        <p:tgtEl>
                                          <p:spTgt spid="121"/>
                                        </p:tgtEl>
                                        <p:attrNameLst>
                                          <p:attrName>ppt_x</p:attrName>
                                        </p:attrNameLst>
                                      </p:cBhvr>
                                      <p:tavLst>
                                        <p:tav tm="0">
                                          <p:val>
                                            <p:strVal val="#ppt_x"/>
                                          </p:val>
                                        </p:tav>
                                        <p:tav tm="100000">
                                          <p:val>
                                            <p:strVal val="#ppt_x"/>
                                          </p:val>
                                        </p:tav>
                                      </p:tavLst>
                                    </p:anim>
                                    <p:anim calcmode="lin" valueType="num">
                                      <p:cBhvr additive="base">
                                        <p:cTn id="54"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22"/>
                                        </p:tgtEl>
                                        <p:attrNameLst>
                                          <p:attrName>style.visibility</p:attrName>
                                        </p:attrNameLst>
                                      </p:cBhvr>
                                      <p:to>
                                        <p:strVal val="visible"/>
                                      </p:to>
                                    </p:set>
                                    <p:anim calcmode="lin" valueType="num">
                                      <p:cBhvr additive="base">
                                        <p:cTn id="59" dur="500" fill="hold"/>
                                        <p:tgtEl>
                                          <p:spTgt spid="122"/>
                                        </p:tgtEl>
                                        <p:attrNameLst>
                                          <p:attrName>ppt_x</p:attrName>
                                        </p:attrNameLst>
                                      </p:cBhvr>
                                      <p:tavLst>
                                        <p:tav tm="0">
                                          <p:val>
                                            <p:strVal val="#ppt_x"/>
                                          </p:val>
                                        </p:tav>
                                        <p:tav tm="100000">
                                          <p:val>
                                            <p:strVal val="#ppt_x"/>
                                          </p:val>
                                        </p:tav>
                                      </p:tavLst>
                                    </p:anim>
                                    <p:anim calcmode="lin" valueType="num">
                                      <p:cBhvr additive="base">
                                        <p:cTn id="60"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23"/>
                                        </p:tgtEl>
                                        <p:attrNameLst>
                                          <p:attrName>style.visibility</p:attrName>
                                        </p:attrNameLst>
                                      </p:cBhvr>
                                      <p:to>
                                        <p:strVal val="visible"/>
                                      </p:to>
                                    </p:set>
                                    <p:anim calcmode="lin" valueType="num">
                                      <p:cBhvr additive="base">
                                        <p:cTn id="65" dur="500" fill="hold"/>
                                        <p:tgtEl>
                                          <p:spTgt spid="123"/>
                                        </p:tgtEl>
                                        <p:attrNameLst>
                                          <p:attrName>ppt_x</p:attrName>
                                        </p:attrNameLst>
                                      </p:cBhvr>
                                      <p:tavLst>
                                        <p:tav tm="0">
                                          <p:val>
                                            <p:strVal val="#ppt_x"/>
                                          </p:val>
                                        </p:tav>
                                        <p:tav tm="100000">
                                          <p:val>
                                            <p:strVal val="#ppt_x"/>
                                          </p:val>
                                        </p:tav>
                                      </p:tavLst>
                                    </p:anim>
                                    <p:anim calcmode="lin" valueType="num">
                                      <p:cBhvr additive="base">
                                        <p:cTn id="66"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24"/>
                                        </p:tgtEl>
                                        <p:attrNameLst>
                                          <p:attrName>style.visibility</p:attrName>
                                        </p:attrNameLst>
                                      </p:cBhvr>
                                      <p:to>
                                        <p:strVal val="visible"/>
                                      </p:to>
                                    </p:set>
                                    <p:anim calcmode="lin" valueType="num">
                                      <p:cBhvr additive="base">
                                        <p:cTn id="71" dur="500" fill="hold"/>
                                        <p:tgtEl>
                                          <p:spTgt spid="124"/>
                                        </p:tgtEl>
                                        <p:attrNameLst>
                                          <p:attrName>ppt_x</p:attrName>
                                        </p:attrNameLst>
                                      </p:cBhvr>
                                      <p:tavLst>
                                        <p:tav tm="0">
                                          <p:val>
                                            <p:strVal val="#ppt_x"/>
                                          </p:val>
                                        </p:tav>
                                        <p:tav tm="100000">
                                          <p:val>
                                            <p:strVal val="#ppt_x"/>
                                          </p:val>
                                        </p:tav>
                                      </p:tavLst>
                                    </p:anim>
                                    <p:anim calcmode="lin" valueType="num">
                                      <p:cBhvr additive="base">
                                        <p:cTn id="72"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25"/>
                                        </p:tgtEl>
                                        <p:attrNameLst>
                                          <p:attrName>style.visibility</p:attrName>
                                        </p:attrNameLst>
                                      </p:cBhvr>
                                      <p:to>
                                        <p:strVal val="visible"/>
                                      </p:to>
                                    </p:set>
                                    <p:anim calcmode="lin" valueType="num">
                                      <p:cBhvr additive="base">
                                        <p:cTn id="77" dur="500" fill="hold"/>
                                        <p:tgtEl>
                                          <p:spTgt spid="125"/>
                                        </p:tgtEl>
                                        <p:attrNameLst>
                                          <p:attrName>ppt_x</p:attrName>
                                        </p:attrNameLst>
                                      </p:cBhvr>
                                      <p:tavLst>
                                        <p:tav tm="0">
                                          <p:val>
                                            <p:strVal val="#ppt_x"/>
                                          </p:val>
                                        </p:tav>
                                        <p:tav tm="100000">
                                          <p:val>
                                            <p:strVal val="#ppt_x"/>
                                          </p:val>
                                        </p:tav>
                                      </p:tavLst>
                                    </p:anim>
                                    <p:anim calcmode="lin" valueType="num">
                                      <p:cBhvr additive="base">
                                        <p:cTn id="78"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6"/>
                                        </p:tgtEl>
                                        <p:attrNameLst>
                                          <p:attrName>style.visibility</p:attrName>
                                        </p:attrNameLst>
                                      </p:cBhvr>
                                      <p:to>
                                        <p:strVal val="visible"/>
                                      </p:to>
                                    </p:set>
                                    <p:anim calcmode="lin" valueType="num">
                                      <p:cBhvr additive="base">
                                        <p:cTn id="83" dur="500" fill="hold"/>
                                        <p:tgtEl>
                                          <p:spTgt spid="126"/>
                                        </p:tgtEl>
                                        <p:attrNameLst>
                                          <p:attrName>ppt_x</p:attrName>
                                        </p:attrNameLst>
                                      </p:cBhvr>
                                      <p:tavLst>
                                        <p:tav tm="0">
                                          <p:val>
                                            <p:strVal val="#ppt_x"/>
                                          </p:val>
                                        </p:tav>
                                        <p:tav tm="100000">
                                          <p:val>
                                            <p:strVal val="#ppt_x"/>
                                          </p:val>
                                        </p:tav>
                                      </p:tavLst>
                                    </p:anim>
                                    <p:anim calcmode="lin" valueType="num">
                                      <p:cBhvr additive="base">
                                        <p:cTn id="84"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27"/>
                                        </p:tgtEl>
                                        <p:attrNameLst>
                                          <p:attrName>style.visibility</p:attrName>
                                        </p:attrNameLst>
                                      </p:cBhvr>
                                      <p:to>
                                        <p:strVal val="visible"/>
                                      </p:to>
                                    </p:set>
                                    <p:anim calcmode="lin" valueType="num">
                                      <p:cBhvr additive="base">
                                        <p:cTn id="89" dur="500" fill="hold"/>
                                        <p:tgtEl>
                                          <p:spTgt spid="127"/>
                                        </p:tgtEl>
                                        <p:attrNameLst>
                                          <p:attrName>ppt_x</p:attrName>
                                        </p:attrNameLst>
                                      </p:cBhvr>
                                      <p:tavLst>
                                        <p:tav tm="0">
                                          <p:val>
                                            <p:strVal val="#ppt_x"/>
                                          </p:val>
                                        </p:tav>
                                        <p:tav tm="100000">
                                          <p:val>
                                            <p:strVal val="#ppt_x"/>
                                          </p:val>
                                        </p:tav>
                                      </p:tavLst>
                                    </p:anim>
                                    <p:anim calcmode="lin" valueType="num">
                                      <p:cBhvr additive="base">
                                        <p:cTn id="90" dur="500" fill="hold"/>
                                        <p:tgtEl>
                                          <p:spTgt spid="127"/>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128"/>
                                        </p:tgtEl>
                                        <p:attrNameLst>
                                          <p:attrName>style.visibility</p:attrName>
                                        </p:attrNameLst>
                                      </p:cBhvr>
                                      <p:to>
                                        <p:strVal val="visible"/>
                                      </p:to>
                                    </p:set>
                                    <p:anim calcmode="lin" valueType="num">
                                      <p:cBhvr additive="base">
                                        <p:cTn id="95" dur="500" fill="hold"/>
                                        <p:tgtEl>
                                          <p:spTgt spid="128"/>
                                        </p:tgtEl>
                                        <p:attrNameLst>
                                          <p:attrName>ppt_x</p:attrName>
                                        </p:attrNameLst>
                                      </p:cBhvr>
                                      <p:tavLst>
                                        <p:tav tm="0">
                                          <p:val>
                                            <p:strVal val="#ppt_x"/>
                                          </p:val>
                                        </p:tav>
                                        <p:tav tm="100000">
                                          <p:val>
                                            <p:strVal val="#ppt_x"/>
                                          </p:val>
                                        </p:tav>
                                      </p:tavLst>
                                    </p:anim>
                                    <p:anim calcmode="lin" valueType="num">
                                      <p:cBhvr additive="base">
                                        <p:cTn id="96"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29"/>
                                        </p:tgtEl>
                                        <p:attrNameLst>
                                          <p:attrName>style.visibility</p:attrName>
                                        </p:attrNameLst>
                                      </p:cBhvr>
                                      <p:to>
                                        <p:strVal val="visible"/>
                                      </p:to>
                                    </p:set>
                                    <p:anim calcmode="lin" valueType="num">
                                      <p:cBhvr additive="base">
                                        <p:cTn id="101" dur="500" fill="hold"/>
                                        <p:tgtEl>
                                          <p:spTgt spid="129"/>
                                        </p:tgtEl>
                                        <p:attrNameLst>
                                          <p:attrName>ppt_x</p:attrName>
                                        </p:attrNameLst>
                                      </p:cBhvr>
                                      <p:tavLst>
                                        <p:tav tm="0">
                                          <p:val>
                                            <p:strVal val="#ppt_x"/>
                                          </p:val>
                                        </p:tav>
                                        <p:tav tm="100000">
                                          <p:val>
                                            <p:strVal val="#ppt_x"/>
                                          </p:val>
                                        </p:tav>
                                      </p:tavLst>
                                    </p:anim>
                                    <p:anim calcmode="lin" valueType="num">
                                      <p:cBhvr additive="base">
                                        <p:cTn id="102"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30"/>
                                        </p:tgtEl>
                                        <p:attrNameLst>
                                          <p:attrName>style.visibility</p:attrName>
                                        </p:attrNameLst>
                                      </p:cBhvr>
                                      <p:to>
                                        <p:strVal val="visible"/>
                                      </p:to>
                                    </p:set>
                                    <p:anim calcmode="lin" valueType="num">
                                      <p:cBhvr additive="base">
                                        <p:cTn id="107" dur="500" fill="hold"/>
                                        <p:tgtEl>
                                          <p:spTgt spid="130"/>
                                        </p:tgtEl>
                                        <p:attrNameLst>
                                          <p:attrName>ppt_x</p:attrName>
                                        </p:attrNameLst>
                                      </p:cBhvr>
                                      <p:tavLst>
                                        <p:tav tm="0">
                                          <p:val>
                                            <p:strVal val="#ppt_x"/>
                                          </p:val>
                                        </p:tav>
                                        <p:tav tm="100000">
                                          <p:val>
                                            <p:strVal val="#ppt_x"/>
                                          </p:val>
                                        </p:tav>
                                      </p:tavLst>
                                    </p:anim>
                                    <p:anim calcmode="lin" valueType="num">
                                      <p:cBhvr additive="base">
                                        <p:cTn id="108"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31"/>
                                        </p:tgtEl>
                                        <p:attrNameLst>
                                          <p:attrName>style.visibility</p:attrName>
                                        </p:attrNameLst>
                                      </p:cBhvr>
                                      <p:to>
                                        <p:strVal val="visible"/>
                                      </p:to>
                                    </p:set>
                                    <p:anim calcmode="lin" valueType="num">
                                      <p:cBhvr additive="base">
                                        <p:cTn id="113" dur="500" fill="hold"/>
                                        <p:tgtEl>
                                          <p:spTgt spid="131"/>
                                        </p:tgtEl>
                                        <p:attrNameLst>
                                          <p:attrName>ppt_x</p:attrName>
                                        </p:attrNameLst>
                                      </p:cBhvr>
                                      <p:tavLst>
                                        <p:tav tm="0">
                                          <p:val>
                                            <p:strVal val="#ppt_x"/>
                                          </p:val>
                                        </p:tav>
                                        <p:tav tm="100000">
                                          <p:val>
                                            <p:strVal val="#ppt_x"/>
                                          </p:val>
                                        </p:tav>
                                      </p:tavLst>
                                    </p:anim>
                                    <p:anim calcmode="lin" valueType="num">
                                      <p:cBhvr additive="base">
                                        <p:cTn id="114"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132"/>
                                        </p:tgtEl>
                                        <p:attrNameLst>
                                          <p:attrName>style.visibility</p:attrName>
                                        </p:attrNameLst>
                                      </p:cBhvr>
                                      <p:to>
                                        <p:strVal val="visible"/>
                                      </p:to>
                                    </p:set>
                                    <p:anim calcmode="lin" valueType="num">
                                      <p:cBhvr additive="base">
                                        <p:cTn id="119" dur="500" fill="hold"/>
                                        <p:tgtEl>
                                          <p:spTgt spid="132"/>
                                        </p:tgtEl>
                                        <p:attrNameLst>
                                          <p:attrName>ppt_x</p:attrName>
                                        </p:attrNameLst>
                                      </p:cBhvr>
                                      <p:tavLst>
                                        <p:tav tm="0">
                                          <p:val>
                                            <p:strVal val="#ppt_x"/>
                                          </p:val>
                                        </p:tav>
                                        <p:tav tm="100000">
                                          <p:val>
                                            <p:strVal val="#ppt_x"/>
                                          </p:val>
                                        </p:tav>
                                      </p:tavLst>
                                    </p:anim>
                                    <p:anim calcmode="lin" valueType="num">
                                      <p:cBhvr additive="base">
                                        <p:cTn id="120"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133"/>
                                        </p:tgtEl>
                                        <p:attrNameLst>
                                          <p:attrName>style.visibility</p:attrName>
                                        </p:attrNameLst>
                                      </p:cBhvr>
                                      <p:to>
                                        <p:strVal val="visible"/>
                                      </p:to>
                                    </p:set>
                                    <p:anim calcmode="lin" valueType="num">
                                      <p:cBhvr additive="base">
                                        <p:cTn id="125" dur="500" fill="hold"/>
                                        <p:tgtEl>
                                          <p:spTgt spid="133"/>
                                        </p:tgtEl>
                                        <p:attrNameLst>
                                          <p:attrName>ppt_x</p:attrName>
                                        </p:attrNameLst>
                                      </p:cBhvr>
                                      <p:tavLst>
                                        <p:tav tm="0">
                                          <p:val>
                                            <p:strVal val="#ppt_x"/>
                                          </p:val>
                                        </p:tav>
                                        <p:tav tm="100000">
                                          <p:val>
                                            <p:strVal val="#ppt_x"/>
                                          </p:val>
                                        </p:tav>
                                      </p:tavLst>
                                    </p:anim>
                                    <p:anim calcmode="lin" valueType="num">
                                      <p:cBhvr additive="base">
                                        <p:cTn id="126"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190"/>
                                        </p:tgtEl>
                                        <p:attrNameLst>
                                          <p:attrName>style.visibility</p:attrName>
                                        </p:attrNameLst>
                                      </p:cBhvr>
                                      <p:to>
                                        <p:strVal val="visible"/>
                                      </p:to>
                                    </p:set>
                                    <p:anim calcmode="lin" valueType="num">
                                      <p:cBhvr additive="base">
                                        <p:cTn id="131" dur="500" fill="hold"/>
                                        <p:tgtEl>
                                          <p:spTgt spid="190"/>
                                        </p:tgtEl>
                                        <p:attrNameLst>
                                          <p:attrName>ppt_x</p:attrName>
                                        </p:attrNameLst>
                                      </p:cBhvr>
                                      <p:tavLst>
                                        <p:tav tm="0">
                                          <p:val>
                                            <p:strVal val="#ppt_x"/>
                                          </p:val>
                                        </p:tav>
                                        <p:tav tm="100000">
                                          <p:val>
                                            <p:strVal val="#ppt_x"/>
                                          </p:val>
                                        </p:tav>
                                      </p:tavLst>
                                    </p:anim>
                                    <p:anim calcmode="lin" valueType="num">
                                      <p:cBhvr additive="base">
                                        <p:cTn id="132" dur="500" fill="hold"/>
                                        <p:tgtEl>
                                          <p:spTgt spid="190"/>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191"/>
                                        </p:tgtEl>
                                        <p:attrNameLst>
                                          <p:attrName>style.visibility</p:attrName>
                                        </p:attrNameLst>
                                      </p:cBhvr>
                                      <p:to>
                                        <p:strVal val="visible"/>
                                      </p:to>
                                    </p:set>
                                    <p:anim calcmode="lin" valueType="num">
                                      <p:cBhvr additive="base">
                                        <p:cTn id="137" dur="500" fill="hold"/>
                                        <p:tgtEl>
                                          <p:spTgt spid="191"/>
                                        </p:tgtEl>
                                        <p:attrNameLst>
                                          <p:attrName>ppt_x</p:attrName>
                                        </p:attrNameLst>
                                      </p:cBhvr>
                                      <p:tavLst>
                                        <p:tav tm="0">
                                          <p:val>
                                            <p:strVal val="#ppt_x"/>
                                          </p:val>
                                        </p:tav>
                                        <p:tav tm="100000">
                                          <p:val>
                                            <p:strVal val="#ppt_x"/>
                                          </p:val>
                                        </p:tav>
                                      </p:tavLst>
                                    </p:anim>
                                    <p:anim calcmode="lin" valueType="num">
                                      <p:cBhvr additive="base">
                                        <p:cTn id="138" dur="500" fill="hold"/>
                                        <p:tgtEl>
                                          <p:spTgt spid="191"/>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nodeType="clickEffect">
                                  <p:stCondLst>
                                    <p:cond delay="0"/>
                                  </p:stCondLst>
                                  <p:childTnLst>
                                    <p:set>
                                      <p:cBhvr>
                                        <p:cTn id="147" dur="1" fill="hold">
                                          <p:stCondLst>
                                            <p:cond delay="0"/>
                                          </p:stCondLst>
                                        </p:cTn>
                                        <p:tgtEl>
                                          <p:spTgt spid="193"/>
                                        </p:tgtEl>
                                        <p:attrNameLst>
                                          <p:attrName>style.visibility</p:attrName>
                                        </p:attrNameLst>
                                      </p:cBhvr>
                                      <p:to>
                                        <p:strVal val="visible"/>
                                      </p:to>
                                    </p:set>
                                    <p:animEffect transition="in" filter="fade">
                                      <p:cBhvr>
                                        <p:cTn id="148" dur="1000"/>
                                        <p:tgtEl>
                                          <p:spTgt spid="193"/>
                                        </p:tgtEl>
                                      </p:cBhvr>
                                    </p:animEffect>
                                    <p:anim calcmode="lin" valueType="num">
                                      <p:cBhvr>
                                        <p:cTn id="149" dur="1000" fill="hold"/>
                                        <p:tgtEl>
                                          <p:spTgt spid="193"/>
                                        </p:tgtEl>
                                        <p:attrNameLst>
                                          <p:attrName>ppt_x</p:attrName>
                                        </p:attrNameLst>
                                      </p:cBhvr>
                                      <p:tavLst>
                                        <p:tav tm="0">
                                          <p:val>
                                            <p:strVal val="#ppt_x"/>
                                          </p:val>
                                        </p:tav>
                                        <p:tav tm="100000">
                                          <p:val>
                                            <p:strVal val="#ppt_x"/>
                                          </p:val>
                                        </p:tav>
                                      </p:tavLst>
                                    </p:anim>
                                    <p:anim calcmode="lin" valueType="num">
                                      <p:cBhvr>
                                        <p:cTn id="150" dur="1000" fill="hold"/>
                                        <p:tgtEl>
                                          <p:spTgt spid="193"/>
                                        </p:tgtEl>
                                        <p:attrNameLst>
                                          <p:attrName>ppt_y</p:attrName>
                                        </p:attrNameLst>
                                      </p:cBhvr>
                                      <p:tavLst>
                                        <p:tav tm="0">
                                          <p:val>
                                            <p:strVal val="#ppt_y+.1"/>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16" presetClass="entr" presetSubtype="21" fill="hold" grpId="0" nodeType="clickEffect">
                                  <p:stCondLst>
                                    <p:cond delay="0"/>
                                  </p:stCondLst>
                                  <p:childTnLst>
                                    <p:set>
                                      <p:cBhvr>
                                        <p:cTn id="154" dur="1" fill="hold">
                                          <p:stCondLst>
                                            <p:cond delay="0"/>
                                          </p:stCondLst>
                                        </p:cTn>
                                        <p:tgtEl>
                                          <p:spTgt spid="194"/>
                                        </p:tgtEl>
                                        <p:attrNameLst>
                                          <p:attrName>style.visibility</p:attrName>
                                        </p:attrNameLst>
                                      </p:cBhvr>
                                      <p:to>
                                        <p:strVal val="visible"/>
                                      </p:to>
                                    </p:set>
                                    <p:animEffect transition="in" filter="barn(inVertical)">
                                      <p:cBhvr>
                                        <p:cTn id="155" dur="500"/>
                                        <p:tgtEl>
                                          <p:spTgt spid="194"/>
                                        </p:tgtEl>
                                      </p:cBhvr>
                                    </p:animEffect>
                                  </p:childTnLst>
                                </p:cTn>
                              </p:par>
                            </p:childTnLst>
                          </p:cTn>
                        </p:par>
                      </p:childTnLst>
                    </p:cTn>
                  </p:par>
                  <p:par>
                    <p:cTn id="156" fill="hold">
                      <p:stCondLst>
                        <p:cond delay="indefinite"/>
                      </p:stCondLst>
                      <p:childTnLst>
                        <p:par>
                          <p:cTn id="157" fill="hold">
                            <p:stCondLst>
                              <p:cond delay="0"/>
                            </p:stCondLst>
                            <p:childTnLst>
                              <p:par>
                                <p:cTn id="158" presetID="16" presetClass="entr" presetSubtype="21" fill="hold" grpId="0" nodeType="clickEffect">
                                  <p:stCondLst>
                                    <p:cond delay="0"/>
                                  </p:stCondLst>
                                  <p:childTnLst>
                                    <p:set>
                                      <p:cBhvr>
                                        <p:cTn id="159" dur="1" fill="hold">
                                          <p:stCondLst>
                                            <p:cond delay="0"/>
                                          </p:stCondLst>
                                        </p:cTn>
                                        <p:tgtEl>
                                          <p:spTgt spid="195"/>
                                        </p:tgtEl>
                                        <p:attrNameLst>
                                          <p:attrName>style.visibility</p:attrName>
                                        </p:attrNameLst>
                                      </p:cBhvr>
                                      <p:to>
                                        <p:strVal val="visible"/>
                                      </p:to>
                                    </p:set>
                                    <p:animEffect transition="in" filter="barn(inVertical)">
                                      <p:cBhvr>
                                        <p:cTn id="160" dur="500"/>
                                        <p:tgtEl>
                                          <p:spTgt spid="195"/>
                                        </p:tgtEl>
                                      </p:cBhvr>
                                    </p:animEffect>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nodeType="clickEffect">
                                  <p:stCondLst>
                                    <p:cond delay="0"/>
                                  </p:stCondLst>
                                  <p:childTnLst>
                                    <p:set>
                                      <p:cBhvr>
                                        <p:cTn id="164" dur="1" fill="hold">
                                          <p:stCondLst>
                                            <p:cond delay="0"/>
                                          </p:stCondLst>
                                        </p:cTn>
                                        <p:tgtEl>
                                          <p:spTgt spid="196"/>
                                        </p:tgtEl>
                                        <p:attrNameLst>
                                          <p:attrName>style.visibility</p:attrName>
                                        </p:attrNameLst>
                                      </p:cBhvr>
                                      <p:to>
                                        <p:strVal val="visible"/>
                                      </p:to>
                                    </p:set>
                                    <p:anim calcmode="lin" valueType="num">
                                      <p:cBhvr additive="base">
                                        <p:cTn id="165" dur="500" fill="hold"/>
                                        <p:tgtEl>
                                          <p:spTgt spid="196"/>
                                        </p:tgtEl>
                                        <p:attrNameLst>
                                          <p:attrName>ppt_x</p:attrName>
                                        </p:attrNameLst>
                                      </p:cBhvr>
                                      <p:tavLst>
                                        <p:tav tm="0">
                                          <p:val>
                                            <p:strVal val="#ppt_x"/>
                                          </p:val>
                                        </p:tav>
                                        <p:tav tm="100000">
                                          <p:val>
                                            <p:strVal val="#ppt_x"/>
                                          </p:val>
                                        </p:tav>
                                      </p:tavLst>
                                    </p:anim>
                                    <p:anim calcmode="lin" valueType="num">
                                      <p:cBhvr additive="base">
                                        <p:cTn id="166"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21" presetClass="entr" presetSubtype="1" fill="hold" grpId="0" nodeType="clickEffect">
                                  <p:stCondLst>
                                    <p:cond delay="0"/>
                                  </p:stCondLst>
                                  <p:childTnLst>
                                    <p:set>
                                      <p:cBhvr>
                                        <p:cTn id="170" dur="1" fill="hold">
                                          <p:stCondLst>
                                            <p:cond delay="0"/>
                                          </p:stCondLst>
                                        </p:cTn>
                                        <p:tgtEl>
                                          <p:spTgt spid="221"/>
                                        </p:tgtEl>
                                        <p:attrNameLst>
                                          <p:attrName>style.visibility</p:attrName>
                                        </p:attrNameLst>
                                      </p:cBhvr>
                                      <p:to>
                                        <p:strVal val="visible"/>
                                      </p:to>
                                    </p:set>
                                    <p:animEffect transition="in" filter="wheel(1)">
                                      <p:cBhvr>
                                        <p:cTn id="171" dur="2000"/>
                                        <p:tgtEl>
                                          <p:spTgt spid="221"/>
                                        </p:tgtEl>
                                      </p:cBhvr>
                                    </p:animEffect>
                                  </p:childTnLst>
                                </p:cTn>
                              </p:par>
                            </p:childTnLst>
                          </p:cTn>
                        </p:par>
                      </p:childTnLst>
                    </p:cTn>
                  </p:par>
                  <p:par>
                    <p:cTn id="172" fill="hold">
                      <p:stCondLst>
                        <p:cond delay="indefinite"/>
                      </p:stCondLst>
                      <p:childTnLst>
                        <p:par>
                          <p:cTn id="173" fill="hold">
                            <p:stCondLst>
                              <p:cond delay="0"/>
                            </p:stCondLst>
                            <p:childTnLst>
                              <p:par>
                                <p:cTn id="174" presetID="2" presetClass="entr" presetSubtype="4" fill="hold" grpId="0" nodeType="clickEffect">
                                  <p:stCondLst>
                                    <p:cond delay="0"/>
                                  </p:stCondLst>
                                  <p:childTnLst>
                                    <p:set>
                                      <p:cBhvr>
                                        <p:cTn id="175" dur="1" fill="hold">
                                          <p:stCondLst>
                                            <p:cond delay="0"/>
                                          </p:stCondLst>
                                        </p:cTn>
                                        <p:tgtEl>
                                          <p:spTgt spid="222"/>
                                        </p:tgtEl>
                                        <p:attrNameLst>
                                          <p:attrName>style.visibility</p:attrName>
                                        </p:attrNameLst>
                                      </p:cBhvr>
                                      <p:to>
                                        <p:strVal val="visible"/>
                                      </p:to>
                                    </p:set>
                                    <p:anim calcmode="lin" valueType="num">
                                      <p:cBhvr additive="base">
                                        <p:cTn id="176" dur="500" fill="hold"/>
                                        <p:tgtEl>
                                          <p:spTgt spid="222"/>
                                        </p:tgtEl>
                                        <p:attrNameLst>
                                          <p:attrName>ppt_x</p:attrName>
                                        </p:attrNameLst>
                                      </p:cBhvr>
                                      <p:tavLst>
                                        <p:tav tm="0">
                                          <p:val>
                                            <p:strVal val="#ppt_x"/>
                                          </p:val>
                                        </p:tav>
                                        <p:tav tm="100000">
                                          <p:val>
                                            <p:strVal val="#ppt_x"/>
                                          </p:val>
                                        </p:tav>
                                      </p:tavLst>
                                    </p:anim>
                                    <p:anim calcmode="lin" valueType="num">
                                      <p:cBhvr additive="base">
                                        <p:cTn id="177" dur="500" fill="hold"/>
                                        <p:tgtEl>
                                          <p:spTgt spid="222"/>
                                        </p:tgtEl>
                                        <p:attrNameLst>
                                          <p:attrName>ppt_y</p:attrName>
                                        </p:attrNameLst>
                                      </p:cBhvr>
                                      <p:tavLst>
                                        <p:tav tm="0">
                                          <p:val>
                                            <p:strVal val="1+#ppt_h/2"/>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2" presetClass="entr" presetSubtype="4" fill="hold" grpId="0" nodeType="clickEffect">
                                  <p:stCondLst>
                                    <p:cond delay="0"/>
                                  </p:stCondLst>
                                  <p:childTnLst>
                                    <p:set>
                                      <p:cBhvr>
                                        <p:cTn id="181" dur="1" fill="hold">
                                          <p:stCondLst>
                                            <p:cond delay="0"/>
                                          </p:stCondLst>
                                        </p:cTn>
                                        <p:tgtEl>
                                          <p:spTgt spid="223"/>
                                        </p:tgtEl>
                                        <p:attrNameLst>
                                          <p:attrName>style.visibility</p:attrName>
                                        </p:attrNameLst>
                                      </p:cBhvr>
                                      <p:to>
                                        <p:strVal val="visible"/>
                                      </p:to>
                                    </p:set>
                                    <p:anim calcmode="lin" valueType="num">
                                      <p:cBhvr additive="base">
                                        <p:cTn id="182" dur="500" fill="hold"/>
                                        <p:tgtEl>
                                          <p:spTgt spid="223"/>
                                        </p:tgtEl>
                                        <p:attrNameLst>
                                          <p:attrName>ppt_x</p:attrName>
                                        </p:attrNameLst>
                                      </p:cBhvr>
                                      <p:tavLst>
                                        <p:tav tm="0">
                                          <p:val>
                                            <p:strVal val="#ppt_x"/>
                                          </p:val>
                                        </p:tav>
                                        <p:tav tm="100000">
                                          <p:val>
                                            <p:strVal val="#ppt_x"/>
                                          </p:val>
                                        </p:tav>
                                      </p:tavLst>
                                    </p:anim>
                                    <p:anim calcmode="lin" valueType="num">
                                      <p:cBhvr additive="base">
                                        <p:cTn id="183" dur="500" fill="hold"/>
                                        <p:tgtEl>
                                          <p:spTgt spid="223"/>
                                        </p:tgtEl>
                                        <p:attrNameLst>
                                          <p:attrName>ppt_y</p:attrName>
                                        </p:attrNameLst>
                                      </p:cBhvr>
                                      <p:tavLst>
                                        <p:tav tm="0">
                                          <p:val>
                                            <p:strVal val="1+#ppt_h/2"/>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2" presetClass="entr" presetSubtype="4" fill="hold" grpId="0" nodeType="clickEffect">
                                  <p:stCondLst>
                                    <p:cond delay="0"/>
                                  </p:stCondLst>
                                  <p:childTnLst>
                                    <p:set>
                                      <p:cBhvr>
                                        <p:cTn id="187" dur="1" fill="hold">
                                          <p:stCondLst>
                                            <p:cond delay="0"/>
                                          </p:stCondLst>
                                        </p:cTn>
                                        <p:tgtEl>
                                          <p:spTgt spid="224"/>
                                        </p:tgtEl>
                                        <p:attrNameLst>
                                          <p:attrName>style.visibility</p:attrName>
                                        </p:attrNameLst>
                                      </p:cBhvr>
                                      <p:to>
                                        <p:strVal val="visible"/>
                                      </p:to>
                                    </p:set>
                                    <p:anim calcmode="lin" valueType="num">
                                      <p:cBhvr additive="base">
                                        <p:cTn id="188" dur="500" fill="hold"/>
                                        <p:tgtEl>
                                          <p:spTgt spid="224"/>
                                        </p:tgtEl>
                                        <p:attrNameLst>
                                          <p:attrName>ppt_x</p:attrName>
                                        </p:attrNameLst>
                                      </p:cBhvr>
                                      <p:tavLst>
                                        <p:tav tm="0">
                                          <p:val>
                                            <p:strVal val="#ppt_x"/>
                                          </p:val>
                                        </p:tav>
                                        <p:tav tm="100000">
                                          <p:val>
                                            <p:strVal val="#ppt_x"/>
                                          </p:val>
                                        </p:tav>
                                      </p:tavLst>
                                    </p:anim>
                                    <p:anim calcmode="lin" valueType="num">
                                      <p:cBhvr additive="base">
                                        <p:cTn id="189" dur="500" fill="hold"/>
                                        <p:tgtEl>
                                          <p:spTgt spid="224"/>
                                        </p:tgtEl>
                                        <p:attrNameLst>
                                          <p:attrName>ppt_y</p:attrName>
                                        </p:attrNameLst>
                                      </p:cBhvr>
                                      <p:tavLst>
                                        <p:tav tm="0">
                                          <p:val>
                                            <p:strVal val="1+#ppt_h/2"/>
                                          </p:val>
                                        </p:tav>
                                        <p:tav tm="100000">
                                          <p:val>
                                            <p:strVal val="#ppt_y"/>
                                          </p:val>
                                        </p:tav>
                                      </p:tavLst>
                                    </p:anim>
                                  </p:childTnLst>
                                </p:cTn>
                              </p:par>
                            </p:childTnLst>
                          </p:cTn>
                        </p:par>
                      </p:childTnLst>
                    </p:cTn>
                  </p:par>
                  <p:par>
                    <p:cTn id="190" fill="hold">
                      <p:stCondLst>
                        <p:cond delay="indefinite"/>
                      </p:stCondLst>
                      <p:childTnLst>
                        <p:par>
                          <p:cTn id="191" fill="hold">
                            <p:stCondLst>
                              <p:cond delay="0"/>
                            </p:stCondLst>
                            <p:childTnLst>
                              <p:par>
                                <p:cTn id="192" presetID="2" presetClass="entr" presetSubtype="4" fill="hold" grpId="0" nodeType="clickEffect">
                                  <p:stCondLst>
                                    <p:cond delay="0"/>
                                  </p:stCondLst>
                                  <p:childTnLst>
                                    <p:set>
                                      <p:cBhvr>
                                        <p:cTn id="193" dur="1" fill="hold">
                                          <p:stCondLst>
                                            <p:cond delay="0"/>
                                          </p:stCondLst>
                                        </p:cTn>
                                        <p:tgtEl>
                                          <p:spTgt spid="225"/>
                                        </p:tgtEl>
                                        <p:attrNameLst>
                                          <p:attrName>style.visibility</p:attrName>
                                        </p:attrNameLst>
                                      </p:cBhvr>
                                      <p:to>
                                        <p:strVal val="visible"/>
                                      </p:to>
                                    </p:set>
                                    <p:anim calcmode="lin" valueType="num">
                                      <p:cBhvr additive="base">
                                        <p:cTn id="194" dur="500" fill="hold"/>
                                        <p:tgtEl>
                                          <p:spTgt spid="225"/>
                                        </p:tgtEl>
                                        <p:attrNameLst>
                                          <p:attrName>ppt_x</p:attrName>
                                        </p:attrNameLst>
                                      </p:cBhvr>
                                      <p:tavLst>
                                        <p:tav tm="0">
                                          <p:val>
                                            <p:strVal val="#ppt_x"/>
                                          </p:val>
                                        </p:tav>
                                        <p:tav tm="100000">
                                          <p:val>
                                            <p:strVal val="#ppt_x"/>
                                          </p:val>
                                        </p:tav>
                                      </p:tavLst>
                                    </p:anim>
                                    <p:anim calcmode="lin" valueType="num">
                                      <p:cBhvr additive="base">
                                        <p:cTn id="195" dur="500" fill="hold"/>
                                        <p:tgtEl>
                                          <p:spTgt spid="225"/>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2" presetClass="entr" presetSubtype="4" fill="hold" grpId="0" nodeType="clickEffect">
                                  <p:stCondLst>
                                    <p:cond delay="0"/>
                                  </p:stCondLst>
                                  <p:childTnLst>
                                    <p:set>
                                      <p:cBhvr>
                                        <p:cTn id="199" dur="1" fill="hold">
                                          <p:stCondLst>
                                            <p:cond delay="0"/>
                                          </p:stCondLst>
                                        </p:cTn>
                                        <p:tgtEl>
                                          <p:spTgt spid="226"/>
                                        </p:tgtEl>
                                        <p:attrNameLst>
                                          <p:attrName>style.visibility</p:attrName>
                                        </p:attrNameLst>
                                      </p:cBhvr>
                                      <p:to>
                                        <p:strVal val="visible"/>
                                      </p:to>
                                    </p:set>
                                    <p:anim calcmode="lin" valueType="num">
                                      <p:cBhvr additive="base">
                                        <p:cTn id="200" dur="500" fill="hold"/>
                                        <p:tgtEl>
                                          <p:spTgt spid="226"/>
                                        </p:tgtEl>
                                        <p:attrNameLst>
                                          <p:attrName>ppt_x</p:attrName>
                                        </p:attrNameLst>
                                      </p:cBhvr>
                                      <p:tavLst>
                                        <p:tav tm="0">
                                          <p:val>
                                            <p:strVal val="#ppt_x"/>
                                          </p:val>
                                        </p:tav>
                                        <p:tav tm="100000">
                                          <p:val>
                                            <p:strVal val="#ppt_x"/>
                                          </p:val>
                                        </p:tav>
                                      </p:tavLst>
                                    </p:anim>
                                    <p:anim calcmode="lin" valueType="num">
                                      <p:cBhvr additive="base">
                                        <p:cTn id="201" dur="500" fill="hold"/>
                                        <p:tgtEl>
                                          <p:spTgt spid="226"/>
                                        </p:tgtEl>
                                        <p:attrNameLst>
                                          <p:attrName>ppt_y</p:attrName>
                                        </p:attrNameLst>
                                      </p:cBhvr>
                                      <p:tavLst>
                                        <p:tav tm="0">
                                          <p:val>
                                            <p:strVal val="1+#ppt_h/2"/>
                                          </p:val>
                                        </p:tav>
                                        <p:tav tm="100000">
                                          <p:val>
                                            <p:strVal val="#ppt_y"/>
                                          </p:val>
                                        </p:tav>
                                      </p:tavLst>
                                    </p:anim>
                                  </p:childTnLst>
                                </p:cTn>
                              </p:par>
                            </p:childTnLst>
                          </p:cTn>
                        </p:par>
                      </p:childTnLst>
                    </p:cTn>
                  </p:par>
                  <p:par>
                    <p:cTn id="202" fill="hold">
                      <p:stCondLst>
                        <p:cond delay="indefinite"/>
                      </p:stCondLst>
                      <p:childTnLst>
                        <p:par>
                          <p:cTn id="203" fill="hold">
                            <p:stCondLst>
                              <p:cond delay="0"/>
                            </p:stCondLst>
                            <p:childTnLst>
                              <p:par>
                                <p:cTn id="204" presetID="2" presetClass="entr" presetSubtype="4" fill="hold" grpId="0" nodeType="clickEffect">
                                  <p:stCondLst>
                                    <p:cond delay="0"/>
                                  </p:stCondLst>
                                  <p:childTnLst>
                                    <p:set>
                                      <p:cBhvr>
                                        <p:cTn id="205" dur="1" fill="hold">
                                          <p:stCondLst>
                                            <p:cond delay="0"/>
                                          </p:stCondLst>
                                        </p:cTn>
                                        <p:tgtEl>
                                          <p:spTgt spid="227"/>
                                        </p:tgtEl>
                                        <p:attrNameLst>
                                          <p:attrName>style.visibility</p:attrName>
                                        </p:attrNameLst>
                                      </p:cBhvr>
                                      <p:to>
                                        <p:strVal val="visible"/>
                                      </p:to>
                                    </p:set>
                                    <p:anim calcmode="lin" valueType="num">
                                      <p:cBhvr additive="base">
                                        <p:cTn id="206" dur="500" fill="hold"/>
                                        <p:tgtEl>
                                          <p:spTgt spid="227"/>
                                        </p:tgtEl>
                                        <p:attrNameLst>
                                          <p:attrName>ppt_x</p:attrName>
                                        </p:attrNameLst>
                                      </p:cBhvr>
                                      <p:tavLst>
                                        <p:tav tm="0">
                                          <p:val>
                                            <p:strVal val="#ppt_x"/>
                                          </p:val>
                                        </p:tav>
                                        <p:tav tm="100000">
                                          <p:val>
                                            <p:strVal val="#ppt_x"/>
                                          </p:val>
                                        </p:tav>
                                      </p:tavLst>
                                    </p:anim>
                                    <p:anim calcmode="lin" valueType="num">
                                      <p:cBhvr additive="base">
                                        <p:cTn id="207" dur="500" fill="hold"/>
                                        <p:tgtEl>
                                          <p:spTgt spid="227"/>
                                        </p:tgtEl>
                                        <p:attrNameLst>
                                          <p:attrName>ppt_y</p:attrName>
                                        </p:attrNameLst>
                                      </p:cBhvr>
                                      <p:tavLst>
                                        <p:tav tm="0">
                                          <p:val>
                                            <p:strVal val="1+#ppt_h/2"/>
                                          </p:val>
                                        </p:tav>
                                        <p:tav tm="100000">
                                          <p:val>
                                            <p:strVal val="#ppt_y"/>
                                          </p:val>
                                        </p:tav>
                                      </p:tavLst>
                                    </p:anim>
                                  </p:childTnLst>
                                </p:cTn>
                              </p:par>
                            </p:childTnLst>
                          </p:cTn>
                        </p:par>
                      </p:childTnLst>
                    </p:cTn>
                  </p:par>
                  <p:par>
                    <p:cTn id="208" fill="hold">
                      <p:stCondLst>
                        <p:cond delay="indefinite"/>
                      </p:stCondLst>
                      <p:childTnLst>
                        <p:par>
                          <p:cTn id="209" fill="hold">
                            <p:stCondLst>
                              <p:cond delay="0"/>
                            </p:stCondLst>
                            <p:childTnLst>
                              <p:par>
                                <p:cTn id="210" presetID="2" presetClass="entr" presetSubtype="4" fill="hold" grpId="0" nodeType="clickEffect">
                                  <p:stCondLst>
                                    <p:cond delay="0"/>
                                  </p:stCondLst>
                                  <p:childTnLst>
                                    <p:set>
                                      <p:cBhvr>
                                        <p:cTn id="211" dur="1" fill="hold">
                                          <p:stCondLst>
                                            <p:cond delay="0"/>
                                          </p:stCondLst>
                                        </p:cTn>
                                        <p:tgtEl>
                                          <p:spTgt spid="228"/>
                                        </p:tgtEl>
                                        <p:attrNameLst>
                                          <p:attrName>style.visibility</p:attrName>
                                        </p:attrNameLst>
                                      </p:cBhvr>
                                      <p:to>
                                        <p:strVal val="visible"/>
                                      </p:to>
                                    </p:set>
                                    <p:anim calcmode="lin" valueType="num">
                                      <p:cBhvr additive="base">
                                        <p:cTn id="212" dur="500" fill="hold"/>
                                        <p:tgtEl>
                                          <p:spTgt spid="228"/>
                                        </p:tgtEl>
                                        <p:attrNameLst>
                                          <p:attrName>ppt_x</p:attrName>
                                        </p:attrNameLst>
                                      </p:cBhvr>
                                      <p:tavLst>
                                        <p:tav tm="0">
                                          <p:val>
                                            <p:strVal val="#ppt_x"/>
                                          </p:val>
                                        </p:tav>
                                        <p:tav tm="100000">
                                          <p:val>
                                            <p:strVal val="#ppt_x"/>
                                          </p:val>
                                        </p:tav>
                                      </p:tavLst>
                                    </p:anim>
                                    <p:anim calcmode="lin" valueType="num">
                                      <p:cBhvr additive="base">
                                        <p:cTn id="213" dur="500" fill="hold"/>
                                        <p:tgtEl>
                                          <p:spTgt spid="228"/>
                                        </p:tgtEl>
                                        <p:attrNameLst>
                                          <p:attrName>ppt_y</p:attrName>
                                        </p:attrNameLst>
                                      </p:cBhvr>
                                      <p:tavLst>
                                        <p:tav tm="0">
                                          <p:val>
                                            <p:strVal val="1+#ppt_h/2"/>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2" presetClass="entr" presetSubtype="4" fill="hold" grpId="0" nodeType="clickEffect">
                                  <p:stCondLst>
                                    <p:cond delay="0"/>
                                  </p:stCondLst>
                                  <p:childTnLst>
                                    <p:set>
                                      <p:cBhvr>
                                        <p:cTn id="217" dur="1" fill="hold">
                                          <p:stCondLst>
                                            <p:cond delay="0"/>
                                          </p:stCondLst>
                                        </p:cTn>
                                        <p:tgtEl>
                                          <p:spTgt spid="229"/>
                                        </p:tgtEl>
                                        <p:attrNameLst>
                                          <p:attrName>style.visibility</p:attrName>
                                        </p:attrNameLst>
                                      </p:cBhvr>
                                      <p:to>
                                        <p:strVal val="visible"/>
                                      </p:to>
                                    </p:set>
                                    <p:anim calcmode="lin" valueType="num">
                                      <p:cBhvr additive="base">
                                        <p:cTn id="218" dur="500" fill="hold"/>
                                        <p:tgtEl>
                                          <p:spTgt spid="229"/>
                                        </p:tgtEl>
                                        <p:attrNameLst>
                                          <p:attrName>ppt_x</p:attrName>
                                        </p:attrNameLst>
                                      </p:cBhvr>
                                      <p:tavLst>
                                        <p:tav tm="0">
                                          <p:val>
                                            <p:strVal val="#ppt_x"/>
                                          </p:val>
                                        </p:tav>
                                        <p:tav tm="100000">
                                          <p:val>
                                            <p:strVal val="#ppt_x"/>
                                          </p:val>
                                        </p:tav>
                                      </p:tavLst>
                                    </p:anim>
                                    <p:anim calcmode="lin" valueType="num">
                                      <p:cBhvr additive="base">
                                        <p:cTn id="219" dur="500" fill="hold"/>
                                        <p:tgtEl>
                                          <p:spTgt spid="229"/>
                                        </p:tgtEl>
                                        <p:attrNameLst>
                                          <p:attrName>ppt_y</p:attrName>
                                        </p:attrNameLst>
                                      </p:cBhvr>
                                      <p:tavLst>
                                        <p:tav tm="0">
                                          <p:val>
                                            <p:strVal val="1+#ppt_h/2"/>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2" presetClass="entr" presetSubtype="4" fill="hold" grpId="0" nodeType="clickEffect">
                                  <p:stCondLst>
                                    <p:cond delay="0"/>
                                  </p:stCondLst>
                                  <p:childTnLst>
                                    <p:set>
                                      <p:cBhvr>
                                        <p:cTn id="223" dur="1" fill="hold">
                                          <p:stCondLst>
                                            <p:cond delay="0"/>
                                          </p:stCondLst>
                                        </p:cTn>
                                        <p:tgtEl>
                                          <p:spTgt spid="230"/>
                                        </p:tgtEl>
                                        <p:attrNameLst>
                                          <p:attrName>style.visibility</p:attrName>
                                        </p:attrNameLst>
                                      </p:cBhvr>
                                      <p:to>
                                        <p:strVal val="visible"/>
                                      </p:to>
                                    </p:set>
                                    <p:anim calcmode="lin" valueType="num">
                                      <p:cBhvr additive="base">
                                        <p:cTn id="224" dur="500" fill="hold"/>
                                        <p:tgtEl>
                                          <p:spTgt spid="230"/>
                                        </p:tgtEl>
                                        <p:attrNameLst>
                                          <p:attrName>ppt_x</p:attrName>
                                        </p:attrNameLst>
                                      </p:cBhvr>
                                      <p:tavLst>
                                        <p:tav tm="0">
                                          <p:val>
                                            <p:strVal val="#ppt_x"/>
                                          </p:val>
                                        </p:tav>
                                        <p:tav tm="100000">
                                          <p:val>
                                            <p:strVal val="#ppt_x"/>
                                          </p:val>
                                        </p:tav>
                                      </p:tavLst>
                                    </p:anim>
                                    <p:anim calcmode="lin" valueType="num">
                                      <p:cBhvr additive="base">
                                        <p:cTn id="225" dur="500" fill="hold"/>
                                        <p:tgtEl>
                                          <p:spTgt spid="230"/>
                                        </p:tgtEl>
                                        <p:attrNameLst>
                                          <p:attrName>ppt_y</p:attrName>
                                        </p:attrNameLst>
                                      </p:cBhvr>
                                      <p:tavLst>
                                        <p:tav tm="0">
                                          <p:val>
                                            <p:strVal val="1+#ppt_h/2"/>
                                          </p:val>
                                        </p:tav>
                                        <p:tav tm="100000">
                                          <p:val>
                                            <p:strVal val="#ppt_y"/>
                                          </p:val>
                                        </p:tav>
                                      </p:tavLst>
                                    </p:anim>
                                  </p:childTnLst>
                                </p:cTn>
                              </p:par>
                            </p:childTnLst>
                          </p:cTn>
                        </p:par>
                      </p:childTnLst>
                    </p:cTn>
                  </p:par>
                  <p:par>
                    <p:cTn id="226" fill="hold">
                      <p:stCondLst>
                        <p:cond delay="indefinite"/>
                      </p:stCondLst>
                      <p:childTnLst>
                        <p:par>
                          <p:cTn id="227" fill="hold">
                            <p:stCondLst>
                              <p:cond delay="0"/>
                            </p:stCondLst>
                            <p:childTnLst>
                              <p:par>
                                <p:cTn id="228" presetID="2" presetClass="entr" presetSubtype="4" fill="hold" grpId="0" nodeType="clickEffect">
                                  <p:stCondLst>
                                    <p:cond delay="0"/>
                                  </p:stCondLst>
                                  <p:childTnLst>
                                    <p:set>
                                      <p:cBhvr>
                                        <p:cTn id="229" dur="1" fill="hold">
                                          <p:stCondLst>
                                            <p:cond delay="0"/>
                                          </p:stCondLst>
                                        </p:cTn>
                                        <p:tgtEl>
                                          <p:spTgt spid="231"/>
                                        </p:tgtEl>
                                        <p:attrNameLst>
                                          <p:attrName>style.visibility</p:attrName>
                                        </p:attrNameLst>
                                      </p:cBhvr>
                                      <p:to>
                                        <p:strVal val="visible"/>
                                      </p:to>
                                    </p:set>
                                    <p:anim calcmode="lin" valueType="num">
                                      <p:cBhvr additive="base">
                                        <p:cTn id="230" dur="500" fill="hold"/>
                                        <p:tgtEl>
                                          <p:spTgt spid="231"/>
                                        </p:tgtEl>
                                        <p:attrNameLst>
                                          <p:attrName>ppt_x</p:attrName>
                                        </p:attrNameLst>
                                      </p:cBhvr>
                                      <p:tavLst>
                                        <p:tav tm="0">
                                          <p:val>
                                            <p:strVal val="#ppt_x"/>
                                          </p:val>
                                        </p:tav>
                                        <p:tav tm="100000">
                                          <p:val>
                                            <p:strVal val="#ppt_x"/>
                                          </p:val>
                                        </p:tav>
                                      </p:tavLst>
                                    </p:anim>
                                    <p:anim calcmode="lin" valueType="num">
                                      <p:cBhvr additive="base">
                                        <p:cTn id="231" dur="500" fill="hold"/>
                                        <p:tgtEl>
                                          <p:spTgt spid="231"/>
                                        </p:tgtEl>
                                        <p:attrNameLst>
                                          <p:attrName>ppt_y</p:attrName>
                                        </p:attrNameLst>
                                      </p:cBhvr>
                                      <p:tavLst>
                                        <p:tav tm="0">
                                          <p:val>
                                            <p:strVal val="1+#ppt_h/2"/>
                                          </p:val>
                                        </p:tav>
                                        <p:tav tm="100000">
                                          <p:val>
                                            <p:strVal val="#ppt_y"/>
                                          </p:val>
                                        </p:tav>
                                      </p:tavLst>
                                    </p:anim>
                                  </p:childTnLst>
                                </p:cTn>
                              </p:par>
                            </p:childTnLst>
                          </p:cTn>
                        </p:par>
                      </p:childTnLst>
                    </p:cTn>
                  </p:par>
                  <p:par>
                    <p:cTn id="232" fill="hold">
                      <p:stCondLst>
                        <p:cond delay="indefinite"/>
                      </p:stCondLst>
                      <p:childTnLst>
                        <p:par>
                          <p:cTn id="233" fill="hold">
                            <p:stCondLst>
                              <p:cond delay="0"/>
                            </p:stCondLst>
                            <p:childTnLst>
                              <p:par>
                                <p:cTn id="234" presetID="2" presetClass="entr" presetSubtype="4" fill="hold" grpId="0" nodeType="clickEffect">
                                  <p:stCondLst>
                                    <p:cond delay="0"/>
                                  </p:stCondLst>
                                  <p:childTnLst>
                                    <p:set>
                                      <p:cBhvr>
                                        <p:cTn id="235" dur="1" fill="hold">
                                          <p:stCondLst>
                                            <p:cond delay="0"/>
                                          </p:stCondLst>
                                        </p:cTn>
                                        <p:tgtEl>
                                          <p:spTgt spid="232"/>
                                        </p:tgtEl>
                                        <p:attrNameLst>
                                          <p:attrName>style.visibility</p:attrName>
                                        </p:attrNameLst>
                                      </p:cBhvr>
                                      <p:to>
                                        <p:strVal val="visible"/>
                                      </p:to>
                                    </p:set>
                                    <p:anim calcmode="lin" valueType="num">
                                      <p:cBhvr additive="base">
                                        <p:cTn id="236" dur="500" fill="hold"/>
                                        <p:tgtEl>
                                          <p:spTgt spid="232"/>
                                        </p:tgtEl>
                                        <p:attrNameLst>
                                          <p:attrName>ppt_x</p:attrName>
                                        </p:attrNameLst>
                                      </p:cBhvr>
                                      <p:tavLst>
                                        <p:tav tm="0">
                                          <p:val>
                                            <p:strVal val="#ppt_x"/>
                                          </p:val>
                                        </p:tav>
                                        <p:tav tm="100000">
                                          <p:val>
                                            <p:strVal val="#ppt_x"/>
                                          </p:val>
                                        </p:tav>
                                      </p:tavLst>
                                    </p:anim>
                                    <p:anim calcmode="lin" valueType="num">
                                      <p:cBhvr additive="base">
                                        <p:cTn id="237" dur="500" fill="hold"/>
                                        <p:tgtEl>
                                          <p:spTgt spid="232"/>
                                        </p:tgtEl>
                                        <p:attrNameLst>
                                          <p:attrName>ppt_y</p:attrName>
                                        </p:attrNameLst>
                                      </p:cBhvr>
                                      <p:tavLst>
                                        <p:tav tm="0">
                                          <p:val>
                                            <p:strVal val="1+#ppt_h/2"/>
                                          </p:val>
                                        </p:tav>
                                        <p:tav tm="100000">
                                          <p:val>
                                            <p:strVal val="#ppt_y"/>
                                          </p:val>
                                        </p:tav>
                                      </p:tavLst>
                                    </p:anim>
                                  </p:childTnLst>
                                </p:cTn>
                              </p:par>
                            </p:childTnLst>
                          </p:cTn>
                        </p:par>
                      </p:childTnLst>
                    </p:cTn>
                  </p:par>
                  <p:par>
                    <p:cTn id="238" fill="hold">
                      <p:stCondLst>
                        <p:cond delay="indefinite"/>
                      </p:stCondLst>
                      <p:childTnLst>
                        <p:par>
                          <p:cTn id="239" fill="hold">
                            <p:stCondLst>
                              <p:cond delay="0"/>
                            </p:stCondLst>
                            <p:childTnLst>
                              <p:par>
                                <p:cTn id="240" presetID="2" presetClass="entr" presetSubtype="4" fill="hold" grpId="0" nodeType="clickEffect">
                                  <p:stCondLst>
                                    <p:cond delay="0"/>
                                  </p:stCondLst>
                                  <p:childTnLst>
                                    <p:set>
                                      <p:cBhvr>
                                        <p:cTn id="241" dur="1" fill="hold">
                                          <p:stCondLst>
                                            <p:cond delay="0"/>
                                          </p:stCondLst>
                                        </p:cTn>
                                        <p:tgtEl>
                                          <p:spTgt spid="233"/>
                                        </p:tgtEl>
                                        <p:attrNameLst>
                                          <p:attrName>style.visibility</p:attrName>
                                        </p:attrNameLst>
                                      </p:cBhvr>
                                      <p:to>
                                        <p:strVal val="visible"/>
                                      </p:to>
                                    </p:set>
                                    <p:anim calcmode="lin" valueType="num">
                                      <p:cBhvr additive="base">
                                        <p:cTn id="242" dur="500" fill="hold"/>
                                        <p:tgtEl>
                                          <p:spTgt spid="233"/>
                                        </p:tgtEl>
                                        <p:attrNameLst>
                                          <p:attrName>ppt_x</p:attrName>
                                        </p:attrNameLst>
                                      </p:cBhvr>
                                      <p:tavLst>
                                        <p:tav tm="0">
                                          <p:val>
                                            <p:strVal val="#ppt_x"/>
                                          </p:val>
                                        </p:tav>
                                        <p:tav tm="100000">
                                          <p:val>
                                            <p:strVal val="#ppt_x"/>
                                          </p:val>
                                        </p:tav>
                                      </p:tavLst>
                                    </p:anim>
                                    <p:anim calcmode="lin" valueType="num">
                                      <p:cBhvr additive="base">
                                        <p:cTn id="243" dur="500" fill="hold"/>
                                        <p:tgtEl>
                                          <p:spTgt spid="233"/>
                                        </p:tgtEl>
                                        <p:attrNameLst>
                                          <p:attrName>ppt_y</p:attrName>
                                        </p:attrNameLst>
                                      </p:cBhvr>
                                      <p:tavLst>
                                        <p:tav tm="0">
                                          <p:val>
                                            <p:strVal val="1+#ppt_h/2"/>
                                          </p:val>
                                        </p:tav>
                                        <p:tav tm="100000">
                                          <p:val>
                                            <p:strVal val="#ppt_y"/>
                                          </p:val>
                                        </p:tav>
                                      </p:tavLst>
                                    </p:anim>
                                  </p:childTnLst>
                                </p:cTn>
                              </p:par>
                            </p:childTnLst>
                          </p:cTn>
                        </p:par>
                      </p:childTnLst>
                    </p:cTn>
                  </p:par>
                  <p:par>
                    <p:cTn id="244" fill="hold">
                      <p:stCondLst>
                        <p:cond delay="indefinite"/>
                      </p:stCondLst>
                      <p:childTnLst>
                        <p:par>
                          <p:cTn id="245" fill="hold">
                            <p:stCondLst>
                              <p:cond delay="0"/>
                            </p:stCondLst>
                            <p:childTnLst>
                              <p:par>
                                <p:cTn id="246" presetID="2" presetClass="entr" presetSubtype="4" fill="hold" grpId="0" nodeType="clickEffect">
                                  <p:stCondLst>
                                    <p:cond delay="0"/>
                                  </p:stCondLst>
                                  <p:childTnLst>
                                    <p:set>
                                      <p:cBhvr>
                                        <p:cTn id="247" dur="1" fill="hold">
                                          <p:stCondLst>
                                            <p:cond delay="0"/>
                                          </p:stCondLst>
                                        </p:cTn>
                                        <p:tgtEl>
                                          <p:spTgt spid="234"/>
                                        </p:tgtEl>
                                        <p:attrNameLst>
                                          <p:attrName>style.visibility</p:attrName>
                                        </p:attrNameLst>
                                      </p:cBhvr>
                                      <p:to>
                                        <p:strVal val="visible"/>
                                      </p:to>
                                    </p:set>
                                    <p:anim calcmode="lin" valueType="num">
                                      <p:cBhvr additive="base">
                                        <p:cTn id="248" dur="500" fill="hold"/>
                                        <p:tgtEl>
                                          <p:spTgt spid="234"/>
                                        </p:tgtEl>
                                        <p:attrNameLst>
                                          <p:attrName>ppt_x</p:attrName>
                                        </p:attrNameLst>
                                      </p:cBhvr>
                                      <p:tavLst>
                                        <p:tav tm="0">
                                          <p:val>
                                            <p:strVal val="#ppt_x"/>
                                          </p:val>
                                        </p:tav>
                                        <p:tav tm="100000">
                                          <p:val>
                                            <p:strVal val="#ppt_x"/>
                                          </p:val>
                                        </p:tav>
                                      </p:tavLst>
                                    </p:anim>
                                    <p:anim calcmode="lin" valueType="num">
                                      <p:cBhvr additive="base">
                                        <p:cTn id="249" dur="500" fill="hold"/>
                                        <p:tgtEl>
                                          <p:spTgt spid="234"/>
                                        </p:tgtEl>
                                        <p:attrNameLst>
                                          <p:attrName>ppt_y</p:attrName>
                                        </p:attrNameLst>
                                      </p:cBhvr>
                                      <p:tavLst>
                                        <p:tav tm="0">
                                          <p:val>
                                            <p:strVal val="1+#ppt_h/2"/>
                                          </p:val>
                                        </p:tav>
                                        <p:tav tm="100000">
                                          <p:val>
                                            <p:strVal val="#ppt_y"/>
                                          </p:val>
                                        </p:tav>
                                      </p:tavLst>
                                    </p:anim>
                                  </p:childTnLst>
                                </p:cTn>
                              </p:par>
                            </p:childTnLst>
                          </p:cTn>
                        </p:par>
                      </p:childTnLst>
                    </p:cTn>
                  </p:par>
                  <p:par>
                    <p:cTn id="250" fill="hold">
                      <p:stCondLst>
                        <p:cond delay="indefinite"/>
                      </p:stCondLst>
                      <p:childTnLst>
                        <p:par>
                          <p:cTn id="251" fill="hold">
                            <p:stCondLst>
                              <p:cond delay="0"/>
                            </p:stCondLst>
                            <p:childTnLst>
                              <p:par>
                                <p:cTn id="252" presetID="16" presetClass="entr" presetSubtype="21" fill="hold" grpId="0" nodeType="clickEffect">
                                  <p:stCondLst>
                                    <p:cond delay="0"/>
                                  </p:stCondLst>
                                  <p:childTnLst>
                                    <p:set>
                                      <p:cBhvr>
                                        <p:cTn id="253" dur="1" fill="hold">
                                          <p:stCondLst>
                                            <p:cond delay="0"/>
                                          </p:stCondLst>
                                        </p:cTn>
                                        <p:tgtEl>
                                          <p:spTgt spid="235"/>
                                        </p:tgtEl>
                                        <p:attrNameLst>
                                          <p:attrName>style.visibility</p:attrName>
                                        </p:attrNameLst>
                                      </p:cBhvr>
                                      <p:to>
                                        <p:strVal val="visible"/>
                                      </p:to>
                                    </p:set>
                                    <p:animEffect transition="in" filter="barn(inVertical)">
                                      <p:cBhvr>
                                        <p:cTn id="254" dur="500"/>
                                        <p:tgtEl>
                                          <p:spTgt spid="235"/>
                                        </p:tgtEl>
                                      </p:cBhvr>
                                    </p:animEffect>
                                  </p:childTnLst>
                                </p:cTn>
                              </p:par>
                            </p:childTnLst>
                          </p:cTn>
                        </p:par>
                      </p:childTnLst>
                    </p:cTn>
                  </p:par>
                  <p:par>
                    <p:cTn id="255" fill="hold">
                      <p:stCondLst>
                        <p:cond delay="indefinite"/>
                      </p:stCondLst>
                      <p:childTnLst>
                        <p:par>
                          <p:cTn id="256" fill="hold">
                            <p:stCondLst>
                              <p:cond delay="0"/>
                            </p:stCondLst>
                            <p:childTnLst>
                              <p:par>
                                <p:cTn id="257" presetID="2" presetClass="entr" presetSubtype="4" fill="hold" grpId="0" nodeType="clickEffect">
                                  <p:stCondLst>
                                    <p:cond delay="0"/>
                                  </p:stCondLst>
                                  <p:childTnLst>
                                    <p:set>
                                      <p:cBhvr>
                                        <p:cTn id="258" dur="1" fill="hold">
                                          <p:stCondLst>
                                            <p:cond delay="0"/>
                                          </p:stCondLst>
                                        </p:cTn>
                                        <p:tgtEl>
                                          <p:spTgt spid="236"/>
                                        </p:tgtEl>
                                        <p:attrNameLst>
                                          <p:attrName>style.visibility</p:attrName>
                                        </p:attrNameLst>
                                      </p:cBhvr>
                                      <p:to>
                                        <p:strVal val="visible"/>
                                      </p:to>
                                    </p:set>
                                    <p:anim calcmode="lin" valueType="num">
                                      <p:cBhvr additive="base">
                                        <p:cTn id="259" dur="500" fill="hold"/>
                                        <p:tgtEl>
                                          <p:spTgt spid="236"/>
                                        </p:tgtEl>
                                        <p:attrNameLst>
                                          <p:attrName>ppt_x</p:attrName>
                                        </p:attrNameLst>
                                      </p:cBhvr>
                                      <p:tavLst>
                                        <p:tav tm="0">
                                          <p:val>
                                            <p:strVal val="#ppt_x"/>
                                          </p:val>
                                        </p:tav>
                                        <p:tav tm="100000">
                                          <p:val>
                                            <p:strVal val="#ppt_x"/>
                                          </p:val>
                                        </p:tav>
                                      </p:tavLst>
                                    </p:anim>
                                    <p:anim calcmode="lin" valueType="num">
                                      <p:cBhvr additive="base">
                                        <p:cTn id="260" dur="500" fill="hold"/>
                                        <p:tgtEl>
                                          <p:spTgt spid="236"/>
                                        </p:tgtEl>
                                        <p:attrNameLst>
                                          <p:attrName>ppt_y</p:attrName>
                                        </p:attrNameLst>
                                      </p:cBhvr>
                                      <p:tavLst>
                                        <p:tav tm="0">
                                          <p:val>
                                            <p:strVal val="1+#ppt_h/2"/>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2" presetClass="entr" presetSubtype="4" fill="hold" grpId="0" nodeType="clickEffect">
                                  <p:stCondLst>
                                    <p:cond delay="0"/>
                                  </p:stCondLst>
                                  <p:childTnLst>
                                    <p:set>
                                      <p:cBhvr>
                                        <p:cTn id="264" dur="1" fill="hold">
                                          <p:stCondLst>
                                            <p:cond delay="0"/>
                                          </p:stCondLst>
                                        </p:cTn>
                                        <p:tgtEl>
                                          <p:spTgt spid="237"/>
                                        </p:tgtEl>
                                        <p:attrNameLst>
                                          <p:attrName>style.visibility</p:attrName>
                                        </p:attrNameLst>
                                      </p:cBhvr>
                                      <p:to>
                                        <p:strVal val="visible"/>
                                      </p:to>
                                    </p:set>
                                    <p:anim calcmode="lin" valueType="num">
                                      <p:cBhvr additive="base">
                                        <p:cTn id="265" dur="500" fill="hold"/>
                                        <p:tgtEl>
                                          <p:spTgt spid="237"/>
                                        </p:tgtEl>
                                        <p:attrNameLst>
                                          <p:attrName>ppt_x</p:attrName>
                                        </p:attrNameLst>
                                      </p:cBhvr>
                                      <p:tavLst>
                                        <p:tav tm="0">
                                          <p:val>
                                            <p:strVal val="#ppt_x"/>
                                          </p:val>
                                        </p:tav>
                                        <p:tav tm="100000">
                                          <p:val>
                                            <p:strVal val="#ppt_x"/>
                                          </p:val>
                                        </p:tav>
                                      </p:tavLst>
                                    </p:anim>
                                    <p:anim calcmode="lin" valueType="num">
                                      <p:cBhvr additive="base">
                                        <p:cTn id="266" dur="500" fill="hold"/>
                                        <p:tgtEl>
                                          <p:spTgt spid="237"/>
                                        </p:tgtEl>
                                        <p:attrNameLst>
                                          <p:attrName>ppt_y</p:attrName>
                                        </p:attrNameLst>
                                      </p:cBhvr>
                                      <p:tavLst>
                                        <p:tav tm="0">
                                          <p:val>
                                            <p:strVal val="1+#ppt_h/2"/>
                                          </p:val>
                                        </p:tav>
                                        <p:tav tm="100000">
                                          <p:val>
                                            <p:strVal val="#ppt_y"/>
                                          </p:val>
                                        </p:tav>
                                      </p:tavLst>
                                    </p:anim>
                                  </p:childTnLst>
                                </p:cTn>
                              </p:par>
                            </p:childTnLst>
                          </p:cTn>
                        </p:par>
                      </p:childTnLst>
                    </p:cTn>
                  </p:par>
                  <p:par>
                    <p:cTn id="267" fill="hold">
                      <p:stCondLst>
                        <p:cond delay="indefinite"/>
                      </p:stCondLst>
                      <p:childTnLst>
                        <p:par>
                          <p:cTn id="268" fill="hold">
                            <p:stCondLst>
                              <p:cond delay="0"/>
                            </p:stCondLst>
                            <p:childTnLst>
                              <p:par>
                                <p:cTn id="269" presetID="42" presetClass="entr" presetSubtype="0" fill="hold" nodeType="clickEffect">
                                  <p:stCondLst>
                                    <p:cond delay="0"/>
                                  </p:stCondLst>
                                  <p:childTnLst>
                                    <p:set>
                                      <p:cBhvr>
                                        <p:cTn id="270" dur="1" fill="hold">
                                          <p:stCondLst>
                                            <p:cond delay="0"/>
                                          </p:stCondLst>
                                        </p:cTn>
                                        <p:tgtEl>
                                          <p:spTgt spid="246"/>
                                        </p:tgtEl>
                                        <p:attrNameLst>
                                          <p:attrName>style.visibility</p:attrName>
                                        </p:attrNameLst>
                                      </p:cBhvr>
                                      <p:to>
                                        <p:strVal val="visible"/>
                                      </p:to>
                                    </p:set>
                                    <p:animEffect transition="in" filter="fade">
                                      <p:cBhvr>
                                        <p:cTn id="271" dur="1000"/>
                                        <p:tgtEl>
                                          <p:spTgt spid="246"/>
                                        </p:tgtEl>
                                      </p:cBhvr>
                                    </p:animEffect>
                                    <p:anim calcmode="lin" valueType="num">
                                      <p:cBhvr>
                                        <p:cTn id="272" dur="1000" fill="hold"/>
                                        <p:tgtEl>
                                          <p:spTgt spid="246"/>
                                        </p:tgtEl>
                                        <p:attrNameLst>
                                          <p:attrName>ppt_x</p:attrName>
                                        </p:attrNameLst>
                                      </p:cBhvr>
                                      <p:tavLst>
                                        <p:tav tm="0">
                                          <p:val>
                                            <p:strVal val="#ppt_x"/>
                                          </p:val>
                                        </p:tav>
                                        <p:tav tm="100000">
                                          <p:val>
                                            <p:strVal val="#ppt_x"/>
                                          </p:val>
                                        </p:tav>
                                      </p:tavLst>
                                    </p:anim>
                                    <p:anim calcmode="lin" valueType="num">
                                      <p:cBhvr>
                                        <p:cTn id="273" dur="1000" fill="hold"/>
                                        <p:tgtEl>
                                          <p:spTgt spid="246"/>
                                        </p:tgtEl>
                                        <p:attrNameLst>
                                          <p:attrName>ppt_y</p:attrName>
                                        </p:attrNameLst>
                                      </p:cBhvr>
                                      <p:tavLst>
                                        <p:tav tm="0">
                                          <p:val>
                                            <p:strVal val="#ppt_y+.1"/>
                                          </p:val>
                                        </p:tav>
                                        <p:tav tm="100000">
                                          <p:val>
                                            <p:strVal val="#ppt_y"/>
                                          </p:val>
                                        </p:tav>
                                      </p:tavLst>
                                    </p:anim>
                                  </p:childTnLst>
                                </p:cTn>
                              </p:par>
                            </p:childTnLst>
                          </p:cTn>
                        </p:par>
                      </p:childTnLst>
                    </p:cTn>
                  </p:par>
                  <p:par>
                    <p:cTn id="274" fill="hold">
                      <p:stCondLst>
                        <p:cond delay="indefinite"/>
                      </p:stCondLst>
                      <p:childTnLst>
                        <p:par>
                          <p:cTn id="275" fill="hold">
                            <p:stCondLst>
                              <p:cond delay="0"/>
                            </p:stCondLst>
                            <p:childTnLst>
                              <p:par>
                                <p:cTn id="276" presetID="21" presetClass="entr" presetSubtype="1" fill="hold" grpId="0" nodeType="clickEffect">
                                  <p:stCondLst>
                                    <p:cond delay="0"/>
                                  </p:stCondLst>
                                  <p:childTnLst>
                                    <p:set>
                                      <p:cBhvr>
                                        <p:cTn id="277" dur="1" fill="hold">
                                          <p:stCondLst>
                                            <p:cond delay="0"/>
                                          </p:stCondLst>
                                        </p:cTn>
                                        <p:tgtEl>
                                          <p:spTgt spid="238"/>
                                        </p:tgtEl>
                                        <p:attrNameLst>
                                          <p:attrName>style.visibility</p:attrName>
                                        </p:attrNameLst>
                                      </p:cBhvr>
                                      <p:to>
                                        <p:strVal val="visible"/>
                                      </p:to>
                                    </p:set>
                                    <p:animEffect transition="in" filter="wheel(1)">
                                      <p:cBhvr>
                                        <p:cTn id="278" dur="2000"/>
                                        <p:tgtEl>
                                          <p:spTgt spid="238"/>
                                        </p:tgtEl>
                                      </p:cBhvr>
                                    </p:animEffect>
                                  </p:childTnLst>
                                </p:cTn>
                              </p:par>
                            </p:childTnLst>
                          </p:cTn>
                        </p:par>
                      </p:childTnLst>
                    </p:cTn>
                  </p:par>
                  <p:par>
                    <p:cTn id="279" fill="hold">
                      <p:stCondLst>
                        <p:cond delay="indefinite"/>
                      </p:stCondLst>
                      <p:childTnLst>
                        <p:par>
                          <p:cTn id="280" fill="hold">
                            <p:stCondLst>
                              <p:cond delay="0"/>
                            </p:stCondLst>
                            <p:childTnLst>
                              <p:par>
                                <p:cTn id="281" presetID="2" presetClass="entr" presetSubtype="4" fill="hold" grpId="0" nodeType="clickEffect">
                                  <p:stCondLst>
                                    <p:cond delay="0"/>
                                  </p:stCondLst>
                                  <p:childTnLst>
                                    <p:set>
                                      <p:cBhvr>
                                        <p:cTn id="282" dur="1" fill="hold">
                                          <p:stCondLst>
                                            <p:cond delay="0"/>
                                          </p:stCondLst>
                                        </p:cTn>
                                        <p:tgtEl>
                                          <p:spTgt spid="239"/>
                                        </p:tgtEl>
                                        <p:attrNameLst>
                                          <p:attrName>style.visibility</p:attrName>
                                        </p:attrNameLst>
                                      </p:cBhvr>
                                      <p:to>
                                        <p:strVal val="visible"/>
                                      </p:to>
                                    </p:set>
                                    <p:anim calcmode="lin" valueType="num">
                                      <p:cBhvr additive="base">
                                        <p:cTn id="283" dur="500" fill="hold"/>
                                        <p:tgtEl>
                                          <p:spTgt spid="239"/>
                                        </p:tgtEl>
                                        <p:attrNameLst>
                                          <p:attrName>ppt_x</p:attrName>
                                        </p:attrNameLst>
                                      </p:cBhvr>
                                      <p:tavLst>
                                        <p:tav tm="0">
                                          <p:val>
                                            <p:strVal val="#ppt_x"/>
                                          </p:val>
                                        </p:tav>
                                        <p:tav tm="100000">
                                          <p:val>
                                            <p:strVal val="#ppt_x"/>
                                          </p:val>
                                        </p:tav>
                                      </p:tavLst>
                                    </p:anim>
                                    <p:anim calcmode="lin" valueType="num">
                                      <p:cBhvr additive="base">
                                        <p:cTn id="284" dur="500" fill="hold"/>
                                        <p:tgtEl>
                                          <p:spTgt spid="239"/>
                                        </p:tgtEl>
                                        <p:attrNameLst>
                                          <p:attrName>ppt_y</p:attrName>
                                        </p:attrNameLst>
                                      </p:cBhvr>
                                      <p:tavLst>
                                        <p:tav tm="0">
                                          <p:val>
                                            <p:strVal val="1+#ppt_h/2"/>
                                          </p:val>
                                        </p:tav>
                                        <p:tav tm="100000">
                                          <p:val>
                                            <p:strVal val="#ppt_y"/>
                                          </p:val>
                                        </p:tav>
                                      </p:tavLst>
                                    </p:anim>
                                  </p:childTnLst>
                                </p:cTn>
                              </p:par>
                            </p:childTnLst>
                          </p:cTn>
                        </p:par>
                      </p:childTnLst>
                    </p:cTn>
                  </p:par>
                  <p:par>
                    <p:cTn id="285" fill="hold">
                      <p:stCondLst>
                        <p:cond delay="indefinite"/>
                      </p:stCondLst>
                      <p:childTnLst>
                        <p:par>
                          <p:cTn id="286" fill="hold">
                            <p:stCondLst>
                              <p:cond delay="0"/>
                            </p:stCondLst>
                            <p:childTnLst>
                              <p:par>
                                <p:cTn id="287" presetID="2" presetClass="entr" presetSubtype="4" fill="hold" grpId="0" nodeType="clickEffect">
                                  <p:stCondLst>
                                    <p:cond delay="0"/>
                                  </p:stCondLst>
                                  <p:childTnLst>
                                    <p:set>
                                      <p:cBhvr>
                                        <p:cTn id="288" dur="1" fill="hold">
                                          <p:stCondLst>
                                            <p:cond delay="0"/>
                                          </p:stCondLst>
                                        </p:cTn>
                                        <p:tgtEl>
                                          <p:spTgt spid="240"/>
                                        </p:tgtEl>
                                        <p:attrNameLst>
                                          <p:attrName>style.visibility</p:attrName>
                                        </p:attrNameLst>
                                      </p:cBhvr>
                                      <p:to>
                                        <p:strVal val="visible"/>
                                      </p:to>
                                    </p:set>
                                    <p:anim calcmode="lin" valueType="num">
                                      <p:cBhvr additive="base">
                                        <p:cTn id="289" dur="500" fill="hold"/>
                                        <p:tgtEl>
                                          <p:spTgt spid="240"/>
                                        </p:tgtEl>
                                        <p:attrNameLst>
                                          <p:attrName>ppt_x</p:attrName>
                                        </p:attrNameLst>
                                      </p:cBhvr>
                                      <p:tavLst>
                                        <p:tav tm="0">
                                          <p:val>
                                            <p:strVal val="#ppt_x"/>
                                          </p:val>
                                        </p:tav>
                                        <p:tav tm="100000">
                                          <p:val>
                                            <p:strVal val="#ppt_x"/>
                                          </p:val>
                                        </p:tav>
                                      </p:tavLst>
                                    </p:anim>
                                    <p:anim calcmode="lin" valueType="num">
                                      <p:cBhvr additive="base">
                                        <p:cTn id="290" dur="500" fill="hold"/>
                                        <p:tgtEl>
                                          <p:spTgt spid="240"/>
                                        </p:tgtEl>
                                        <p:attrNameLst>
                                          <p:attrName>ppt_y</p:attrName>
                                        </p:attrNameLst>
                                      </p:cBhvr>
                                      <p:tavLst>
                                        <p:tav tm="0">
                                          <p:val>
                                            <p:strVal val="1+#ppt_h/2"/>
                                          </p:val>
                                        </p:tav>
                                        <p:tav tm="100000">
                                          <p:val>
                                            <p:strVal val="#ppt_y"/>
                                          </p:val>
                                        </p:tav>
                                      </p:tavLst>
                                    </p:anim>
                                  </p:childTnLst>
                                </p:cTn>
                              </p:par>
                            </p:childTnLst>
                          </p:cTn>
                        </p:par>
                      </p:childTnLst>
                    </p:cTn>
                  </p:par>
                  <p:par>
                    <p:cTn id="291" fill="hold">
                      <p:stCondLst>
                        <p:cond delay="indefinite"/>
                      </p:stCondLst>
                      <p:childTnLst>
                        <p:par>
                          <p:cTn id="292" fill="hold">
                            <p:stCondLst>
                              <p:cond delay="0"/>
                            </p:stCondLst>
                            <p:childTnLst>
                              <p:par>
                                <p:cTn id="293" presetID="2" presetClass="entr" presetSubtype="4" fill="hold" grpId="0" nodeType="clickEffect">
                                  <p:stCondLst>
                                    <p:cond delay="0"/>
                                  </p:stCondLst>
                                  <p:childTnLst>
                                    <p:set>
                                      <p:cBhvr>
                                        <p:cTn id="294" dur="1" fill="hold">
                                          <p:stCondLst>
                                            <p:cond delay="0"/>
                                          </p:stCondLst>
                                        </p:cTn>
                                        <p:tgtEl>
                                          <p:spTgt spid="242"/>
                                        </p:tgtEl>
                                        <p:attrNameLst>
                                          <p:attrName>style.visibility</p:attrName>
                                        </p:attrNameLst>
                                      </p:cBhvr>
                                      <p:to>
                                        <p:strVal val="visible"/>
                                      </p:to>
                                    </p:set>
                                    <p:anim calcmode="lin" valueType="num">
                                      <p:cBhvr additive="base">
                                        <p:cTn id="295" dur="500" fill="hold"/>
                                        <p:tgtEl>
                                          <p:spTgt spid="242"/>
                                        </p:tgtEl>
                                        <p:attrNameLst>
                                          <p:attrName>ppt_x</p:attrName>
                                        </p:attrNameLst>
                                      </p:cBhvr>
                                      <p:tavLst>
                                        <p:tav tm="0">
                                          <p:val>
                                            <p:strVal val="#ppt_x"/>
                                          </p:val>
                                        </p:tav>
                                        <p:tav tm="100000">
                                          <p:val>
                                            <p:strVal val="#ppt_x"/>
                                          </p:val>
                                        </p:tav>
                                      </p:tavLst>
                                    </p:anim>
                                    <p:anim calcmode="lin" valueType="num">
                                      <p:cBhvr additive="base">
                                        <p:cTn id="296" dur="500" fill="hold"/>
                                        <p:tgtEl>
                                          <p:spTgt spid="242"/>
                                        </p:tgtEl>
                                        <p:attrNameLst>
                                          <p:attrName>ppt_y</p:attrName>
                                        </p:attrNameLst>
                                      </p:cBhvr>
                                      <p:tavLst>
                                        <p:tav tm="0">
                                          <p:val>
                                            <p:strVal val="1+#ppt_h/2"/>
                                          </p:val>
                                        </p:tav>
                                        <p:tav tm="100000">
                                          <p:val>
                                            <p:strVal val="#ppt_y"/>
                                          </p:val>
                                        </p:tav>
                                      </p:tavLst>
                                    </p:anim>
                                  </p:childTnLst>
                                </p:cTn>
                              </p:par>
                            </p:childTnLst>
                          </p:cTn>
                        </p:par>
                      </p:childTnLst>
                    </p:cTn>
                  </p:par>
                  <p:par>
                    <p:cTn id="297" fill="hold">
                      <p:stCondLst>
                        <p:cond delay="indefinite"/>
                      </p:stCondLst>
                      <p:childTnLst>
                        <p:par>
                          <p:cTn id="298" fill="hold">
                            <p:stCondLst>
                              <p:cond delay="0"/>
                            </p:stCondLst>
                            <p:childTnLst>
                              <p:par>
                                <p:cTn id="299" presetID="2" presetClass="entr" presetSubtype="4" fill="hold" grpId="0" nodeType="clickEffect">
                                  <p:stCondLst>
                                    <p:cond delay="0"/>
                                  </p:stCondLst>
                                  <p:childTnLst>
                                    <p:set>
                                      <p:cBhvr>
                                        <p:cTn id="300" dur="1" fill="hold">
                                          <p:stCondLst>
                                            <p:cond delay="0"/>
                                          </p:stCondLst>
                                        </p:cTn>
                                        <p:tgtEl>
                                          <p:spTgt spid="243"/>
                                        </p:tgtEl>
                                        <p:attrNameLst>
                                          <p:attrName>style.visibility</p:attrName>
                                        </p:attrNameLst>
                                      </p:cBhvr>
                                      <p:to>
                                        <p:strVal val="visible"/>
                                      </p:to>
                                    </p:set>
                                    <p:anim calcmode="lin" valueType="num">
                                      <p:cBhvr additive="base">
                                        <p:cTn id="301" dur="500" fill="hold"/>
                                        <p:tgtEl>
                                          <p:spTgt spid="243"/>
                                        </p:tgtEl>
                                        <p:attrNameLst>
                                          <p:attrName>ppt_x</p:attrName>
                                        </p:attrNameLst>
                                      </p:cBhvr>
                                      <p:tavLst>
                                        <p:tav tm="0">
                                          <p:val>
                                            <p:strVal val="#ppt_x"/>
                                          </p:val>
                                        </p:tav>
                                        <p:tav tm="100000">
                                          <p:val>
                                            <p:strVal val="#ppt_x"/>
                                          </p:val>
                                        </p:tav>
                                      </p:tavLst>
                                    </p:anim>
                                    <p:anim calcmode="lin" valueType="num">
                                      <p:cBhvr additive="base">
                                        <p:cTn id="302" dur="500" fill="hold"/>
                                        <p:tgtEl>
                                          <p:spTgt spid="243"/>
                                        </p:tgtEl>
                                        <p:attrNameLst>
                                          <p:attrName>ppt_y</p:attrName>
                                        </p:attrNameLst>
                                      </p:cBhvr>
                                      <p:tavLst>
                                        <p:tav tm="0">
                                          <p:val>
                                            <p:strVal val="1+#ppt_h/2"/>
                                          </p:val>
                                        </p:tav>
                                        <p:tav tm="100000">
                                          <p:val>
                                            <p:strVal val="#ppt_y"/>
                                          </p:val>
                                        </p:tav>
                                      </p:tavLst>
                                    </p:anim>
                                  </p:childTnLst>
                                </p:cTn>
                              </p:par>
                            </p:childTnLst>
                          </p:cTn>
                        </p:par>
                      </p:childTnLst>
                    </p:cTn>
                  </p:par>
                  <p:par>
                    <p:cTn id="303" fill="hold">
                      <p:stCondLst>
                        <p:cond delay="indefinite"/>
                      </p:stCondLst>
                      <p:childTnLst>
                        <p:par>
                          <p:cTn id="304" fill="hold">
                            <p:stCondLst>
                              <p:cond delay="0"/>
                            </p:stCondLst>
                            <p:childTnLst>
                              <p:par>
                                <p:cTn id="305" presetID="2" presetClass="entr" presetSubtype="4" fill="hold" grpId="0" nodeType="clickEffect">
                                  <p:stCondLst>
                                    <p:cond delay="0"/>
                                  </p:stCondLst>
                                  <p:childTnLst>
                                    <p:set>
                                      <p:cBhvr>
                                        <p:cTn id="306" dur="1" fill="hold">
                                          <p:stCondLst>
                                            <p:cond delay="0"/>
                                          </p:stCondLst>
                                        </p:cTn>
                                        <p:tgtEl>
                                          <p:spTgt spid="241"/>
                                        </p:tgtEl>
                                        <p:attrNameLst>
                                          <p:attrName>style.visibility</p:attrName>
                                        </p:attrNameLst>
                                      </p:cBhvr>
                                      <p:to>
                                        <p:strVal val="visible"/>
                                      </p:to>
                                    </p:set>
                                    <p:anim calcmode="lin" valueType="num">
                                      <p:cBhvr additive="base">
                                        <p:cTn id="307" dur="500" fill="hold"/>
                                        <p:tgtEl>
                                          <p:spTgt spid="241"/>
                                        </p:tgtEl>
                                        <p:attrNameLst>
                                          <p:attrName>ppt_x</p:attrName>
                                        </p:attrNameLst>
                                      </p:cBhvr>
                                      <p:tavLst>
                                        <p:tav tm="0">
                                          <p:val>
                                            <p:strVal val="#ppt_x"/>
                                          </p:val>
                                        </p:tav>
                                        <p:tav tm="100000">
                                          <p:val>
                                            <p:strVal val="#ppt_x"/>
                                          </p:val>
                                        </p:tav>
                                      </p:tavLst>
                                    </p:anim>
                                    <p:anim calcmode="lin" valueType="num">
                                      <p:cBhvr additive="base">
                                        <p:cTn id="308" dur="500" fill="hold"/>
                                        <p:tgtEl>
                                          <p:spTgt spid="241"/>
                                        </p:tgtEl>
                                        <p:attrNameLst>
                                          <p:attrName>ppt_y</p:attrName>
                                        </p:attrNameLst>
                                      </p:cBhvr>
                                      <p:tavLst>
                                        <p:tav tm="0">
                                          <p:val>
                                            <p:strVal val="1+#ppt_h/2"/>
                                          </p:val>
                                        </p:tav>
                                        <p:tav tm="100000">
                                          <p:val>
                                            <p:strVal val="#ppt_y"/>
                                          </p:val>
                                        </p:tav>
                                      </p:tavLst>
                                    </p:anim>
                                  </p:childTnLst>
                                </p:cTn>
                              </p:par>
                            </p:childTnLst>
                          </p:cTn>
                        </p:par>
                      </p:childTnLst>
                    </p:cTn>
                  </p:par>
                  <p:par>
                    <p:cTn id="309" fill="hold">
                      <p:stCondLst>
                        <p:cond delay="indefinite"/>
                      </p:stCondLst>
                      <p:childTnLst>
                        <p:par>
                          <p:cTn id="310" fill="hold">
                            <p:stCondLst>
                              <p:cond delay="0"/>
                            </p:stCondLst>
                            <p:childTnLst>
                              <p:par>
                                <p:cTn id="311" presetID="2" presetClass="entr" presetSubtype="4" fill="hold" grpId="0" nodeType="clickEffect">
                                  <p:stCondLst>
                                    <p:cond delay="0"/>
                                  </p:stCondLst>
                                  <p:childTnLst>
                                    <p:set>
                                      <p:cBhvr>
                                        <p:cTn id="312" dur="1" fill="hold">
                                          <p:stCondLst>
                                            <p:cond delay="0"/>
                                          </p:stCondLst>
                                        </p:cTn>
                                        <p:tgtEl>
                                          <p:spTgt spid="244"/>
                                        </p:tgtEl>
                                        <p:attrNameLst>
                                          <p:attrName>style.visibility</p:attrName>
                                        </p:attrNameLst>
                                      </p:cBhvr>
                                      <p:to>
                                        <p:strVal val="visible"/>
                                      </p:to>
                                    </p:set>
                                    <p:anim calcmode="lin" valueType="num">
                                      <p:cBhvr additive="base">
                                        <p:cTn id="313" dur="500" fill="hold"/>
                                        <p:tgtEl>
                                          <p:spTgt spid="244"/>
                                        </p:tgtEl>
                                        <p:attrNameLst>
                                          <p:attrName>ppt_x</p:attrName>
                                        </p:attrNameLst>
                                      </p:cBhvr>
                                      <p:tavLst>
                                        <p:tav tm="0">
                                          <p:val>
                                            <p:strVal val="#ppt_x"/>
                                          </p:val>
                                        </p:tav>
                                        <p:tav tm="100000">
                                          <p:val>
                                            <p:strVal val="#ppt_x"/>
                                          </p:val>
                                        </p:tav>
                                      </p:tavLst>
                                    </p:anim>
                                    <p:anim calcmode="lin" valueType="num">
                                      <p:cBhvr additive="base">
                                        <p:cTn id="314" dur="500" fill="hold"/>
                                        <p:tgtEl>
                                          <p:spTgt spid="244"/>
                                        </p:tgtEl>
                                        <p:attrNameLst>
                                          <p:attrName>ppt_y</p:attrName>
                                        </p:attrNameLst>
                                      </p:cBhvr>
                                      <p:tavLst>
                                        <p:tav tm="0">
                                          <p:val>
                                            <p:strVal val="1+#ppt_h/2"/>
                                          </p:val>
                                        </p:tav>
                                        <p:tav tm="100000">
                                          <p:val>
                                            <p:strVal val="#ppt_y"/>
                                          </p:val>
                                        </p:tav>
                                      </p:tavLst>
                                    </p:anim>
                                  </p:childTnLst>
                                </p:cTn>
                              </p:par>
                            </p:childTnLst>
                          </p:cTn>
                        </p:par>
                      </p:childTnLst>
                    </p:cTn>
                  </p:par>
                  <p:par>
                    <p:cTn id="315" fill="hold">
                      <p:stCondLst>
                        <p:cond delay="indefinite"/>
                      </p:stCondLst>
                      <p:childTnLst>
                        <p:par>
                          <p:cTn id="316" fill="hold">
                            <p:stCondLst>
                              <p:cond delay="0"/>
                            </p:stCondLst>
                            <p:childTnLst>
                              <p:par>
                                <p:cTn id="317" presetID="6" presetClass="entr" presetSubtype="16" fill="hold" grpId="0" nodeType="clickEffect">
                                  <p:stCondLst>
                                    <p:cond delay="0"/>
                                  </p:stCondLst>
                                  <p:childTnLst>
                                    <p:set>
                                      <p:cBhvr>
                                        <p:cTn id="318" dur="1" fill="hold">
                                          <p:stCondLst>
                                            <p:cond delay="0"/>
                                          </p:stCondLst>
                                        </p:cTn>
                                        <p:tgtEl>
                                          <p:spTgt spid="245"/>
                                        </p:tgtEl>
                                        <p:attrNameLst>
                                          <p:attrName>style.visibility</p:attrName>
                                        </p:attrNameLst>
                                      </p:cBhvr>
                                      <p:to>
                                        <p:strVal val="visible"/>
                                      </p:to>
                                    </p:set>
                                    <p:animEffect transition="in" filter="circle(in)">
                                      <p:cBhvr>
                                        <p:cTn id="319" dur="2000"/>
                                        <p:tgtEl>
                                          <p:spTgt spid="245"/>
                                        </p:tgtEl>
                                      </p:cBhvr>
                                    </p:animEffect>
                                  </p:childTnLst>
                                </p:cTn>
                              </p:par>
                            </p:childTnLst>
                          </p:cTn>
                        </p:par>
                      </p:childTnLst>
                    </p:cTn>
                  </p:par>
                  <p:par>
                    <p:cTn id="320" fill="hold">
                      <p:stCondLst>
                        <p:cond delay="indefinite"/>
                      </p:stCondLst>
                      <p:childTnLst>
                        <p:par>
                          <p:cTn id="321" fill="hold">
                            <p:stCondLst>
                              <p:cond delay="0"/>
                            </p:stCondLst>
                            <p:childTnLst>
                              <p:par>
                                <p:cTn id="322" presetID="22" presetClass="entr" presetSubtype="8" fill="hold" grpId="0" nodeType="clickEffect">
                                  <p:stCondLst>
                                    <p:cond delay="0"/>
                                  </p:stCondLst>
                                  <p:childTnLst>
                                    <p:set>
                                      <p:cBhvr>
                                        <p:cTn id="323" dur="1" fill="hold">
                                          <p:stCondLst>
                                            <p:cond delay="0"/>
                                          </p:stCondLst>
                                        </p:cTn>
                                        <p:tgtEl>
                                          <p:spTgt spid="247"/>
                                        </p:tgtEl>
                                        <p:attrNameLst>
                                          <p:attrName>style.visibility</p:attrName>
                                        </p:attrNameLst>
                                      </p:cBhvr>
                                      <p:to>
                                        <p:strVal val="visible"/>
                                      </p:to>
                                    </p:set>
                                    <p:animEffect transition="in" filter="wipe(left)">
                                      <p:cBhvr>
                                        <p:cTn id="324" dur="500"/>
                                        <p:tgtEl>
                                          <p:spTgt spid="247"/>
                                        </p:tgtEl>
                                      </p:cBhvr>
                                    </p:animEffect>
                                  </p:childTnLst>
                                </p:cTn>
                              </p:par>
                            </p:childTnLst>
                          </p:cTn>
                        </p:par>
                        <p:par>
                          <p:cTn id="325" fill="hold">
                            <p:stCondLst>
                              <p:cond delay="500"/>
                            </p:stCondLst>
                            <p:childTnLst>
                              <p:par>
                                <p:cTn id="326" presetID="22" presetClass="entr" presetSubtype="8" fill="hold" grpId="0" nodeType="afterEffect">
                                  <p:stCondLst>
                                    <p:cond delay="0"/>
                                  </p:stCondLst>
                                  <p:childTnLst>
                                    <p:set>
                                      <p:cBhvr>
                                        <p:cTn id="327" dur="1" fill="hold">
                                          <p:stCondLst>
                                            <p:cond delay="0"/>
                                          </p:stCondLst>
                                        </p:cTn>
                                        <p:tgtEl>
                                          <p:spTgt spid="249"/>
                                        </p:tgtEl>
                                        <p:attrNameLst>
                                          <p:attrName>style.visibility</p:attrName>
                                        </p:attrNameLst>
                                      </p:cBhvr>
                                      <p:to>
                                        <p:strVal val="visible"/>
                                      </p:to>
                                    </p:set>
                                    <p:animEffect transition="in" filter="wipe(left)">
                                      <p:cBhvr>
                                        <p:cTn id="328" dur="500"/>
                                        <p:tgtEl>
                                          <p:spTgt spid="249"/>
                                        </p:tgtEl>
                                      </p:cBhvr>
                                    </p:animEffect>
                                  </p:childTnLst>
                                </p:cTn>
                              </p:par>
                            </p:childTnLst>
                          </p:cTn>
                        </p:par>
                        <p:par>
                          <p:cTn id="329" fill="hold">
                            <p:stCondLst>
                              <p:cond delay="1000"/>
                            </p:stCondLst>
                            <p:childTnLst>
                              <p:par>
                                <p:cTn id="330" presetID="22" presetClass="entr" presetSubtype="8" fill="hold" nodeType="afterEffect">
                                  <p:stCondLst>
                                    <p:cond delay="0"/>
                                  </p:stCondLst>
                                  <p:childTnLst>
                                    <p:set>
                                      <p:cBhvr>
                                        <p:cTn id="331" dur="1" fill="hold">
                                          <p:stCondLst>
                                            <p:cond delay="0"/>
                                          </p:stCondLst>
                                        </p:cTn>
                                        <p:tgtEl>
                                          <p:spTgt spid="248"/>
                                        </p:tgtEl>
                                        <p:attrNameLst>
                                          <p:attrName>style.visibility</p:attrName>
                                        </p:attrNameLst>
                                      </p:cBhvr>
                                      <p:to>
                                        <p:strVal val="visible"/>
                                      </p:to>
                                    </p:set>
                                    <p:animEffect transition="in" filter="wipe(left)">
                                      <p:cBhvr>
                                        <p:cTn id="332" dur="5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81" grpId="0"/>
      <p:bldP spid="108" grpId="0" animBg="1"/>
      <p:bldP spid="110" grpId="0"/>
      <p:bldP spid="112" grpId="0"/>
      <p:bldP spid="114" grpId="0"/>
      <p:bldP spid="116" grpId="0"/>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90" grpId="0" animBg="1"/>
      <p:bldP spid="191" grpId="0" animBg="1"/>
      <p:bldP spid="192" grpId="0"/>
      <p:bldP spid="194" grpId="0"/>
      <p:bldP spid="195" grpId="0"/>
      <p:bldP spid="221" grpId="0"/>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p:bldP spid="236" grpId="0" animBg="1"/>
      <p:bldP spid="237" grpId="0" animBg="1"/>
      <p:bldP spid="238" grpId="0"/>
      <p:bldP spid="239" grpId="0" animBg="1"/>
      <p:bldP spid="240" grpId="0" animBg="1"/>
      <p:bldP spid="241" grpId="0" animBg="1"/>
      <p:bldP spid="242" grpId="0" animBg="1"/>
      <p:bldP spid="243" grpId="0" animBg="1"/>
      <p:bldP spid="244" grpId="0" animBg="1"/>
      <p:bldP spid="245" grpId="0"/>
      <p:bldP spid="247" grpId="0"/>
      <p:bldP spid="249"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10"/>
          <p:cNvSpPr>
            <a:spLocks noChangeArrowheads="1"/>
          </p:cNvSpPr>
          <p:nvPr/>
        </p:nvSpPr>
        <p:spPr bwMode="auto">
          <a:xfrm>
            <a:off x="2874829" y="382016"/>
            <a:ext cx="4679950" cy="579438"/>
          </a:xfrm>
          <a:prstGeom prst="rect">
            <a:avLst/>
          </a:prstGeom>
          <a:gradFill rotWithShape="0">
            <a:gsLst>
              <a:gs pos="0">
                <a:srgbClr val="ADB044"/>
              </a:gs>
              <a:gs pos="50000">
                <a:srgbClr val="FFFFFF"/>
              </a:gs>
              <a:gs pos="100000">
                <a:srgbClr val="ADB044"/>
              </a:gs>
            </a:gsLst>
            <a:lin ang="5400000" scaled="1"/>
          </a:gradFill>
          <a:ln>
            <a:noFill/>
          </a:ln>
          <a:effectLst>
            <a:outerShdw dist="81320" dir="18519588" algn="ctr" rotWithShape="0">
              <a:srgbClr val="D9FB9D"/>
            </a:outerShdw>
          </a:effectLst>
          <a:extLs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r>
              <a:rPr lang="zh-CN" altLang="en-US" sz="3200" b="1" i="0">
                <a:solidFill>
                  <a:srgbClr val="FF0000"/>
                </a:solidFill>
                <a:latin typeface="Arial" panose="020B0604020202020204" pitchFamily="34" charset="0"/>
              </a:rPr>
              <a:t>爱因斯坦光电效应方程</a:t>
            </a:r>
          </a:p>
        </p:txBody>
      </p:sp>
      <p:sp>
        <p:nvSpPr>
          <p:cNvPr id="70661" name="Rectangle 12"/>
          <p:cNvSpPr>
            <a:spLocks noChangeArrowheads="1"/>
          </p:cNvSpPr>
          <p:nvPr/>
        </p:nvSpPr>
        <p:spPr bwMode="auto">
          <a:xfrm>
            <a:off x="2874829" y="1466279"/>
            <a:ext cx="6519250" cy="1219200"/>
          </a:xfrm>
          <a:prstGeom prst="rect">
            <a:avLst/>
          </a:prstGeom>
          <a:solidFill>
            <a:srgbClr val="FFFF00"/>
          </a:solidFill>
          <a:ln w="9525">
            <a:solidFill>
              <a:srgbClr val="006666"/>
            </a:solidFill>
            <a:miter lim="800000"/>
            <a:headEnd/>
            <a:tailEnd type="none" w="sm" len="lg"/>
          </a:ln>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i="0"/>
          </a:p>
        </p:txBody>
      </p:sp>
      <p:sp>
        <p:nvSpPr>
          <p:cNvPr id="12" name="AutoShape 14"/>
          <p:cNvSpPr>
            <a:spLocks noChangeArrowheads="1"/>
          </p:cNvSpPr>
          <p:nvPr/>
        </p:nvSpPr>
        <p:spPr bwMode="auto">
          <a:xfrm>
            <a:off x="8229955" y="2685479"/>
            <a:ext cx="1557766" cy="566440"/>
          </a:xfrm>
          <a:prstGeom prst="wedgeRectCallout">
            <a:avLst>
              <a:gd name="adj1" fmla="val -215844"/>
              <a:gd name="adj2" fmla="val -132892"/>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path path="circle">
              <a:fillToRect l="50000" t="50000" r="50000" b="50000"/>
            </a:path>
            <a:tileRect/>
          </a:gradFill>
          <a:ln w="9525">
            <a:solidFill>
              <a:schemeClr val="accent1"/>
            </a:solidFill>
            <a:miter lim="800000"/>
            <a:headEnd/>
            <a:tailEnd type="none" w="sm" len="lg"/>
          </a:ln>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b="1" i="0" dirty="0"/>
              <a:t>  </a:t>
            </a:r>
            <a:r>
              <a:rPr kumimoji="0" lang="zh-CN" altLang="en-US" b="1" i="0" dirty="0">
                <a:solidFill>
                  <a:schemeClr val="accent2"/>
                </a:solidFill>
                <a:ea typeface="黑体" panose="02010609060101010101" pitchFamily="49" charset="-122"/>
              </a:rPr>
              <a:t>逸出功</a:t>
            </a:r>
            <a:endParaRPr kumimoji="0" lang="zh-CN" altLang="en-US" b="1" i="0" dirty="0"/>
          </a:p>
        </p:txBody>
      </p:sp>
      <p:graphicFrame>
        <p:nvGraphicFramePr>
          <p:cNvPr id="54282" name="Object 10"/>
          <p:cNvGraphicFramePr>
            <a:graphicFrameLocks noChangeAspect="1"/>
          </p:cNvGraphicFramePr>
          <p:nvPr>
            <p:extLst>
              <p:ext uri="{D42A27DB-BD31-4B8C-83A1-F6EECF244321}">
                <p14:modId xmlns:p14="http://schemas.microsoft.com/office/powerpoint/2010/main" val="417171393"/>
              </p:ext>
            </p:extLst>
          </p:nvPr>
        </p:nvGraphicFramePr>
        <p:xfrm>
          <a:off x="2910978" y="1168238"/>
          <a:ext cx="6185495" cy="1525588"/>
        </p:xfrm>
        <a:graphic>
          <a:graphicData uri="http://schemas.openxmlformats.org/presentationml/2006/ole">
            <mc:AlternateContent xmlns:mc="http://schemas.openxmlformats.org/markup-compatibility/2006">
              <mc:Choice xmlns:v="urn:schemas-microsoft-com:vml" Requires="v">
                <p:oleObj spid="_x0000_s68376" name="Equation" r:id="rId3" imgW="1587240" imgH="393480" progId="Equation.DSMT4">
                  <p:embed/>
                </p:oleObj>
              </mc:Choice>
              <mc:Fallback>
                <p:oleObj name="Equation" r:id="rId3" imgW="1587240" imgH="393480" progId="Equation.DSMT4">
                  <p:embed/>
                  <p:pic>
                    <p:nvPicPr>
                      <p:cNvPr id="0" name="Object 10"/>
                      <p:cNvPicPr>
                        <a:picLocks noChangeAspect="1" noChangeArrowheads="1"/>
                      </p:cNvPicPr>
                      <p:nvPr/>
                    </p:nvPicPr>
                    <p:blipFill>
                      <a:blip r:embed="rId4"/>
                      <a:srcRect/>
                      <a:stretch>
                        <a:fillRect/>
                      </a:stretch>
                    </p:blipFill>
                    <p:spPr bwMode="auto">
                      <a:xfrm>
                        <a:off x="2910978" y="1168238"/>
                        <a:ext cx="6185495" cy="1525588"/>
                      </a:xfrm>
                      <a:prstGeom prst="rect">
                        <a:avLst/>
                      </a:prstGeom>
                      <a:noFill/>
                      <a:ln>
                        <a:noFill/>
                      </a:ln>
                      <a:effectLst/>
                      <a:extLst/>
                    </p:spPr>
                  </p:pic>
                </p:oleObj>
              </mc:Fallback>
            </mc:AlternateContent>
          </a:graphicData>
        </a:graphic>
      </p:graphicFrame>
      <p:sp>
        <p:nvSpPr>
          <p:cNvPr id="13" name="AutoShape 14"/>
          <p:cNvSpPr>
            <a:spLocks noChangeArrowheads="1"/>
          </p:cNvSpPr>
          <p:nvPr/>
        </p:nvSpPr>
        <p:spPr bwMode="auto">
          <a:xfrm>
            <a:off x="2961043" y="2994893"/>
            <a:ext cx="1786119" cy="554186"/>
          </a:xfrm>
          <a:prstGeom prst="wedgeRectCallout">
            <a:avLst>
              <a:gd name="adj1" fmla="val -34386"/>
              <a:gd name="adj2" fmla="val -196707"/>
            </a:avLst>
          </a:prstGeom>
          <a:gradFill flip="none" rotWithShape="1">
            <a:gsLst>
              <a:gs pos="0">
                <a:srgbClr val="00FF99">
                  <a:tint val="66000"/>
                  <a:satMod val="160000"/>
                </a:srgbClr>
              </a:gs>
              <a:gs pos="50000">
                <a:srgbClr val="00FF99">
                  <a:tint val="44500"/>
                  <a:satMod val="160000"/>
                </a:srgbClr>
              </a:gs>
              <a:gs pos="100000">
                <a:srgbClr val="00FF99">
                  <a:tint val="23500"/>
                  <a:satMod val="160000"/>
                </a:srgbClr>
              </a:gs>
            </a:gsLst>
            <a:lin ang="16200000" scaled="1"/>
            <a:tileRect/>
          </a:gradFill>
          <a:ln w="9525">
            <a:solidFill>
              <a:schemeClr val="accent1"/>
            </a:solidFill>
            <a:miter lim="800000"/>
            <a:headEnd/>
            <a:tailEnd type="none" w="sm" len="lg"/>
          </a:ln>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2800" b="1" i="0" dirty="0">
                <a:solidFill>
                  <a:srgbClr val="9900FF"/>
                </a:solidFill>
              </a:rPr>
              <a:t>光子能量</a:t>
            </a:r>
            <a:endParaRPr kumimoji="0" lang="zh-CN" altLang="en-US" b="1" i="0" dirty="0">
              <a:solidFill>
                <a:srgbClr val="9900FF"/>
              </a:solidFill>
            </a:endParaRPr>
          </a:p>
        </p:txBody>
      </p:sp>
      <p:sp>
        <p:nvSpPr>
          <p:cNvPr id="14" name="AutoShape 14"/>
          <p:cNvSpPr>
            <a:spLocks noChangeArrowheads="1"/>
          </p:cNvSpPr>
          <p:nvPr/>
        </p:nvSpPr>
        <p:spPr bwMode="auto">
          <a:xfrm>
            <a:off x="5393397" y="3251919"/>
            <a:ext cx="2502803" cy="554186"/>
          </a:xfrm>
          <a:prstGeom prst="wedgeRectCallout">
            <a:avLst>
              <a:gd name="adj1" fmla="val -94650"/>
              <a:gd name="adj2" fmla="val -221876"/>
            </a:avLst>
          </a:prstGeom>
          <a:gradFill flip="none" rotWithShape="1">
            <a:gsLst>
              <a:gs pos="0">
                <a:srgbClr val="00FF99">
                  <a:tint val="66000"/>
                  <a:satMod val="160000"/>
                </a:srgbClr>
              </a:gs>
              <a:gs pos="50000">
                <a:srgbClr val="00FF99">
                  <a:tint val="44500"/>
                  <a:satMod val="160000"/>
                </a:srgbClr>
              </a:gs>
              <a:gs pos="100000">
                <a:srgbClr val="00FF99">
                  <a:tint val="23500"/>
                  <a:satMod val="160000"/>
                </a:srgbClr>
              </a:gs>
            </a:gsLst>
            <a:lin ang="5400000" scaled="1"/>
            <a:tileRect/>
          </a:gradFill>
          <a:ln w="9525">
            <a:solidFill>
              <a:schemeClr val="accent1"/>
            </a:solidFill>
            <a:miter lim="800000"/>
            <a:headEnd/>
            <a:tailEnd type="none" w="sm" len="lg"/>
          </a:ln>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2800" b="1" i="0" dirty="0">
                <a:solidFill>
                  <a:srgbClr val="3E0000"/>
                </a:solidFill>
              </a:rPr>
              <a:t>光电子</a:t>
            </a:r>
            <a:r>
              <a:rPr lang="zh-CN" altLang="en-US" sz="2800" b="1" i="0" dirty="0">
                <a:solidFill>
                  <a:srgbClr val="3E0000"/>
                </a:solidFill>
              </a:rPr>
              <a:t>初</a:t>
            </a:r>
            <a:r>
              <a:rPr kumimoji="0" lang="zh-CN" altLang="en-US" sz="2800" b="1" i="0" dirty="0">
                <a:solidFill>
                  <a:srgbClr val="3E0000"/>
                </a:solidFill>
              </a:rPr>
              <a:t>动能</a:t>
            </a:r>
          </a:p>
          <a:p>
            <a:pPr eaLnBrk="1" hangingPunct="1">
              <a:spcBef>
                <a:spcPct val="50000"/>
              </a:spcBef>
            </a:pPr>
            <a:endParaRPr kumimoji="0" lang="zh-CN" altLang="en-US" b="1" i="0" dirty="0">
              <a:solidFill>
                <a:srgbClr val="9900FF"/>
              </a:solidFill>
            </a:endParaRPr>
          </a:p>
        </p:txBody>
      </p:sp>
      <p:sp>
        <p:nvSpPr>
          <p:cNvPr id="15" name="Rectangle 4"/>
          <p:cNvSpPr>
            <a:spLocks noChangeArrowheads="1"/>
          </p:cNvSpPr>
          <p:nvPr/>
        </p:nvSpPr>
        <p:spPr bwMode="auto">
          <a:xfrm>
            <a:off x="2515618" y="4267052"/>
            <a:ext cx="2191626" cy="729430"/>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w="9525">
            <a:noFill/>
            <a:miter lim="800000"/>
            <a:headEnd/>
            <a:tailEnd/>
          </a:ln>
        </p:spPr>
        <p:txBody>
          <a:bodyPr wrap="none">
            <a:spAutoFit/>
          </a:bodyPr>
          <a:lstStyle/>
          <a:p>
            <a:pPr algn="ctr" eaLnBrk="0" hangingPunct="0">
              <a:lnSpc>
                <a:spcPct val="115000"/>
              </a:lnSpc>
              <a:defRPr/>
            </a:pPr>
            <a:r>
              <a:rPr lang="zh-CN" altLang="en-US" sz="3600" b="1" i="0" dirty="0">
                <a:solidFill>
                  <a:srgbClr val="6600CC"/>
                </a:solidFill>
                <a:effectLst>
                  <a:outerShdw blurRad="38100" dist="38100" dir="2700000" algn="tl">
                    <a:srgbClr val="000000"/>
                  </a:outerShdw>
                </a:effectLst>
                <a:ea typeface="隶书" pitchFamily="49" charset="-122"/>
              </a:rPr>
              <a:t>理论解释</a:t>
            </a:r>
            <a:r>
              <a:rPr lang="en-US" altLang="zh-CN" sz="3600" b="1" i="0" dirty="0">
                <a:solidFill>
                  <a:srgbClr val="6600CC"/>
                </a:solidFill>
                <a:effectLst>
                  <a:outerShdw blurRad="38100" dist="38100" dir="2700000" algn="tl">
                    <a:srgbClr val="000000"/>
                  </a:outerShdw>
                </a:effectLst>
                <a:ea typeface="隶书" pitchFamily="49" charset="-122"/>
              </a:rPr>
              <a:t>:</a:t>
            </a:r>
          </a:p>
        </p:txBody>
      </p:sp>
      <p:grpSp>
        <p:nvGrpSpPr>
          <p:cNvPr id="16" name="Group 5"/>
          <p:cNvGrpSpPr>
            <a:grpSpLocks/>
          </p:cNvGrpSpPr>
          <p:nvPr/>
        </p:nvGrpSpPr>
        <p:grpSpPr bwMode="auto">
          <a:xfrm>
            <a:off x="1789601" y="5013176"/>
            <a:ext cx="8604250" cy="1443038"/>
            <a:chOff x="113" y="2807"/>
            <a:chExt cx="5420" cy="909"/>
          </a:xfrm>
        </p:grpSpPr>
        <p:sp>
          <p:nvSpPr>
            <p:cNvPr id="17" name="Text Box 6"/>
            <p:cNvSpPr txBox="1">
              <a:spLocks noChangeArrowheads="1"/>
            </p:cNvSpPr>
            <p:nvPr/>
          </p:nvSpPr>
          <p:spPr bwMode="auto">
            <a:xfrm>
              <a:off x="591" y="2807"/>
              <a:ext cx="4557"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marL="457200" indent="-4572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FontTx/>
                <a:buBlip>
                  <a:blip r:embed="rId5"/>
                </a:buBlip>
              </a:pPr>
              <a:r>
                <a:rPr kumimoji="0" lang="zh-CN" altLang="en-US" sz="3200" b="1" i="0" dirty="0">
                  <a:solidFill>
                    <a:srgbClr val="009900"/>
                  </a:solidFill>
                </a:rPr>
                <a:t>光强越大，光子数越多，单位时间内</a:t>
              </a:r>
            </a:p>
          </p:txBody>
        </p:sp>
        <p:grpSp>
          <p:nvGrpSpPr>
            <p:cNvPr id="18" name="Group 7"/>
            <p:cNvGrpSpPr>
              <a:grpSpLocks/>
            </p:cNvGrpSpPr>
            <p:nvPr/>
          </p:nvGrpSpPr>
          <p:grpSpPr bwMode="auto">
            <a:xfrm>
              <a:off x="113" y="3264"/>
              <a:ext cx="5420" cy="452"/>
              <a:chOff x="336" y="3704"/>
              <a:chExt cx="5420" cy="452"/>
            </a:xfrm>
          </p:grpSpPr>
          <p:graphicFrame>
            <p:nvGraphicFramePr>
              <p:cNvPr id="19" name="Object 8"/>
              <p:cNvGraphicFramePr>
                <a:graphicFrameLocks noChangeAspect="1"/>
              </p:cNvGraphicFramePr>
              <p:nvPr/>
            </p:nvGraphicFramePr>
            <p:xfrm>
              <a:off x="4303" y="3704"/>
              <a:ext cx="800" cy="452"/>
            </p:xfrm>
            <a:graphic>
              <a:graphicData uri="http://schemas.openxmlformats.org/presentationml/2006/ole">
                <mc:AlternateContent xmlns:mc="http://schemas.openxmlformats.org/markup-compatibility/2006">
                  <mc:Choice xmlns:v="urn:schemas-microsoft-com:vml" Requires="v">
                    <p:oleObj spid="_x0000_s68377" name="Equation" r:id="rId6" imgW="406224" imgH="228501" progId="Equation.DSMT4">
                      <p:embed/>
                    </p:oleObj>
                  </mc:Choice>
                  <mc:Fallback>
                    <p:oleObj name="Equation" r:id="rId6" imgW="406224" imgH="228501"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3" y="3704"/>
                            <a:ext cx="800" cy="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Rectangle 9"/>
              <p:cNvSpPr>
                <a:spLocks noChangeArrowheads="1"/>
              </p:cNvSpPr>
              <p:nvPr/>
            </p:nvSpPr>
            <p:spPr bwMode="auto">
              <a:xfrm>
                <a:off x="336" y="3745"/>
                <a:ext cx="542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3200" b="1" i="0" dirty="0">
                    <a:solidFill>
                      <a:srgbClr val="9900FF"/>
                    </a:solidFill>
                  </a:rPr>
                  <a:t>产生光电子数目越多</a:t>
                </a:r>
                <a:r>
                  <a:rPr kumimoji="0" lang="en-US" altLang="zh-CN" sz="3200" b="1" i="0" dirty="0">
                    <a:solidFill>
                      <a:srgbClr val="9900FF"/>
                    </a:solidFill>
                  </a:rPr>
                  <a:t>,</a:t>
                </a:r>
                <a:r>
                  <a:rPr kumimoji="0" lang="zh-CN" altLang="en-US" sz="3200" b="1" i="0" dirty="0">
                    <a:solidFill>
                      <a:srgbClr val="9900FF"/>
                    </a:solidFill>
                  </a:rPr>
                  <a:t>光电流越大</a:t>
                </a:r>
                <a:r>
                  <a:rPr kumimoji="0" lang="en-US" altLang="zh-CN" sz="3200" b="1" i="0" dirty="0">
                    <a:solidFill>
                      <a:srgbClr val="9900FF"/>
                    </a:solidFill>
                  </a:rPr>
                  <a:t> (            </a:t>
                </a:r>
                <a:r>
                  <a:rPr kumimoji="0" lang="zh-CN" altLang="en-US" sz="3200" b="1" i="0" dirty="0">
                    <a:solidFill>
                      <a:srgbClr val="9900FF"/>
                    </a:solidFill>
                  </a:rPr>
                  <a:t>时）</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0661"/>
                                        </p:tgtEl>
                                        <p:attrNameLst>
                                          <p:attrName>style.visibility</p:attrName>
                                        </p:attrNameLst>
                                      </p:cBhvr>
                                      <p:to>
                                        <p:strVal val="visible"/>
                                      </p:to>
                                    </p:set>
                                    <p:animEffect transition="in" filter="fade">
                                      <p:cBhvr>
                                        <p:cTn id="12" dur="1000"/>
                                        <p:tgtEl>
                                          <p:spTgt spid="70661"/>
                                        </p:tgtEl>
                                      </p:cBhvr>
                                    </p:animEffect>
                                    <p:anim calcmode="lin" valueType="num">
                                      <p:cBhvr>
                                        <p:cTn id="13" dur="1000" fill="hold"/>
                                        <p:tgtEl>
                                          <p:spTgt spid="70661"/>
                                        </p:tgtEl>
                                        <p:attrNameLst>
                                          <p:attrName>ppt_x</p:attrName>
                                        </p:attrNameLst>
                                      </p:cBhvr>
                                      <p:tavLst>
                                        <p:tav tm="0">
                                          <p:val>
                                            <p:strVal val="#ppt_x"/>
                                          </p:val>
                                        </p:tav>
                                        <p:tav tm="100000">
                                          <p:val>
                                            <p:strVal val="#ppt_x"/>
                                          </p:val>
                                        </p:tav>
                                      </p:tavLst>
                                    </p:anim>
                                    <p:anim calcmode="lin" valueType="num">
                                      <p:cBhvr>
                                        <p:cTn id="14" dur="1000" fill="hold"/>
                                        <p:tgtEl>
                                          <p:spTgt spid="7066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4282"/>
                                        </p:tgtEl>
                                        <p:attrNameLst>
                                          <p:attrName>style.visibility</p:attrName>
                                        </p:attrNameLst>
                                      </p:cBhvr>
                                      <p:to>
                                        <p:strVal val="visible"/>
                                      </p:to>
                                    </p:set>
                                    <p:animEffect transition="in" filter="fade">
                                      <p:cBhvr>
                                        <p:cTn id="17" dur="1000"/>
                                        <p:tgtEl>
                                          <p:spTgt spid="54282"/>
                                        </p:tgtEl>
                                      </p:cBhvr>
                                    </p:animEffect>
                                    <p:anim calcmode="lin" valueType="num">
                                      <p:cBhvr>
                                        <p:cTn id="18" dur="1000" fill="hold"/>
                                        <p:tgtEl>
                                          <p:spTgt spid="54282"/>
                                        </p:tgtEl>
                                        <p:attrNameLst>
                                          <p:attrName>ppt_x</p:attrName>
                                        </p:attrNameLst>
                                      </p:cBhvr>
                                      <p:tavLst>
                                        <p:tav tm="0">
                                          <p:val>
                                            <p:strVal val="#ppt_x"/>
                                          </p:val>
                                        </p:tav>
                                        <p:tav tm="100000">
                                          <p:val>
                                            <p:strVal val="#ppt_x"/>
                                          </p:val>
                                        </p:tav>
                                      </p:tavLst>
                                    </p:anim>
                                    <p:anim calcmode="lin" valueType="num">
                                      <p:cBhvr>
                                        <p:cTn id="19" dur="1000" fill="hold"/>
                                        <p:tgtEl>
                                          <p:spTgt spid="5428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heel(1)">
                                      <p:cBhvr>
                                        <p:cTn id="42" dur="20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circle(in)">
                                      <p:cBhvr>
                                        <p:cTn id="4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70661" grpId="0" animBg="1"/>
      <p:bldP spid="12" grpId="0" animBg="1"/>
      <p:bldP spid="13" grpId="0" animBg="1"/>
      <p:bldP spid="14" grpId="0" animBg="1"/>
      <p:bldP spid="15" grpId="0" animBg="1"/>
    </p:bld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6" name="Object 10"/>
          <p:cNvGraphicFramePr>
            <a:graphicFrameLocks noChangeAspect="1"/>
          </p:cNvGraphicFramePr>
          <p:nvPr>
            <p:extLst>
              <p:ext uri="{D42A27DB-BD31-4B8C-83A1-F6EECF244321}">
                <p14:modId xmlns:p14="http://schemas.microsoft.com/office/powerpoint/2010/main" val="3952155820"/>
              </p:ext>
            </p:extLst>
          </p:nvPr>
        </p:nvGraphicFramePr>
        <p:xfrm>
          <a:off x="979488" y="182563"/>
          <a:ext cx="10226675" cy="1263650"/>
        </p:xfrm>
        <a:graphic>
          <a:graphicData uri="http://schemas.openxmlformats.org/presentationml/2006/ole">
            <mc:AlternateContent xmlns:mc="http://schemas.openxmlformats.org/markup-compatibility/2006">
              <mc:Choice xmlns:v="urn:schemas-microsoft-com:vml" Requires="v">
                <p:oleObj spid="_x0000_s354678" name="Equation" r:id="rId3" imgW="3606480" imgH="431640" progId="Equation.DSMT4">
                  <p:embed/>
                </p:oleObj>
              </mc:Choice>
              <mc:Fallback>
                <p:oleObj name="Equation" r:id="rId3" imgW="3606480" imgH="431640" progId="Equation.DSMT4">
                  <p:embed/>
                  <p:pic>
                    <p:nvPicPr>
                      <p:cNvPr id="0" name=""/>
                      <p:cNvPicPr>
                        <a:picLocks noChangeAspect="1" noChangeArrowheads="1"/>
                      </p:cNvPicPr>
                      <p:nvPr/>
                    </p:nvPicPr>
                    <p:blipFill>
                      <a:blip r:embed="rId4"/>
                      <a:srcRect/>
                      <a:stretch>
                        <a:fillRect/>
                      </a:stretch>
                    </p:blipFill>
                    <p:spPr bwMode="auto">
                      <a:xfrm>
                        <a:off x="979488" y="182563"/>
                        <a:ext cx="10226675" cy="1263650"/>
                      </a:xfrm>
                      <a:prstGeom prst="rect">
                        <a:avLst/>
                      </a:prstGeom>
                      <a:solidFill>
                        <a:srgbClr val="FFFF00"/>
                      </a:solidFill>
                      <a:ln>
                        <a:noFill/>
                      </a:ln>
                      <a:effectLst/>
                      <a:extLst/>
                    </p:spPr>
                  </p:pic>
                </p:oleObj>
              </mc:Fallback>
            </mc:AlternateContent>
          </a:graphicData>
        </a:graphic>
      </p:graphicFrame>
      <p:sp>
        <p:nvSpPr>
          <p:cNvPr id="37" name="AutoShape 14"/>
          <p:cNvSpPr>
            <a:spLocks noChangeArrowheads="1"/>
          </p:cNvSpPr>
          <p:nvPr/>
        </p:nvSpPr>
        <p:spPr bwMode="auto">
          <a:xfrm>
            <a:off x="7109357" y="1636677"/>
            <a:ext cx="1557766" cy="566440"/>
          </a:xfrm>
          <a:prstGeom prst="wedgeRectCallout">
            <a:avLst>
              <a:gd name="adj1" fmla="val -153883"/>
              <a:gd name="adj2" fmla="val -153071"/>
            </a:avLst>
          </a:prstGeom>
          <a:solidFill>
            <a:srgbClr val="00FFFF"/>
          </a:solidFill>
          <a:ln w="9525">
            <a:solidFill>
              <a:schemeClr val="accent1"/>
            </a:solidFill>
            <a:miter lim="800000"/>
            <a:headEnd/>
            <a:tailEnd type="none" w="sm" len="lg"/>
          </a:ln>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b="1" i="0" dirty="0"/>
              <a:t>  </a:t>
            </a:r>
            <a:r>
              <a:rPr kumimoji="0" lang="zh-CN" altLang="en-US" b="1" i="0" dirty="0">
                <a:solidFill>
                  <a:schemeClr val="accent2"/>
                </a:solidFill>
                <a:ea typeface="黑体" panose="02010609060101010101" pitchFamily="49" charset="-122"/>
              </a:rPr>
              <a:t>逸出功</a:t>
            </a:r>
            <a:endParaRPr kumimoji="0" lang="zh-CN" altLang="en-US" b="1" i="0" dirty="0"/>
          </a:p>
        </p:txBody>
      </p:sp>
      <p:sp>
        <p:nvSpPr>
          <p:cNvPr id="38" name="AutoShape 14"/>
          <p:cNvSpPr>
            <a:spLocks noChangeArrowheads="1"/>
          </p:cNvSpPr>
          <p:nvPr/>
        </p:nvSpPr>
        <p:spPr bwMode="auto">
          <a:xfrm>
            <a:off x="2145698" y="1757290"/>
            <a:ext cx="1786119" cy="554186"/>
          </a:xfrm>
          <a:prstGeom prst="wedgeRectCallout">
            <a:avLst>
              <a:gd name="adj1" fmla="val -32964"/>
              <a:gd name="adj2" fmla="val -194415"/>
            </a:avLst>
          </a:prstGeom>
          <a:gradFill flip="none" rotWithShape="1">
            <a:gsLst>
              <a:gs pos="0">
                <a:srgbClr val="009900">
                  <a:tint val="66000"/>
                  <a:satMod val="160000"/>
                </a:srgbClr>
              </a:gs>
              <a:gs pos="50000">
                <a:srgbClr val="009900">
                  <a:tint val="44500"/>
                  <a:satMod val="160000"/>
                </a:srgbClr>
              </a:gs>
              <a:gs pos="100000">
                <a:srgbClr val="009900">
                  <a:tint val="23500"/>
                  <a:satMod val="160000"/>
                </a:srgbClr>
              </a:gs>
            </a:gsLst>
            <a:lin ang="10800000" scaled="1"/>
            <a:tileRect/>
          </a:gradFill>
          <a:ln w="9525">
            <a:solidFill>
              <a:schemeClr val="accent1"/>
            </a:solidFill>
            <a:miter lim="800000"/>
            <a:headEnd/>
            <a:tailEnd type="none" w="sm" len="lg"/>
          </a:ln>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2800" b="1" i="0" dirty="0">
                <a:solidFill>
                  <a:srgbClr val="9900FF"/>
                </a:solidFill>
              </a:rPr>
              <a:t>光子能量</a:t>
            </a:r>
            <a:endParaRPr kumimoji="0" lang="zh-CN" altLang="en-US" b="1" i="0" dirty="0">
              <a:solidFill>
                <a:srgbClr val="9900FF"/>
              </a:solidFill>
            </a:endParaRPr>
          </a:p>
        </p:txBody>
      </p:sp>
      <p:sp>
        <p:nvSpPr>
          <p:cNvPr id="39" name="AutoShape 14"/>
          <p:cNvSpPr>
            <a:spLocks noChangeArrowheads="1"/>
          </p:cNvSpPr>
          <p:nvPr/>
        </p:nvSpPr>
        <p:spPr bwMode="auto">
          <a:xfrm>
            <a:off x="4236616" y="1701584"/>
            <a:ext cx="2394892" cy="554186"/>
          </a:xfrm>
          <a:prstGeom prst="wedgeRectCallout">
            <a:avLst>
              <a:gd name="adj1" fmla="val -49579"/>
              <a:gd name="adj2" fmla="val -189267"/>
            </a:avLst>
          </a:prstGeom>
          <a:gradFill flip="none" rotWithShape="1">
            <a:gsLst>
              <a:gs pos="0">
                <a:srgbClr val="00FF99">
                  <a:tint val="66000"/>
                  <a:satMod val="160000"/>
                </a:srgbClr>
              </a:gs>
              <a:gs pos="50000">
                <a:srgbClr val="00FF99">
                  <a:tint val="44500"/>
                  <a:satMod val="160000"/>
                </a:srgbClr>
              </a:gs>
              <a:gs pos="100000">
                <a:srgbClr val="00FF99">
                  <a:tint val="23500"/>
                  <a:satMod val="160000"/>
                </a:srgbClr>
              </a:gs>
            </a:gsLst>
            <a:path path="circle">
              <a:fillToRect l="50000" t="50000" r="50000" b="50000"/>
            </a:path>
            <a:tileRect/>
          </a:gradFill>
          <a:ln w="9525">
            <a:solidFill>
              <a:schemeClr val="accent1"/>
            </a:solidFill>
            <a:miter lim="800000"/>
            <a:headEnd/>
            <a:tailEnd type="none" w="sm" len="lg"/>
          </a:ln>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2800" b="1" i="0" dirty="0">
                <a:solidFill>
                  <a:srgbClr val="3E0000"/>
                </a:solidFill>
              </a:rPr>
              <a:t>光电子</a:t>
            </a:r>
            <a:r>
              <a:rPr lang="zh-CN" altLang="en-US" sz="2800" b="1" i="0" dirty="0">
                <a:solidFill>
                  <a:srgbClr val="3E0000"/>
                </a:solidFill>
              </a:rPr>
              <a:t>初</a:t>
            </a:r>
            <a:r>
              <a:rPr kumimoji="0" lang="zh-CN" altLang="en-US" sz="2800" b="1" i="0" dirty="0">
                <a:solidFill>
                  <a:srgbClr val="3E0000"/>
                </a:solidFill>
              </a:rPr>
              <a:t>动能</a:t>
            </a:r>
            <a:endParaRPr kumimoji="0" lang="zh-CN" altLang="en-US" b="1" i="0" dirty="0">
              <a:solidFill>
                <a:srgbClr val="3E0000"/>
              </a:solidFill>
            </a:endParaRPr>
          </a:p>
        </p:txBody>
      </p:sp>
      <p:sp>
        <p:nvSpPr>
          <p:cNvPr id="40" name="Rectangle 4"/>
          <p:cNvSpPr>
            <a:spLocks noChangeArrowheads="1"/>
          </p:cNvSpPr>
          <p:nvPr/>
        </p:nvSpPr>
        <p:spPr bwMode="auto">
          <a:xfrm>
            <a:off x="1169101" y="2358610"/>
            <a:ext cx="8424936"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FontTx/>
              <a:buBlip>
                <a:blip r:embed="rId5"/>
              </a:buBlip>
            </a:pPr>
            <a:r>
              <a:rPr lang="zh-CN" altLang="en-US" sz="3200" b="1" i="0" dirty="0">
                <a:solidFill>
                  <a:srgbClr val="009900"/>
                </a:solidFill>
              </a:rPr>
              <a:t>对于一定的金属</a:t>
            </a:r>
            <a:r>
              <a:rPr lang="en-US" altLang="zh-CN" sz="3200" b="1" i="0" dirty="0">
                <a:solidFill>
                  <a:srgbClr val="009900"/>
                </a:solidFill>
              </a:rPr>
              <a:t>(</a:t>
            </a:r>
            <a:r>
              <a:rPr lang="en-US" altLang="zh-CN" sz="3200" b="1" i="0" dirty="0">
                <a:solidFill>
                  <a:srgbClr val="FF0000"/>
                </a:solidFill>
              </a:rPr>
              <a:t>A</a:t>
            </a:r>
            <a:r>
              <a:rPr lang="zh-CN" altLang="en-US" sz="3200" b="1" i="0" dirty="0">
                <a:solidFill>
                  <a:srgbClr val="009900"/>
                </a:solidFill>
              </a:rPr>
              <a:t>为常数</a:t>
            </a:r>
            <a:r>
              <a:rPr lang="en-US" altLang="zh-CN" sz="3200" b="1" i="0" dirty="0">
                <a:solidFill>
                  <a:srgbClr val="009900"/>
                </a:solidFill>
              </a:rPr>
              <a:t>)</a:t>
            </a:r>
            <a:r>
              <a:rPr lang="zh-CN" altLang="en-US" sz="3200" b="1" i="0" dirty="0">
                <a:solidFill>
                  <a:srgbClr val="009900"/>
                </a:solidFill>
              </a:rPr>
              <a:t>，光子频率越高，则光电子初动能越大，而与入射光强无关。</a:t>
            </a:r>
          </a:p>
        </p:txBody>
      </p:sp>
      <p:grpSp>
        <p:nvGrpSpPr>
          <p:cNvPr id="45" name="Group 9"/>
          <p:cNvGrpSpPr>
            <a:grpSpLocks/>
          </p:cNvGrpSpPr>
          <p:nvPr/>
        </p:nvGrpSpPr>
        <p:grpSpPr bwMode="auto">
          <a:xfrm>
            <a:off x="1284233" y="3478362"/>
            <a:ext cx="6916737" cy="730250"/>
            <a:chOff x="980" y="720"/>
            <a:chExt cx="4357" cy="460"/>
          </a:xfrm>
        </p:grpSpPr>
        <p:sp>
          <p:nvSpPr>
            <p:cNvPr id="46" name="Text Box 10"/>
            <p:cNvSpPr txBox="1">
              <a:spLocks noChangeArrowheads="1"/>
            </p:cNvSpPr>
            <p:nvPr/>
          </p:nvSpPr>
          <p:spPr bwMode="auto">
            <a:xfrm>
              <a:off x="980" y="768"/>
              <a:ext cx="24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Blip>
                  <a:blip r:embed="rId5"/>
                </a:buBlip>
              </a:pPr>
              <a:r>
                <a:rPr lang="zh-CN" altLang="en-US" sz="3200" b="1" i="0" dirty="0">
                  <a:solidFill>
                    <a:srgbClr val="CC0000"/>
                  </a:solidFill>
                </a:rPr>
                <a:t>频率限制</a:t>
              </a:r>
              <a:r>
                <a:rPr lang="en-US" altLang="zh-CN" sz="3200" b="1" i="0" dirty="0">
                  <a:solidFill>
                    <a:srgbClr val="CC0000"/>
                  </a:solidFill>
                </a:rPr>
                <a:t>:</a:t>
              </a:r>
              <a:r>
                <a:rPr lang="en-US" altLang="zh-CN" sz="3200" b="1" i="0" dirty="0"/>
                <a:t> </a:t>
              </a:r>
              <a:r>
                <a:rPr lang="zh-CN" altLang="en-US" sz="3200" b="1" i="0" dirty="0">
                  <a:solidFill>
                    <a:srgbClr val="0000CC"/>
                  </a:solidFill>
                </a:rPr>
                <a:t>只有</a:t>
              </a:r>
            </a:p>
          </p:txBody>
        </p:sp>
        <p:graphicFrame>
          <p:nvGraphicFramePr>
            <p:cNvPr id="47" name="Object 11"/>
            <p:cNvGraphicFramePr>
              <a:graphicFrameLocks noChangeAspect="1"/>
            </p:cNvGraphicFramePr>
            <p:nvPr/>
          </p:nvGraphicFramePr>
          <p:xfrm>
            <a:off x="3121" y="720"/>
            <a:ext cx="880" cy="460"/>
          </p:xfrm>
          <a:graphic>
            <a:graphicData uri="http://schemas.openxmlformats.org/presentationml/2006/ole">
              <mc:AlternateContent xmlns:mc="http://schemas.openxmlformats.org/markup-compatibility/2006">
                <mc:Choice xmlns:v="urn:schemas-microsoft-com:vml" Requires="v">
                  <p:oleObj spid="_x0000_s354679" name="公式" r:id="rId6" imgW="558558" imgH="291973" progId="Equation.3">
                    <p:embed/>
                  </p:oleObj>
                </mc:Choice>
                <mc:Fallback>
                  <p:oleObj name="公式" r:id="rId6" imgW="558558" imgH="29197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1" y="720"/>
                          <a:ext cx="88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 name="Rectangle 12"/>
            <p:cNvSpPr>
              <a:spLocks noChangeArrowheads="1"/>
            </p:cNvSpPr>
            <p:nvPr/>
          </p:nvSpPr>
          <p:spPr bwMode="auto">
            <a:xfrm>
              <a:off x="3936" y="765"/>
              <a:ext cx="14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i="0">
                  <a:solidFill>
                    <a:srgbClr val="0000CC"/>
                  </a:solidFill>
                </a:rPr>
                <a:t>时才会发生</a:t>
              </a:r>
            </a:p>
          </p:txBody>
        </p:sp>
      </p:grpSp>
      <p:graphicFrame>
        <p:nvGraphicFramePr>
          <p:cNvPr id="20" name="Object 10"/>
          <p:cNvGraphicFramePr>
            <a:graphicFrameLocks noChangeAspect="1"/>
          </p:cNvGraphicFramePr>
          <p:nvPr>
            <p:extLst>
              <p:ext uri="{D42A27DB-BD31-4B8C-83A1-F6EECF244321}">
                <p14:modId xmlns:p14="http://schemas.microsoft.com/office/powerpoint/2010/main" val="1387652936"/>
              </p:ext>
            </p:extLst>
          </p:nvPr>
        </p:nvGraphicFramePr>
        <p:xfrm>
          <a:off x="8252542" y="3355088"/>
          <a:ext cx="3307765" cy="1190485"/>
        </p:xfrm>
        <a:graphic>
          <a:graphicData uri="http://schemas.openxmlformats.org/presentationml/2006/ole">
            <mc:AlternateContent xmlns:mc="http://schemas.openxmlformats.org/markup-compatibility/2006">
              <mc:Choice xmlns:v="urn:schemas-microsoft-com:vml" Requires="v">
                <p:oleObj spid="_x0000_s354680" name="Equation" r:id="rId8" imgW="1206360" imgH="393480" progId="Equation.DSMT4">
                  <p:embed/>
                </p:oleObj>
              </mc:Choice>
              <mc:Fallback>
                <p:oleObj name="Equation" r:id="rId8" imgW="1206360" imgH="393480" progId="Equation.DSMT4">
                  <p:embed/>
                  <p:pic>
                    <p:nvPicPr>
                      <p:cNvPr id="54282" name="Object 10"/>
                      <p:cNvPicPr>
                        <a:picLocks noChangeAspect="1" noChangeArrowheads="1"/>
                      </p:cNvPicPr>
                      <p:nvPr/>
                    </p:nvPicPr>
                    <p:blipFill>
                      <a:blip r:embed="rId9"/>
                      <a:srcRect/>
                      <a:stretch>
                        <a:fillRect/>
                      </a:stretch>
                    </p:blipFill>
                    <p:spPr bwMode="auto">
                      <a:xfrm>
                        <a:off x="8252542" y="3355088"/>
                        <a:ext cx="3307765" cy="1190485"/>
                      </a:xfrm>
                      <a:prstGeom prst="rect">
                        <a:avLst/>
                      </a:prstGeom>
                      <a:noFill/>
                      <a:ln>
                        <a:noFill/>
                      </a:ln>
                      <a:effectLst/>
                      <a:extLst/>
                    </p:spPr>
                  </p:pic>
                </p:oleObj>
              </mc:Fallback>
            </mc:AlternateContent>
          </a:graphicData>
        </a:graphic>
      </p:graphicFrame>
      <p:grpSp>
        <p:nvGrpSpPr>
          <p:cNvPr id="21" name="Group 5"/>
          <p:cNvGrpSpPr>
            <a:grpSpLocks/>
          </p:cNvGrpSpPr>
          <p:nvPr/>
        </p:nvGrpSpPr>
        <p:grpSpPr bwMode="auto">
          <a:xfrm>
            <a:off x="1912310" y="4191149"/>
            <a:ext cx="6754813" cy="749300"/>
            <a:chOff x="938" y="1253"/>
            <a:chExt cx="4255" cy="472"/>
          </a:xfrm>
        </p:grpSpPr>
        <p:graphicFrame>
          <p:nvGraphicFramePr>
            <p:cNvPr id="22" name="Object 6"/>
            <p:cNvGraphicFramePr>
              <a:graphicFrameLocks noChangeAspect="1"/>
            </p:cNvGraphicFramePr>
            <p:nvPr/>
          </p:nvGraphicFramePr>
          <p:xfrm>
            <a:off x="938" y="1253"/>
            <a:ext cx="1021" cy="472"/>
          </p:xfrm>
          <a:graphic>
            <a:graphicData uri="http://schemas.openxmlformats.org/presentationml/2006/ole">
              <mc:AlternateContent xmlns:mc="http://schemas.openxmlformats.org/markup-compatibility/2006">
                <mc:Choice xmlns:v="urn:schemas-microsoft-com:vml" Requires="v">
                  <p:oleObj spid="_x0000_s354681" name="Equation" r:id="rId10" imgW="495085" imgH="228501" progId="Equation.DSMT4">
                    <p:embed/>
                  </p:oleObj>
                </mc:Choice>
                <mc:Fallback>
                  <p:oleObj name="Equation" r:id="rId10" imgW="495085" imgH="228501" progId="Equation.DSMT4">
                    <p:embed/>
                    <p:pic>
                      <p:nvPicPr>
                        <p:cNvPr id="42"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8" y="1253"/>
                          <a:ext cx="1021" cy="4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7"/>
            <p:cNvGraphicFramePr>
              <a:graphicFrameLocks noChangeAspect="1"/>
            </p:cNvGraphicFramePr>
            <p:nvPr/>
          </p:nvGraphicFramePr>
          <p:xfrm>
            <a:off x="2518" y="1253"/>
            <a:ext cx="1088" cy="455"/>
          </p:xfrm>
          <a:graphic>
            <a:graphicData uri="http://schemas.openxmlformats.org/presentationml/2006/ole">
              <mc:AlternateContent xmlns:mc="http://schemas.openxmlformats.org/markup-compatibility/2006">
                <mc:Choice xmlns:v="urn:schemas-microsoft-com:vml" Requires="v">
                  <p:oleObj spid="_x0000_s354682" name="Equation" r:id="rId12" imgW="571252" imgH="228501" progId="Equation.DSMT4">
                    <p:embed/>
                  </p:oleObj>
                </mc:Choice>
                <mc:Fallback>
                  <p:oleObj name="Equation" r:id="rId12" imgW="571252" imgH="228501" progId="Equation.DSMT4">
                    <p:embed/>
                    <p:pic>
                      <p:nvPicPr>
                        <p:cNvPr id="43"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18" y="1253"/>
                          <a:ext cx="1088" cy="4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8"/>
            <p:cNvSpPr txBox="1">
              <a:spLocks noChangeArrowheads="1"/>
            </p:cNvSpPr>
            <p:nvPr/>
          </p:nvSpPr>
          <p:spPr bwMode="auto">
            <a:xfrm>
              <a:off x="3513" y="1274"/>
              <a:ext cx="16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3200" b="1" i="0">
                  <a:solidFill>
                    <a:srgbClr val="FF00FF"/>
                  </a:solidFill>
                </a:rPr>
                <a:t>（截止频率）</a:t>
              </a:r>
            </a:p>
          </p:txBody>
        </p:sp>
      </p:grpSp>
      <p:grpSp>
        <p:nvGrpSpPr>
          <p:cNvPr id="25" name="Group 13"/>
          <p:cNvGrpSpPr>
            <a:grpSpLocks/>
          </p:cNvGrpSpPr>
          <p:nvPr/>
        </p:nvGrpSpPr>
        <p:grpSpPr bwMode="auto">
          <a:xfrm>
            <a:off x="1330688" y="4815918"/>
            <a:ext cx="7924800" cy="1914525"/>
            <a:chOff x="521" y="1814"/>
            <a:chExt cx="4992" cy="1206"/>
          </a:xfrm>
        </p:grpSpPr>
        <p:sp>
          <p:nvSpPr>
            <p:cNvPr id="26" name="Text Box 14"/>
            <p:cNvSpPr txBox="1">
              <a:spLocks noChangeArrowheads="1"/>
            </p:cNvSpPr>
            <p:nvPr/>
          </p:nvSpPr>
          <p:spPr bwMode="auto">
            <a:xfrm>
              <a:off x="521" y="1814"/>
              <a:ext cx="4992" cy="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marL="457200" indent="-4572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buFontTx/>
                <a:buBlip>
                  <a:blip r:embed="rId5"/>
                </a:buBlip>
              </a:pPr>
              <a:r>
                <a:rPr kumimoji="0" lang="zh-CN" altLang="en-US" sz="3200" b="1" i="0" dirty="0">
                  <a:solidFill>
                    <a:srgbClr val="CC0000"/>
                  </a:solidFill>
                </a:rPr>
                <a:t>瞬时性：</a:t>
              </a:r>
              <a:r>
                <a:rPr kumimoji="0" lang="zh-CN" altLang="en-US" sz="3200" b="1" i="0" dirty="0">
                  <a:solidFill>
                    <a:srgbClr val="9900CC"/>
                  </a:solidFill>
                </a:rPr>
                <a:t>光子射至金属表面， 一个光子的能量       将一次性被一个电子吸收，若           ，电子立即逸出，无需时间积累。</a:t>
              </a:r>
              <a:endParaRPr kumimoji="0" lang="en-US" altLang="zh-CN" sz="3200" b="1" i="0" dirty="0">
                <a:solidFill>
                  <a:srgbClr val="9900CC"/>
                </a:solidFill>
              </a:endParaRPr>
            </a:p>
          </p:txBody>
        </p:sp>
        <p:grpSp>
          <p:nvGrpSpPr>
            <p:cNvPr id="27" name="Group 15"/>
            <p:cNvGrpSpPr>
              <a:grpSpLocks/>
            </p:cNvGrpSpPr>
            <p:nvPr/>
          </p:nvGrpSpPr>
          <p:grpSpPr bwMode="auto">
            <a:xfrm>
              <a:off x="1111" y="2267"/>
              <a:ext cx="929" cy="753"/>
              <a:chOff x="1111" y="2267"/>
              <a:chExt cx="929" cy="753"/>
            </a:xfrm>
          </p:grpSpPr>
          <p:graphicFrame>
            <p:nvGraphicFramePr>
              <p:cNvPr id="28" name="Object 16"/>
              <p:cNvGraphicFramePr>
                <a:graphicFrameLocks noChangeAspect="1"/>
              </p:cNvGraphicFramePr>
              <p:nvPr/>
            </p:nvGraphicFramePr>
            <p:xfrm>
              <a:off x="1656" y="2267"/>
              <a:ext cx="384" cy="273"/>
            </p:xfrm>
            <a:graphic>
              <a:graphicData uri="http://schemas.openxmlformats.org/presentationml/2006/ole">
                <mc:AlternateContent xmlns:mc="http://schemas.openxmlformats.org/markup-compatibility/2006">
                  <mc:Choice xmlns:v="urn:schemas-microsoft-com:vml" Requires="v">
                    <p:oleObj spid="_x0000_s354683" name="公式" r:id="rId14" imgW="393529" imgH="279279" progId="Equation.3">
                      <p:embed/>
                    </p:oleObj>
                  </mc:Choice>
                  <mc:Fallback>
                    <p:oleObj name="公式" r:id="rId14" imgW="393529" imgH="279279" progId="Equation.3">
                      <p:embed/>
                      <p:pic>
                        <p:nvPicPr>
                          <p:cNvPr id="52"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56" y="2267"/>
                            <a:ext cx="384"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17"/>
              <p:cNvGraphicFramePr>
                <a:graphicFrameLocks noChangeAspect="1"/>
              </p:cNvGraphicFramePr>
              <p:nvPr/>
            </p:nvGraphicFramePr>
            <p:xfrm>
              <a:off x="1111" y="2568"/>
              <a:ext cx="768" cy="452"/>
            </p:xfrm>
            <a:graphic>
              <a:graphicData uri="http://schemas.openxmlformats.org/presentationml/2006/ole">
                <mc:AlternateContent xmlns:mc="http://schemas.openxmlformats.org/markup-compatibility/2006">
                  <mc:Choice xmlns:v="urn:schemas-microsoft-com:vml" Requires="v">
                    <p:oleObj spid="_x0000_s354684" name="公式" r:id="rId16" imgW="406224" imgH="228501" progId="Equation.3">
                      <p:embed/>
                    </p:oleObj>
                  </mc:Choice>
                  <mc:Fallback>
                    <p:oleObj name="公式" r:id="rId16" imgW="406224" imgH="228501" progId="Equation.3">
                      <p:embed/>
                      <p:pic>
                        <p:nvPicPr>
                          <p:cNvPr id="53" name="Object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1" y="2568"/>
                            <a:ext cx="768" cy="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left)">
                                      <p:cBhvr>
                                        <p:cTn id="31" dur="500"/>
                                        <p:tgtEl>
                                          <p:spTgt spid="4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wipe(left)">
                                      <p:cBhvr>
                                        <p:cTn id="36" dur="500"/>
                                        <p:tgtEl>
                                          <p:spTgt spid="45"/>
                                        </p:tgtEl>
                                      </p:cBhvr>
                                    </p:animEffect>
                                  </p:childTnLst>
                                </p:cTn>
                              </p:par>
                              <p:par>
                                <p:cTn id="37" presetID="42"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0"/>
                                        <p:tgtEl>
                                          <p:spTgt spid="20"/>
                                        </p:tgtEl>
                                      </p:cBhvr>
                                    </p:animEffect>
                                    <p:anim calcmode="lin" valueType="num">
                                      <p:cBhvr>
                                        <p:cTn id="40" dur="1000" fill="hold"/>
                                        <p:tgtEl>
                                          <p:spTgt spid="20"/>
                                        </p:tgtEl>
                                        <p:attrNameLst>
                                          <p:attrName>ppt_x</p:attrName>
                                        </p:attrNameLst>
                                      </p:cBhvr>
                                      <p:tavLst>
                                        <p:tav tm="0">
                                          <p:val>
                                            <p:strVal val="#ppt_x"/>
                                          </p:val>
                                        </p:tav>
                                        <p:tav tm="100000">
                                          <p:val>
                                            <p:strVal val="#ppt_x"/>
                                          </p:val>
                                        </p:tav>
                                      </p:tavLst>
                                    </p:anim>
                                    <p:anim calcmode="lin" valueType="num">
                                      <p:cBhvr>
                                        <p:cTn id="4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dissolve">
                                      <p:cBhvr>
                                        <p:cTn id="5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23millik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088" y="260648"/>
            <a:ext cx="3392488"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5"/>
          <p:cNvSpPr>
            <a:spLocks noChangeArrowheads="1"/>
          </p:cNvSpPr>
          <p:nvPr/>
        </p:nvSpPr>
        <p:spPr bwMode="auto">
          <a:xfrm>
            <a:off x="6339273" y="6067676"/>
            <a:ext cx="4343881" cy="523220"/>
          </a:xfrm>
          <a:prstGeom prst="rect">
            <a:avLst/>
          </a:prstGeom>
          <a:noFill/>
          <a:ln w="9525">
            <a:noFill/>
            <a:miter lim="800000"/>
            <a:headEnd/>
            <a:tailEnd/>
          </a:ln>
          <a:effectLst/>
        </p:spPr>
        <p:txBody>
          <a:bodyPr wrap="none">
            <a:spAutoFit/>
          </a:bodyPr>
          <a:lstStyle/>
          <a:p>
            <a:pPr algn="ctr">
              <a:spcBef>
                <a:spcPct val="20000"/>
              </a:spcBef>
              <a:buFont typeface="Monotype Sorts" pitchFamily="2" charset="2"/>
              <a:buChar char=" "/>
              <a:defRPr/>
            </a:pPr>
            <a:r>
              <a:rPr lang="en-US" altLang="zh-CN" sz="2800" b="1" i="0" dirty="0">
                <a:solidFill>
                  <a:srgbClr val="FF0000"/>
                </a:solidFill>
                <a:effectLst>
                  <a:outerShdw blurRad="38100" dist="38100" dir="2700000" algn="tl">
                    <a:srgbClr val="FFFFFF"/>
                  </a:outerShdw>
                </a:effectLst>
              </a:rPr>
              <a:t>R. A. Millikan</a:t>
            </a:r>
            <a:r>
              <a:rPr lang="en-US" altLang="zh-CN" sz="2800" b="1" i="0" dirty="0">
                <a:solidFill>
                  <a:srgbClr val="FF0000"/>
                </a:solidFill>
                <a:effectLst>
                  <a:outerShdw blurRad="38100" dist="38100" dir="2700000" algn="tl">
                    <a:srgbClr val="FFFFFF"/>
                  </a:outerShdw>
                </a:effectLst>
                <a:latin typeface="宋体" pitchFamily="2" charset="-122"/>
              </a:rPr>
              <a:t>(</a:t>
            </a:r>
            <a:r>
              <a:rPr lang="zh-CN" altLang="en-US" sz="2800" b="1" i="0" dirty="0">
                <a:solidFill>
                  <a:srgbClr val="FF0000"/>
                </a:solidFill>
                <a:effectLst>
                  <a:outerShdw blurRad="38100" dist="38100" dir="2700000" algn="tl">
                    <a:srgbClr val="FFFFFF"/>
                  </a:outerShdw>
                </a:effectLst>
                <a:latin typeface="宋体" pitchFamily="2" charset="-122"/>
              </a:rPr>
              <a:t>密立根</a:t>
            </a:r>
            <a:r>
              <a:rPr lang="en-US" altLang="zh-CN" sz="2800" b="1" i="0" dirty="0">
                <a:solidFill>
                  <a:srgbClr val="FF0000"/>
                </a:solidFill>
                <a:effectLst>
                  <a:outerShdw blurRad="38100" dist="38100" dir="2700000" algn="tl">
                    <a:srgbClr val="FFFFFF"/>
                  </a:outerShdw>
                </a:effectLst>
                <a:latin typeface="宋体" pitchFamily="2" charset="-122"/>
              </a:rPr>
              <a:t>) </a:t>
            </a:r>
          </a:p>
        </p:txBody>
      </p:sp>
      <p:sp>
        <p:nvSpPr>
          <p:cNvPr id="4" name="Rectangle 6"/>
          <p:cNvSpPr>
            <a:spLocks noChangeArrowheads="1"/>
          </p:cNvSpPr>
          <p:nvPr/>
        </p:nvSpPr>
        <p:spPr bwMode="auto">
          <a:xfrm>
            <a:off x="6175206" y="5630617"/>
            <a:ext cx="4672013" cy="523220"/>
          </a:xfrm>
          <a:prstGeom prst="rect">
            <a:avLst/>
          </a:prstGeom>
          <a:noFill/>
          <a:ln w="9525">
            <a:noFill/>
            <a:miter lim="800000"/>
            <a:headEnd/>
            <a:tailEnd/>
          </a:ln>
          <a:effectLst/>
        </p:spPr>
        <p:txBody>
          <a:bodyPr>
            <a:spAutoFit/>
          </a:bodyPr>
          <a:lstStyle/>
          <a:p>
            <a:pPr algn="ctr">
              <a:defRPr/>
            </a:pPr>
            <a:r>
              <a:rPr lang="en-US" altLang="zh-CN" sz="2800" b="1" i="0" dirty="0">
                <a:solidFill>
                  <a:schemeClr val="tx2"/>
                </a:solidFill>
                <a:effectLst>
                  <a:outerShdw blurRad="38100" dist="38100" dir="2700000" algn="tl">
                    <a:srgbClr val="FFFFFF"/>
                  </a:outerShdw>
                </a:effectLst>
              </a:rPr>
              <a:t>1923</a:t>
            </a:r>
            <a:r>
              <a:rPr lang="zh-CN" altLang="en-US" sz="2800" b="1" i="0" dirty="0">
                <a:solidFill>
                  <a:schemeClr val="tx2"/>
                </a:solidFill>
                <a:effectLst>
                  <a:outerShdw blurRad="38100" dist="38100" dir="2700000" algn="tl">
                    <a:srgbClr val="FFFFFF"/>
                  </a:outerShdw>
                </a:effectLst>
                <a:latin typeface="宋体" pitchFamily="2" charset="-122"/>
              </a:rPr>
              <a:t>诺贝尔物理学奖得主</a:t>
            </a:r>
          </a:p>
        </p:txBody>
      </p:sp>
      <p:sp>
        <p:nvSpPr>
          <p:cNvPr id="6" name="Text Box 2063"/>
          <p:cNvSpPr txBox="1">
            <a:spLocks noChangeArrowheads="1"/>
          </p:cNvSpPr>
          <p:nvPr/>
        </p:nvSpPr>
        <p:spPr bwMode="auto">
          <a:xfrm>
            <a:off x="2126678" y="404665"/>
            <a:ext cx="4302781" cy="584775"/>
          </a:xfrm>
          <a:prstGeom prst="rect">
            <a:avLst/>
          </a:prstGeom>
          <a:noFill/>
          <a:ln w="9525">
            <a:noFill/>
            <a:miter lim="800000"/>
            <a:headEnd/>
            <a:tailEnd/>
          </a:ln>
          <a:effectLst/>
        </p:spPr>
        <p:txBody>
          <a:bodyPr wrap="none">
            <a:spAutoFit/>
          </a:bodyPr>
          <a:lstStyle/>
          <a:p>
            <a:pPr>
              <a:defRPr/>
            </a:pPr>
            <a:r>
              <a:rPr lang="en-US" altLang="zh-CN" sz="3200" b="1" i="0" dirty="0">
                <a:solidFill>
                  <a:srgbClr val="C00000"/>
                </a:solidFill>
                <a:effectLst>
                  <a:outerShdw blurRad="38100" dist="38100" dir="2700000" algn="tl">
                    <a:srgbClr val="FFFFFF"/>
                  </a:outerShdw>
                </a:effectLst>
              </a:rPr>
              <a:t>3. </a:t>
            </a:r>
            <a:r>
              <a:rPr lang="zh-CN" altLang="en-US" sz="3200" b="1" i="0" dirty="0">
                <a:solidFill>
                  <a:srgbClr val="C00000"/>
                </a:solidFill>
                <a:effectLst>
                  <a:outerShdw blurRad="38100" dist="38100" dir="2700000" algn="tl">
                    <a:srgbClr val="FFFFFF"/>
                  </a:outerShdw>
                </a:effectLst>
                <a:latin typeface="宋体" pitchFamily="2" charset="-122"/>
              </a:rPr>
              <a:t>光电效应的实验验证</a:t>
            </a:r>
          </a:p>
        </p:txBody>
      </p:sp>
      <p:sp>
        <p:nvSpPr>
          <p:cNvPr id="7" name="Rectangle 7"/>
          <p:cNvSpPr>
            <a:spLocks noChangeArrowheads="1"/>
          </p:cNvSpPr>
          <p:nvPr/>
        </p:nvSpPr>
        <p:spPr bwMode="auto">
          <a:xfrm>
            <a:off x="2177807" y="1081696"/>
            <a:ext cx="4546217" cy="5016758"/>
          </a:xfrm>
          <a:prstGeom prst="rect">
            <a:avLst/>
          </a:prstGeom>
          <a:noFill/>
          <a:ln w="9525">
            <a:noFill/>
            <a:miter lim="800000"/>
            <a:headEnd/>
            <a:tailEnd/>
          </a:ln>
          <a:effectLst/>
        </p:spPr>
        <p:txBody>
          <a:bodyPr wrap="square">
            <a:spAutoFit/>
          </a:bodyPr>
          <a:lstStyle/>
          <a:p>
            <a:pPr>
              <a:spcBef>
                <a:spcPct val="20000"/>
              </a:spcBef>
              <a:defRPr/>
            </a:pPr>
            <a:r>
              <a:rPr lang="zh-CN" altLang="en-US" sz="3200" b="1" i="0" dirty="0">
                <a:solidFill>
                  <a:srgbClr val="0033CC"/>
                </a:solidFill>
                <a:effectLst>
                  <a:outerShdw blurRad="38100" dist="38100" dir="2700000" algn="tl">
                    <a:srgbClr val="FFFFFF"/>
                  </a:outerShdw>
                </a:effectLst>
                <a:latin typeface="华文新魏" panose="02010800040101010101" pitchFamily="2" charset="-122"/>
                <a:ea typeface="华文新魏" panose="02010800040101010101" pitchFamily="2" charset="-122"/>
              </a:rPr>
              <a:t>“我用了我生命中的十年来检验爱因斯坦</a:t>
            </a:r>
            <a:r>
              <a:rPr lang="en-US" altLang="zh-CN" sz="3200" b="1" i="0" dirty="0">
                <a:solidFill>
                  <a:srgbClr val="0033CC"/>
                </a:solidFill>
                <a:effectLst>
                  <a:outerShdw blurRad="38100" dist="38100" dir="2700000" algn="tl">
                    <a:srgbClr val="FFFFFF"/>
                  </a:outerShdw>
                </a:effectLst>
                <a:latin typeface="华文新魏" panose="02010800040101010101" pitchFamily="2" charset="-122"/>
                <a:ea typeface="华文新魏" panose="02010800040101010101" pitchFamily="2" charset="-122"/>
              </a:rPr>
              <a:t>1905</a:t>
            </a:r>
            <a:r>
              <a:rPr lang="zh-CN" altLang="en-US" sz="3200" b="1" i="0" dirty="0">
                <a:solidFill>
                  <a:srgbClr val="0033CC"/>
                </a:solidFill>
                <a:effectLst>
                  <a:outerShdw blurRad="38100" dist="38100" dir="2700000" algn="tl">
                    <a:srgbClr val="FFFFFF"/>
                  </a:outerShdw>
                </a:effectLst>
                <a:latin typeface="华文新魏" panose="02010800040101010101" pitchFamily="2" charset="-122"/>
                <a:ea typeface="华文新魏" panose="02010800040101010101" pitchFamily="2" charset="-122"/>
              </a:rPr>
              <a:t>年的方程，同我的全部期望相反，我不得不在</a:t>
            </a:r>
            <a:r>
              <a:rPr lang="en-US" altLang="zh-CN" sz="3200" b="1" i="0" dirty="0">
                <a:solidFill>
                  <a:srgbClr val="0033CC"/>
                </a:solidFill>
                <a:effectLst>
                  <a:outerShdw blurRad="38100" dist="38100" dir="2700000" algn="tl">
                    <a:srgbClr val="FFFFFF"/>
                  </a:outerShdw>
                </a:effectLst>
                <a:latin typeface="华文新魏" panose="02010800040101010101" pitchFamily="2" charset="-122"/>
                <a:ea typeface="华文新魏" panose="02010800040101010101" pitchFamily="2" charset="-122"/>
              </a:rPr>
              <a:t>1915</a:t>
            </a:r>
            <a:r>
              <a:rPr lang="zh-CN" altLang="en-US" sz="3200" b="1" i="0" dirty="0">
                <a:solidFill>
                  <a:srgbClr val="0033CC"/>
                </a:solidFill>
                <a:effectLst>
                  <a:outerShdw blurRad="38100" dist="38100" dir="2700000" algn="tl">
                    <a:srgbClr val="FFFFFF"/>
                  </a:outerShdw>
                </a:effectLst>
                <a:latin typeface="华文新魏" panose="02010800040101010101" pitchFamily="2" charset="-122"/>
                <a:ea typeface="华文新魏" panose="02010800040101010101" pitchFamily="2" charset="-122"/>
              </a:rPr>
              <a:t>年宣布它已经得到毫不含糊的实验证实，尽管由于它似乎违反了我们所知道的关于光的干涉的每一件事而显得是不合理的。”</a:t>
            </a:r>
          </a:p>
        </p:txBody>
      </p:sp>
    </p:spTree>
    <p:extLst>
      <p:ext uri="{BB962C8B-B14F-4D97-AF65-F5344CB8AC3E}">
        <p14:creationId xmlns:p14="http://schemas.microsoft.com/office/powerpoint/2010/main" val="208420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p:cNvSpPr txBox="1">
            <a:spLocks noChangeArrowheads="1"/>
          </p:cNvSpPr>
          <p:nvPr/>
        </p:nvSpPr>
        <p:spPr>
          <a:xfrm>
            <a:off x="1905000" y="381000"/>
            <a:ext cx="4191000" cy="685800"/>
          </a:xfrm>
          <a:prstGeom prst="rect">
            <a:avLst/>
          </a:prstGeom>
          <a:gradFill rotWithShape="1">
            <a:gsLst>
              <a:gs pos="0">
                <a:srgbClr val="FF00FF"/>
              </a:gs>
              <a:gs pos="50000">
                <a:schemeClr val="bg1"/>
              </a:gs>
              <a:gs pos="100000">
                <a:srgbClr val="FF00FF"/>
              </a:gs>
            </a:gsLst>
            <a:lin ang="5400000" scaled="1"/>
          </a:gradFill>
          <a:effectLst>
            <a:outerShdw dist="107763" dir="18900000" algn="ctr" rotWithShape="0">
              <a:srgbClr val="0000FF"/>
            </a:outerShdw>
          </a:effectLst>
        </p:spPr>
        <p:txBody>
          <a:bodyPr/>
          <a:lstStyle/>
          <a:p>
            <a:pPr algn="ctr">
              <a:defRPr/>
            </a:pPr>
            <a:r>
              <a:rPr lang="en-US" altLang="zh-CN" sz="4000" i="0" kern="0">
                <a:solidFill>
                  <a:schemeClr val="tx2"/>
                </a:solidFill>
                <a:latin typeface="+mj-lt"/>
                <a:ea typeface="+mj-ea"/>
                <a:cs typeface="+mj-cs"/>
              </a:rPr>
              <a:t>X--</a:t>
            </a:r>
            <a:r>
              <a:rPr lang="zh-CN" altLang="en-US" sz="4000" i="0" kern="0">
                <a:solidFill>
                  <a:schemeClr val="tx2"/>
                </a:solidFill>
                <a:latin typeface="+mj-lt"/>
                <a:ea typeface="+mj-ea"/>
                <a:cs typeface="+mj-cs"/>
              </a:rPr>
              <a:t>射线的发现</a:t>
            </a:r>
          </a:p>
        </p:txBody>
      </p:sp>
      <p:sp>
        <p:nvSpPr>
          <p:cNvPr id="3" name="Rectangle 3"/>
          <p:cNvSpPr txBox="1">
            <a:spLocks noChangeArrowheads="1"/>
          </p:cNvSpPr>
          <p:nvPr/>
        </p:nvSpPr>
        <p:spPr>
          <a:xfrm>
            <a:off x="1524000" y="1066800"/>
            <a:ext cx="4648200" cy="4876800"/>
          </a:xfrm>
          <a:prstGeom prst="rect">
            <a:avLst/>
          </a:prstGeom>
        </p:spPr>
        <p:txBody>
          <a:bodyPr/>
          <a:lstStyle/>
          <a:p>
            <a:pPr marL="342900" indent="-342900">
              <a:spcBef>
                <a:spcPct val="20000"/>
              </a:spcBef>
              <a:buFontTx/>
              <a:buChar char="•"/>
              <a:defRPr/>
            </a:pPr>
            <a:r>
              <a:rPr lang="zh-CN" altLang="en-US" sz="2400" b="1" i="0" kern="0" dirty="0">
                <a:solidFill>
                  <a:srgbClr val="008000"/>
                </a:solidFill>
                <a:latin typeface="+mn-lt"/>
                <a:ea typeface="+mn-ea"/>
              </a:rPr>
              <a:t>德国维尔兹堡大学校长物理学家伦琴为了探明阴极射线的性质，重复赫兹、勒纳德等人的实验。</a:t>
            </a:r>
            <a:r>
              <a:rPr lang="en-US" altLang="zh-CN" sz="2400" b="1" i="0" kern="0" dirty="0">
                <a:solidFill>
                  <a:srgbClr val="008000"/>
                </a:solidFill>
                <a:latin typeface="+mn-lt"/>
                <a:ea typeface="+mn-ea"/>
              </a:rPr>
              <a:t>1895.11.8</a:t>
            </a:r>
            <a:r>
              <a:rPr lang="zh-CN" altLang="en-US" sz="2400" b="1" i="0" kern="0" dirty="0">
                <a:solidFill>
                  <a:srgbClr val="008000"/>
                </a:solidFill>
                <a:latin typeface="+mn-lt"/>
                <a:ea typeface="+mn-ea"/>
              </a:rPr>
              <a:t>日晚，为了防止外界对放电管的影响，也不使管内光外泻，用黑纸把管包了起来，却以外发现一米外的荧光屏发光。他断定这是一种新的射线。</a:t>
            </a:r>
          </a:p>
          <a:p>
            <a:pPr marL="342900" indent="-342900">
              <a:spcBef>
                <a:spcPct val="20000"/>
              </a:spcBef>
              <a:buFontTx/>
              <a:buChar char="•"/>
              <a:defRPr/>
            </a:pPr>
            <a:r>
              <a:rPr lang="zh-CN" altLang="en-US" sz="2400" b="1" i="0" kern="0" dirty="0">
                <a:latin typeface="+mn-lt"/>
                <a:ea typeface="+mn-ea"/>
              </a:rPr>
              <a:t>为了进一步研究新射线的性质，伦琴连续六周吃住在实验室，用各种方法反复进行实验。</a:t>
            </a:r>
          </a:p>
        </p:txBody>
      </p:sp>
      <p:sp>
        <p:nvSpPr>
          <p:cNvPr id="4" name="Rectangle 4"/>
          <p:cNvSpPr txBox="1">
            <a:spLocks noChangeArrowheads="1"/>
          </p:cNvSpPr>
          <p:nvPr/>
        </p:nvSpPr>
        <p:spPr>
          <a:xfrm>
            <a:off x="6324600" y="457200"/>
            <a:ext cx="4343400" cy="5791200"/>
          </a:xfrm>
          <a:prstGeom prst="rect">
            <a:avLst/>
          </a:prstGeom>
        </p:spPr>
        <p:txBody>
          <a:bodyPr/>
          <a:lstStyle/>
          <a:p>
            <a:pPr marL="342900" indent="-342900">
              <a:lnSpc>
                <a:spcPct val="90000"/>
              </a:lnSpc>
              <a:spcBef>
                <a:spcPct val="20000"/>
              </a:spcBef>
              <a:buFontTx/>
              <a:buChar char="•"/>
              <a:defRPr/>
            </a:pPr>
            <a:r>
              <a:rPr lang="en-US" altLang="zh-CN" sz="2400" b="1" i="0" kern="0" dirty="0">
                <a:solidFill>
                  <a:srgbClr val="0000CC"/>
                </a:solidFill>
                <a:latin typeface="+mn-lt"/>
                <a:ea typeface="+mn-ea"/>
              </a:rPr>
              <a:t>12</a:t>
            </a:r>
            <a:r>
              <a:rPr lang="zh-CN" altLang="en-US" sz="2400" b="1" i="0" kern="0" dirty="0">
                <a:solidFill>
                  <a:srgbClr val="0000CC"/>
                </a:solidFill>
                <a:latin typeface="+mn-lt"/>
                <a:ea typeface="+mn-ea"/>
              </a:rPr>
              <a:t>月</a:t>
            </a:r>
            <a:r>
              <a:rPr lang="en-US" altLang="zh-CN" sz="2400" b="1" i="0" kern="0" dirty="0">
                <a:solidFill>
                  <a:srgbClr val="0000CC"/>
                </a:solidFill>
                <a:latin typeface="+mn-lt"/>
                <a:ea typeface="+mn-ea"/>
              </a:rPr>
              <a:t>22</a:t>
            </a:r>
            <a:r>
              <a:rPr lang="zh-CN" altLang="en-US" sz="2400" b="1" i="0" kern="0" dirty="0">
                <a:solidFill>
                  <a:srgbClr val="0000CC"/>
                </a:solidFill>
                <a:latin typeface="+mn-lt"/>
                <a:ea typeface="+mn-ea"/>
              </a:rPr>
              <a:t>日伦琴夫人来到实验室，伦琴为其拍下了左手照片</a:t>
            </a:r>
          </a:p>
          <a:p>
            <a:pPr marL="342900" indent="-342900">
              <a:lnSpc>
                <a:spcPct val="90000"/>
              </a:lnSpc>
              <a:spcBef>
                <a:spcPct val="20000"/>
              </a:spcBef>
              <a:buFontTx/>
              <a:buChar char="•"/>
              <a:defRPr/>
            </a:pPr>
            <a:r>
              <a:rPr lang="en-US" altLang="zh-CN" sz="2400" b="1" i="0" kern="0" dirty="0">
                <a:solidFill>
                  <a:srgbClr val="00B0F0"/>
                </a:solidFill>
                <a:latin typeface="+mn-lt"/>
                <a:ea typeface="+mn-ea"/>
              </a:rPr>
              <a:t>1895.12.28</a:t>
            </a:r>
            <a:r>
              <a:rPr lang="zh-CN" altLang="en-US" sz="2400" b="1" i="0" kern="0" dirty="0">
                <a:solidFill>
                  <a:srgbClr val="00B0F0"/>
                </a:solidFill>
                <a:latin typeface="+mn-lt"/>
                <a:ea typeface="+mn-ea"/>
              </a:rPr>
              <a:t>日伦琴将</a:t>
            </a:r>
            <a:r>
              <a:rPr lang="en-US" altLang="zh-CN" sz="2400" b="1" i="0" kern="0" dirty="0">
                <a:solidFill>
                  <a:srgbClr val="00B0F0"/>
                </a:solidFill>
                <a:latin typeface="+mn-lt"/>
                <a:ea typeface="+mn-ea"/>
              </a:rPr>
              <a:t>《</a:t>
            </a:r>
            <a:r>
              <a:rPr lang="zh-CN" altLang="en-US" sz="2400" b="1" i="0" kern="0" dirty="0">
                <a:solidFill>
                  <a:srgbClr val="00B0F0"/>
                </a:solidFill>
                <a:latin typeface="+mn-lt"/>
                <a:ea typeface="+mn-ea"/>
              </a:rPr>
              <a:t>论一种新的射线</a:t>
            </a:r>
            <a:r>
              <a:rPr lang="en-US" altLang="zh-CN" sz="2400" b="1" i="0" kern="0" dirty="0">
                <a:solidFill>
                  <a:srgbClr val="00B0F0"/>
                </a:solidFill>
                <a:latin typeface="+mn-lt"/>
                <a:ea typeface="+mn-ea"/>
              </a:rPr>
              <a:t>》</a:t>
            </a:r>
            <a:r>
              <a:rPr lang="zh-CN" altLang="en-US" sz="2400" b="1" i="0" kern="0" dirty="0">
                <a:solidFill>
                  <a:srgbClr val="00B0F0"/>
                </a:solidFill>
                <a:latin typeface="+mn-lt"/>
                <a:ea typeface="+mn-ea"/>
              </a:rPr>
              <a:t>递交给了维尔兹堡物理学医学学会，总结了其部分性质：直线传播、不被棱镜反射和折射、不被磁场偏转、使照相底片感光，能显示盒子里的砝码、猎枪弹膛、人手指骨的轮廓等。</a:t>
            </a:r>
          </a:p>
          <a:p>
            <a:pPr marL="342900" indent="-342900">
              <a:lnSpc>
                <a:spcPct val="90000"/>
              </a:lnSpc>
              <a:spcBef>
                <a:spcPct val="20000"/>
              </a:spcBef>
              <a:buFontTx/>
              <a:buChar char="•"/>
              <a:defRPr/>
            </a:pPr>
            <a:r>
              <a:rPr lang="en-US" altLang="zh-CN" sz="2400" b="1" i="0" kern="0" dirty="0">
                <a:solidFill>
                  <a:srgbClr val="008000"/>
                </a:solidFill>
                <a:latin typeface="+mn-lt"/>
                <a:ea typeface="+mn-ea"/>
              </a:rPr>
              <a:t>1896</a:t>
            </a:r>
            <a:r>
              <a:rPr lang="zh-CN" altLang="en-US" sz="2400" b="1" i="0" kern="0" dirty="0">
                <a:solidFill>
                  <a:srgbClr val="008000"/>
                </a:solidFill>
                <a:latin typeface="+mn-lt"/>
                <a:ea typeface="+mn-ea"/>
              </a:rPr>
              <a:t>年元旦伦琴将论文和</a:t>
            </a:r>
            <a:r>
              <a:rPr lang="en-US" altLang="zh-CN" sz="2400" b="1" i="0" kern="0" dirty="0">
                <a:solidFill>
                  <a:srgbClr val="008000"/>
                </a:solidFill>
                <a:latin typeface="+mn-lt"/>
                <a:ea typeface="+mn-ea"/>
              </a:rPr>
              <a:t>X</a:t>
            </a:r>
            <a:r>
              <a:rPr lang="zh-CN" altLang="en-US" sz="2400" b="1" i="0" kern="0" dirty="0">
                <a:solidFill>
                  <a:srgbClr val="008000"/>
                </a:solidFill>
                <a:latin typeface="+mn-lt"/>
                <a:ea typeface="+mn-ea"/>
              </a:rPr>
              <a:t>射线照片寄出，</a:t>
            </a:r>
            <a:r>
              <a:rPr lang="en-US" altLang="zh-CN" sz="2400" b="1" i="0" kern="0" dirty="0">
                <a:solidFill>
                  <a:srgbClr val="008000"/>
                </a:solidFill>
                <a:latin typeface="+mn-lt"/>
                <a:ea typeface="+mn-ea"/>
              </a:rPr>
              <a:t>1</a:t>
            </a:r>
            <a:r>
              <a:rPr lang="zh-CN" altLang="en-US" sz="2400" b="1" i="0" kern="0" dirty="0">
                <a:solidFill>
                  <a:srgbClr val="008000"/>
                </a:solidFill>
                <a:latin typeface="+mn-lt"/>
                <a:ea typeface="+mn-ea"/>
              </a:rPr>
              <a:t>月</a:t>
            </a:r>
            <a:r>
              <a:rPr lang="en-US" altLang="zh-CN" sz="2400" b="1" i="0" kern="0" dirty="0">
                <a:solidFill>
                  <a:srgbClr val="008000"/>
                </a:solidFill>
                <a:latin typeface="+mn-lt"/>
                <a:ea typeface="+mn-ea"/>
              </a:rPr>
              <a:t>4</a:t>
            </a:r>
            <a:r>
              <a:rPr lang="zh-CN" altLang="en-US" sz="2400" b="1" i="0" kern="0" dirty="0">
                <a:solidFill>
                  <a:srgbClr val="008000"/>
                </a:solidFill>
                <a:latin typeface="+mn-lt"/>
                <a:ea typeface="+mn-ea"/>
              </a:rPr>
              <a:t>日在柏林展出，</a:t>
            </a:r>
            <a:r>
              <a:rPr lang="en-US" altLang="zh-CN" sz="2400" b="1" i="0" kern="0" dirty="0">
                <a:solidFill>
                  <a:srgbClr val="008000"/>
                </a:solidFill>
                <a:latin typeface="+mn-lt"/>
                <a:ea typeface="+mn-ea"/>
              </a:rPr>
              <a:t>1.5</a:t>
            </a:r>
            <a:r>
              <a:rPr lang="zh-CN" altLang="en-US" sz="2400" b="1" i="0" kern="0" dirty="0">
                <a:solidFill>
                  <a:srgbClr val="008000"/>
                </a:solidFill>
                <a:latin typeface="+mn-lt"/>
                <a:ea typeface="+mn-ea"/>
              </a:rPr>
              <a:t>日维也纳</a:t>
            </a:r>
            <a:r>
              <a:rPr lang="en-US" altLang="zh-CN" sz="2400" b="1" i="0" kern="0" dirty="0">
                <a:solidFill>
                  <a:srgbClr val="008000"/>
                </a:solidFill>
                <a:latin typeface="+mn-lt"/>
                <a:ea typeface="+mn-ea"/>
              </a:rPr>
              <a:t>《</a:t>
            </a:r>
            <a:r>
              <a:rPr lang="zh-CN" altLang="en-US" sz="2400" b="1" i="0" kern="0" dirty="0">
                <a:solidFill>
                  <a:srgbClr val="008000"/>
                </a:solidFill>
                <a:latin typeface="+mn-lt"/>
                <a:ea typeface="+mn-ea"/>
              </a:rPr>
              <a:t>新闻报</a:t>
            </a:r>
            <a:r>
              <a:rPr lang="en-US" altLang="zh-CN" sz="2400" b="1" i="0" kern="0" dirty="0">
                <a:solidFill>
                  <a:srgbClr val="008000"/>
                </a:solidFill>
                <a:latin typeface="+mn-lt"/>
                <a:ea typeface="+mn-ea"/>
              </a:rPr>
              <a:t>》</a:t>
            </a:r>
            <a:r>
              <a:rPr lang="zh-CN" altLang="en-US" sz="2400" b="1" i="0" kern="0" dirty="0">
                <a:solidFill>
                  <a:srgbClr val="008000"/>
                </a:solidFill>
                <a:latin typeface="+mn-lt"/>
                <a:ea typeface="+mn-ea"/>
              </a:rPr>
              <a:t>报道，第二天轰动全世界</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dissolve">
                                      <p:cBhvr>
                                        <p:cTn id="13" dur="500"/>
                                        <p:tgtEl>
                                          <p:spTgt spid="3">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dissolve">
                                      <p:cBhvr>
                                        <p:cTn id="18" dur="500"/>
                                        <p:tgtEl>
                                          <p:spTgt spid="3">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dissolve">
                                      <p:cBhvr>
                                        <p:cTn id="23" dur="500"/>
                                        <p:tgtEl>
                                          <p:spTgt spid="4">
                                            <p:txEl>
                                              <p:pRg st="0" end="0"/>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dissolve">
                                      <p:cBhvr>
                                        <p:cTn id="28" dur="500"/>
                                        <p:tgtEl>
                                          <p:spTgt spid="4">
                                            <p:txEl>
                                              <p:pRg st="1" end="1"/>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dissolve">
                                      <p:cBhvr>
                                        <p:cTn id="3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3" grpId="0" build="p" autoUpdateAnimBg="0"/>
      <p:bldP spid="4" grpId="0" build="p"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2034" name="Text Box 2050"/>
          <p:cNvSpPr txBox="1">
            <a:spLocks noChangeArrowheads="1"/>
          </p:cNvSpPr>
          <p:nvPr/>
        </p:nvSpPr>
        <p:spPr bwMode="auto">
          <a:xfrm>
            <a:off x="2189163" y="5157789"/>
            <a:ext cx="7327900" cy="954087"/>
          </a:xfrm>
          <a:prstGeom prst="rect">
            <a:avLst/>
          </a:prstGeom>
          <a:noFill/>
          <a:ln w="28575">
            <a:noFill/>
            <a:miter lim="800000"/>
            <a:headEnd/>
            <a:tailEnd/>
          </a:ln>
          <a:effectLst/>
        </p:spPr>
        <p:txBody>
          <a:bodyPr>
            <a:spAutoFit/>
          </a:bodyPr>
          <a:lstStyle/>
          <a:p>
            <a:pPr>
              <a:defRPr/>
            </a:pPr>
            <a:r>
              <a:rPr lang="zh-CN" altLang="en-US" sz="2800" b="1" i="0" dirty="0">
                <a:solidFill>
                  <a:srgbClr val="9900CC"/>
                </a:solidFill>
                <a:effectLst>
                  <a:outerShdw blurRad="38100" dist="38100" dir="2700000" algn="tl">
                    <a:srgbClr val="FFFFFF"/>
                  </a:outerShdw>
                </a:effectLst>
                <a:latin typeface="宋体" pitchFamily="2" charset="-122"/>
              </a:rPr>
              <a:t>由直线斜率</a:t>
            </a:r>
            <a:r>
              <a:rPr lang="en-US" altLang="zh-CN" sz="2800" b="1" dirty="0">
                <a:solidFill>
                  <a:srgbClr val="9900CC"/>
                </a:solidFill>
                <a:effectLst>
                  <a:outerShdw blurRad="38100" dist="38100" dir="2700000" algn="tl">
                    <a:srgbClr val="FFFFFF"/>
                  </a:outerShdw>
                </a:effectLst>
              </a:rPr>
              <a:t>K</a:t>
            </a:r>
            <a:r>
              <a:rPr lang="zh-CN" altLang="en-US" sz="2800" b="1" i="0" dirty="0">
                <a:solidFill>
                  <a:srgbClr val="9900CC"/>
                </a:solidFill>
                <a:effectLst>
                  <a:outerShdw blurRad="38100" dist="38100" dir="2700000" algn="tl">
                    <a:srgbClr val="FFFFFF"/>
                  </a:outerShdw>
                </a:effectLst>
                <a:latin typeface="宋体" pitchFamily="2" charset="-122"/>
              </a:rPr>
              <a:t>的测量可以确定（光电效应）普朗克常数。</a:t>
            </a:r>
          </a:p>
        </p:txBody>
      </p:sp>
      <p:sp>
        <p:nvSpPr>
          <p:cNvPr id="172035" name="Text Box 2051"/>
          <p:cNvSpPr txBox="1">
            <a:spLocks noChangeArrowheads="1"/>
          </p:cNvSpPr>
          <p:nvPr/>
        </p:nvSpPr>
        <p:spPr bwMode="auto">
          <a:xfrm>
            <a:off x="2354263" y="908050"/>
            <a:ext cx="7543800" cy="1385888"/>
          </a:xfrm>
          <a:prstGeom prst="rect">
            <a:avLst/>
          </a:prstGeom>
          <a:noFill/>
          <a:ln w="28575">
            <a:noFill/>
            <a:miter lim="800000"/>
            <a:headEnd/>
            <a:tailEnd/>
          </a:ln>
          <a:effectLst/>
        </p:spPr>
        <p:txBody>
          <a:bodyPr>
            <a:spAutoFit/>
          </a:bodyPr>
          <a:lstStyle/>
          <a:p>
            <a:pPr algn="just">
              <a:defRPr/>
            </a:pPr>
            <a:r>
              <a:rPr lang="en-US" altLang="zh-CN" sz="2800" b="1" i="0" dirty="0">
                <a:solidFill>
                  <a:srgbClr val="0000CC"/>
                </a:solidFill>
                <a:effectLst>
                  <a:outerShdw blurRad="38100" dist="38100" dir="2700000" algn="tl">
                    <a:srgbClr val="FFFFFF"/>
                  </a:outerShdw>
                </a:effectLst>
              </a:rPr>
              <a:t>Millikan</a:t>
            </a:r>
            <a:r>
              <a:rPr lang="en-US" altLang="zh-CN" sz="2800" b="1" i="0" dirty="0">
                <a:solidFill>
                  <a:srgbClr val="0000CC"/>
                </a:solidFill>
                <a:effectLst>
                  <a:outerShdw blurRad="38100" dist="38100" dir="2700000" algn="tl">
                    <a:srgbClr val="FFFFFF"/>
                  </a:outerShdw>
                </a:effectLst>
                <a:latin typeface="宋体" pitchFamily="2" charset="-122"/>
              </a:rPr>
              <a:t> </a:t>
            </a:r>
            <a:r>
              <a:rPr lang="zh-CN" altLang="en-US" sz="2800" b="1" i="0" dirty="0">
                <a:solidFill>
                  <a:srgbClr val="0000CC"/>
                </a:solidFill>
                <a:effectLst>
                  <a:outerShdw blurRad="38100" dist="38100" dir="2700000" algn="tl">
                    <a:srgbClr val="FFFFFF"/>
                  </a:outerShdw>
                </a:effectLst>
                <a:latin typeface="宋体" pitchFamily="2" charset="-122"/>
              </a:rPr>
              <a:t>极力反对爱因斯坦的光子假说，花了十年测量光电效应，得到了遏止电压和光子频率的严格线性关系</a:t>
            </a:r>
          </a:p>
        </p:txBody>
      </p:sp>
      <p:sp>
        <p:nvSpPr>
          <p:cNvPr id="172043" name="AutoShape 2059"/>
          <p:cNvSpPr>
            <a:spLocks noChangeArrowheads="1"/>
          </p:cNvSpPr>
          <p:nvPr/>
        </p:nvSpPr>
        <p:spPr bwMode="auto">
          <a:xfrm>
            <a:off x="3557589" y="4111625"/>
            <a:ext cx="1622425" cy="285750"/>
          </a:xfrm>
          <a:prstGeom prst="rightArrow">
            <a:avLst>
              <a:gd name="adj1" fmla="val 50000"/>
              <a:gd name="adj2" fmla="val 141944"/>
            </a:avLst>
          </a:prstGeom>
          <a:solidFill>
            <a:srgbClr val="00FFFF"/>
          </a:solidFill>
          <a:ln>
            <a:solidFill>
              <a:srgbClr val="FF0000"/>
            </a:solidFill>
          </a:ln>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p>
        </p:txBody>
      </p:sp>
      <p:sp>
        <p:nvSpPr>
          <p:cNvPr id="172044" name="AutoShape 2060"/>
          <p:cNvSpPr>
            <a:spLocks/>
          </p:cNvSpPr>
          <p:nvPr/>
        </p:nvSpPr>
        <p:spPr bwMode="auto">
          <a:xfrm>
            <a:off x="5253038" y="3679826"/>
            <a:ext cx="215900" cy="1154113"/>
          </a:xfrm>
          <a:prstGeom prst="leftBrace">
            <a:avLst>
              <a:gd name="adj1" fmla="val 44547"/>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p>
        </p:txBody>
      </p:sp>
      <p:graphicFrame>
        <p:nvGraphicFramePr>
          <p:cNvPr id="172045" name="Object 2061"/>
          <p:cNvGraphicFramePr>
            <a:graphicFrameLocks noChangeAspect="1"/>
          </p:cNvGraphicFramePr>
          <p:nvPr/>
        </p:nvGraphicFramePr>
        <p:xfrm>
          <a:off x="5535614" y="3535363"/>
          <a:ext cx="1793875" cy="685800"/>
        </p:xfrm>
        <a:graphic>
          <a:graphicData uri="http://schemas.openxmlformats.org/presentationml/2006/ole">
            <mc:AlternateContent xmlns:mc="http://schemas.openxmlformats.org/markup-compatibility/2006">
              <mc:Choice xmlns:v="urn:schemas-microsoft-com:vml" Requires="v">
                <p:oleObj spid="_x0000_s293407" name="公式" r:id="rId3" imgW="533169" imgH="228501" progId="Equation.3">
                  <p:embed/>
                </p:oleObj>
              </mc:Choice>
              <mc:Fallback>
                <p:oleObj name="公式" r:id="rId3" imgW="533169" imgH="228501" progId="Equation.3">
                  <p:embed/>
                  <p:pic>
                    <p:nvPicPr>
                      <p:cNvPr id="0" name="Object 20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5614" y="3535363"/>
                        <a:ext cx="17938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2046" name="Object 2062"/>
          <p:cNvGraphicFramePr>
            <a:graphicFrameLocks noChangeAspect="1"/>
          </p:cNvGraphicFramePr>
          <p:nvPr/>
        </p:nvGraphicFramePr>
        <p:xfrm>
          <a:off x="5554664" y="4437064"/>
          <a:ext cx="1533525" cy="534987"/>
        </p:xfrm>
        <a:graphic>
          <a:graphicData uri="http://schemas.openxmlformats.org/presentationml/2006/ole">
            <mc:AlternateContent xmlns:mc="http://schemas.openxmlformats.org/markup-compatibility/2006">
              <mc:Choice xmlns:v="urn:schemas-microsoft-com:vml" Requires="v">
                <p:oleObj spid="_x0000_s293408" name="公式" r:id="rId5" imgW="457002" imgH="177723" progId="Equation.3">
                  <p:embed/>
                </p:oleObj>
              </mc:Choice>
              <mc:Fallback>
                <p:oleObj name="公式" r:id="rId5" imgW="457002" imgH="177723" progId="Equation.3">
                  <p:embed/>
                  <p:pic>
                    <p:nvPicPr>
                      <p:cNvPr id="0" name="Object 206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4664" y="4437064"/>
                        <a:ext cx="1533525"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2058" name="Object 2074"/>
          <p:cNvGraphicFramePr>
            <a:graphicFrameLocks noChangeAspect="1"/>
          </p:cNvGraphicFramePr>
          <p:nvPr>
            <p:extLst>
              <p:ext uri="{D42A27DB-BD31-4B8C-83A1-F6EECF244321}">
                <p14:modId xmlns:p14="http://schemas.microsoft.com/office/powerpoint/2010/main" val="151860356"/>
              </p:ext>
            </p:extLst>
          </p:nvPr>
        </p:nvGraphicFramePr>
        <p:xfrm>
          <a:off x="3330575" y="2384425"/>
          <a:ext cx="5284788" cy="1098550"/>
        </p:xfrm>
        <a:graphic>
          <a:graphicData uri="http://schemas.openxmlformats.org/presentationml/2006/ole">
            <mc:AlternateContent xmlns:mc="http://schemas.openxmlformats.org/markup-compatibility/2006">
              <mc:Choice xmlns:v="urn:schemas-microsoft-com:vml" Requires="v">
                <p:oleObj spid="_x0000_s293409" name="Equation" r:id="rId7" imgW="1625400" imgH="393480" progId="Equation.DSMT4">
                  <p:embed/>
                </p:oleObj>
              </mc:Choice>
              <mc:Fallback>
                <p:oleObj name="Equation" r:id="rId7" imgW="1625400" imgH="393480" progId="Equation.DSMT4">
                  <p:embed/>
                  <p:pic>
                    <p:nvPicPr>
                      <p:cNvPr id="0" name="Object 2074"/>
                      <p:cNvPicPr>
                        <a:picLocks noChangeAspect="1" noChangeArrowheads="1"/>
                      </p:cNvPicPr>
                      <p:nvPr/>
                    </p:nvPicPr>
                    <p:blipFill>
                      <a:blip r:embed="rId8"/>
                      <a:srcRect/>
                      <a:stretch>
                        <a:fillRect/>
                      </a:stretch>
                    </p:blipFill>
                    <p:spPr bwMode="auto">
                      <a:xfrm>
                        <a:off x="3330575" y="2384425"/>
                        <a:ext cx="528478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2059" name="Object 2075"/>
          <p:cNvGraphicFramePr>
            <a:graphicFrameLocks noChangeAspect="1"/>
          </p:cNvGraphicFramePr>
          <p:nvPr/>
        </p:nvGraphicFramePr>
        <p:xfrm>
          <a:off x="3990975" y="5918200"/>
          <a:ext cx="3429000" cy="609600"/>
        </p:xfrm>
        <a:graphic>
          <a:graphicData uri="http://schemas.openxmlformats.org/presentationml/2006/ole">
            <mc:AlternateContent xmlns:mc="http://schemas.openxmlformats.org/markup-compatibility/2006">
              <mc:Choice xmlns:v="urn:schemas-microsoft-com:vml" Requires="v">
                <p:oleObj spid="_x0000_s293410" name="公式" r:id="rId9" imgW="1180588" imgH="203112" progId="Equation.3">
                  <p:embed/>
                </p:oleObj>
              </mc:Choice>
              <mc:Fallback>
                <p:oleObj name="公式" r:id="rId9" imgW="1180588" imgH="203112" progId="Equation.3">
                  <p:embed/>
                  <p:pic>
                    <p:nvPicPr>
                      <p:cNvPr id="0" name="Object 207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0975" y="5918200"/>
                        <a:ext cx="34290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2035"/>
                                        </p:tgtEl>
                                        <p:attrNameLst>
                                          <p:attrName>style.visibility</p:attrName>
                                        </p:attrNameLst>
                                      </p:cBhvr>
                                      <p:to>
                                        <p:strVal val="visible"/>
                                      </p:to>
                                    </p:set>
                                    <p:animEffect transition="in" filter="fade">
                                      <p:cBhvr>
                                        <p:cTn id="7" dur="1000"/>
                                        <p:tgtEl>
                                          <p:spTgt spid="172035"/>
                                        </p:tgtEl>
                                      </p:cBhvr>
                                    </p:animEffect>
                                    <p:anim calcmode="lin" valueType="num">
                                      <p:cBhvr>
                                        <p:cTn id="8" dur="1000" fill="hold"/>
                                        <p:tgtEl>
                                          <p:spTgt spid="172035"/>
                                        </p:tgtEl>
                                        <p:attrNameLst>
                                          <p:attrName>ppt_x</p:attrName>
                                        </p:attrNameLst>
                                      </p:cBhvr>
                                      <p:tavLst>
                                        <p:tav tm="0">
                                          <p:val>
                                            <p:strVal val="#ppt_x"/>
                                          </p:val>
                                        </p:tav>
                                        <p:tav tm="100000">
                                          <p:val>
                                            <p:strVal val="#ppt_x"/>
                                          </p:val>
                                        </p:tav>
                                      </p:tavLst>
                                    </p:anim>
                                    <p:anim calcmode="lin" valueType="num">
                                      <p:cBhvr>
                                        <p:cTn id="9" dur="1000" fill="hold"/>
                                        <p:tgtEl>
                                          <p:spTgt spid="17203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1" presetClass="entr" presetSubtype="1" fill="hold" nodeType="clickEffect">
                                  <p:stCondLst>
                                    <p:cond delay="0"/>
                                  </p:stCondLst>
                                  <p:childTnLst>
                                    <p:set>
                                      <p:cBhvr>
                                        <p:cTn id="13" dur="1" fill="hold">
                                          <p:stCondLst>
                                            <p:cond delay="0"/>
                                          </p:stCondLst>
                                        </p:cTn>
                                        <p:tgtEl>
                                          <p:spTgt spid="172058"/>
                                        </p:tgtEl>
                                        <p:attrNameLst>
                                          <p:attrName>style.visibility</p:attrName>
                                        </p:attrNameLst>
                                      </p:cBhvr>
                                      <p:to>
                                        <p:strVal val="visible"/>
                                      </p:to>
                                    </p:set>
                                    <p:animEffect transition="in" filter="wheel(1)">
                                      <p:cBhvr>
                                        <p:cTn id="14" dur="2000"/>
                                        <p:tgtEl>
                                          <p:spTgt spid="17205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172043"/>
                                        </p:tgtEl>
                                        <p:attrNameLst>
                                          <p:attrName>style.visibility</p:attrName>
                                        </p:attrNameLst>
                                      </p:cBhvr>
                                      <p:to>
                                        <p:strVal val="visible"/>
                                      </p:to>
                                    </p:set>
                                    <p:animEffect transition="in" filter="wheel(1)">
                                      <p:cBhvr>
                                        <p:cTn id="19" dur="2000"/>
                                        <p:tgtEl>
                                          <p:spTgt spid="172043"/>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72044"/>
                                        </p:tgtEl>
                                        <p:attrNameLst>
                                          <p:attrName>style.visibility</p:attrName>
                                        </p:attrNameLst>
                                      </p:cBhvr>
                                      <p:to>
                                        <p:strVal val="visible"/>
                                      </p:to>
                                    </p:set>
                                    <p:animEffect transition="in" filter="wheel(1)">
                                      <p:cBhvr>
                                        <p:cTn id="22" dur="2000"/>
                                        <p:tgtEl>
                                          <p:spTgt spid="172044"/>
                                        </p:tgtEl>
                                      </p:cBhvr>
                                    </p:animEffect>
                                  </p:childTnLst>
                                </p:cTn>
                              </p:par>
                              <p:par>
                                <p:cTn id="23" presetID="21" presetClass="entr" presetSubtype="1" fill="hold" nodeType="withEffect">
                                  <p:stCondLst>
                                    <p:cond delay="0"/>
                                  </p:stCondLst>
                                  <p:childTnLst>
                                    <p:set>
                                      <p:cBhvr>
                                        <p:cTn id="24" dur="1" fill="hold">
                                          <p:stCondLst>
                                            <p:cond delay="0"/>
                                          </p:stCondLst>
                                        </p:cTn>
                                        <p:tgtEl>
                                          <p:spTgt spid="172045"/>
                                        </p:tgtEl>
                                        <p:attrNameLst>
                                          <p:attrName>style.visibility</p:attrName>
                                        </p:attrNameLst>
                                      </p:cBhvr>
                                      <p:to>
                                        <p:strVal val="visible"/>
                                      </p:to>
                                    </p:set>
                                    <p:animEffect transition="in" filter="wheel(1)">
                                      <p:cBhvr>
                                        <p:cTn id="25" dur="2000"/>
                                        <p:tgtEl>
                                          <p:spTgt spid="172045"/>
                                        </p:tgtEl>
                                      </p:cBhvr>
                                    </p:animEffect>
                                  </p:childTnLst>
                                </p:cTn>
                              </p:par>
                              <p:par>
                                <p:cTn id="26" presetID="21" presetClass="entr" presetSubtype="1" fill="hold" nodeType="withEffect">
                                  <p:stCondLst>
                                    <p:cond delay="0"/>
                                  </p:stCondLst>
                                  <p:childTnLst>
                                    <p:set>
                                      <p:cBhvr>
                                        <p:cTn id="27" dur="1" fill="hold">
                                          <p:stCondLst>
                                            <p:cond delay="0"/>
                                          </p:stCondLst>
                                        </p:cTn>
                                        <p:tgtEl>
                                          <p:spTgt spid="172046"/>
                                        </p:tgtEl>
                                        <p:attrNameLst>
                                          <p:attrName>style.visibility</p:attrName>
                                        </p:attrNameLst>
                                      </p:cBhvr>
                                      <p:to>
                                        <p:strVal val="visible"/>
                                      </p:to>
                                    </p:set>
                                    <p:animEffect transition="in" filter="wheel(1)">
                                      <p:cBhvr>
                                        <p:cTn id="28" dur="2000"/>
                                        <p:tgtEl>
                                          <p:spTgt spid="17204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72034"/>
                                        </p:tgtEl>
                                        <p:attrNameLst>
                                          <p:attrName>style.visibility</p:attrName>
                                        </p:attrNameLst>
                                      </p:cBhvr>
                                      <p:to>
                                        <p:strVal val="visible"/>
                                      </p:to>
                                    </p:set>
                                    <p:anim calcmode="lin" valueType="num">
                                      <p:cBhvr additive="base">
                                        <p:cTn id="33" dur="500" fill="hold"/>
                                        <p:tgtEl>
                                          <p:spTgt spid="172034"/>
                                        </p:tgtEl>
                                        <p:attrNameLst>
                                          <p:attrName>ppt_x</p:attrName>
                                        </p:attrNameLst>
                                      </p:cBhvr>
                                      <p:tavLst>
                                        <p:tav tm="0">
                                          <p:val>
                                            <p:strVal val="#ppt_x"/>
                                          </p:val>
                                        </p:tav>
                                        <p:tav tm="100000">
                                          <p:val>
                                            <p:strVal val="#ppt_x"/>
                                          </p:val>
                                        </p:tav>
                                      </p:tavLst>
                                    </p:anim>
                                    <p:anim calcmode="lin" valueType="num">
                                      <p:cBhvr additive="base">
                                        <p:cTn id="34" dur="500" fill="hold"/>
                                        <p:tgtEl>
                                          <p:spTgt spid="172034"/>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6" presetClass="entr" presetSubtype="21" fill="hold" nodeType="clickEffect">
                                  <p:stCondLst>
                                    <p:cond delay="0"/>
                                  </p:stCondLst>
                                  <p:childTnLst>
                                    <p:set>
                                      <p:cBhvr>
                                        <p:cTn id="38" dur="1" fill="hold">
                                          <p:stCondLst>
                                            <p:cond delay="0"/>
                                          </p:stCondLst>
                                        </p:cTn>
                                        <p:tgtEl>
                                          <p:spTgt spid="172059"/>
                                        </p:tgtEl>
                                        <p:attrNameLst>
                                          <p:attrName>style.visibility</p:attrName>
                                        </p:attrNameLst>
                                      </p:cBhvr>
                                      <p:to>
                                        <p:strVal val="visible"/>
                                      </p:to>
                                    </p:set>
                                    <p:animEffect transition="in" filter="barn(inVertical)">
                                      <p:cBhvr>
                                        <p:cTn id="39" dur="500"/>
                                        <p:tgtEl>
                                          <p:spTgt spid="172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4" grpId="0"/>
      <p:bldP spid="172035" grpId="0"/>
      <p:bldP spid="172043" grpId="0" animBg="1"/>
      <p:bldP spid="172044"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0" name="Text Box 4"/>
          <p:cNvSpPr txBox="1">
            <a:spLocks noChangeArrowheads="1"/>
          </p:cNvSpPr>
          <p:nvPr/>
        </p:nvSpPr>
        <p:spPr bwMode="auto">
          <a:xfrm>
            <a:off x="1631951" y="117476"/>
            <a:ext cx="88931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i="0">
                <a:solidFill>
                  <a:schemeClr val="accent2"/>
                </a:solidFill>
                <a:cs typeface="Times New Roman" panose="02020603050405020304" pitchFamily="18" charset="0"/>
              </a:rPr>
              <a:t>在光电效应实验中，测得某种金属的遏止电压和入射光的频率如表中所列数据，求普朗克常量和该金属的截止频率。</a:t>
            </a:r>
            <a:r>
              <a:rPr lang="zh-CN" altLang="en-US" b="1" i="0">
                <a:solidFill>
                  <a:schemeClr val="accent2"/>
                </a:solidFill>
              </a:rPr>
              <a:t> </a:t>
            </a:r>
          </a:p>
        </p:txBody>
      </p:sp>
      <p:graphicFrame>
        <p:nvGraphicFramePr>
          <p:cNvPr id="73731" name="Object 6"/>
          <p:cNvGraphicFramePr>
            <a:graphicFrameLocks noChangeAspect="1"/>
          </p:cNvGraphicFramePr>
          <p:nvPr/>
        </p:nvGraphicFramePr>
        <p:xfrm>
          <a:off x="1803400" y="1473200"/>
          <a:ext cx="1371600" cy="457200"/>
        </p:xfrm>
        <a:graphic>
          <a:graphicData uri="http://schemas.openxmlformats.org/presentationml/2006/ole">
            <mc:AlternateContent xmlns:mc="http://schemas.openxmlformats.org/markup-compatibility/2006">
              <mc:Choice xmlns:v="urn:schemas-microsoft-com:vml" Requires="v">
                <p:oleObj spid="_x0000_s374611" name="Equation" r:id="rId3" imgW="685800" imgH="228600" progId="Equation.DSMT4">
                  <p:embed/>
                </p:oleObj>
              </mc:Choice>
              <mc:Fallback>
                <p:oleObj name="Equation" r:id="rId3" imgW="685800" imgH="2286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3400" y="14732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32" name="Object 5"/>
          <p:cNvGraphicFramePr>
            <a:graphicFrameLocks noChangeAspect="1"/>
          </p:cNvGraphicFramePr>
          <p:nvPr/>
        </p:nvGraphicFramePr>
        <p:xfrm>
          <a:off x="2019300" y="1041400"/>
          <a:ext cx="895350" cy="457200"/>
        </p:xfrm>
        <a:graphic>
          <a:graphicData uri="http://schemas.openxmlformats.org/presentationml/2006/ole">
            <mc:AlternateContent xmlns:mc="http://schemas.openxmlformats.org/markup-compatibility/2006">
              <mc:Choice xmlns:v="urn:schemas-microsoft-com:vml" Requires="v">
                <p:oleObj spid="_x0000_s374612" name="Equation" r:id="rId5" imgW="444307" imgH="228501" progId="Equation.DSMT4">
                  <p:embed/>
                </p:oleObj>
              </mc:Choice>
              <mc:Fallback>
                <p:oleObj name="Equation" r:id="rId5" imgW="444307" imgH="228501"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9300" y="1041400"/>
                        <a:ext cx="89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61" name="Rectangle 7"/>
          <p:cNvSpPr>
            <a:spLocks noChangeArrowheads="1"/>
          </p:cNvSpPr>
          <p:nvPr/>
        </p:nvSpPr>
        <p:spPr bwMode="auto">
          <a:xfrm>
            <a:off x="4486276" y="2911476"/>
            <a:ext cx="18473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0662" name="Rectangle 14"/>
          <p:cNvSpPr>
            <a:spLocks noChangeArrowheads="1"/>
          </p:cNvSpPr>
          <p:nvPr/>
        </p:nvSpPr>
        <p:spPr bwMode="auto">
          <a:xfrm>
            <a:off x="4486276" y="2911476"/>
            <a:ext cx="18473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96031" name="Group 95"/>
          <p:cNvGraphicFramePr>
            <a:graphicFrameLocks noGrp="1"/>
          </p:cNvGraphicFramePr>
          <p:nvPr/>
        </p:nvGraphicFramePr>
        <p:xfrm>
          <a:off x="1774826" y="1052514"/>
          <a:ext cx="5426075" cy="828675"/>
        </p:xfrm>
        <a:graphic>
          <a:graphicData uri="http://schemas.openxmlformats.org/drawingml/2006/table">
            <a:tbl>
              <a:tblPr/>
              <a:tblGrid>
                <a:gridCol w="1420813">
                  <a:extLst>
                    <a:ext uri="{9D8B030D-6E8A-4147-A177-3AD203B41FA5}">
                      <a16:colId xmlns:a16="http://schemas.microsoft.com/office/drawing/2014/main" val="20000"/>
                    </a:ext>
                  </a:extLst>
                </a:gridCol>
                <a:gridCol w="836612">
                  <a:extLst>
                    <a:ext uri="{9D8B030D-6E8A-4147-A177-3AD203B41FA5}">
                      <a16:colId xmlns:a16="http://schemas.microsoft.com/office/drawing/2014/main" val="20001"/>
                    </a:ext>
                  </a:extLst>
                </a:gridCol>
                <a:gridCol w="792163">
                  <a:extLst>
                    <a:ext uri="{9D8B030D-6E8A-4147-A177-3AD203B41FA5}">
                      <a16:colId xmlns:a16="http://schemas.microsoft.com/office/drawing/2014/main" val="20002"/>
                    </a:ext>
                  </a:extLst>
                </a:gridCol>
                <a:gridCol w="792162">
                  <a:extLst>
                    <a:ext uri="{9D8B030D-6E8A-4147-A177-3AD203B41FA5}">
                      <a16:colId xmlns:a16="http://schemas.microsoft.com/office/drawing/2014/main" val="20003"/>
                    </a:ext>
                  </a:extLst>
                </a:gridCol>
                <a:gridCol w="792163">
                  <a:extLst>
                    <a:ext uri="{9D8B030D-6E8A-4147-A177-3AD203B41FA5}">
                      <a16:colId xmlns:a16="http://schemas.microsoft.com/office/drawing/2014/main" val="20004"/>
                    </a:ext>
                  </a:extLst>
                </a:gridCol>
                <a:gridCol w="792162">
                  <a:extLst>
                    <a:ext uri="{9D8B030D-6E8A-4147-A177-3AD203B41FA5}">
                      <a16:colId xmlns:a16="http://schemas.microsoft.com/office/drawing/2014/main" val="20005"/>
                    </a:ext>
                  </a:extLst>
                </a:gridCol>
              </a:tblGrid>
              <a:tr h="43213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dirty="0">
                        <a:ln>
                          <a:noFill/>
                        </a:ln>
                        <a:solidFill>
                          <a:schemeClr val="tx1"/>
                        </a:solidFill>
                        <a:effectLst/>
                        <a:latin typeface="Times New Roman" pitchFamily="18" charset="0"/>
                        <a:ea typeface="宋体" pitchFamily="2" charset="-122"/>
                      </a:endParaRPr>
                    </a:p>
                  </a:txBody>
                  <a:tcPr marT="45755" marB="457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5.644</a:t>
                      </a:r>
                      <a:endParaRPr kumimoji="1" lang="en-US" altLang="zh-CN" sz="2000" b="1" i="0" u="none" strike="noStrike" cap="none" normalizeH="0" baseline="0" dirty="0">
                        <a:ln>
                          <a:noFill/>
                        </a:ln>
                        <a:solidFill>
                          <a:schemeClr val="tx1"/>
                        </a:solidFill>
                        <a:effectLst/>
                        <a:latin typeface="Times New Roman" pitchFamily="18" charset="0"/>
                        <a:ea typeface="宋体" pitchFamily="2" charset="-122"/>
                      </a:endParaRPr>
                    </a:p>
                  </a:txBody>
                  <a:tcPr marT="45755" marB="457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5.888</a:t>
                      </a:r>
                      <a:endParaRPr kumimoji="1" lang="en-US" altLang="zh-CN" sz="2000" b="1" i="0" u="none" strike="noStrike" cap="none" normalizeH="0" baseline="0">
                        <a:ln>
                          <a:noFill/>
                        </a:ln>
                        <a:solidFill>
                          <a:schemeClr val="tx1"/>
                        </a:solidFill>
                        <a:effectLst/>
                        <a:latin typeface="Times New Roman" pitchFamily="18" charset="0"/>
                        <a:ea typeface="宋体" pitchFamily="2" charset="-122"/>
                      </a:endParaRPr>
                    </a:p>
                  </a:txBody>
                  <a:tcPr marT="45755" marB="457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6.098</a:t>
                      </a:r>
                      <a:endParaRPr kumimoji="1" lang="en-US" altLang="zh-CN" sz="2000" b="1" i="0" u="none" strike="noStrike" cap="none" normalizeH="0" baseline="0">
                        <a:ln>
                          <a:noFill/>
                        </a:ln>
                        <a:solidFill>
                          <a:schemeClr val="tx1"/>
                        </a:solidFill>
                        <a:effectLst/>
                        <a:latin typeface="Times New Roman" pitchFamily="18" charset="0"/>
                        <a:ea typeface="宋体" pitchFamily="2" charset="-122"/>
                      </a:endParaRPr>
                    </a:p>
                  </a:txBody>
                  <a:tcPr marT="45755" marB="457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6.303</a:t>
                      </a:r>
                      <a:endParaRPr kumimoji="1" lang="en-US" altLang="zh-CN" sz="2000" b="1" i="0" u="none" strike="noStrike" cap="none" normalizeH="0" baseline="0">
                        <a:ln>
                          <a:noFill/>
                        </a:ln>
                        <a:solidFill>
                          <a:schemeClr val="tx1"/>
                        </a:solidFill>
                        <a:effectLst/>
                        <a:latin typeface="Times New Roman" pitchFamily="18" charset="0"/>
                        <a:ea typeface="宋体" pitchFamily="2" charset="-122"/>
                      </a:endParaRPr>
                    </a:p>
                  </a:txBody>
                  <a:tcPr marT="45755" marB="457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6.501</a:t>
                      </a:r>
                      <a:endParaRPr kumimoji="1" lang="en-US" altLang="zh-CN" sz="2000" b="1" i="0" u="none" strike="noStrike" cap="none" normalizeH="0" baseline="0">
                        <a:ln>
                          <a:noFill/>
                        </a:ln>
                        <a:solidFill>
                          <a:schemeClr val="tx1"/>
                        </a:solidFill>
                        <a:effectLst/>
                        <a:latin typeface="Times New Roman" pitchFamily="18" charset="0"/>
                        <a:ea typeface="宋体" pitchFamily="2" charset="-122"/>
                      </a:endParaRPr>
                    </a:p>
                  </a:txBody>
                  <a:tcPr marT="45755" marB="457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5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T="45755" marB="457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0.541</a:t>
                      </a:r>
                      <a:endParaRPr kumimoji="1" lang="en-US" altLang="zh-CN" sz="2000" b="1" i="0" u="none" strike="noStrike" cap="none" normalizeH="0" baseline="0">
                        <a:ln>
                          <a:noFill/>
                        </a:ln>
                        <a:solidFill>
                          <a:schemeClr val="tx1"/>
                        </a:solidFill>
                        <a:effectLst/>
                        <a:latin typeface="Times New Roman" pitchFamily="18" charset="0"/>
                        <a:ea typeface="宋体" pitchFamily="2" charset="-122"/>
                      </a:endParaRPr>
                    </a:p>
                  </a:txBody>
                  <a:tcPr marT="45755" marB="457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0.637</a:t>
                      </a:r>
                      <a:endParaRPr kumimoji="1" lang="en-US" altLang="zh-CN" sz="2000" b="1" i="0" u="none" strike="noStrike" cap="none" normalizeH="0" baseline="0">
                        <a:ln>
                          <a:noFill/>
                        </a:ln>
                        <a:solidFill>
                          <a:schemeClr val="tx1"/>
                        </a:solidFill>
                        <a:effectLst/>
                        <a:latin typeface="Times New Roman" pitchFamily="18" charset="0"/>
                        <a:ea typeface="宋体" pitchFamily="2" charset="-122"/>
                      </a:endParaRPr>
                    </a:p>
                  </a:txBody>
                  <a:tcPr marT="45755" marB="457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0.714</a:t>
                      </a:r>
                      <a:endParaRPr kumimoji="1" lang="en-US" altLang="zh-CN" sz="2000" b="1" i="0" u="none" strike="noStrike" cap="none" normalizeH="0" baseline="0" dirty="0">
                        <a:ln>
                          <a:noFill/>
                        </a:ln>
                        <a:solidFill>
                          <a:schemeClr val="tx1"/>
                        </a:solidFill>
                        <a:effectLst/>
                        <a:latin typeface="Times New Roman" pitchFamily="18" charset="0"/>
                        <a:ea typeface="宋体" pitchFamily="2" charset="-122"/>
                      </a:endParaRPr>
                    </a:p>
                  </a:txBody>
                  <a:tcPr marT="45755" marB="457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0.809</a:t>
                      </a:r>
                      <a:endParaRPr kumimoji="1" lang="en-US" altLang="zh-CN" sz="2000" b="1" i="0" u="none" strike="noStrike" cap="none" normalizeH="0" baseline="0" dirty="0">
                        <a:ln>
                          <a:noFill/>
                        </a:ln>
                        <a:solidFill>
                          <a:schemeClr val="tx1"/>
                        </a:solidFill>
                        <a:effectLst/>
                        <a:latin typeface="Times New Roman" pitchFamily="18" charset="0"/>
                        <a:ea typeface="宋体" pitchFamily="2" charset="-122"/>
                      </a:endParaRPr>
                    </a:p>
                  </a:txBody>
                  <a:tcPr marT="45755" marB="457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0.878</a:t>
                      </a:r>
                      <a:endParaRPr kumimoji="1" lang="en-US" altLang="zh-CN" sz="2000" b="1" i="0" u="none" strike="noStrike" cap="none" normalizeH="0" baseline="0">
                        <a:ln>
                          <a:noFill/>
                        </a:ln>
                        <a:solidFill>
                          <a:schemeClr val="tx1"/>
                        </a:solidFill>
                        <a:effectLst/>
                        <a:latin typeface="Times New Roman" pitchFamily="18" charset="0"/>
                        <a:ea typeface="宋体" pitchFamily="2" charset="-122"/>
                      </a:endParaRPr>
                    </a:p>
                  </a:txBody>
                  <a:tcPr marT="45755" marB="457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2" name="Group 96"/>
          <p:cNvGrpSpPr>
            <a:grpSpLocks noChangeAspect="1"/>
          </p:cNvGrpSpPr>
          <p:nvPr/>
        </p:nvGrpSpPr>
        <p:grpSpPr bwMode="auto">
          <a:xfrm>
            <a:off x="1631950" y="1951038"/>
            <a:ext cx="5759450" cy="4646612"/>
            <a:chOff x="2520" y="1520"/>
            <a:chExt cx="5220" cy="4212"/>
          </a:xfrm>
        </p:grpSpPr>
        <p:sp>
          <p:nvSpPr>
            <p:cNvPr id="70690" name="AutoShape 97"/>
            <p:cNvSpPr>
              <a:spLocks noChangeAspect="1" noChangeArrowheads="1"/>
            </p:cNvSpPr>
            <p:nvPr/>
          </p:nvSpPr>
          <p:spPr bwMode="auto">
            <a:xfrm>
              <a:off x="2520" y="1520"/>
              <a:ext cx="5220" cy="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70691" name="Group 98"/>
            <p:cNvGrpSpPr>
              <a:grpSpLocks/>
            </p:cNvGrpSpPr>
            <p:nvPr/>
          </p:nvGrpSpPr>
          <p:grpSpPr bwMode="auto">
            <a:xfrm>
              <a:off x="2520" y="1676"/>
              <a:ext cx="5104" cy="4055"/>
              <a:chOff x="2520" y="1676"/>
              <a:chExt cx="5104" cy="4055"/>
            </a:xfrm>
          </p:grpSpPr>
          <p:graphicFrame>
            <p:nvGraphicFramePr>
              <p:cNvPr id="70692" name="Object 99"/>
              <p:cNvGraphicFramePr>
                <a:graphicFrameLocks noChangeAspect="1"/>
              </p:cNvGraphicFramePr>
              <p:nvPr/>
            </p:nvGraphicFramePr>
            <p:xfrm>
              <a:off x="5868" y="2876"/>
              <a:ext cx="114" cy="117"/>
            </p:xfrm>
            <a:graphic>
              <a:graphicData uri="http://schemas.openxmlformats.org/presentationml/2006/ole">
                <mc:AlternateContent xmlns:mc="http://schemas.openxmlformats.org/markup-compatibility/2006">
                  <mc:Choice xmlns:v="urn:schemas-microsoft-com:vml" Requires="v">
                    <p:oleObj spid="_x0000_s374613" name="Equation" r:id="rId7" imgW="114102" imgH="126780" progId="Equation.DSMT4">
                      <p:embed/>
                    </p:oleObj>
                  </mc:Choice>
                  <mc:Fallback>
                    <p:oleObj name="Equation" r:id="rId7" imgW="114102" imgH="126780" progId="Equation.DSMT4">
                      <p:embed/>
                      <p:pic>
                        <p:nvPicPr>
                          <p:cNvPr id="0" name="Object 9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8" y="2876"/>
                            <a:ext cx="114"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693" name="Object 100"/>
              <p:cNvGraphicFramePr>
                <a:graphicFrameLocks noChangeAspect="1"/>
              </p:cNvGraphicFramePr>
              <p:nvPr/>
            </p:nvGraphicFramePr>
            <p:xfrm>
              <a:off x="4264" y="4132"/>
              <a:ext cx="113" cy="117"/>
            </p:xfrm>
            <a:graphic>
              <a:graphicData uri="http://schemas.openxmlformats.org/presentationml/2006/ole">
                <mc:AlternateContent xmlns:mc="http://schemas.openxmlformats.org/markup-compatibility/2006">
                  <mc:Choice xmlns:v="urn:schemas-microsoft-com:vml" Requires="v">
                    <p:oleObj spid="_x0000_s374614" name="Equation" r:id="rId9" imgW="114102" imgH="126780" progId="Equation.DSMT4">
                      <p:embed/>
                    </p:oleObj>
                  </mc:Choice>
                  <mc:Fallback>
                    <p:oleObj name="Equation" r:id="rId9" imgW="114102" imgH="126780" progId="Equation.DSMT4">
                      <p:embed/>
                      <p:pic>
                        <p:nvPicPr>
                          <p:cNvPr id="0" name="Object 1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4" y="4132"/>
                            <a:ext cx="113"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694" name="Object 101"/>
              <p:cNvGraphicFramePr>
                <a:graphicFrameLocks noChangeAspect="1"/>
              </p:cNvGraphicFramePr>
              <p:nvPr/>
            </p:nvGraphicFramePr>
            <p:xfrm>
              <a:off x="3648" y="4599"/>
              <a:ext cx="114" cy="117"/>
            </p:xfrm>
            <a:graphic>
              <a:graphicData uri="http://schemas.openxmlformats.org/presentationml/2006/ole">
                <mc:AlternateContent xmlns:mc="http://schemas.openxmlformats.org/markup-compatibility/2006">
                  <mc:Choice xmlns:v="urn:schemas-microsoft-com:vml" Requires="v">
                    <p:oleObj spid="_x0000_s374615" name="Equation" r:id="rId11" imgW="114102" imgH="126780" progId="Equation.DSMT4">
                      <p:embed/>
                    </p:oleObj>
                  </mc:Choice>
                  <mc:Fallback>
                    <p:oleObj name="Equation" r:id="rId11" imgW="114102" imgH="126780" progId="Equation.DSMT4">
                      <p:embed/>
                      <p:pic>
                        <p:nvPicPr>
                          <p:cNvPr id="0" name="Object 10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48" y="4599"/>
                            <a:ext cx="114"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695" name="Object 102"/>
              <p:cNvGraphicFramePr>
                <a:graphicFrameLocks noChangeAspect="1"/>
              </p:cNvGraphicFramePr>
              <p:nvPr/>
            </p:nvGraphicFramePr>
            <p:xfrm>
              <a:off x="5344" y="3220"/>
              <a:ext cx="113" cy="117"/>
            </p:xfrm>
            <a:graphic>
              <a:graphicData uri="http://schemas.openxmlformats.org/presentationml/2006/ole">
                <mc:AlternateContent xmlns:mc="http://schemas.openxmlformats.org/markup-compatibility/2006">
                  <mc:Choice xmlns:v="urn:schemas-microsoft-com:vml" Requires="v">
                    <p:oleObj spid="_x0000_s374616" name="Equation" r:id="rId13" imgW="114102" imgH="126780" progId="Equation.DSMT4">
                      <p:embed/>
                    </p:oleObj>
                  </mc:Choice>
                  <mc:Fallback>
                    <p:oleObj name="Equation" r:id="rId13" imgW="114102" imgH="126780" progId="Equation.DSMT4">
                      <p:embed/>
                      <p:pic>
                        <p:nvPicPr>
                          <p:cNvPr id="0" name="Object 10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44" y="3220"/>
                            <a:ext cx="113"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0696" name="Group 103"/>
              <p:cNvGrpSpPr>
                <a:grpSpLocks/>
              </p:cNvGrpSpPr>
              <p:nvPr/>
            </p:nvGrpSpPr>
            <p:grpSpPr bwMode="auto">
              <a:xfrm>
                <a:off x="5604" y="3074"/>
                <a:ext cx="106" cy="154"/>
                <a:chOff x="7257" y="12729"/>
                <a:chExt cx="105" cy="99"/>
              </a:xfrm>
            </p:grpSpPr>
            <p:sp>
              <p:nvSpPr>
                <p:cNvPr id="70796" name="Line 104"/>
                <p:cNvSpPr>
                  <a:spLocks noChangeShapeType="1"/>
                </p:cNvSpPr>
                <p:nvPr/>
              </p:nvSpPr>
              <p:spPr bwMode="auto">
                <a:xfrm>
                  <a:off x="7257" y="12777"/>
                  <a:ext cx="105" cy="0"/>
                </a:xfrm>
                <a:prstGeom prst="line">
                  <a:avLst/>
                </a:prstGeom>
                <a:noFill/>
                <a:ln w="1905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97" name="Line 105"/>
                <p:cNvSpPr>
                  <a:spLocks noChangeShapeType="1"/>
                </p:cNvSpPr>
                <p:nvPr/>
              </p:nvSpPr>
              <p:spPr bwMode="auto">
                <a:xfrm>
                  <a:off x="7307" y="12729"/>
                  <a:ext cx="1" cy="99"/>
                </a:xfrm>
                <a:prstGeom prst="line">
                  <a:avLst/>
                </a:prstGeom>
                <a:noFill/>
                <a:ln w="1905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697" name="Group 106"/>
              <p:cNvGrpSpPr>
                <a:grpSpLocks/>
              </p:cNvGrpSpPr>
              <p:nvPr/>
            </p:nvGrpSpPr>
            <p:grpSpPr bwMode="auto">
              <a:xfrm>
                <a:off x="3952" y="4392"/>
                <a:ext cx="106" cy="154"/>
                <a:chOff x="7257" y="12729"/>
                <a:chExt cx="105" cy="99"/>
              </a:xfrm>
            </p:grpSpPr>
            <p:sp>
              <p:nvSpPr>
                <p:cNvPr id="70794" name="Line 107"/>
                <p:cNvSpPr>
                  <a:spLocks noChangeShapeType="1"/>
                </p:cNvSpPr>
                <p:nvPr/>
              </p:nvSpPr>
              <p:spPr bwMode="auto">
                <a:xfrm>
                  <a:off x="7257" y="12777"/>
                  <a:ext cx="105" cy="0"/>
                </a:xfrm>
                <a:prstGeom prst="line">
                  <a:avLst/>
                </a:prstGeom>
                <a:noFill/>
                <a:ln w="1905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95" name="Line 108"/>
                <p:cNvSpPr>
                  <a:spLocks noChangeShapeType="1"/>
                </p:cNvSpPr>
                <p:nvPr/>
              </p:nvSpPr>
              <p:spPr bwMode="auto">
                <a:xfrm>
                  <a:off x="7307" y="12729"/>
                  <a:ext cx="1" cy="99"/>
                </a:xfrm>
                <a:prstGeom prst="line">
                  <a:avLst/>
                </a:prstGeom>
                <a:noFill/>
                <a:ln w="1905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0698" name="Line 109"/>
              <p:cNvSpPr>
                <a:spLocks noChangeShapeType="1"/>
              </p:cNvSpPr>
              <p:nvPr/>
            </p:nvSpPr>
            <p:spPr bwMode="auto">
              <a:xfrm flipV="1">
                <a:off x="3210" y="2030"/>
                <a:ext cx="3840" cy="30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0699" name="Group 110"/>
              <p:cNvGrpSpPr>
                <a:grpSpLocks/>
              </p:cNvGrpSpPr>
              <p:nvPr/>
            </p:nvGrpSpPr>
            <p:grpSpPr bwMode="auto">
              <a:xfrm>
                <a:off x="2520" y="1676"/>
                <a:ext cx="5104" cy="4055"/>
                <a:chOff x="2520" y="1676"/>
                <a:chExt cx="5104" cy="4055"/>
              </a:xfrm>
            </p:grpSpPr>
            <p:graphicFrame>
              <p:nvGraphicFramePr>
                <p:cNvPr id="70701" name="Object 111"/>
                <p:cNvGraphicFramePr>
                  <a:graphicFrameLocks noChangeAspect="1"/>
                </p:cNvGraphicFramePr>
                <p:nvPr/>
              </p:nvGraphicFramePr>
              <p:xfrm>
                <a:off x="2700" y="4780"/>
                <a:ext cx="317" cy="183"/>
              </p:xfrm>
              <a:graphic>
                <a:graphicData uri="http://schemas.openxmlformats.org/presentationml/2006/ole">
                  <mc:AlternateContent xmlns:mc="http://schemas.openxmlformats.org/markup-compatibility/2006">
                    <mc:Choice xmlns:v="urn:schemas-microsoft-com:vml" Requires="v">
                      <p:oleObj spid="_x0000_s374617" name="Equation" r:id="rId15" imgW="317087" imgH="177569" progId="Equation.DSMT4">
                        <p:embed/>
                      </p:oleObj>
                    </mc:Choice>
                    <mc:Fallback>
                      <p:oleObj name="Equation" r:id="rId15" imgW="317087" imgH="177569" progId="Equation.DSMT4">
                        <p:embed/>
                        <p:pic>
                          <p:nvPicPr>
                            <p:cNvPr id="0" name="Object 1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00" y="4780"/>
                              <a:ext cx="317"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702" name="Object 112"/>
                <p:cNvGraphicFramePr>
                  <a:graphicFrameLocks noChangeAspect="1"/>
                </p:cNvGraphicFramePr>
                <p:nvPr/>
              </p:nvGraphicFramePr>
              <p:xfrm>
                <a:off x="2700" y="3752"/>
                <a:ext cx="316" cy="183"/>
              </p:xfrm>
              <a:graphic>
                <a:graphicData uri="http://schemas.openxmlformats.org/presentationml/2006/ole">
                  <mc:AlternateContent xmlns:mc="http://schemas.openxmlformats.org/markup-compatibility/2006">
                    <mc:Choice xmlns:v="urn:schemas-microsoft-com:vml" Requires="v">
                      <p:oleObj spid="_x0000_s374618" name="Equation" r:id="rId17" imgW="317087" imgH="177569" progId="Equation.DSMT4">
                        <p:embed/>
                      </p:oleObj>
                    </mc:Choice>
                    <mc:Fallback>
                      <p:oleObj name="Equation" r:id="rId17" imgW="317087" imgH="177569" progId="Equation.DSMT4">
                        <p:embed/>
                        <p:pic>
                          <p:nvPicPr>
                            <p:cNvPr id="0" name="Object 1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00" y="3752"/>
                              <a:ext cx="316"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703" name="Object 113"/>
                <p:cNvGraphicFramePr>
                  <a:graphicFrameLocks noChangeAspect="1"/>
                </p:cNvGraphicFramePr>
                <p:nvPr/>
              </p:nvGraphicFramePr>
              <p:xfrm>
                <a:off x="2700" y="2728"/>
                <a:ext cx="317" cy="183"/>
              </p:xfrm>
              <a:graphic>
                <a:graphicData uri="http://schemas.openxmlformats.org/presentationml/2006/ole">
                  <mc:AlternateContent xmlns:mc="http://schemas.openxmlformats.org/markup-compatibility/2006">
                    <mc:Choice xmlns:v="urn:schemas-microsoft-com:vml" Requires="v">
                      <p:oleObj spid="_x0000_s374619" name="Equation" r:id="rId19" imgW="317087" imgH="177569" progId="Equation.DSMT4">
                        <p:embed/>
                      </p:oleObj>
                    </mc:Choice>
                    <mc:Fallback>
                      <p:oleObj name="Equation" r:id="rId19" imgW="317087" imgH="177569" progId="Equation.DSMT4">
                        <p:embed/>
                        <p:pic>
                          <p:nvPicPr>
                            <p:cNvPr id="0" name="Object 11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00" y="2728"/>
                              <a:ext cx="317"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704" name="Object 114"/>
                <p:cNvGraphicFramePr>
                  <a:graphicFrameLocks noChangeAspect="1"/>
                </p:cNvGraphicFramePr>
                <p:nvPr/>
              </p:nvGraphicFramePr>
              <p:xfrm>
                <a:off x="3444" y="5458"/>
                <a:ext cx="304" cy="183"/>
              </p:xfrm>
              <a:graphic>
                <a:graphicData uri="http://schemas.openxmlformats.org/presentationml/2006/ole">
                  <mc:AlternateContent xmlns:mc="http://schemas.openxmlformats.org/markup-compatibility/2006">
                    <mc:Choice xmlns:v="urn:schemas-microsoft-com:vml" Requires="v">
                      <p:oleObj spid="_x0000_s374620" name="Equation" r:id="rId21" imgW="304404" imgH="177569" progId="Equation.DSMT4">
                        <p:embed/>
                      </p:oleObj>
                    </mc:Choice>
                    <mc:Fallback>
                      <p:oleObj name="Equation" r:id="rId21" imgW="304404" imgH="177569" progId="Equation.DSMT4">
                        <p:embed/>
                        <p:pic>
                          <p:nvPicPr>
                            <p:cNvPr id="0" name="Object 11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44" y="5458"/>
                              <a:ext cx="304"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705" name="Object 115"/>
                <p:cNvGraphicFramePr>
                  <a:graphicFrameLocks noChangeAspect="1"/>
                </p:cNvGraphicFramePr>
                <p:nvPr/>
              </p:nvGraphicFramePr>
              <p:xfrm>
                <a:off x="3954" y="5460"/>
                <a:ext cx="304" cy="181"/>
              </p:xfrm>
              <a:graphic>
                <a:graphicData uri="http://schemas.openxmlformats.org/presentationml/2006/ole">
                  <mc:AlternateContent xmlns:mc="http://schemas.openxmlformats.org/markup-compatibility/2006">
                    <mc:Choice xmlns:v="urn:schemas-microsoft-com:vml" Requires="v">
                      <p:oleObj spid="_x0000_s374621" name="Equation" r:id="rId23" imgW="304404" imgH="177569" progId="Equation.DSMT4">
                        <p:embed/>
                      </p:oleObj>
                    </mc:Choice>
                    <mc:Fallback>
                      <p:oleObj name="Equation" r:id="rId23" imgW="304404" imgH="177569" progId="Equation.DSMT4">
                        <p:embed/>
                        <p:pic>
                          <p:nvPicPr>
                            <p:cNvPr id="0" name="Object 11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54" y="5460"/>
                              <a:ext cx="304"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706" name="Object 116"/>
                <p:cNvGraphicFramePr>
                  <a:graphicFrameLocks noChangeAspect="1"/>
                </p:cNvGraphicFramePr>
                <p:nvPr/>
              </p:nvGraphicFramePr>
              <p:xfrm>
                <a:off x="4484" y="5468"/>
                <a:ext cx="315" cy="182"/>
              </p:xfrm>
              <a:graphic>
                <a:graphicData uri="http://schemas.openxmlformats.org/presentationml/2006/ole">
                  <mc:AlternateContent xmlns:mc="http://schemas.openxmlformats.org/markup-compatibility/2006">
                    <mc:Choice xmlns:v="urn:schemas-microsoft-com:vml" Requires="v">
                      <p:oleObj spid="_x0000_s374622" name="Equation" r:id="rId25" imgW="317087" imgH="177569" progId="Equation.DSMT4">
                        <p:embed/>
                      </p:oleObj>
                    </mc:Choice>
                    <mc:Fallback>
                      <p:oleObj name="Equation" r:id="rId25" imgW="317087" imgH="177569" progId="Equation.DSMT4">
                        <p:embed/>
                        <p:pic>
                          <p:nvPicPr>
                            <p:cNvPr id="0" name="Object 11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484" y="5468"/>
                              <a:ext cx="315"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707" name="Object 117"/>
                <p:cNvGraphicFramePr>
                  <a:graphicFrameLocks noChangeAspect="1"/>
                </p:cNvGraphicFramePr>
                <p:nvPr/>
              </p:nvGraphicFramePr>
              <p:xfrm>
                <a:off x="4992" y="5460"/>
                <a:ext cx="316" cy="183"/>
              </p:xfrm>
              <a:graphic>
                <a:graphicData uri="http://schemas.openxmlformats.org/presentationml/2006/ole">
                  <mc:AlternateContent xmlns:mc="http://schemas.openxmlformats.org/markup-compatibility/2006">
                    <mc:Choice xmlns:v="urn:schemas-microsoft-com:vml" Requires="v">
                      <p:oleObj spid="_x0000_s374623" name="Equation" r:id="rId27" imgW="317087" imgH="177569" progId="Equation.DSMT4">
                        <p:embed/>
                      </p:oleObj>
                    </mc:Choice>
                    <mc:Fallback>
                      <p:oleObj name="Equation" r:id="rId27" imgW="317087" imgH="177569" progId="Equation.DSMT4">
                        <p:embed/>
                        <p:pic>
                          <p:nvPicPr>
                            <p:cNvPr id="0" name="Object 11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992" y="5460"/>
                              <a:ext cx="316"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708" name="Object 118"/>
                <p:cNvGraphicFramePr>
                  <a:graphicFrameLocks noChangeAspect="1"/>
                </p:cNvGraphicFramePr>
                <p:nvPr/>
              </p:nvGraphicFramePr>
              <p:xfrm>
                <a:off x="6040" y="5460"/>
                <a:ext cx="316" cy="182"/>
              </p:xfrm>
              <a:graphic>
                <a:graphicData uri="http://schemas.openxmlformats.org/presentationml/2006/ole">
                  <mc:AlternateContent xmlns:mc="http://schemas.openxmlformats.org/markup-compatibility/2006">
                    <mc:Choice xmlns:v="urn:schemas-microsoft-com:vml" Requires="v">
                      <p:oleObj spid="_x0000_s374624" name="Equation" r:id="rId29" imgW="317087" imgH="177569" progId="Equation.DSMT4">
                        <p:embed/>
                      </p:oleObj>
                    </mc:Choice>
                    <mc:Fallback>
                      <p:oleObj name="Equation" r:id="rId29" imgW="317087" imgH="177569" progId="Equation.DSMT4">
                        <p:embed/>
                        <p:pic>
                          <p:nvPicPr>
                            <p:cNvPr id="0" name="Object 11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040" y="5460"/>
                              <a:ext cx="31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0709" name="Group 119"/>
                <p:cNvGrpSpPr>
                  <a:grpSpLocks/>
                </p:cNvGrpSpPr>
                <p:nvPr/>
              </p:nvGrpSpPr>
              <p:grpSpPr bwMode="auto">
                <a:xfrm>
                  <a:off x="3012" y="1676"/>
                  <a:ext cx="4392" cy="3817"/>
                  <a:chOff x="2577" y="2036"/>
                  <a:chExt cx="5093" cy="4461"/>
                </a:xfrm>
              </p:grpSpPr>
              <p:sp>
                <p:nvSpPr>
                  <p:cNvPr id="70717" name="Line 120"/>
                  <p:cNvSpPr>
                    <a:spLocks noChangeShapeType="1"/>
                  </p:cNvSpPr>
                  <p:nvPr/>
                </p:nvSpPr>
                <p:spPr bwMode="auto">
                  <a:xfrm>
                    <a:off x="2619" y="5760"/>
                    <a:ext cx="497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8" name="Line 121"/>
                  <p:cNvSpPr>
                    <a:spLocks noChangeShapeType="1"/>
                  </p:cNvSpPr>
                  <p:nvPr/>
                </p:nvSpPr>
                <p:spPr bwMode="auto">
                  <a:xfrm>
                    <a:off x="2607" y="5159"/>
                    <a:ext cx="497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9" name="Line 122"/>
                  <p:cNvSpPr>
                    <a:spLocks noChangeShapeType="1"/>
                  </p:cNvSpPr>
                  <p:nvPr/>
                </p:nvSpPr>
                <p:spPr bwMode="auto">
                  <a:xfrm>
                    <a:off x="2609" y="4564"/>
                    <a:ext cx="497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20" name="Line 123"/>
                  <p:cNvSpPr>
                    <a:spLocks noChangeShapeType="1"/>
                  </p:cNvSpPr>
                  <p:nvPr/>
                </p:nvSpPr>
                <p:spPr bwMode="auto">
                  <a:xfrm>
                    <a:off x="2631" y="3965"/>
                    <a:ext cx="497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21" name="Line 124"/>
                  <p:cNvSpPr>
                    <a:spLocks noChangeShapeType="1"/>
                  </p:cNvSpPr>
                  <p:nvPr/>
                </p:nvSpPr>
                <p:spPr bwMode="auto">
                  <a:xfrm>
                    <a:off x="2622" y="3362"/>
                    <a:ext cx="497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22" name="Line 125"/>
                  <p:cNvSpPr>
                    <a:spLocks noChangeShapeType="1"/>
                  </p:cNvSpPr>
                  <p:nvPr/>
                </p:nvSpPr>
                <p:spPr bwMode="auto">
                  <a:xfrm>
                    <a:off x="2607" y="2762"/>
                    <a:ext cx="497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23" name="Line 126"/>
                  <p:cNvSpPr>
                    <a:spLocks noChangeShapeType="1"/>
                  </p:cNvSpPr>
                  <p:nvPr/>
                </p:nvSpPr>
                <p:spPr bwMode="auto">
                  <a:xfrm>
                    <a:off x="2643" y="2057"/>
                    <a:ext cx="1" cy="4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24" name="Line 127"/>
                  <p:cNvSpPr>
                    <a:spLocks noChangeShapeType="1"/>
                  </p:cNvSpPr>
                  <p:nvPr/>
                </p:nvSpPr>
                <p:spPr bwMode="auto">
                  <a:xfrm>
                    <a:off x="3240" y="2069"/>
                    <a:ext cx="1" cy="434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25" name="Line 128"/>
                  <p:cNvSpPr>
                    <a:spLocks noChangeShapeType="1"/>
                  </p:cNvSpPr>
                  <p:nvPr/>
                </p:nvSpPr>
                <p:spPr bwMode="auto">
                  <a:xfrm>
                    <a:off x="3845" y="2075"/>
                    <a:ext cx="1" cy="4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26" name="Line 129"/>
                  <p:cNvSpPr>
                    <a:spLocks noChangeShapeType="1"/>
                  </p:cNvSpPr>
                  <p:nvPr/>
                </p:nvSpPr>
                <p:spPr bwMode="auto">
                  <a:xfrm>
                    <a:off x="4442" y="2084"/>
                    <a:ext cx="1" cy="4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27" name="Line 130"/>
                  <p:cNvSpPr>
                    <a:spLocks noChangeShapeType="1"/>
                  </p:cNvSpPr>
                  <p:nvPr/>
                </p:nvSpPr>
                <p:spPr bwMode="auto">
                  <a:xfrm>
                    <a:off x="5042" y="2105"/>
                    <a:ext cx="1" cy="43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28" name="Line 131"/>
                  <p:cNvSpPr>
                    <a:spLocks noChangeShapeType="1"/>
                  </p:cNvSpPr>
                  <p:nvPr/>
                </p:nvSpPr>
                <p:spPr bwMode="auto">
                  <a:xfrm>
                    <a:off x="5643" y="2145"/>
                    <a:ext cx="1" cy="43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29" name="Line 132"/>
                  <p:cNvSpPr>
                    <a:spLocks noChangeShapeType="1"/>
                  </p:cNvSpPr>
                  <p:nvPr/>
                </p:nvSpPr>
                <p:spPr bwMode="auto">
                  <a:xfrm>
                    <a:off x="6239" y="2147"/>
                    <a:ext cx="2" cy="4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0" name="Line 133"/>
                  <p:cNvSpPr>
                    <a:spLocks noChangeShapeType="1"/>
                  </p:cNvSpPr>
                  <p:nvPr/>
                </p:nvSpPr>
                <p:spPr bwMode="auto">
                  <a:xfrm>
                    <a:off x="6840" y="2153"/>
                    <a:ext cx="1" cy="4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1" name="Line 134"/>
                  <p:cNvSpPr>
                    <a:spLocks noChangeShapeType="1"/>
                  </p:cNvSpPr>
                  <p:nvPr/>
                </p:nvSpPr>
                <p:spPr bwMode="auto">
                  <a:xfrm flipV="1">
                    <a:off x="2619" y="6363"/>
                    <a:ext cx="505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2" name="Line 135"/>
                  <p:cNvSpPr>
                    <a:spLocks noChangeShapeType="1"/>
                  </p:cNvSpPr>
                  <p:nvPr/>
                </p:nvSpPr>
                <p:spPr bwMode="auto">
                  <a:xfrm>
                    <a:off x="2577" y="2165"/>
                    <a:ext cx="497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3" name="Line 136"/>
                  <p:cNvSpPr>
                    <a:spLocks noChangeShapeType="1"/>
                  </p:cNvSpPr>
                  <p:nvPr/>
                </p:nvSpPr>
                <p:spPr bwMode="auto">
                  <a:xfrm>
                    <a:off x="7442" y="2087"/>
                    <a:ext cx="1" cy="4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4" name="Line 137"/>
                  <p:cNvSpPr>
                    <a:spLocks noChangeShapeType="1"/>
                  </p:cNvSpPr>
                  <p:nvPr/>
                </p:nvSpPr>
                <p:spPr bwMode="auto">
                  <a:xfrm>
                    <a:off x="2760" y="2063"/>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5" name="Line 138"/>
                  <p:cNvSpPr>
                    <a:spLocks noChangeShapeType="1"/>
                  </p:cNvSpPr>
                  <p:nvPr/>
                </p:nvSpPr>
                <p:spPr bwMode="auto">
                  <a:xfrm>
                    <a:off x="3363" y="2072"/>
                    <a:ext cx="1" cy="43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6" name="Line 139"/>
                  <p:cNvSpPr>
                    <a:spLocks noChangeShapeType="1"/>
                  </p:cNvSpPr>
                  <p:nvPr/>
                </p:nvSpPr>
                <p:spPr bwMode="auto">
                  <a:xfrm>
                    <a:off x="3962" y="2078"/>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7" name="Line 140"/>
                  <p:cNvSpPr>
                    <a:spLocks noChangeShapeType="1"/>
                  </p:cNvSpPr>
                  <p:nvPr/>
                </p:nvSpPr>
                <p:spPr bwMode="auto">
                  <a:xfrm>
                    <a:off x="4562" y="2072"/>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8" name="Line 141"/>
                  <p:cNvSpPr>
                    <a:spLocks noChangeShapeType="1"/>
                  </p:cNvSpPr>
                  <p:nvPr/>
                </p:nvSpPr>
                <p:spPr bwMode="auto">
                  <a:xfrm>
                    <a:off x="5162" y="2096"/>
                    <a:ext cx="1" cy="434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9" name="Line 142"/>
                  <p:cNvSpPr>
                    <a:spLocks noChangeShapeType="1"/>
                  </p:cNvSpPr>
                  <p:nvPr/>
                </p:nvSpPr>
                <p:spPr bwMode="auto">
                  <a:xfrm>
                    <a:off x="5763" y="2106"/>
                    <a:ext cx="1" cy="434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0" name="Line 143"/>
                  <p:cNvSpPr>
                    <a:spLocks noChangeShapeType="1"/>
                  </p:cNvSpPr>
                  <p:nvPr/>
                </p:nvSpPr>
                <p:spPr bwMode="auto">
                  <a:xfrm>
                    <a:off x="6362" y="2108"/>
                    <a:ext cx="2"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1" name="Line 144"/>
                  <p:cNvSpPr>
                    <a:spLocks noChangeShapeType="1"/>
                  </p:cNvSpPr>
                  <p:nvPr/>
                </p:nvSpPr>
                <p:spPr bwMode="auto">
                  <a:xfrm>
                    <a:off x="6963" y="2114"/>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2" name="Line 145"/>
                  <p:cNvSpPr>
                    <a:spLocks noChangeShapeType="1"/>
                  </p:cNvSpPr>
                  <p:nvPr/>
                </p:nvSpPr>
                <p:spPr bwMode="auto">
                  <a:xfrm>
                    <a:off x="2880" y="2063"/>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3" name="Line 146"/>
                  <p:cNvSpPr>
                    <a:spLocks noChangeShapeType="1"/>
                  </p:cNvSpPr>
                  <p:nvPr/>
                </p:nvSpPr>
                <p:spPr bwMode="auto">
                  <a:xfrm>
                    <a:off x="3483" y="2072"/>
                    <a:ext cx="1" cy="43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4" name="Line 147"/>
                  <p:cNvSpPr>
                    <a:spLocks noChangeShapeType="1"/>
                  </p:cNvSpPr>
                  <p:nvPr/>
                </p:nvSpPr>
                <p:spPr bwMode="auto">
                  <a:xfrm>
                    <a:off x="4082" y="2078"/>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5" name="Line 148"/>
                  <p:cNvSpPr>
                    <a:spLocks noChangeShapeType="1"/>
                  </p:cNvSpPr>
                  <p:nvPr/>
                </p:nvSpPr>
                <p:spPr bwMode="auto">
                  <a:xfrm>
                    <a:off x="4682" y="2072"/>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6" name="Line 149"/>
                  <p:cNvSpPr>
                    <a:spLocks noChangeShapeType="1"/>
                  </p:cNvSpPr>
                  <p:nvPr/>
                </p:nvSpPr>
                <p:spPr bwMode="auto">
                  <a:xfrm>
                    <a:off x="5282" y="2096"/>
                    <a:ext cx="1" cy="434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7" name="Line 150"/>
                  <p:cNvSpPr>
                    <a:spLocks noChangeShapeType="1"/>
                  </p:cNvSpPr>
                  <p:nvPr/>
                </p:nvSpPr>
                <p:spPr bwMode="auto">
                  <a:xfrm>
                    <a:off x="5883" y="2106"/>
                    <a:ext cx="1" cy="434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8" name="Line 151"/>
                  <p:cNvSpPr>
                    <a:spLocks noChangeShapeType="1"/>
                  </p:cNvSpPr>
                  <p:nvPr/>
                </p:nvSpPr>
                <p:spPr bwMode="auto">
                  <a:xfrm>
                    <a:off x="6482" y="2108"/>
                    <a:ext cx="2"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9" name="Line 152"/>
                  <p:cNvSpPr>
                    <a:spLocks noChangeShapeType="1"/>
                  </p:cNvSpPr>
                  <p:nvPr/>
                </p:nvSpPr>
                <p:spPr bwMode="auto">
                  <a:xfrm>
                    <a:off x="7083" y="2114"/>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0" name="Line 153"/>
                  <p:cNvSpPr>
                    <a:spLocks noChangeShapeType="1"/>
                  </p:cNvSpPr>
                  <p:nvPr/>
                </p:nvSpPr>
                <p:spPr bwMode="auto">
                  <a:xfrm>
                    <a:off x="3002" y="2036"/>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1" name="Line 154"/>
                  <p:cNvSpPr>
                    <a:spLocks noChangeShapeType="1"/>
                  </p:cNvSpPr>
                  <p:nvPr/>
                </p:nvSpPr>
                <p:spPr bwMode="auto">
                  <a:xfrm>
                    <a:off x="3599" y="2045"/>
                    <a:ext cx="1" cy="43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2" name="Line 155"/>
                  <p:cNvSpPr>
                    <a:spLocks noChangeShapeType="1"/>
                  </p:cNvSpPr>
                  <p:nvPr/>
                </p:nvSpPr>
                <p:spPr bwMode="auto">
                  <a:xfrm>
                    <a:off x="4201" y="2051"/>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3" name="Line 156"/>
                  <p:cNvSpPr>
                    <a:spLocks noChangeShapeType="1"/>
                  </p:cNvSpPr>
                  <p:nvPr/>
                </p:nvSpPr>
                <p:spPr bwMode="auto">
                  <a:xfrm>
                    <a:off x="4801" y="2045"/>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4" name="Line 157"/>
                  <p:cNvSpPr>
                    <a:spLocks noChangeShapeType="1"/>
                  </p:cNvSpPr>
                  <p:nvPr/>
                </p:nvSpPr>
                <p:spPr bwMode="auto">
                  <a:xfrm>
                    <a:off x="5401" y="2069"/>
                    <a:ext cx="1" cy="434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5" name="Line 158"/>
                  <p:cNvSpPr>
                    <a:spLocks noChangeShapeType="1"/>
                  </p:cNvSpPr>
                  <p:nvPr/>
                </p:nvSpPr>
                <p:spPr bwMode="auto">
                  <a:xfrm>
                    <a:off x="6002" y="2079"/>
                    <a:ext cx="1" cy="434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6" name="Line 159"/>
                  <p:cNvSpPr>
                    <a:spLocks noChangeShapeType="1"/>
                  </p:cNvSpPr>
                  <p:nvPr/>
                </p:nvSpPr>
                <p:spPr bwMode="auto">
                  <a:xfrm>
                    <a:off x="6598" y="2081"/>
                    <a:ext cx="2"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7" name="Line 160"/>
                  <p:cNvSpPr>
                    <a:spLocks noChangeShapeType="1"/>
                  </p:cNvSpPr>
                  <p:nvPr/>
                </p:nvSpPr>
                <p:spPr bwMode="auto">
                  <a:xfrm>
                    <a:off x="7199" y="2087"/>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8" name="Line 161"/>
                  <p:cNvSpPr>
                    <a:spLocks noChangeShapeType="1"/>
                  </p:cNvSpPr>
                  <p:nvPr/>
                </p:nvSpPr>
                <p:spPr bwMode="auto">
                  <a:xfrm>
                    <a:off x="3120" y="2063"/>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9" name="Line 162"/>
                  <p:cNvSpPr>
                    <a:spLocks noChangeShapeType="1"/>
                  </p:cNvSpPr>
                  <p:nvPr/>
                </p:nvSpPr>
                <p:spPr bwMode="auto">
                  <a:xfrm>
                    <a:off x="3723" y="2072"/>
                    <a:ext cx="1" cy="43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60" name="Line 163"/>
                  <p:cNvSpPr>
                    <a:spLocks noChangeShapeType="1"/>
                  </p:cNvSpPr>
                  <p:nvPr/>
                </p:nvSpPr>
                <p:spPr bwMode="auto">
                  <a:xfrm>
                    <a:off x="4322" y="2078"/>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61" name="Line 164"/>
                  <p:cNvSpPr>
                    <a:spLocks noChangeShapeType="1"/>
                  </p:cNvSpPr>
                  <p:nvPr/>
                </p:nvSpPr>
                <p:spPr bwMode="auto">
                  <a:xfrm>
                    <a:off x="4922" y="2072"/>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62" name="Line 165"/>
                  <p:cNvSpPr>
                    <a:spLocks noChangeShapeType="1"/>
                  </p:cNvSpPr>
                  <p:nvPr/>
                </p:nvSpPr>
                <p:spPr bwMode="auto">
                  <a:xfrm>
                    <a:off x="5522" y="2096"/>
                    <a:ext cx="1" cy="434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63" name="Line 166"/>
                  <p:cNvSpPr>
                    <a:spLocks noChangeShapeType="1"/>
                  </p:cNvSpPr>
                  <p:nvPr/>
                </p:nvSpPr>
                <p:spPr bwMode="auto">
                  <a:xfrm>
                    <a:off x="6120" y="2106"/>
                    <a:ext cx="1" cy="434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64" name="Line 167"/>
                  <p:cNvSpPr>
                    <a:spLocks noChangeShapeType="1"/>
                  </p:cNvSpPr>
                  <p:nvPr/>
                </p:nvSpPr>
                <p:spPr bwMode="auto">
                  <a:xfrm>
                    <a:off x="6722" y="2108"/>
                    <a:ext cx="2"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65" name="Line 168"/>
                  <p:cNvSpPr>
                    <a:spLocks noChangeShapeType="1"/>
                  </p:cNvSpPr>
                  <p:nvPr/>
                </p:nvSpPr>
                <p:spPr bwMode="auto">
                  <a:xfrm>
                    <a:off x="7323" y="2114"/>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66" name="Line 169"/>
                  <p:cNvSpPr>
                    <a:spLocks noChangeShapeType="1"/>
                  </p:cNvSpPr>
                  <p:nvPr/>
                </p:nvSpPr>
                <p:spPr bwMode="auto">
                  <a:xfrm>
                    <a:off x="2610" y="5886"/>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67" name="Line 170"/>
                  <p:cNvSpPr>
                    <a:spLocks noChangeShapeType="1"/>
                  </p:cNvSpPr>
                  <p:nvPr/>
                </p:nvSpPr>
                <p:spPr bwMode="auto">
                  <a:xfrm>
                    <a:off x="2622" y="5282"/>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68" name="Line 171"/>
                  <p:cNvSpPr>
                    <a:spLocks noChangeShapeType="1"/>
                  </p:cNvSpPr>
                  <p:nvPr/>
                </p:nvSpPr>
                <p:spPr bwMode="auto">
                  <a:xfrm>
                    <a:off x="2610" y="4684"/>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69" name="Line 172"/>
                  <p:cNvSpPr>
                    <a:spLocks noChangeShapeType="1"/>
                  </p:cNvSpPr>
                  <p:nvPr/>
                </p:nvSpPr>
                <p:spPr bwMode="auto">
                  <a:xfrm>
                    <a:off x="2625" y="4085"/>
                    <a:ext cx="4978"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0" name="Line 173"/>
                  <p:cNvSpPr>
                    <a:spLocks noChangeShapeType="1"/>
                  </p:cNvSpPr>
                  <p:nvPr/>
                </p:nvSpPr>
                <p:spPr bwMode="auto">
                  <a:xfrm>
                    <a:off x="2625" y="3482"/>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1" name="Line 174"/>
                  <p:cNvSpPr>
                    <a:spLocks noChangeShapeType="1"/>
                  </p:cNvSpPr>
                  <p:nvPr/>
                </p:nvSpPr>
                <p:spPr bwMode="auto">
                  <a:xfrm>
                    <a:off x="2625" y="2882"/>
                    <a:ext cx="4978"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2" name="Line 175"/>
                  <p:cNvSpPr>
                    <a:spLocks noChangeShapeType="1"/>
                  </p:cNvSpPr>
                  <p:nvPr/>
                </p:nvSpPr>
                <p:spPr bwMode="auto">
                  <a:xfrm>
                    <a:off x="2610" y="2279"/>
                    <a:ext cx="4978"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3" name="Line 176"/>
                  <p:cNvSpPr>
                    <a:spLocks noChangeShapeType="1"/>
                  </p:cNvSpPr>
                  <p:nvPr/>
                </p:nvSpPr>
                <p:spPr bwMode="auto">
                  <a:xfrm>
                    <a:off x="2610" y="6006"/>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4" name="Line 177"/>
                  <p:cNvSpPr>
                    <a:spLocks noChangeShapeType="1"/>
                  </p:cNvSpPr>
                  <p:nvPr/>
                </p:nvSpPr>
                <p:spPr bwMode="auto">
                  <a:xfrm>
                    <a:off x="2628" y="5402"/>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5" name="Line 178"/>
                  <p:cNvSpPr>
                    <a:spLocks noChangeShapeType="1"/>
                  </p:cNvSpPr>
                  <p:nvPr/>
                </p:nvSpPr>
                <p:spPr bwMode="auto">
                  <a:xfrm>
                    <a:off x="2610" y="4804"/>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6" name="Line 179"/>
                  <p:cNvSpPr>
                    <a:spLocks noChangeShapeType="1"/>
                  </p:cNvSpPr>
                  <p:nvPr/>
                </p:nvSpPr>
                <p:spPr bwMode="auto">
                  <a:xfrm>
                    <a:off x="2625" y="4205"/>
                    <a:ext cx="4978"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7" name="Line 180"/>
                  <p:cNvSpPr>
                    <a:spLocks noChangeShapeType="1"/>
                  </p:cNvSpPr>
                  <p:nvPr/>
                </p:nvSpPr>
                <p:spPr bwMode="auto">
                  <a:xfrm>
                    <a:off x="2625" y="3602"/>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8" name="Line 181"/>
                  <p:cNvSpPr>
                    <a:spLocks noChangeShapeType="1"/>
                  </p:cNvSpPr>
                  <p:nvPr/>
                </p:nvSpPr>
                <p:spPr bwMode="auto">
                  <a:xfrm>
                    <a:off x="2625" y="3005"/>
                    <a:ext cx="4978"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9" name="Line 182"/>
                  <p:cNvSpPr>
                    <a:spLocks noChangeShapeType="1"/>
                  </p:cNvSpPr>
                  <p:nvPr/>
                </p:nvSpPr>
                <p:spPr bwMode="auto">
                  <a:xfrm>
                    <a:off x="2610" y="2399"/>
                    <a:ext cx="4978"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80" name="Line 183"/>
                  <p:cNvSpPr>
                    <a:spLocks noChangeShapeType="1"/>
                  </p:cNvSpPr>
                  <p:nvPr/>
                </p:nvSpPr>
                <p:spPr bwMode="auto">
                  <a:xfrm>
                    <a:off x="2610" y="6123"/>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81" name="Line 184"/>
                  <p:cNvSpPr>
                    <a:spLocks noChangeShapeType="1"/>
                  </p:cNvSpPr>
                  <p:nvPr/>
                </p:nvSpPr>
                <p:spPr bwMode="auto">
                  <a:xfrm>
                    <a:off x="2640" y="5525"/>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82" name="Line 185"/>
                  <p:cNvSpPr>
                    <a:spLocks noChangeShapeType="1"/>
                  </p:cNvSpPr>
                  <p:nvPr/>
                </p:nvSpPr>
                <p:spPr bwMode="auto">
                  <a:xfrm>
                    <a:off x="2610" y="4921"/>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83" name="Line 186"/>
                  <p:cNvSpPr>
                    <a:spLocks noChangeShapeType="1"/>
                  </p:cNvSpPr>
                  <p:nvPr/>
                </p:nvSpPr>
                <p:spPr bwMode="auto">
                  <a:xfrm>
                    <a:off x="2625" y="4322"/>
                    <a:ext cx="4978"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84" name="Line 187"/>
                  <p:cNvSpPr>
                    <a:spLocks noChangeShapeType="1"/>
                  </p:cNvSpPr>
                  <p:nvPr/>
                </p:nvSpPr>
                <p:spPr bwMode="auto">
                  <a:xfrm>
                    <a:off x="2625" y="3719"/>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85" name="Line 188"/>
                  <p:cNvSpPr>
                    <a:spLocks noChangeShapeType="1"/>
                  </p:cNvSpPr>
                  <p:nvPr/>
                </p:nvSpPr>
                <p:spPr bwMode="auto">
                  <a:xfrm>
                    <a:off x="2625" y="3125"/>
                    <a:ext cx="4978"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86" name="Line 189"/>
                  <p:cNvSpPr>
                    <a:spLocks noChangeShapeType="1"/>
                  </p:cNvSpPr>
                  <p:nvPr/>
                </p:nvSpPr>
                <p:spPr bwMode="auto">
                  <a:xfrm>
                    <a:off x="2610" y="2516"/>
                    <a:ext cx="4978"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87" name="Line 190"/>
                  <p:cNvSpPr>
                    <a:spLocks noChangeShapeType="1"/>
                  </p:cNvSpPr>
                  <p:nvPr/>
                </p:nvSpPr>
                <p:spPr bwMode="auto">
                  <a:xfrm>
                    <a:off x="2607" y="6243"/>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88" name="Line 191"/>
                  <p:cNvSpPr>
                    <a:spLocks noChangeShapeType="1"/>
                  </p:cNvSpPr>
                  <p:nvPr/>
                </p:nvSpPr>
                <p:spPr bwMode="auto">
                  <a:xfrm>
                    <a:off x="2637" y="5645"/>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89" name="Line 192"/>
                  <p:cNvSpPr>
                    <a:spLocks noChangeShapeType="1"/>
                  </p:cNvSpPr>
                  <p:nvPr/>
                </p:nvSpPr>
                <p:spPr bwMode="auto">
                  <a:xfrm>
                    <a:off x="2607" y="5041"/>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90" name="Line 193"/>
                  <p:cNvSpPr>
                    <a:spLocks noChangeShapeType="1"/>
                  </p:cNvSpPr>
                  <p:nvPr/>
                </p:nvSpPr>
                <p:spPr bwMode="auto">
                  <a:xfrm>
                    <a:off x="2622" y="4442"/>
                    <a:ext cx="4978"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91" name="Line 194"/>
                  <p:cNvSpPr>
                    <a:spLocks noChangeShapeType="1"/>
                  </p:cNvSpPr>
                  <p:nvPr/>
                </p:nvSpPr>
                <p:spPr bwMode="auto">
                  <a:xfrm>
                    <a:off x="2622" y="3839"/>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92" name="Line 195"/>
                  <p:cNvSpPr>
                    <a:spLocks noChangeShapeType="1"/>
                  </p:cNvSpPr>
                  <p:nvPr/>
                </p:nvSpPr>
                <p:spPr bwMode="auto">
                  <a:xfrm>
                    <a:off x="2622" y="3245"/>
                    <a:ext cx="4978"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93" name="Line 196"/>
                  <p:cNvSpPr>
                    <a:spLocks noChangeShapeType="1"/>
                  </p:cNvSpPr>
                  <p:nvPr/>
                </p:nvSpPr>
                <p:spPr bwMode="auto">
                  <a:xfrm>
                    <a:off x="2607" y="2636"/>
                    <a:ext cx="4978"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70710" name="Object 197"/>
                <p:cNvGraphicFramePr>
                  <a:graphicFrameLocks noChangeAspect="1"/>
                </p:cNvGraphicFramePr>
                <p:nvPr/>
              </p:nvGraphicFramePr>
              <p:xfrm>
                <a:off x="2520" y="1676"/>
                <a:ext cx="540" cy="246"/>
              </p:xfrm>
              <a:graphic>
                <a:graphicData uri="http://schemas.openxmlformats.org/presentationml/2006/ole">
                  <mc:AlternateContent xmlns:mc="http://schemas.openxmlformats.org/markup-compatibility/2006">
                    <mc:Choice xmlns:v="urn:schemas-microsoft-com:vml" Requires="v">
                      <p:oleObj spid="_x0000_s374625" name="Equation" r:id="rId31" imgW="406224" imgH="228501" progId="Equation.DSMT4">
                        <p:embed/>
                      </p:oleObj>
                    </mc:Choice>
                    <mc:Fallback>
                      <p:oleObj name="Equation" r:id="rId31" imgW="406224" imgH="228501" progId="Equation.DSMT4">
                        <p:embed/>
                        <p:pic>
                          <p:nvPicPr>
                            <p:cNvPr id="0" name="Object 19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520" y="1676"/>
                              <a:ext cx="540"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0711" name="Group 198"/>
                <p:cNvGrpSpPr>
                  <a:grpSpLocks/>
                </p:cNvGrpSpPr>
                <p:nvPr/>
              </p:nvGrpSpPr>
              <p:grpSpPr bwMode="auto">
                <a:xfrm>
                  <a:off x="6660" y="5420"/>
                  <a:ext cx="964" cy="311"/>
                  <a:chOff x="4464" y="3264"/>
                  <a:chExt cx="1024" cy="360"/>
                </a:xfrm>
              </p:grpSpPr>
              <p:graphicFrame>
                <p:nvGraphicFramePr>
                  <p:cNvPr id="70715" name="Object 199"/>
                  <p:cNvGraphicFramePr>
                    <a:graphicFrameLocks noChangeAspect="1"/>
                  </p:cNvGraphicFramePr>
                  <p:nvPr/>
                </p:nvGraphicFramePr>
                <p:xfrm>
                  <a:off x="4560" y="3264"/>
                  <a:ext cx="928" cy="360"/>
                </p:xfrm>
                <a:graphic>
                  <a:graphicData uri="http://schemas.openxmlformats.org/presentationml/2006/ole">
                    <mc:AlternateContent xmlns:mc="http://schemas.openxmlformats.org/markup-compatibility/2006">
                      <mc:Choice xmlns:v="urn:schemas-microsoft-com:vml" Requires="v">
                        <p:oleObj spid="_x0000_s374626" name="Equation" r:id="rId33" imgW="533169" imgH="203112" progId="Equation.DSMT4">
                          <p:embed/>
                        </p:oleObj>
                      </mc:Choice>
                      <mc:Fallback>
                        <p:oleObj name="Equation" r:id="rId33" imgW="533169" imgH="203112" progId="Equation.DSMT4">
                          <p:embed/>
                          <p:pic>
                            <p:nvPicPr>
                              <p:cNvPr id="0" name="Object 199"/>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560" y="3264"/>
                                <a:ext cx="928"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716" name="Object 200"/>
                  <p:cNvGraphicFramePr>
                    <a:graphicFrameLocks noChangeAspect="1"/>
                  </p:cNvGraphicFramePr>
                  <p:nvPr/>
                </p:nvGraphicFramePr>
                <p:xfrm>
                  <a:off x="4464" y="3360"/>
                  <a:ext cx="168" cy="176"/>
                </p:xfrm>
                <a:graphic>
                  <a:graphicData uri="http://schemas.openxmlformats.org/presentationml/2006/ole">
                    <mc:AlternateContent xmlns:mc="http://schemas.openxmlformats.org/markup-compatibility/2006">
                      <mc:Choice xmlns:v="urn:schemas-microsoft-com:vml" Requires="v">
                        <p:oleObj spid="_x0000_s374627" name="Equation" r:id="rId35" imgW="126835" imgH="139518" progId="Equation.DSMT4">
                          <p:embed/>
                        </p:oleObj>
                      </mc:Choice>
                      <mc:Fallback>
                        <p:oleObj name="Equation" r:id="rId35" imgW="126835" imgH="139518" progId="Equation.DSMT4">
                          <p:embed/>
                          <p:pic>
                            <p:nvPicPr>
                              <p:cNvPr id="0" name="Object 200"/>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464" y="3360"/>
                                <a:ext cx="168"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0712" name="Object 201"/>
                <p:cNvGraphicFramePr>
                  <a:graphicFrameLocks noChangeAspect="1"/>
                </p:cNvGraphicFramePr>
                <p:nvPr/>
              </p:nvGraphicFramePr>
              <p:xfrm>
                <a:off x="2700" y="4252"/>
                <a:ext cx="316" cy="183"/>
              </p:xfrm>
              <a:graphic>
                <a:graphicData uri="http://schemas.openxmlformats.org/presentationml/2006/ole">
                  <mc:AlternateContent xmlns:mc="http://schemas.openxmlformats.org/markup-compatibility/2006">
                    <mc:Choice xmlns:v="urn:schemas-microsoft-com:vml" Requires="v">
                      <p:oleObj spid="_x0000_s374628" name="Equation" r:id="rId37" imgW="317087" imgH="177569" progId="Equation.DSMT4">
                        <p:embed/>
                      </p:oleObj>
                    </mc:Choice>
                    <mc:Fallback>
                      <p:oleObj name="Equation" r:id="rId37" imgW="317087" imgH="177569" progId="Equation.DSMT4">
                        <p:embed/>
                        <p:pic>
                          <p:nvPicPr>
                            <p:cNvPr id="0" name="Object 20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700" y="4252"/>
                              <a:ext cx="316"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713" name="Object 202"/>
                <p:cNvGraphicFramePr>
                  <a:graphicFrameLocks noChangeAspect="1"/>
                </p:cNvGraphicFramePr>
                <p:nvPr/>
              </p:nvGraphicFramePr>
              <p:xfrm>
                <a:off x="2700" y="3236"/>
                <a:ext cx="317" cy="183"/>
              </p:xfrm>
              <a:graphic>
                <a:graphicData uri="http://schemas.openxmlformats.org/presentationml/2006/ole">
                  <mc:AlternateContent xmlns:mc="http://schemas.openxmlformats.org/markup-compatibility/2006">
                    <mc:Choice xmlns:v="urn:schemas-microsoft-com:vml" Requires="v">
                      <p:oleObj spid="_x0000_s374629" name="Equation" r:id="rId39" imgW="317087" imgH="177569" progId="Equation.DSMT4">
                        <p:embed/>
                      </p:oleObj>
                    </mc:Choice>
                    <mc:Fallback>
                      <p:oleObj name="Equation" r:id="rId39" imgW="317087" imgH="177569" progId="Equation.DSMT4">
                        <p:embed/>
                        <p:pic>
                          <p:nvPicPr>
                            <p:cNvPr id="0" name="Object 202"/>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700" y="3236"/>
                              <a:ext cx="317"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714" name="Object 203"/>
                <p:cNvGraphicFramePr>
                  <a:graphicFrameLocks noChangeAspect="1"/>
                </p:cNvGraphicFramePr>
                <p:nvPr/>
              </p:nvGraphicFramePr>
              <p:xfrm>
                <a:off x="5492" y="5469"/>
                <a:ext cx="316" cy="183"/>
              </p:xfrm>
              <a:graphic>
                <a:graphicData uri="http://schemas.openxmlformats.org/presentationml/2006/ole">
                  <mc:AlternateContent xmlns:mc="http://schemas.openxmlformats.org/markup-compatibility/2006">
                    <mc:Choice xmlns:v="urn:schemas-microsoft-com:vml" Requires="v">
                      <p:oleObj spid="_x0000_s374630" name="Equation" r:id="rId41" imgW="317087" imgH="177569" progId="Equation.DSMT4">
                        <p:embed/>
                      </p:oleObj>
                    </mc:Choice>
                    <mc:Fallback>
                      <p:oleObj name="Equation" r:id="rId41" imgW="317087" imgH="177569" progId="Equation.DSMT4">
                        <p:embed/>
                        <p:pic>
                          <p:nvPicPr>
                            <p:cNvPr id="0" name="Object 20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492" y="5469"/>
                              <a:ext cx="316"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70700" name="Object 204"/>
              <p:cNvGraphicFramePr>
                <a:graphicFrameLocks noChangeAspect="1"/>
              </p:cNvGraphicFramePr>
              <p:nvPr/>
            </p:nvGraphicFramePr>
            <p:xfrm>
              <a:off x="4876" y="3727"/>
              <a:ext cx="113" cy="117"/>
            </p:xfrm>
            <a:graphic>
              <a:graphicData uri="http://schemas.openxmlformats.org/presentationml/2006/ole">
                <mc:AlternateContent xmlns:mc="http://schemas.openxmlformats.org/markup-compatibility/2006">
                  <mc:Choice xmlns:v="urn:schemas-microsoft-com:vml" Requires="v">
                    <p:oleObj spid="_x0000_s374631" name="Equation" r:id="rId43" imgW="114102" imgH="126780" progId="Equation.DSMT4">
                      <p:embed/>
                    </p:oleObj>
                  </mc:Choice>
                  <mc:Fallback>
                    <p:oleObj name="Equation" r:id="rId43" imgW="114102" imgH="126780" progId="Equation.DSMT4">
                      <p:embed/>
                      <p:pic>
                        <p:nvPicPr>
                          <p:cNvPr id="0" name="Object 204"/>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876" y="3727"/>
                            <a:ext cx="113"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
        <p:nvSpPr>
          <p:cNvPr id="296141" name="Text Box 205"/>
          <p:cNvSpPr txBox="1">
            <a:spLocks noChangeArrowheads="1"/>
          </p:cNvSpPr>
          <p:nvPr/>
        </p:nvSpPr>
        <p:spPr bwMode="auto">
          <a:xfrm>
            <a:off x="7248526" y="1984376"/>
            <a:ext cx="3419475"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i="0">
                <a:solidFill>
                  <a:srgbClr val="FF0000"/>
                </a:solidFill>
              </a:rPr>
              <a:t>画出拟合直线；找出两个拟合直线上的点</a:t>
            </a:r>
            <a:r>
              <a:rPr lang="en-US" altLang="zh-CN" b="1" i="0">
                <a:solidFill>
                  <a:srgbClr val="FF0000"/>
                </a:solidFill>
              </a:rPr>
              <a:t>(0.835,  6.40), (0.575, 5.76)</a:t>
            </a:r>
            <a:r>
              <a:rPr lang="zh-CN" altLang="en-US" b="1" i="0">
                <a:solidFill>
                  <a:srgbClr val="FF0000"/>
                </a:solidFill>
              </a:rPr>
              <a:t>。</a:t>
            </a:r>
            <a:r>
              <a:rPr lang="zh-CN" altLang="en-US" b="1" i="0">
                <a:solidFill>
                  <a:srgbClr val="FF0000"/>
                </a:solidFill>
                <a:cs typeface="Times New Roman" panose="02020603050405020304" pitchFamily="18" charset="0"/>
              </a:rPr>
              <a:t>求斜率</a:t>
            </a:r>
            <a:r>
              <a:rPr lang="zh-CN" altLang="en-US" b="1" i="0"/>
              <a:t> </a:t>
            </a:r>
          </a:p>
        </p:txBody>
      </p:sp>
      <p:graphicFrame>
        <p:nvGraphicFramePr>
          <p:cNvPr id="296142" name="Object 206"/>
          <p:cNvGraphicFramePr>
            <a:graphicFrameLocks noChangeAspect="1"/>
          </p:cNvGraphicFramePr>
          <p:nvPr/>
        </p:nvGraphicFramePr>
        <p:xfrm>
          <a:off x="7319964" y="3644901"/>
          <a:ext cx="2255837" cy="1528763"/>
        </p:xfrm>
        <a:graphic>
          <a:graphicData uri="http://schemas.openxmlformats.org/presentationml/2006/ole">
            <mc:AlternateContent xmlns:mc="http://schemas.openxmlformats.org/markup-compatibility/2006">
              <mc:Choice xmlns:v="urn:schemas-microsoft-com:vml" Requires="v">
                <p:oleObj spid="_x0000_s374632" name="Equation" r:id="rId45" imgW="901309" imgH="609336" progId="Equation.DSMT4">
                  <p:embed/>
                </p:oleObj>
              </mc:Choice>
              <mc:Fallback>
                <p:oleObj name="Equation" r:id="rId45" imgW="901309" imgH="609336" progId="Equation.DSMT4">
                  <p:embed/>
                  <p:pic>
                    <p:nvPicPr>
                      <p:cNvPr id="0" name="Object 206"/>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7319964" y="3644901"/>
                        <a:ext cx="2255837"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6144" name="Object 208"/>
          <p:cNvGraphicFramePr>
            <a:graphicFrameLocks noChangeAspect="1"/>
          </p:cNvGraphicFramePr>
          <p:nvPr/>
        </p:nvGraphicFramePr>
        <p:xfrm>
          <a:off x="7326314" y="5300664"/>
          <a:ext cx="2801937" cy="1081087"/>
        </p:xfrm>
        <a:graphic>
          <a:graphicData uri="http://schemas.openxmlformats.org/presentationml/2006/ole">
            <mc:AlternateContent xmlns:mc="http://schemas.openxmlformats.org/markup-compatibility/2006">
              <mc:Choice xmlns:v="urn:schemas-microsoft-com:vml" Requires="v">
                <p:oleObj spid="_x0000_s374633" name="Equation" r:id="rId47" imgW="1117600" imgH="431800" progId="Equation.DSMT4">
                  <p:embed/>
                </p:oleObj>
              </mc:Choice>
              <mc:Fallback>
                <p:oleObj name="Equation" r:id="rId47" imgW="1117600" imgH="431800" progId="Equation.DSMT4">
                  <p:embed/>
                  <p:pic>
                    <p:nvPicPr>
                      <p:cNvPr id="0" name="Object 208"/>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7326314" y="5300664"/>
                        <a:ext cx="2801937" cy="108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730"/>
                                        </p:tgtEl>
                                        <p:attrNameLst>
                                          <p:attrName>style.visibility</p:attrName>
                                        </p:attrNameLst>
                                      </p:cBhvr>
                                      <p:to>
                                        <p:strVal val="visible"/>
                                      </p:to>
                                    </p:set>
                                    <p:anim calcmode="lin" valueType="num">
                                      <p:cBhvr additive="base">
                                        <p:cTn id="7" dur="500" fill="hold"/>
                                        <p:tgtEl>
                                          <p:spTgt spid="73730"/>
                                        </p:tgtEl>
                                        <p:attrNameLst>
                                          <p:attrName>ppt_x</p:attrName>
                                        </p:attrNameLst>
                                      </p:cBhvr>
                                      <p:tavLst>
                                        <p:tav tm="0">
                                          <p:val>
                                            <p:strVal val="#ppt_x"/>
                                          </p:val>
                                        </p:tav>
                                        <p:tav tm="100000">
                                          <p:val>
                                            <p:strVal val="#ppt_x"/>
                                          </p:val>
                                        </p:tav>
                                      </p:tavLst>
                                    </p:anim>
                                    <p:anim calcmode="lin" valueType="num">
                                      <p:cBhvr additive="base">
                                        <p:cTn id="8" dur="500" fill="hold"/>
                                        <p:tgtEl>
                                          <p:spTgt spid="7373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73731"/>
                                        </p:tgtEl>
                                        <p:attrNameLst>
                                          <p:attrName>style.visibility</p:attrName>
                                        </p:attrNameLst>
                                      </p:cBhvr>
                                      <p:to>
                                        <p:strVal val="visible"/>
                                      </p:to>
                                    </p:set>
                                    <p:animEffect transition="in" filter="fade">
                                      <p:cBhvr>
                                        <p:cTn id="13" dur="1000"/>
                                        <p:tgtEl>
                                          <p:spTgt spid="73731"/>
                                        </p:tgtEl>
                                      </p:cBhvr>
                                    </p:animEffect>
                                    <p:anim calcmode="lin" valueType="num">
                                      <p:cBhvr>
                                        <p:cTn id="14" dur="1000" fill="hold"/>
                                        <p:tgtEl>
                                          <p:spTgt spid="73731"/>
                                        </p:tgtEl>
                                        <p:attrNameLst>
                                          <p:attrName>ppt_x</p:attrName>
                                        </p:attrNameLst>
                                      </p:cBhvr>
                                      <p:tavLst>
                                        <p:tav tm="0">
                                          <p:val>
                                            <p:strVal val="#ppt_x"/>
                                          </p:val>
                                        </p:tav>
                                        <p:tav tm="100000">
                                          <p:val>
                                            <p:strVal val="#ppt_x"/>
                                          </p:val>
                                        </p:tav>
                                      </p:tavLst>
                                    </p:anim>
                                    <p:anim calcmode="lin" valueType="num">
                                      <p:cBhvr>
                                        <p:cTn id="15" dur="1000" fill="hold"/>
                                        <p:tgtEl>
                                          <p:spTgt spid="73731"/>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73732"/>
                                        </p:tgtEl>
                                        <p:attrNameLst>
                                          <p:attrName>style.visibility</p:attrName>
                                        </p:attrNameLst>
                                      </p:cBhvr>
                                      <p:to>
                                        <p:strVal val="visible"/>
                                      </p:to>
                                    </p:set>
                                    <p:animEffect transition="in" filter="fade">
                                      <p:cBhvr>
                                        <p:cTn id="18" dur="1000"/>
                                        <p:tgtEl>
                                          <p:spTgt spid="73732"/>
                                        </p:tgtEl>
                                      </p:cBhvr>
                                    </p:animEffect>
                                    <p:anim calcmode="lin" valueType="num">
                                      <p:cBhvr>
                                        <p:cTn id="19" dur="1000" fill="hold"/>
                                        <p:tgtEl>
                                          <p:spTgt spid="73732"/>
                                        </p:tgtEl>
                                        <p:attrNameLst>
                                          <p:attrName>ppt_x</p:attrName>
                                        </p:attrNameLst>
                                      </p:cBhvr>
                                      <p:tavLst>
                                        <p:tav tm="0">
                                          <p:val>
                                            <p:strVal val="#ppt_x"/>
                                          </p:val>
                                        </p:tav>
                                        <p:tav tm="100000">
                                          <p:val>
                                            <p:strVal val="#ppt_x"/>
                                          </p:val>
                                        </p:tav>
                                      </p:tavLst>
                                    </p:anim>
                                    <p:anim calcmode="lin" valueType="num">
                                      <p:cBhvr>
                                        <p:cTn id="20" dur="1000" fill="hold"/>
                                        <p:tgtEl>
                                          <p:spTgt spid="7373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96031"/>
                                        </p:tgtEl>
                                        <p:attrNameLst>
                                          <p:attrName>style.visibility</p:attrName>
                                        </p:attrNameLst>
                                      </p:cBhvr>
                                      <p:to>
                                        <p:strVal val="visible"/>
                                      </p:to>
                                    </p:set>
                                    <p:animEffect transition="in" filter="fade">
                                      <p:cBhvr>
                                        <p:cTn id="23" dur="1000"/>
                                        <p:tgtEl>
                                          <p:spTgt spid="296031"/>
                                        </p:tgtEl>
                                      </p:cBhvr>
                                    </p:animEffect>
                                    <p:anim calcmode="lin" valueType="num">
                                      <p:cBhvr>
                                        <p:cTn id="24" dur="1000" fill="hold"/>
                                        <p:tgtEl>
                                          <p:spTgt spid="296031"/>
                                        </p:tgtEl>
                                        <p:attrNameLst>
                                          <p:attrName>ppt_x</p:attrName>
                                        </p:attrNameLst>
                                      </p:cBhvr>
                                      <p:tavLst>
                                        <p:tav tm="0">
                                          <p:val>
                                            <p:strVal val="#ppt_x"/>
                                          </p:val>
                                        </p:tav>
                                        <p:tav tm="100000">
                                          <p:val>
                                            <p:strVal val="#ppt_x"/>
                                          </p:val>
                                        </p:tav>
                                      </p:tavLst>
                                    </p:anim>
                                    <p:anim calcmode="lin" valueType="num">
                                      <p:cBhvr>
                                        <p:cTn id="25" dur="1000" fill="hold"/>
                                        <p:tgtEl>
                                          <p:spTgt spid="296031"/>
                                        </p:tgtEl>
                                        <p:attrNameLst>
                                          <p:attrName>ppt_y</p:attrName>
                                        </p:attrNameLst>
                                      </p:cBhvr>
                                      <p:tavLst>
                                        <p:tav tm="0">
                                          <p:val>
                                            <p:strVal val="#ppt_y+.1"/>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ppt_x"/>
                                          </p:val>
                                        </p:tav>
                                        <p:tav tm="100000">
                                          <p:val>
                                            <p:strVal val="#ppt_x"/>
                                          </p:val>
                                        </p:tav>
                                      </p:tavLst>
                                    </p:anim>
                                    <p:anim calcmode="lin" valueType="num">
                                      <p:cBhvr additive="base">
                                        <p:cTn id="3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296141"/>
                                        </p:tgtEl>
                                        <p:attrNameLst>
                                          <p:attrName>style.visibility</p:attrName>
                                        </p:attrNameLst>
                                      </p:cBhvr>
                                      <p:to>
                                        <p:strVal val="visible"/>
                                      </p:to>
                                    </p:set>
                                    <p:animEffect transition="in" filter="wheel(1)">
                                      <p:cBhvr>
                                        <p:cTn id="36" dur="2000"/>
                                        <p:tgtEl>
                                          <p:spTgt spid="29614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4" presetClass="entr" presetSubtype="10" fill="hold" nodeType="clickEffect">
                                  <p:stCondLst>
                                    <p:cond delay="0"/>
                                  </p:stCondLst>
                                  <p:childTnLst>
                                    <p:set>
                                      <p:cBhvr>
                                        <p:cTn id="40" dur="1" fill="hold">
                                          <p:stCondLst>
                                            <p:cond delay="0"/>
                                          </p:stCondLst>
                                        </p:cTn>
                                        <p:tgtEl>
                                          <p:spTgt spid="296142"/>
                                        </p:tgtEl>
                                        <p:attrNameLst>
                                          <p:attrName>style.visibility</p:attrName>
                                        </p:attrNameLst>
                                      </p:cBhvr>
                                      <p:to>
                                        <p:strVal val="visible"/>
                                      </p:to>
                                    </p:set>
                                    <p:animEffect transition="in" filter="randombar(horizontal)">
                                      <p:cBhvr>
                                        <p:cTn id="41" dur="500"/>
                                        <p:tgtEl>
                                          <p:spTgt spid="29614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6" presetClass="entr" presetSubtype="16" fill="hold" nodeType="clickEffect">
                                  <p:stCondLst>
                                    <p:cond delay="0"/>
                                  </p:stCondLst>
                                  <p:childTnLst>
                                    <p:set>
                                      <p:cBhvr>
                                        <p:cTn id="45" dur="1" fill="hold">
                                          <p:stCondLst>
                                            <p:cond delay="0"/>
                                          </p:stCondLst>
                                        </p:cTn>
                                        <p:tgtEl>
                                          <p:spTgt spid="296144"/>
                                        </p:tgtEl>
                                        <p:attrNameLst>
                                          <p:attrName>style.visibility</p:attrName>
                                        </p:attrNameLst>
                                      </p:cBhvr>
                                      <p:to>
                                        <p:strVal val="visible"/>
                                      </p:to>
                                    </p:set>
                                    <p:animEffect transition="in" filter="circle(in)">
                                      <p:cBhvr>
                                        <p:cTn id="46" dur="2000"/>
                                        <p:tgtEl>
                                          <p:spTgt spid="296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p:bldP spid="296141" grpId="0"/>
    </p:bld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82" name="Rectangle 5"/>
          <p:cNvSpPr>
            <a:spLocks noChangeArrowheads="1"/>
          </p:cNvSpPr>
          <p:nvPr/>
        </p:nvSpPr>
        <p:spPr bwMode="auto">
          <a:xfrm>
            <a:off x="4486276" y="2911476"/>
            <a:ext cx="18473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1683" name="Rectangle 6"/>
          <p:cNvSpPr>
            <a:spLocks noChangeArrowheads="1"/>
          </p:cNvSpPr>
          <p:nvPr/>
        </p:nvSpPr>
        <p:spPr bwMode="auto">
          <a:xfrm>
            <a:off x="4486276" y="2911476"/>
            <a:ext cx="18473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71684" name="Group 30"/>
          <p:cNvGrpSpPr>
            <a:grpSpLocks noChangeAspect="1"/>
          </p:cNvGrpSpPr>
          <p:nvPr/>
        </p:nvGrpSpPr>
        <p:grpSpPr bwMode="auto">
          <a:xfrm>
            <a:off x="1631950" y="1951038"/>
            <a:ext cx="5759450" cy="4646612"/>
            <a:chOff x="2520" y="1520"/>
            <a:chExt cx="5220" cy="4212"/>
          </a:xfrm>
        </p:grpSpPr>
        <p:sp>
          <p:nvSpPr>
            <p:cNvPr id="71689" name="AutoShape 31"/>
            <p:cNvSpPr>
              <a:spLocks noChangeAspect="1" noChangeArrowheads="1"/>
            </p:cNvSpPr>
            <p:nvPr/>
          </p:nvSpPr>
          <p:spPr bwMode="auto">
            <a:xfrm>
              <a:off x="2520" y="1520"/>
              <a:ext cx="5220" cy="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71690" name="Group 32"/>
            <p:cNvGrpSpPr>
              <a:grpSpLocks/>
            </p:cNvGrpSpPr>
            <p:nvPr/>
          </p:nvGrpSpPr>
          <p:grpSpPr bwMode="auto">
            <a:xfrm>
              <a:off x="2520" y="1676"/>
              <a:ext cx="5104" cy="4055"/>
              <a:chOff x="2520" y="1676"/>
              <a:chExt cx="5104" cy="4055"/>
            </a:xfrm>
          </p:grpSpPr>
          <p:graphicFrame>
            <p:nvGraphicFramePr>
              <p:cNvPr id="71691" name="Object 33"/>
              <p:cNvGraphicFramePr>
                <a:graphicFrameLocks noChangeAspect="1"/>
              </p:cNvGraphicFramePr>
              <p:nvPr/>
            </p:nvGraphicFramePr>
            <p:xfrm>
              <a:off x="5868" y="2876"/>
              <a:ext cx="114" cy="117"/>
            </p:xfrm>
            <a:graphic>
              <a:graphicData uri="http://schemas.openxmlformats.org/presentationml/2006/ole">
                <mc:AlternateContent xmlns:mc="http://schemas.openxmlformats.org/markup-compatibility/2006">
                  <mc:Choice xmlns:v="urn:schemas-microsoft-com:vml" Requires="v">
                    <p:oleObj spid="_x0000_s390583" name="Equation" r:id="rId3" imgW="114102" imgH="126780" progId="Equation.DSMT4">
                      <p:embed/>
                    </p:oleObj>
                  </mc:Choice>
                  <mc:Fallback>
                    <p:oleObj name="Equation" r:id="rId3" imgW="114102" imgH="126780" progId="Equation.DSMT4">
                      <p:embed/>
                      <p:pic>
                        <p:nvPicPr>
                          <p:cNvPr id="0"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 y="2876"/>
                            <a:ext cx="114"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692" name="Object 34"/>
              <p:cNvGraphicFramePr>
                <a:graphicFrameLocks noChangeAspect="1"/>
              </p:cNvGraphicFramePr>
              <p:nvPr/>
            </p:nvGraphicFramePr>
            <p:xfrm>
              <a:off x="4264" y="4132"/>
              <a:ext cx="113" cy="117"/>
            </p:xfrm>
            <a:graphic>
              <a:graphicData uri="http://schemas.openxmlformats.org/presentationml/2006/ole">
                <mc:AlternateContent xmlns:mc="http://schemas.openxmlformats.org/markup-compatibility/2006">
                  <mc:Choice xmlns:v="urn:schemas-microsoft-com:vml" Requires="v">
                    <p:oleObj spid="_x0000_s390584" name="Equation" r:id="rId5" imgW="114102" imgH="126780" progId="Equation.DSMT4">
                      <p:embed/>
                    </p:oleObj>
                  </mc:Choice>
                  <mc:Fallback>
                    <p:oleObj name="Equation" r:id="rId5" imgW="114102" imgH="126780" progId="Equation.DSMT4">
                      <p:embed/>
                      <p:pic>
                        <p:nvPicPr>
                          <p:cNvPr id="0" name="Object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4" y="4132"/>
                            <a:ext cx="113"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693" name="Object 35"/>
              <p:cNvGraphicFramePr>
                <a:graphicFrameLocks noChangeAspect="1"/>
              </p:cNvGraphicFramePr>
              <p:nvPr/>
            </p:nvGraphicFramePr>
            <p:xfrm>
              <a:off x="3648" y="4599"/>
              <a:ext cx="114" cy="117"/>
            </p:xfrm>
            <a:graphic>
              <a:graphicData uri="http://schemas.openxmlformats.org/presentationml/2006/ole">
                <mc:AlternateContent xmlns:mc="http://schemas.openxmlformats.org/markup-compatibility/2006">
                  <mc:Choice xmlns:v="urn:schemas-microsoft-com:vml" Requires="v">
                    <p:oleObj spid="_x0000_s390585" name="Equation" r:id="rId7" imgW="114102" imgH="126780" progId="Equation.DSMT4">
                      <p:embed/>
                    </p:oleObj>
                  </mc:Choice>
                  <mc:Fallback>
                    <p:oleObj name="Equation" r:id="rId7" imgW="114102" imgH="126780" progId="Equation.DSMT4">
                      <p:embed/>
                      <p:pic>
                        <p:nvPicPr>
                          <p:cNvPr id="0" name="Object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8" y="4599"/>
                            <a:ext cx="114"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694" name="Object 36"/>
              <p:cNvGraphicFramePr>
                <a:graphicFrameLocks noChangeAspect="1"/>
              </p:cNvGraphicFramePr>
              <p:nvPr/>
            </p:nvGraphicFramePr>
            <p:xfrm>
              <a:off x="5344" y="3220"/>
              <a:ext cx="113" cy="117"/>
            </p:xfrm>
            <a:graphic>
              <a:graphicData uri="http://schemas.openxmlformats.org/presentationml/2006/ole">
                <mc:AlternateContent xmlns:mc="http://schemas.openxmlformats.org/markup-compatibility/2006">
                  <mc:Choice xmlns:v="urn:schemas-microsoft-com:vml" Requires="v">
                    <p:oleObj spid="_x0000_s390586" name="Equation" r:id="rId9" imgW="114102" imgH="126780" progId="Equation.DSMT4">
                      <p:embed/>
                    </p:oleObj>
                  </mc:Choice>
                  <mc:Fallback>
                    <p:oleObj name="Equation" r:id="rId9" imgW="114102" imgH="126780" progId="Equation.DSMT4">
                      <p:embed/>
                      <p:pic>
                        <p:nvPicPr>
                          <p:cNvPr id="0" name="Object 3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44" y="3220"/>
                            <a:ext cx="113"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1695" name="Group 37"/>
              <p:cNvGrpSpPr>
                <a:grpSpLocks/>
              </p:cNvGrpSpPr>
              <p:nvPr/>
            </p:nvGrpSpPr>
            <p:grpSpPr bwMode="auto">
              <a:xfrm>
                <a:off x="5604" y="3074"/>
                <a:ext cx="106" cy="154"/>
                <a:chOff x="7257" y="12729"/>
                <a:chExt cx="105" cy="99"/>
              </a:xfrm>
            </p:grpSpPr>
            <p:sp>
              <p:nvSpPr>
                <p:cNvPr id="71795" name="Line 38"/>
                <p:cNvSpPr>
                  <a:spLocks noChangeShapeType="1"/>
                </p:cNvSpPr>
                <p:nvPr/>
              </p:nvSpPr>
              <p:spPr bwMode="auto">
                <a:xfrm>
                  <a:off x="7257" y="12777"/>
                  <a:ext cx="105" cy="0"/>
                </a:xfrm>
                <a:prstGeom prst="line">
                  <a:avLst/>
                </a:prstGeom>
                <a:noFill/>
                <a:ln w="1905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96" name="Line 39"/>
                <p:cNvSpPr>
                  <a:spLocks noChangeShapeType="1"/>
                </p:cNvSpPr>
                <p:nvPr/>
              </p:nvSpPr>
              <p:spPr bwMode="auto">
                <a:xfrm>
                  <a:off x="7307" y="12729"/>
                  <a:ext cx="1" cy="99"/>
                </a:xfrm>
                <a:prstGeom prst="line">
                  <a:avLst/>
                </a:prstGeom>
                <a:noFill/>
                <a:ln w="1905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696" name="Group 40"/>
              <p:cNvGrpSpPr>
                <a:grpSpLocks/>
              </p:cNvGrpSpPr>
              <p:nvPr/>
            </p:nvGrpSpPr>
            <p:grpSpPr bwMode="auto">
              <a:xfrm>
                <a:off x="3952" y="4392"/>
                <a:ext cx="106" cy="154"/>
                <a:chOff x="7257" y="12729"/>
                <a:chExt cx="105" cy="99"/>
              </a:xfrm>
            </p:grpSpPr>
            <p:sp>
              <p:nvSpPr>
                <p:cNvPr id="71793" name="Line 41"/>
                <p:cNvSpPr>
                  <a:spLocks noChangeShapeType="1"/>
                </p:cNvSpPr>
                <p:nvPr/>
              </p:nvSpPr>
              <p:spPr bwMode="auto">
                <a:xfrm>
                  <a:off x="7257" y="12777"/>
                  <a:ext cx="105" cy="0"/>
                </a:xfrm>
                <a:prstGeom prst="line">
                  <a:avLst/>
                </a:prstGeom>
                <a:noFill/>
                <a:ln w="1905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94" name="Line 42"/>
                <p:cNvSpPr>
                  <a:spLocks noChangeShapeType="1"/>
                </p:cNvSpPr>
                <p:nvPr/>
              </p:nvSpPr>
              <p:spPr bwMode="auto">
                <a:xfrm>
                  <a:off x="7307" y="12729"/>
                  <a:ext cx="1" cy="99"/>
                </a:xfrm>
                <a:prstGeom prst="line">
                  <a:avLst/>
                </a:prstGeom>
                <a:noFill/>
                <a:ln w="1905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1697" name="Line 43"/>
              <p:cNvSpPr>
                <a:spLocks noChangeShapeType="1"/>
              </p:cNvSpPr>
              <p:nvPr/>
            </p:nvSpPr>
            <p:spPr bwMode="auto">
              <a:xfrm flipV="1">
                <a:off x="3210" y="2030"/>
                <a:ext cx="3840" cy="30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1698" name="Group 44"/>
              <p:cNvGrpSpPr>
                <a:grpSpLocks/>
              </p:cNvGrpSpPr>
              <p:nvPr/>
            </p:nvGrpSpPr>
            <p:grpSpPr bwMode="auto">
              <a:xfrm>
                <a:off x="2520" y="1676"/>
                <a:ext cx="5104" cy="4055"/>
                <a:chOff x="2520" y="1676"/>
                <a:chExt cx="5104" cy="4055"/>
              </a:xfrm>
            </p:grpSpPr>
            <p:graphicFrame>
              <p:nvGraphicFramePr>
                <p:cNvPr id="71700" name="Object 45"/>
                <p:cNvGraphicFramePr>
                  <a:graphicFrameLocks noChangeAspect="1"/>
                </p:cNvGraphicFramePr>
                <p:nvPr/>
              </p:nvGraphicFramePr>
              <p:xfrm>
                <a:off x="2700" y="4780"/>
                <a:ext cx="317" cy="183"/>
              </p:xfrm>
              <a:graphic>
                <a:graphicData uri="http://schemas.openxmlformats.org/presentationml/2006/ole">
                  <mc:AlternateContent xmlns:mc="http://schemas.openxmlformats.org/markup-compatibility/2006">
                    <mc:Choice xmlns:v="urn:schemas-microsoft-com:vml" Requires="v">
                      <p:oleObj spid="_x0000_s390587" name="Equation" r:id="rId11" imgW="317087" imgH="177569" progId="Equation.DSMT4">
                        <p:embed/>
                      </p:oleObj>
                    </mc:Choice>
                    <mc:Fallback>
                      <p:oleObj name="Equation" r:id="rId11" imgW="317087" imgH="177569" progId="Equation.DSMT4">
                        <p:embed/>
                        <p:pic>
                          <p:nvPicPr>
                            <p:cNvPr id="0" name="Object 4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00" y="4780"/>
                              <a:ext cx="317"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01" name="Object 46"/>
                <p:cNvGraphicFramePr>
                  <a:graphicFrameLocks noChangeAspect="1"/>
                </p:cNvGraphicFramePr>
                <p:nvPr/>
              </p:nvGraphicFramePr>
              <p:xfrm>
                <a:off x="2700" y="3752"/>
                <a:ext cx="316" cy="183"/>
              </p:xfrm>
              <a:graphic>
                <a:graphicData uri="http://schemas.openxmlformats.org/presentationml/2006/ole">
                  <mc:AlternateContent xmlns:mc="http://schemas.openxmlformats.org/markup-compatibility/2006">
                    <mc:Choice xmlns:v="urn:schemas-microsoft-com:vml" Requires="v">
                      <p:oleObj spid="_x0000_s390588" name="Equation" r:id="rId13" imgW="317087" imgH="177569" progId="Equation.DSMT4">
                        <p:embed/>
                      </p:oleObj>
                    </mc:Choice>
                    <mc:Fallback>
                      <p:oleObj name="Equation" r:id="rId13" imgW="317087" imgH="177569" progId="Equation.DSMT4">
                        <p:embed/>
                        <p:pic>
                          <p:nvPicPr>
                            <p:cNvPr id="0" name="Object 4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00" y="3752"/>
                              <a:ext cx="316"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02" name="Object 47"/>
                <p:cNvGraphicFramePr>
                  <a:graphicFrameLocks noChangeAspect="1"/>
                </p:cNvGraphicFramePr>
                <p:nvPr/>
              </p:nvGraphicFramePr>
              <p:xfrm>
                <a:off x="2700" y="2728"/>
                <a:ext cx="317" cy="183"/>
              </p:xfrm>
              <a:graphic>
                <a:graphicData uri="http://schemas.openxmlformats.org/presentationml/2006/ole">
                  <mc:AlternateContent xmlns:mc="http://schemas.openxmlformats.org/markup-compatibility/2006">
                    <mc:Choice xmlns:v="urn:schemas-microsoft-com:vml" Requires="v">
                      <p:oleObj spid="_x0000_s390589" name="Equation" r:id="rId15" imgW="317087" imgH="177569" progId="Equation.DSMT4">
                        <p:embed/>
                      </p:oleObj>
                    </mc:Choice>
                    <mc:Fallback>
                      <p:oleObj name="Equation" r:id="rId15" imgW="317087" imgH="177569" progId="Equation.DSMT4">
                        <p:embed/>
                        <p:pic>
                          <p:nvPicPr>
                            <p:cNvPr id="0" name="Object 4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00" y="2728"/>
                              <a:ext cx="317"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03" name="Object 48"/>
                <p:cNvGraphicFramePr>
                  <a:graphicFrameLocks noChangeAspect="1"/>
                </p:cNvGraphicFramePr>
                <p:nvPr/>
              </p:nvGraphicFramePr>
              <p:xfrm>
                <a:off x="3444" y="5458"/>
                <a:ext cx="304" cy="183"/>
              </p:xfrm>
              <a:graphic>
                <a:graphicData uri="http://schemas.openxmlformats.org/presentationml/2006/ole">
                  <mc:AlternateContent xmlns:mc="http://schemas.openxmlformats.org/markup-compatibility/2006">
                    <mc:Choice xmlns:v="urn:schemas-microsoft-com:vml" Requires="v">
                      <p:oleObj spid="_x0000_s390590" name="Equation" r:id="rId17" imgW="304404" imgH="177569" progId="Equation.DSMT4">
                        <p:embed/>
                      </p:oleObj>
                    </mc:Choice>
                    <mc:Fallback>
                      <p:oleObj name="Equation" r:id="rId17" imgW="304404" imgH="177569" progId="Equation.DSMT4">
                        <p:embed/>
                        <p:pic>
                          <p:nvPicPr>
                            <p:cNvPr id="0" name="Object 4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44" y="5458"/>
                              <a:ext cx="304"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04" name="Object 49"/>
                <p:cNvGraphicFramePr>
                  <a:graphicFrameLocks noChangeAspect="1"/>
                </p:cNvGraphicFramePr>
                <p:nvPr/>
              </p:nvGraphicFramePr>
              <p:xfrm>
                <a:off x="3954" y="5460"/>
                <a:ext cx="304" cy="181"/>
              </p:xfrm>
              <a:graphic>
                <a:graphicData uri="http://schemas.openxmlformats.org/presentationml/2006/ole">
                  <mc:AlternateContent xmlns:mc="http://schemas.openxmlformats.org/markup-compatibility/2006">
                    <mc:Choice xmlns:v="urn:schemas-microsoft-com:vml" Requires="v">
                      <p:oleObj spid="_x0000_s390591" name="Equation" r:id="rId19" imgW="304404" imgH="177569" progId="Equation.DSMT4">
                        <p:embed/>
                      </p:oleObj>
                    </mc:Choice>
                    <mc:Fallback>
                      <p:oleObj name="Equation" r:id="rId19" imgW="304404" imgH="177569" progId="Equation.DSMT4">
                        <p:embed/>
                        <p:pic>
                          <p:nvPicPr>
                            <p:cNvPr id="0" name="Object 4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54" y="5460"/>
                              <a:ext cx="304"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05" name="Object 50"/>
                <p:cNvGraphicFramePr>
                  <a:graphicFrameLocks noChangeAspect="1"/>
                </p:cNvGraphicFramePr>
                <p:nvPr/>
              </p:nvGraphicFramePr>
              <p:xfrm>
                <a:off x="4484" y="5468"/>
                <a:ext cx="315" cy="182"/>
              </p:xfrm>
              <a:graphic>
                <a:graphicData uri="http://schemas.openxmlformats.org/presentationml/2006/ole">
                  <mc:AlternateContent xmlns:mc="http://schemas.openxmlformats.org/markup-compatibility/2006">
                    <mc:Choice xmlns:v="urn:schemas-microsoft-com:vml" Requires="v">
                      <p:oleObj spid="_x0000_s390592" name="Equation" r:id="rId21" imgW="317087" imgH="177569" progId="Equation.DSMT4">
                        <p:embed/>
                      </p:oleObj>
                    </mc:Choice>
                    <mc:Fallback>
                      <p:oleObj name="Equation" r:id="rId21" imgW="317087" imgH="177569" progId="Equation.DSMT4">
                        <p:embed/>
                        <p:pic>
                          <p:nvPicPr>
                            <p:cNvPr id="0" name="Object 5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84" y="5468"/>
                              <a:ext cx="315"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06" name="Object 51"/>
                <p:cNvGraphicFramePr>
                  <a:graphicFrameLocks noChangeAspect="1"/>
                </p:cNvGraphicFramePr>
                <p:nvPr/>
              </p:nvGraphicFramePr>
              <p:xfrm>
                <a:off x="4992" y="5460"/>
                <a:ext cx="316" cy="183"/>
              </p:xfrm>
              <a:graphic>
                <a:graphicData uri="http://schemas.openxmlformats.org/presentationml/2006/ole">
                  <mc:AlternateContent xmlns:mc="http://schemas.openxmlformats.org/markup-compatibility/2006">
                    <mc:Choice xmlns:v="urn:schemas-microsoft-com:vml" Requires="v">
                      <p:oleObj spid="_x0000_s390593" name="Equation" r:id="rId23" imgW="317087" imgH="177569" progId="Equation.DSMT4">
                        <p:embed/>
                      </p:oleObj>
                    </mc:Choice>
                    <mc:Fallback>
                      <p:oleObj name="Equation" r:id="rId23" imgW="317087" imgH="177569" progId="Equation.DSMT4">
                        <p:embed/>
                        <p:pic>
                          <p:nvPicPr>
                            <p:cNvPr id="0" name="Object 5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92" y="5460"/>
                              <a:ext cx="316"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07" name="Object 52"/>
                <p:cNvGraphicFramePr>
                  <a:graphicFrameLocks noChangeAspect="1"/>
                </p:cNvGraphicFramePr>
                <p:nvPr/>
              </p:nvGraphicFramePr>
              <p:xfrm>
                <a:off x="6040" y="5460"/>
                <a:ext cx="316" cy="182"/>
              </p:xfrm>
              <a:graphic>
                <a:graphicData uri="http://schemas.openxmlformats.org/presentationml/2006/ole">
                  <mc:AlternateContent xmlns:mc="http://schemas.openxmlformats.org/markup-compatibility/2006">
                    <mc:Choice xmlns:v="urn:schemas-microsoft-com:vml" Requires="v">
                      <p:oleObj spid="_x0000_s390594" name="Equation" r:id="rId25" imgW="317087" imgH="177569" progId="Equation.DSMT4">
                        <p:embed/>
                      </p:oleObj>
                    </mc:Choice>
                    <mc:Fallback>
                      <p:oleObj name="Equation" r:id="rId25" imgW="317087" imgH="177569" progId="Equation.DSMT4">
                        <p:embed/>
                        <p:pic>
                          <p:nvPicPr>
                            <p:cNvPr id="0" name="Object 5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040" y="5460"/>
                              <a:ext cx="31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1708" name="Group 53"/>
                <p:cNvGrpSpPr>
                  <a:grpSpLocks/>
                </p:cNvGrpSpPr>
                <p:nvPr/>
              </p:nvGrpSpPr>
              <p:grpSpPr bwMode="auto">
                <a:xfrm>
                  <a:off x="3012" y="1676"/>
                  <a:ext cx="4392" cy="3817"/>
                  <a:chOff x="2577" y="2036"/>
                  <a:chExt cx="5093" cy="4461"/>
                </a:xfrm>
              </p:grpSpPr>
              <p:sp>
                <p:nvSpPr>
                  <p:cNvPr id="71716" name="Line 54"/>
                  <p:cNvSpPr>
                    <a:spLocks noChangeShapeType="1"/>
                  </p:cNvSpPr>
                  <p:nvPr/>
                </p:nvSpPr>
                <p:spPr bwMode="auto">
                  <a:xfrm>
                    <a:off x="2619" y="5760"/>
                    <a:ext cx="497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17" name="Line 55"/>
                  <p:cNvSpPr>
                    <a:spLocks noChangeShapeType="1"/>
                  </p:cNvSpPr>
                  <p:nvPr/>
                </p:nvSpPr>
                <p:spPr bwMode="auto">
                  <a:xfrm>
                    <a:off x="2607" y="5159"/>
                    <a:ext cx="497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18" name="Line 56"/>
                  <p:cNvSpPr>
                    <a:spLocks noChangeShapeType="1"/>
                  </p:cNvSpPr>
                  <p:nvPr/>
                </p:nvSpPr>
                <p:spPr bwMode="auto">
                  <a:xfrm>
                    <a:off x="2609" y="4564"/>
                    <a:ext cx="497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19" name="Line 57"/>
                  <p:cNvSpPr>
                    <a:spLocks noChangeShapeType="1"/>
                  </p:cNvSpPr>
                  <p:nvPr/>
                </p:nvSpPr>
                <p:spPr bwMode="auto">
                  <a:xfrm>
                    <a:off x="2631" y="3965"/>
                    <a:ext cx="497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0" name="Line 58"/>
                  <p:cNvSpPr>
                    <a:spLocks noChangeShapeType="1"/>
                  </p:cNvSpPr>
                  <p:nvPr/>
                </p:nvSpPr>
                <p:spPr bwMode="auto">
                  <a:xfrm>
                    <a:off x="2622" y="3362"/>
                    <a:ext cx="497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1" name="Line 59"/>
                  <p:cNvSpPr>
                    <a:spLocks noChangeShapeType="1"/>
                  </p:cNvSpPr>
                  <p:nvPr/>
                </p:nvSpPr>
                <p:spPr bwMode="auto">
                  <a:xfrm>
                    <a:off x="2607" y="2762"/>
                    <a:ext cx="497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2" name="Line 60"/>
                  <p:cNvSpPr>
                    <a:spLocks noChangeShapeType="1"/>
                  </p:cNvSpPr>
                  <p:nvPr/>
                </p:nvSpPr>
                <p:spPr bwMode="auto">
                  <a:xfrm>
                    <a:off x="2643" y="2057"/>
                    <a:ext cx="1" cy="4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3" name="Line 61"/>
                  <p:cNvSpPr>
                    <a:spLocks noChangeShapeType="1"/>
                  </p:cNvSpPr>
                  <p:nvPr/>
                </p:nvSpPr>
                <p:spPr bwMode="auto">
                  <a:xfrm>
                    <a:off x="3240" y="2069"/>
                    <a:ext cx="1" cy="434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4" name="Line 62"/>
                  <p:cNvSpPr>
                    <a:spLocks noChangeShapeType="1"/>
                  </p:cNvSpPr>
                  <p:nvPr/>
                </p:nvSpPr>
                <p:spPr bwMode="auto">
                  <a:xfrm>
                    <a:off x="3845" y="2075"/>
                    <a:ext cx="1" cy="4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5" name="Line 63"/>
                  <p:cNvSpPr>
                    <a:spLocks noChangeShapeType="1"/>
                  </p:cNvSpPr>
                  <p:nvPr/>
                </p:nvSpPr>
                <p:spPr bwMode="auto">
                  <a:xfrm>
                    <a:off x="4442" y="2084"/>
                    <a:ext cx="1" cy="4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6" name="Line 64"/>
                  <p:cNvSpPr>
                    <a:spLocks noChangeShapeType="1"/>
                  </p:cNvSpPr>
                  <p:nvPr/>
                </p:nvSpPr>
                <p:spPr bwMode="auto">
                  <a:xfrm>
                    <a:off x="5042" y="2105"/>
                    <a:ext cx="1" cy="43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7" name="Line 65"/>
                  <p:cNvSpPr>
                    <a:spLocks noChangeShapeType="1"/>
                  </p:cNvSpPr>
                  <p:nvPr/>
                </p:nvSpPr>
                <p:spPr bwMode="auto">
                  <a:xfrm>
                    <a:off x="5643" y="2145"/>
                    <a:ext cx="1" cy="43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8" name="Line 66"/>
                  <p:cNvSpPr>
                    <a:spLocks noChangeShapeType="1"/>
                  </p:cNvSpPr>
                  <p:nvPr/>
                </p:nvSpPr>
                <p:spPr bwMode="auto">
                  <a:xfrm>
                    <a:off x="6239" y="2147"/>
                    <a:ext cx="2" cy="4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9" name="Line 67"/>
                  <p:cNvSpPr>
                    <a:spLocks noChangeShapeType="1"/>
                  </p:cNvSpPr>
                  <p:nvPr/>
                </p:nvSpPr>
                <p:spPr bwMode="auto">
                  <a:xfrm>
                    <a:off x="6840" y="2153"/>
                    <a:ext cx="1" cy="4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30" name="Line 68"/>
                  <p:cNvSpPr>
                    <a:spLocks noChangeShapeType="1"/>
                  </p:cNvSpPr>
                  <p:nvPr/>
                </p:nvSpPr>
                <p:spPr bwMode="auto">
                  <a:xfrm flipV="1">
                    <a:off x="2619" y="6363"/>
                    <a:ext cx="505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31" name="Line 69"/>
                  <p:cNvSpPr>
                    <a:spLocks noChangeShapeType="1"/>
                  </p:cNvSpPr>
                  <p:nvPr/>
                </p:nvSpPr>
                <p:spPr bwMode="auto">
                  <a:xfrm>
                    <a:off x="2577" y="2165"/>
                    <a:ext cx="497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32" name="Line 70"/>
                  <p:cNvSpPr>
                    <a:spLocks noChangeShapeType="1"/>
                  </p:cNvSpPr>
                  <p:nvPr/>
                </p:nvSpPr>
                <p:spPr bwMode="auto">
                  <a:xfrm>
                    <a:off x="7442" y="2087"/>
                    <a:ext cx="1" cy="4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33" name="Line 71"/>
                  <p:cNvSpPr>
                    <a:spLocks noChangeShapeType="1"/>
                  </p:cNvSpPr>
                  <p:nvPr/>
                </p:nvSpPr>
                <p:spPr bwMode="auto">
                  <a:xfrm>
                    <a:off x="2760" y="2063"/>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34" name="Line 72"/>
                  <p:cNvSpPr>
                    <a:spLocks noChangeShapeType="1"/>
                  </p:cNvSpPr>
                  <p:nvPr/>
                </p:nvSpPr>
                <p:spPr bwMode="auto">
                  <a:xfrm>
                    <a:off x="3363" y="2072"/>
                    <a:ext cx="1" cy="43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35" name="Line 73"/>
                  <p:cNvSpPr>
                    <a:spLocks noChangeShapeType="1"/>
                  </p:cNvSpPr>
                  <p:nvPr/>
                </p:nvSpPr>
                <p:spPr bwMode="auto">
                  <a:xfrm>
                    <a:off x="3962" y="2078"/>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36" name="Line 74"/>
                  <p:cNvSpPr>
                    <a:spLocks noChangeShapeType="1"/>
                  </p:cNvSpPr>
                  <p:nvPr/>
                </p:nvSpPr>
                <p:spPr bwMode="auto">
                  <a:xfrm>
                    <a:off x="4562" y="2072"/>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37" name="Line 75"/>
                  <p:cNvSpPr>
                    <a:spLocks noChangeShapeType="1"/>
                  </p:cNvSpPr>
                  <p:nvPr/>
                </p:nvSpPr>
                <p:spPr bwMode="auto">
                  <a:xfrm>
                    <a:off x="5162" y="2096"/>
                    <a:ext cx="1" cy="434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38" name="Line 76"/>
                  <p:cNvSpPr>
                    <a:spLocks noChangeShapeType="1"/>
                  </p:cNvSpPr>
                  <p:nvPr/>
                </p:nvSpPr>
                <p:spPr bwMode="auto">
                  <a:xfrm>
                    <a:off x="5763" y="2106"/>
                    <a:ext cx="1" cy="434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39" name="Line 77"/>
                  <p:cNvSpPr>
                    <a:spLocks noChangeShapeType="1"/>
                  </p:cNvSpPr>
                  <p:nvPr/>
                </p:nvSpPr>
                <p:spPr bwMode="auto">
                  <a:xfrm>
                    <a:off x="6362" y="2108"/>
                    <a:ext cx="2"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40" name="Line 78"/>
                  <p:cNvSpPr>
                    <a:spLocks noChangeShapeType="1"/>
                  </p:cNvSpPr>
                  <p:nvPr/>
                </p:nvSpPr>
                <p:spPr bwMode="auto">
                  <a:xfrm>
                    <a:off x="6963" y="2114"/>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41" name="Line 79"/>
                  <p:cNvSpPr>
                    <a:spLocks noChangeShapeType="1"/>
                  </p:cNvSpPr>
                  <p:nvPr/>
                </p:nvSpPr>
                <p:spPr bwMode="auto">
                  <a:xfrm>
                    <a:off x="2880" y="2063"/>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42" name="Line 80"/>
                  <p:cNvSpPr>
                    <a:spLocks noChangeShapeType="1"/>
                  </p:cNvSpPr>
                  <p:nvPr/>
                </p:nvSpPr>
                <p:spPr bwMode="auto">
                  <a:xfrm>
                    <a:off x="3483" y="2072"/>
                    <a:ext cx="1" cy="43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43" name="Line 81"/>
                  <p:cNvSpPr>
                    <a:spLocks noChangeShapeType="1"/>
                  </p:cNvSpPr>
                  <p:nvPr/>
                </p:nvSpPr>
                <p:spPr bwMode="auto">
                  <a:xfrm>
                    <a:off x="4082" y="2078"/>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44" name="Line 82"/>
                  <p:cNvSpPr>
                    <a:spLocks noChangeShapeType="1"/>
                  </p:cNvSpPr>
                  <p:nvPr/>
                </p:nvSpPr>
                <p:spPr bwMode="auto">
                  <a:xfrm>
                    <a:off x="4682" y="2072"/>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45" name="Line 83"/>
                  <p:cNvSpPr>
                    <a:spLocks noChangeShapeType="1"/>
                  </p:cNvSpPr>
                  <p:nvPr/>
                </p:nvSpPr>
                <p:spPr bwMode="auto">
                  <a:xfrm>
                    <a:off x="5282" y="2096"/>
                    <a:ext cx="1" cy="434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46" name="Line 84"/>
                  <p:cNvSpPr>
                    <a:spLocks noChangeShapeType="1"/>
                  </p:cNvSpPr>
                  <p:nvPr/>
                </p:nvSpPr>
                <p:spPr bwMode="auto">
                  <a:xfrm>
                    <a:off x="5883" y="2106"/>
                    <a:ext cx="1" cy="434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47" name="Line 85"/>
                  <p:cNvSpPr>
                    <a:spLocks noChangeShapeType="1"/>
                  </p:cNvSpPr>
                  <p:nvPr/>
                </p:nvSpPr>
                <p:spPr bwMode="auto">
                  <a:xfrm>
                    <a:off x="6482" y="2108"/>
                    <a:ext cx="2"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48" name="Line 86"/>
                  <p:cNvSpPr>
                    <a:spLocks noChangeShapeType="1"/>
                  </p:cNvSpPr>
                  <p:nvPr/>
                </p:nvSpPr>
                <p:spPr bwMode="auto">
                  <a:xfrm>
                    <a:off x="7083" y="2114"/>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49" name="Line 87"/>
                  <p:cNvSpPr>
                    <a:spLocks noChangeShapeType="1"/>
                  </p:cNvSpPr>
                  <p:nvPr/>
                </p:nvSpPr>
                <p:spPr bwMode="auto">
                  <a:xfrm>
                    <a:off x="3002" y="2036"/>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0" name="Line 88"/>
                  <p:cNvSpPr>
                    <a:spLocks noChangeShapeType="1"/>
                  </p:cNvSpPr>
                  <p:nvPr/>
                </p:nvSpPr>
                <p:spPr bwMode="auto">
                  <a:xfrm>
                    <a:off x="3599" y="2045"/>
                    <a:ext cx="1" cy="43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1" name="Line 89"/>
                  <p:cNvSpPr>
                    <a:spLocks noChangeShapeType="1"/>
                  </p:cNvSpPr>
                  <p:nvPr/>
                </p:nvSpPr>
                <p:spPr bwMode="auto">
                  <a:xfrm>
                    <a:off x="4201" y="2051"/>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2" name="Line 90"/>
                  <p:cNvSpPr>
                    <a:spLocks noChangeShapeType="1"/>
                  </p:cNvSpPr>
                  <p:nvPr/>
                </p:nvSpPr>
                <p:spPr bwMode="auto">
                  <a:xfrm>
                    <a:off x="4801" y="2045"/>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3" name="Line 91"/>
                  <p:cNvSpPr>
                    <a:spLocks noChangeShapeType="1"/>
                  </p:cNvSpPr>
                  <p:nvPr/>
                </p:nvSpPr>
                <p:spPr bwMode="auto">
                  <a:xfrm>
                    <a:off x="5401" y="2069"/>
                    <a:ext cx="1" cy="434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4" name="Line 92"/>
                  <p:cNvSpPr>
                    <a:spLocks noChangeShapeType="1"/>
                  </p:cNvSpPr>
                  <p:nvPr/>
                </p:nvSpPr>
                <p:spPr bwMode="auto">
                  <a:xfrm>
                    <a:off x="6002" y="2079"/>
                    <a:ext cx="1" cy="434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5" name="Line 93"/>
                  <p:cNvSpPr>
                    <a:spLocks noChangeShapeType="1"/>
                  </p:cNvSpPr>
                  <p:nvPr/>
                </p:nvSpPr>
                <p:spPr bwMode="auto">
                  <a:xfrm>
                    <a:off x="6598" y="2081"/>
                    <a:ext cx="2"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6" name="Line 94"/>
                  <p:cNvSpPr>
                    <a:spLocks noChangeShapeType="1"/>
                  </p:cNvSpPr>
                  <p:nvPr/>
                </p:nvSpPr>
                <p:spPr bwMode="auto">
                  <a:xfrm>
                    <a:off x="7199" y="2087"/>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7" name="Line 95"/>
                  <p:cNvSpPr>
                    <a:spLocks noChangeShapeType="1"/>
                  </p:cNvSpPr>
                  <p:nvPr/>
                </p:nvSpPr>
                <p:spPr bwMode="auto">
                  <a:xfrm>
                    <a:off x="3120" y="2063"/>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8" name="Line 96"/>
                  <p:cNvSpPr>
                    <a:spLocks noChangeShapeType="1"/>
                  </p:cNvSpPr>
                  <p:nvPr/>
                </p:nvSpPr>
                <p:spPr bwMode="auto">
                  <a:xfrm>
                    <a:off x="3723" y="2072"/>
                    <a:ext cx="1" cy="43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9" name="Line 97"/>
                  <p:cNvSpPr>
                    <a:spLocks noChangeShapeType="1"/>
                  </p:cNvSpPr>
                  <p:nvPr/>
                </p:nvSpPr>
                <p:spPr bwMode="auto">
                  <a:xfrm>
                    <a:off x="4322" y="2078"/>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60" name="Line 98"/>
                  <p:cNvSpPr>
                    <a:spLocks noChangeShapeType="1"/>
                  </p:cNvSpPr>
                  <p:nvPr/>
                </p:nvSpPr>
                <p:spPr bwMode="auto">
                  <a:xfrm>
                    <a:off x="4922" y="2072"/>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61" name="Line 99"/>
                  <p:cNvSpPr>
                    <a:spLocks noChangeShapeType="1"/>
                  </p:cNvSpPr>
                  <p:nvPr/>
                </p:nvSpPr>
                <p:spPr bwMode="auto">
                  <a:xfrm>
                    <a:off x="5522" y="2096"/>
                    <a:ext cx="1" cy="434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62" name="Line 100"/>
                  <p:cNvSpPr>
                    <a:spLocks noChangeShapeType="1"/>
                  </p:cNvSpPr>
                  <p:nvPr/>
                </p:nvSpPr>
                <p:spPr bwMode="auto">
                  <a:xfrm>
                    <a:off x="6120" y="2106"/>
                    <a:ext cx="1" cy="434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63" name="Line 101"/>
                  <p:cNvSpPr>
                    <a:spLocks noChangeShapeType="1"/>
                  </p:cNvSpPr>
                  <p:nvPr/>
                </p:nvSpPr>
                <p:spPr bwMode="auto">
                  <a:xfrm>
                    <a:off x="6722" y="2108"/>
                    <a:ext cx="2"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64" name="Line 102"/>
                  <p:cNvSpPr>
                    <a:spLocks noChangeShapeType="1"/>
                  </p:cNvSpPr>
                  <p:nvPr/>
                </p:nvSpPr>
                <p:spPr bwMode="auto">
                  <a:xfrm>
                    <a:off x="7323" y="2114"/>
                    <a:ext cx="1" cy="43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65" name="Line 103"/>
                  <p:cNvSpPr>
                    <a:spLocks noChangeShapeType="1"/>
                  </p:cNvSpPr>
                  <p:nvPr/>
                </p:nvSpPr>
                <p:spPr bwMode="auto">
                  <a:xfrm>
                    <a:off x="2610" y="5886"/>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66" name="Line 104"/>
                  <p:cNvSpPr>
                    <a:spLocks noChangeShapeType="1"/>
                  </p:cNvSpPr>
                  <p:nvPr/>
                </p:nvSpPr>
                <p:spPr bwMode="auto">
                  <a:xfrm>
                    <a:off x="2622" y="5282"/>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67" name="Line 105"/>
                  <p:cNvSpPr>
                    <a:spLocks noChangeShapeType="1"/>
                  </p:cNvSpPr>
                  <p:nvPr/>
                </p:nvSpPr>
                <p:spPr bwMode="auto">
                  <a:xfrm>
                    <a:off x="2610" y="4684"/>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68" name="Line 106"/>
                  <p:cNvSpPr>
                    <a:spLocks noChangeShapeType="1"/>
                  </p:cNvSpPr>
                  <p:nvPr/>
                </p:nvSpPr>
                <p:spPr bwMode="auto">
                  <a:xfrm>
                    <a:off x="2625" y="4085"/>
                    <a:ext cx="4978"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69" name="Line 107"/>
                  <p:cNvSpPr>
                    <a:spLocks noChangeShapeType="1"/>
                  </p:cNvSpPr>
                  <p:nvPr/>
                </p:nvSpPr>
                <p:spPr bwMode="auto">
                  <a:xfrm>
                    <a:off x="2625" y="3482"/>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0" name="Line 108"/>
                  <p:cNvSpPr>
                    <a:spLocks noChangeShapeType="1"/>
                  </p:cNvSpPr>
                  <p:nvPr/>
                </p:nvSpPr>
                <p:spPr bwMode="auto">
                  <a:xfrm>
                    <a:off x="2625" y="2882"/>
                    <a:ext cx="4978"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1" name="Line 109"/>
                  <p:cNvSpPr>
                    <a:spLocks noChangeShapeType="1"/>
                  </p:cNvSpPr>
                  <p:nvPr/>
                </p:nvSpPr>
                <p:spPr bwMode="auto">
                  <a:xfrm>
                    <a:off x="2610" y="2279"/>
                    <a:ext cx="4978"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2" name="Line 110"/>
                  <p:cNvSpPr>
                    <a:spLocks noChangeShapeType="1"/>
                  </p:cNvSpPr>
                  <p:nvPr/>
                </p:nvSpPr>
                <p:spPr bwMode="auto">
                  <a:xfrm>
                    <a:off x="2610" y="6006"/>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3" name="Line 111"/>
                  <p:cNvSpPr>
                    <a:spLocks noChangeShapeType="1"/>
                  </p:cNvSpPr>
                  <p:nvPr/>
                </p:nvSpPr>
                <p:spPr bwMode="auto">
                  <a:xfrm>
                    <a:off x="2628" y="5402"/>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4" name="Line 112"/>
                  <p:cNvSpPr>
                    <a:spLocks noChangeShapeType="1"/>
                  </p:cNvSpPr>
                  <p:nvPr/>
                </p:nvSpPr>
                <p:spPr bwMode="auto">
                  <a:xfrm>
                    <a:off x="2610" y="4804"/>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5" name="Line 113"/>
                  <p:cNvSpPr>
                    <a:spLocks noChangeShapeType="1"/>
                  </p:cNvSpPr>
                  <p:nvPr/>
                </p:nvSpPr>
                <p:spPr bwMode="auto">
                  <a:xfrm>
                    <a:off x="2625" y="4205"/>
                    <a:ext cx="4978"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6" name="Line 114"/>
                  <p:cNvSpPr>
                    <a:spLocks noChangeShapeType="1"/>
                  </p:cNvSpPr>
                  <p:nvPr/>
                </p:nvSpPr>
                <p:spPr bwMode="auto">
                  <a:xfrm>
                    <a:off x="2625" y="3602"/>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7" name="Line 115"/>
                  <p:cNvSpPr>
                    <a:spLocks noChangeShapeType="1"/>
                  </p:cNvSpPr>
                  <p:nvPr/>
                </p:nvSpPr>
                <p:spPr bwMode="auto">
                  <a:xfrm>
                    <a:off x="2625" y="3005"/>
                    <a:ext cx="4978"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8" name="Line 116"/>
                  <p:cNvSpPr>
                    <a:spLocks noChangeShapeType="1"/>
                  </p:cNvSpPr>
                  <p:nvPr/>
                </p:nvSpPr>
                <p:spPr bwMode="auto">
                  <a:xfrm>
                    <a:off x="2610" y="2399"/>
                    <a:ext cx="4978"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9" name="Line 117"/>
                  <p:cNvSpPr>
                    <a:spLocks noChangeShapeType="1"/>
                  </p:cNvSpPr>
                  <p:nvPr/>
                </p:nvSpPr>
                <p:spPr bwMode="auto">
                  <a:xfrm>
                    <a:off x="2610" y="6123"/>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0" name="Line 118"/>
                  <p:cNvSpPr>
                    <a:spLocks noChangeShapeType="1"/>
                  </p:cNvSpPr>
                  <p:nvPr/>
                </p:nvSpPr>
                <p:spPr bwMode="auto">
                  <a:xfrm>
                    <a:off x="2640" y="5525"/>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1" name="Line 119"/>
                  <p:cNvSpPr>
                    <a:spLocks noChangeShapeType="1"/>
                  </p:cNvSpPr>
                  <p:nvPr/>
                </p:nvSpPr>
                <p:spPr bwMode="auto">
                  <a:xfrm>
                    <a:off x="2610" y="4921"/>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2" name="Line 120"/>
                  <p:cNvSpPr>
                    <a:spLocks noChangeShapeType="1"/>
                  </p:cNvSpPr>
                  <p:nvPr/>
                </p:nvSpPr>
                <p:spPr bwMode="auto">
                  <a:xfrm>
                    <a:off x="2625" y="4322"/>
                    <a:ext cx="4978"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3" name="Line 121"/>
                  <p:cNvSpPr>
                    <a:spLocks noChangeShapeType="1"/>
                  </p:cNvSpPr>
                  <p:nvPr/>
                </p:nvSpPr>
                <p:spPr bwMode="auto">
                  <a:xfrm>
                    <a:off x="2625" y="3719"/>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4" name="Line 122"/>
                  <p:cNvSpPr>
                    <a:spLocks noChangeShapeType="1"/>
                  </p:cNvSpPr>
                  <p:nvPr/>
                </p:nvSpPr>
                <p:spPr bwMode="auto">
                  <a:xfrm>
                    <a:off x="2625" y="3125"/>
                    <a:ext cx="4978"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5" name="Line 123"/>
                  <p:cNvSpPr>
                    <a:spLocks noChangeShapeType="1"/>
                  </p:cNvSpPr>
                  <p:nvPr/>
                </p:nvSpPr>
                <p:spPr bwMode="auto">
                  <a:xfrm>
                    <a:off x="2610" y="2516"/>
                    <a:ext cx="4978"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6" name="Line 124"/>
                  <p:cNvSpPr>
                    <a:spLocks noChangeShapeType="1"/>
                  </p:cNvSpPr>
                  <p:nvPr/>
                </p:nvSpPr>
                <p:spPr bwMode="auto">
                  <a:xfrm>
                    <a:off x="2607" y="6243"/>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7" name="Line 125"/>
                  <p:cNvSpPr>
                    <a:spLocks noChangeShapeType="1"/>
                  </p:cNvSpPr>
                  <p:nvPr/>
                </p:nvSpPr>
                <p:spPr bwMode="auto">
                  <a:xfrm>
                    <a:off x="2637" y="5645"/>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8" name="Line 126"/>
                  <p:cNvSpPr>
                    <a:spLocks noChangeShapeType="1"/>
                  </p:cNvSpPr>
                  <p:nvPr/>
                </p:nvSpPr>
                <p:spPr bwMode="auto">
                  <a:xfrm>
                    <a:off x="2607" y="5041"/>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9" name="Line 127"/>
                  <p:cNvSpPr>
                    <a:spLocks noChangeShapeType="1"/>
                  </p:cNvSpPr>
                  <p:nvPr/>
                </p:nvSpPr>
                <p:spPr bwMode="auto">
                  <a:xfrm>
                    <a:off x="2622" y="4442"/>
                    <a:ext cx="4978"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90" name="Line 128"/>
                  <p:cNvSpPr>
                    <a:spLocks noChangeShapeType="1"/>
                  </p:cNvSpPr>
                  <p:nvPr/>
                </p:nvSpPr>
                <p:spPr bwMode="auto">
                  <a:xfrm>
                    <a:off x="2622" y="3839"/>
                    <a:ext cx="497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91" name="Line 129"/>
                  <p:cNvSpPr>
                    <a:spLocks noChangeShapeType="1"/>
                  </p:cNvSpPr>
                  <p:nvPr/>
                </p:nvSpPr>
                <p:spPr bwMode="auto">
                  <a:xfrm>
                    <a:off x="2622" y="3245"/>
                    <a:ext cx="4978"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92" name="Line 130"/>
                  <p:cNvSpPr>
                    <a:spLocks noChangeShapeType="1"/>
                  </p:cNvSpPr>
                  <p:nvPr/>
                </p:nvSpPr>
                <p:spPr bwMode="auto">
                  <a:xfrm>
                    <a:off x="2607" y="2636"/>
                    <a:ext cx="4978"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71709" name="Object 131"/>
                <p:cNvGraphicFramePr>
                  <a:graphicFrameLocks noChangeAspect="1"/>
                </p:cNvGraphicFramePr>
                <p:nvPr/>
              </p:nvGraphicFramePr>
              <p:xfrm>
                <a:off x="2520" y="1676"/>
                <a:ext cx="540" cy="246"/>
              </p:xfrm>
              <a:graphic>
                <a:graphicData uri="http://schemas.openxmlformats.org/presentationml/2006/ole">
                  <mc:AlternateContent xmlns:mc="http://schemas.openxmlformats.org/markup-compatibility/2006">
                    <mc:Choice xmlns:v="urn:schemas-microsoft-com:vml" Requires="v">
                      <p:oleObj spid="_x0000_s390595" name="Equation" r:id="rId27" imgW="406224" imgH="228501" progId="Equation.DSMT4">
                        <p:embed/>
                      </p:oleObj>
                    </mc:Choice>
                    <mc:Fallback>
                      <p:oleObj name="Equation" r:id="rId27" imgW="406224" imgH="228501" progId="Equation.DSMT4">
                        <p:embed/>
                        <p:pic>
                          <p:nvPicPr>
                            <p:cNvPr id="0" name="Object 13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520" y="1676"/>
                              <a:ext cx="540"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1710" name="Group 132"/>
                <p:cNvGrpSpPr>
                  <a:grpSpLocks/>
                </p:cNvGrpSpPr>
                <p:nvPr/>
              </p:nvGrpSpPr>
              <p:grpSpPr bwMode="auto">
                <a:xfrm>
                  <a:off x="6660" y="5420"/>
                  <a:ext cx="964" cy="311"/>
                  <a:chOff x="4464" y="3264"/>
                  <a:chExt cx="1024" cy="360"/>
                </a:xfrm>
              </p:grpSpPr>
              <p:graphicFrame>
                <p:nvGraphicFramePr>
                  <p:cNvPr id="71714" name="Object 133"/>
                  <p:cNvGraphicFramePr>
                    <a:graphicFrameLocks noChangeAspect="1"/>
                  </p:cNvGraphicFramePr>
                  <p:nvPr/>
                </p:nvGraphicFramePr>
                <p:xfrm>
                  <a:off x="4560" y="3264"/>
                  <a:ext cx="928" cy="360"/>
                </p:xfrm>
                <a:graphic>
                  <a:graphicData uri="http://schemas.openxmlformats.org/presentationml/2006/ole">
                    <mc:AlternateContent xmlns:mc="http://schemas.openxmlformats.org/markup-compatibility/2006">
                      <mc:Choice xmlns:v="urn:schemas-microsoft-com:vml" Requires="v">
                        <p:oleObj spid="_x0000_s390596" name="Equation" r:id="rId29" imgW="533169" imgH="203112" progId="Equation.DSMT4">
                          <p:embed/>
                        </p:oleObj>
                      </mc:Choice>
                      <mc:Fallback>
                        <p:oleObj name="Equation" r:id="rId29" imgW="533169" imgH="203112" progId="Equation.DSMT4">
                          <p:embed/>
                          <p:pic>
                            <p:nvPicPr>
                              <p:cNvPr id="0" name="Object 13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60" y="3264"/>
                                <a:ext cx="928"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15" name="Object 134"/>
                  <p:cNvGraphicFramePr>
                    <a:graphicFrameLocks noChangeAspect="1"/>
                  </p:cNvGraphicFramePr>
                  <p:nvPr/>
                </p:nvGraphicFramePr>
                <p:xfrm>
                  <a:off x="4464" y="3360"/>
                  <a:ext cx="168" cy="176"/>
                </p:xfrm>
                <a:graphic>
                  <a:graphicData uri="http://schemas.openxmlformats.org/presentationml/2006/ole">
                    <mc:AlternateContent xmlns:mc="http://schemas.openxmlformats.org/markup-compatibility/2006">
                      <mc:Choice xmlns:v="urn:schemas-microsoft-com:vml" Requires="v">
                        <p:oleObj spid="_x0000_s390597" name="Equation" r:id="rId31" imgW="126835" imgH="139518" progId="Equation.DSMT4">
                          <p:embed/>
                        </p:oleObj>
                      </mc:Choice>
                      <mc:Fallback>
                        <p:oleObj name="Equation" r:id="rId31" imgW="126835" imgH="139518" progId="Equation.DSMT4">
                          <p:embed/>
                          <p:pic>
                            <p:nvPicPr>
                              <p:cNvPr id="0" name="Object 13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464" y="3360"/>
                                <a:ext cx="168"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1711" name="Object 135"/>
                <p:cNvGraphicFramePr>
                  <a:graphicFrameLocks noChangeAspect="1"/>
                </p:cNvGraphicFramePr>
                <p:nvPr/>
              </p:nvGraphicFramePr>
              <p:xfrm>
                <a:off x="2700" y="4252"/>
                <a:ext cx="316" cy="183"/>
              </p:xfrm>
              <a:graphic>
                <a:graphicData uri="http://schemas.openxmlformats.org/presentationml/2006/ole">
                  <mc:AlternateContent xmlns:mc="http://schemas.openxmlformats.org/markup-compatibility/2006">
                    <mc:Choice xmlns:v="urn:schemas-microsoft-com:vml" Requires="v">
                      <p:oleObj spid="_x0000_s390598" name="Equation" r:id="rId33" imgW="317087" imgH="177569" progId="Equation.DSMT4">
                        <p:embed/>
                      </p:oleObj>
                    </mc:Choice>
                    <mc:Fallback>
                      <p:oleObj name="Equation" r:id="rId33" imgW="317087" imgH="177569" progId="Equation.DSMT4">
                        <p:embed/>
                        <p:pic>
                          <p:nvPicPr>
                            <p:cNvPr id="0" name="Object 13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700" y="4252"/>
                              <a:ext cx="316"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12" name="Object 136"/>
                <p:cNvGraphicFramePr>
                  <a:graphicFrameLocks noChangeAspect="1"/>
                </p:cNvGraphicFramePr>
                <p:nvPr/>
              </p:nvGraphicFramePr>
              <p:xfrm>
                <a:off x="2700" y="3236"/>
                <a:ext cx="317" cy="183"/>
              </p:xfrm>
              <a:graphic>
                <a:graphicData uri="http://schemas.openxmlformats.org/presentationml/2006/ole">
                  <mc:AlternateContent xmlns:mc="http://schemas.openxmlformats.org/markup-compatibility/2006">
                    <mc:Choice xmlns:v="urn:schemas-microsoft-com:vml" Requires="v">
                      <p:oleObj spid="_x0000_s390599" name="Equation" r:id="rId35" imgW="317087" imgH="177569" progId="Equation.DSMT4">
                        <p:embed/>
                      </p:oleObj>
                    </mc:Choice>
                    <mc:Fallback>
                      <p:oleObj name="Equation" r:id="rId35" imgW="317087" imgH="177569" progId="Equation.DSMT4">
                        <p:embed/>
                        <p:pic>
                          <p:nvPicPr>
                            <p:cNvPr id="0" name="Object 13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700" y="3236"/>
                              <a:ext cx="317"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13" name="Object 137"/>
                <p:cNvGraphicFramePr>
                  <a:graphicFrameLocks noChangeAspect="1"/>
                </p:cNvGraphicFramePr>
                <p:nvPr/>
              </p:nvGraphicFramePr>
              <p:xfrm>
                <a:off x="5492" y="5469"/>
                <a:ext cx="316" cy="183"/>
              </p:xfrm>
              <a:graphic>
                <a:graphicData uri="http://schemas.openxmlformats.org/presentationml/2006/ole">
                  <mc:AlternateContent xmlns:mc="http://schemas.openxmlformats.org/markup-compatibility/2006">
                    <mc:Choice xmlns:v="urn:schemas-microsoft-com:vml" Requires="v">
                      <p:oleObj spid="_x0000_s390600" name="Equation" r:id="rId37" imgW="317087" imgH="177569" progId="Equation.DSMT4">
                        <p:embed/>
                      </p:oleObj>
                    </mc:Choice>
                    <mc:Fallback>
                      <p:oleObj name="Equation" r:id="rId37" imgW="317087" imgH="177569" progId="Equation.DSMT4">
                        <p:embed/>
                        <p:pic>
                          <p:nvPicPr>
                            <p:cNvPr id="0" name="Object 137"/>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492" y="5469"/>
                              <a:ext cx="316"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71699" name="Object 138"/>
              <p:cNvGraphicFramePr>
                <a:graphicFrameLocks noChangeAspect="1"/>
              </p:cNvGraphicFramePr>
              <p:nvPr/>
            </p:nvGraphicFramePr>
            <p:xfrm>
              <a:off x="4876" y="3727"/>
              <a:ext cx="113" cy="117"/>
            </p:xfrm>
            <a:graphic>
              <a:graphicData uri="http://schemas.openxmlformats.org/presentationml/2006/ole">
                <mc:AlternateContent xmlns:mc="http://schemas.openxmlformats.org/markup-compatibility/2006">
                  <mc:Choice xmlns:v="urn:schemas-microsoft-com:vml" Requires="v">
                    <p:oleObj spid="_x0000_s390601" name="Equation" r:id="rId39" imgW="114102" imgH="126780" progId="Equation.DSMT4">
                      <p:embed/>
                    </p:oleObj>
                  </mc:Choice>
                  <mc:Fallback>
                    <p:oleObj name="Equation" r:id="rId39" imgW="114102" imgH="126780" progId="Equation.DSMT4">
                      <p:embed/>
                      <p:pic>
                        <p:nvPicPr>
                          <p:cNvPr id="0" name="Object 138"/>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876" y="3727"/>
                            <a:ext cx="113"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
        <p:nvSpPr>
          <p:cNvPr id="71685" name="Text Box 142"/>
          <p:cNvSpPr txBox="1">
            <a:spLocks noChangeArrowheads="1"/>
          </p:cNvSpPr>
          <p:nvPr/>
        </p:nvSpPr>
        <p:spPr bwMode="auto">
          <a:xfrm>
            <a:off x="7248526" y="1984376"/>
            <a:ext cx="3419475"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i="0">
                <a:solidFill>
                  <a:srgbClr val="FF0000"/>
                </a:solidFill>
              </a:rPr>
              <a:t>画出拟合直线；找出两个拟合直线上的点</a:t>
            </a:r>
            <a:r>
              <a:rPr lang="en-US" altLang="zh-CN" b="1" i="0">
                <a:solidFill>
                  <a:srgbClr val="FF0000"/>
                </a:solidFill>
              </a:rPr>
              <a:t>(0.835,  6.40), (0.575, 5.76)</a:t>
            </a:r>
            <a:r>
              <a:rPr lang="zh-CN" altLang="en-US" b="1" i="0">
                <a:solidFill>
                  <a:srgbClr val="FF0000"/>
                </a:solidFill>
              </a:rPr>
              <a:t>。</a:t>
            </a:r>
            <a:r>
              <a:rPr lang="zh-CN" altLang="en-US" b="1" i="0">
                <a:solidFill>
                  <a:srgbClr val="FF0000"/>
                </a:solidFill>
                <a:cs typeface="Times New Roman" panose="02020603050405020304" pitchFamily="18" charset="0"/>
              </a:rPr>
              <a:t>求斜率</a:t>
            </a:r>
            <a:r>
              <a:rPr lang="zh-CN" altLang="en-US" b="1" i="0"/>
              <a:t> </a:t>
            </a:r>
          </a:p>
        </p:txBody>
      </p:sp>
      <p:graphicFrame>
        <p:nvGraphicFramePr>
          <p:cNvPr id="71686" name="Object 143"/>
          <p:cNvGraphicFramePr>
            <a:graphicFrameLocks noChangeAspect="1"/>
          </p:cNvGraphicFramePr>
          <p:nvPr/>
        </p:nvGraphicFramePr>
        <p:xfrm>
          <a:off x="7319964" y="3644901"/>
          <a:ext cx="2255837" cy="1528763"/>
        </p:xfrm>
        <a:graphic>
          <a:graphicData uri="http://schemas.openxmlformats.org/presentationml/2006/ole">
            <mc:AlternateContent xmlns:mc="http://schemas.openxmlformats.org/markup-compatibility/2006">
              <mc:Choice xmlns:v="urn:schemas-microsoft-com:vml" Requires="v">
                <p:oleObj spid="_x0000_s390602" name="Equation" r:id="rId41" imgW="901309" imgH="609336" progId="Equation.DSMT4">
                  <p:embed/>
                </p:oleObj>
              </mc:Choice>
              <mc:Fallback>
                <p:oleObj name="Equation" r:id="rId41" imgW="901309" imgH="609336" progId="Equation.DSMT4">
                  <p:embed/>
                  <p:pic>
                    <p:nvPicPr>
                      <p:cNvPr id="0" name="Object 14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319964" y="3644901"/>
                        <a:ext cx="2255837"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687" name="Object 144"/>
          <p:cNvGraphicFramePr>
            <a:graphicFrameLocks noChangeAspect="1"/>
          </p:cNvGraphicFramePr>
          <p:nvPr/>
        </p:nvGraphicFramePr>
        <p:xfrm>
          <a:off x="7326314" y="5300664"/>
          <a:ext cx="2801937" cy="1081087"/>
        </p:xfrm>
        <a:graphic>
          <a:graphicData uri="http://schemas.openxmlformats.org/presentationml/2006/ole">
            <mc:AlternateContent xmlns:mc="http://schemas.openxmlformats.org/markup-compatibility/2006">
              <mc:Choice xmlns:v="urn:schemas-microsoft-com:vml" Requires="v">
                <p:oleObj spid="_x0000_s390603" name="Equation" r:id="rId43" imgW="1117600" imgH="431800" progId="Equation.DSMT4">
                  <p:embed/>
                </p:oleObj>
              </mc:Choice>
              <mc:Fallback>
                <p:oleObj name="Equation" r:id="rId43" imgW="1117600" imgH="431800" progId="Equation.DSMT4">
                  <p:embed/>
                  <p:pic>
                    <p:nvPicPr>
                      <p:cNvPr id="0" name="Object 144"/>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7326314" y="5300664"/>
                        <a:ext cx="2801937" cy="108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105" name="Object 145"/>
          <p:cNvGraphicFramePr>
            <a:graphicFrameLocks noChangeAspect="1"/>
          </p:cNvGraphicFramePr>
          <p:nvPr/>
        </p:nvGraphicFramePr>
        <p:xfrm>
          <a:off x="2409825" y="44450"/>
          <a:ext cx="7499350" cy="2033588"/>
        </p:xfrm>
        <a:graphic>
          <a:graphicData uri="http://schemas.openxmlformats.org/presentationml/2006/ole">
            <mc:AlternateContent xmlns:mc="http://schemas.openxmlformats.org/markup-compatibility/2006">
              <mc:Choice xmlns:v="urn:schemas-microsoft-com:vml" Requires="v">
                <p:oleObj spid="_x0000_s390604" name="Equation" r:id="rId45" imgW="2997200" imgH="812800" progId="Equation.DSMT4">
                  <p:embed/>
                </p:oleObj>
              </mc:Choice>
              <mc:Fallback>
                <p:oleObj name="Equation" r:id="rId45" imgW="2997200" imgH="812800" progId="Equation.DSMT4">
                  <p:embed/>
                  <p:pic>
                    <p:nvPicPr>
                      <p:cNvPr id="0" name="Object 145"/>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409825" y="44450"/>
                        <a:ext cx="7499350" cy="203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97105"/>
                                        </p:tgtEl>
                                        <p:attrNameLst>
                                          <p:attrName>style.visibility</p:attrName>
                                        </p:attrNameLst>
                                      </p:cBhvr>
                                      <p:to>
                                        <p:strVal val="visible"/>
                                      </p:to>
                                    </p:set>
                                    <p:animEffect transition="in" filter="wipe(left)">
                                      <p:cBhvr>
                                        <p:cTn id="7" dur="500"/>
                                        <p:tgtEl>
                                          <p:spTgt spid="297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6136" name="Text Box 1032"/>
          <p:cNvSpPr txBox="1">
            <a:spLocks noChangeArrowheads="1"/>
          </p:cNvSpPr>
          <p:nvPr/>
        </p:nvSpPr>
        <p:spPr bwMode="auto">
          <a:xfrm>
            <a:off x="1992314" y="1168400"/>
            <a:ext cx="2497137" cy="522288"/>
          </a:xfrm>
          <a:prstGeom prst="rect">
            <a:avLst/>
          </a:prstGeom>
          <a:noFill/>
          <a:ln w="9525">
            <a:noFill/>
            <a:miter lim="800000"/>
            <a:headEnd/>
            <a:tailEnd/>
          </a:ln>
          <a:effectLst/>
        </p:spPr>
        <p:txBody>
          <a:bodyPr>
            <a:spAutoFit/>
          </a:bodyPr>
          <a:lstStyle/>
          <a:p>
            <a:pPr>
              <a:defRPr/>
            </a:pPr>
            <a:r>
              <a:rPr lang="en-US" altLang="zh-CN" sz="2800" b="1" i="0" dirty="0">
                <a:solidFill>
                  <a:srgbClr val="0000CC"/>
                </a:solidFill>
                <a:effectLst>
                  <a:outerShdw blurRad="38100" dist="38100" dir="2700000" algn="tl">
                    <a:srgbClr val="FFFFFF"/>
                  </a:outerShdw>
                </a:effectLst>
              </a:rPr>
              <a:t>(1) </a:t>
            </a:r>
            <a:r>
              <a:rPr lang="zh-CN" altLang="en-US" sz="2800" b="1" i="0" dirty="0">
                <a:solidFill>
                  <a:srgbClr val="0000CC"/>
                </a:solidFill>
                <a:effectLst>
                  <a:outerShdw blurRad="38100" dist="38100" dir="2700000" algn="tl">
                    <a:srgbClr val="FFFFFF"/>
                  </a:outerShdw>
                </a:effectLst>
                <a:latin typeface="宋体" pitchFamily="2" charset="-122"/>
              </a:rPr>
              <a:t>光电管</a:t>
            </a:r>
          </a:p>
        </p:txBody>
      </p:sp>
      <p:pic>
        <p:nvPicPr>
          <p:cNvPr id="176137" name="Picture 1033" descr="未定标题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000">
            <a:off x="5334000" y="838200"/>
            <a:ext cx="2414588"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8" name="Text Box 1034"/>
          <p:cNvSpPr txBox="1">
            <a:spLocks noChangeArrowheads="1"/>
          </p:cNvSpPr>
          <p:nvPr/>
        </p:nvSpPr>
        <p:spPr bwMode="auto">
          <a:xfrm>
            <a:off x="2514601" y="1905001"/>
            <a:ext cx="2709863" cy="523875"/>
          </a:xfrm>
          <a:prstGeom prst="rect">
            <a:avLst/>
          </a:prstGeom>
          <a:noFill/>
          <a:ln w="9525">
            <a:noFill/>
            <a:miter lim="800000"/>
            <a:headEnd/>
            <a:tailEnd/>
          </a:ln>
          <a:effectLst/>
        </p:spPr>
        <p:txBody>
          <a:bodyPr wrap="none">
            <a:spAutoFit/>
          </a:bodyPr>
          <a:lstStyle/>
          <a:p>
            <a:pPr>
              <a:defRPr/>
            </a:pPr>
            <a:r>
              <a:rPr lang="zh-CN" altLang="en-US" sz="2800" b="1" i="0" dirty="0">
                <a:solidFill>
                  <a:srgbClr val="FF00FF"/>
                </a:solidFill>
                <a:effectLst>
                  <a:outerShdw blurRad="38100" dist="38100" dir="2700000" algn="tl">
                    <a:srgbClr val="FFFFFF"/>
                  </a:outerShdw>
                </a:effectLst>
                <a:latin typeface="宋体" pitchFamily="2" charset="-122"/>
              </a:rPr>
              <a:t>光信号→电信号</a:t>
            </a:r>
          </a:p>
        </p:txBody>
      </p:sp>
      <p:sp>
        <p:nvSpPr>
          <p:cNvPr id="176139" name="Text Box 1035"/>
          <p:cNvSpPr txBox="1">
            <a:spLocks noChangeArrowheads="1"/>
          </p:cNvSpPr>
          <p:nvPr/>
        </p:nvSpPr>
        <p:spPr bwMode="auto">
          <a:xfrm>
            <a:off x="1992314" y="2667000"/>
            <a:ext cx="3170237" cy="954088"/>
          </a:xfrm>
          <a:prstGeom prst="rect">
            <a:avLst/>
          </a:prstGeom>
          <a:noFill/>
          <a:ln w="9525">
            <a:noFill/>
            <a:miter lim="800000"/>
            <a:headEnd/>
            <a:tailEnd/>
          </a:ln>
          <a:effectLst/>
        </p:spPr>
        <p:txBody>
          <a:bodyPr>
            <a:spAutoFit/>
          </a:bodyPr>
          <a:lstStyle/>
          <a:p>
            <a:pPr algn="just">
              <a:defRPr/>
            </a:pPr>
            <a:r>
              <a:rPr lang="zh-CN" altLang="en-US" sz="2800" b="1" i="0" dirty="0">
                <a:solidFill>
                  <a:srgbClr val="008000"/>
                </a:solidFill>
                <a:effectLst>
                  <a:outerShdw blurRad="38100" dist="38100" dir="2700000" algn="tl">
                    <a:srgbClr val="FFFFFF"/>
                  </a:outerShdw>
                </a:effectLst>
                <a:latin typeface="宋体" pitchFamily="2" charset="-122"/>
              </a:rPr>
              <a:t>用于光信号的记录、自动控制等</a:t>
            </a:r>
          </a:p>
        </p:txBody>
      </p:sp>
      <p:sp>
        <p:nvSpPr>
          <p:cNvPr id="176140" name="Text Box 1036"/>
          <p:cNvSpPr txBox="1">
            <a:spLocks noChangeArrowheads="1"/>
          </p:cNvSpPr>
          <p:nvPr/>
        </p:nvSpPr>
        <p:spPr bwMode="auto">
          <a:xfrm>
            <a:off x="2335214" y="328614"/>
            <a:ext cx="3068637" cy="522287"/>
          </a:xfrm>
          <a:prstGeom prst="rect">
            <a:avLst/>
          </a:prstGeom>
          <a:noFill/>
          <a:ln w="9525">
            <a:noFill/>
            <a:miter lim="800000"/>
            <a:headEnd/>
            <a:tailEnd/>
          </a:ln>
          <a:effectLst/>
        </p:spPr>
        <p:txBody>
          <a:bodyPr wrap="none">
            <a:spAutoFit/>
          </a:bodyPr>
          <a:lstStyle/>
          <a:p>
            <a:pPr>
              <a:defRPr/>
            </a:pPr>
            <a:r>
              <a:rPr lang="en-US" altLang="zh-CN" sz="2800" b="1" i="0" dirty="0">
                <a:solidFill>
                  <a:srgbClr val="C00000"/>
                </a:solidFill>
                <a:effectLst>
                  <a:outerShdw blurRad="38100" dist="38100" dir="2700000" algn="tl">
                    <a:srgbClr val="FFFFFF"/>
                  </a:outerShdw>
                </a:effectLst>
              </a:rPr>
              <a:t>4. </a:t>
            </a:r>
            <a:r>
              <a:rPr lang="zh-CN" altLang="en-US" sz="2800" b="1" i="0" dirty="0">
                <a:solidFill>
                  <a:srgbClr val="C00000"/>
                </a:solidFill>
                <a:effectLst>
                  <a:outerShdw blurRad="38100" dist="38100" dir="2700000" algn="tl">
                    <a:srgbClr val="FFFFFF"/>
                  </a:outerShdw>
                </a:effectLst>
                <a:latin typeface="宋体" pitchFamily="2" charset="-122"/>
              </a:rPr>
              <a:t>光电效应的应用</a:t>
            </a:r>
          </a:p>
        </p:txBody>
      </p:sp>
      <p:sp>
        <p:nvSpPr>
          <p:cNvPr id="176141" name="Text Box 1037"/>
          <p:cNvSpPr txBox="1">
            <a:spLocks noChangeArrowheads="1"/>
          </p:cNvSpPr>
          <p:nvPr/>
        </p:nvSpPr>
        <p:spPr bwMode="auto">
          <a:xfrm>
            <a:off x="1992314" y="3733801"/>
            <a:ext cx="2497137" cy="523875"/>
          </a:xfrm>
          <a:prstGeom prst="rect">
            <a:avLst/>
          </a:prstGeom>
          <a:noFill/>
          <a:ln w="9525">
            <a:noFill/>
            <a:miter lim="800000"/>
            <a:headEnd/>
            <a:tailEnd/>
          </a:ln>
          <a:effectLst/>
        </p:spPr>
        <p:txBody>
          <a:bodyPr wrap="none">
            <a:spAutoFit/>
          </a:bodyPr>
          <a:lstStyle/>
          <a:p>
            <a:pPr>
              <a:defRPr/>
            </a:pPr>
            <a:r>
              <a:rPr lang="en-US" altLang="zh-CN" sz="2800" b="1" i="0" dirty="0">
                <a:solidFill>
                  <a:srgbClr val="9900CC"/>
                </a:solidFill>
                <a:effectLst>
                  <a:outerShdw blurRad="38100" dist="38100" dir="2700000" algn="tl">
                    <a:srgbClr val="FFFFFF"/>
                  </a:outerShdw>
                </a:effectLst>
              </a:rPr>
              <a:t>(2) </a:t>
            </a:r>
            <a:r>
              <a:rPr lang="zh-CN" altLang="en-US" sz="2800" b="1" i="0" dirty="0">
                <a:solidFill>
                  <a:srgbClr val="9900CC"/>
                </a:solidFill>
                <a:effectLst>
                  <a:outerShdw blurRad="38100" dist="38100" dir="2700000" algn="tl">
                    <a:srgbClr val="FFFFFF"/>
                  </a:outerShdw>
                </a:effectLst>
                <a:latin typeface="宋体" pitchFamily="2" charset="-122"/>
              </a:rPr>
              <a:t>光电倍增管</a:t>
            </a:r>
          </a:p>
        </p:txBody>
      </p:sp>
      <p:sp>
        <p:nvSpPr>
          <p:cNvPr id="176142" name="Text Box 1038"/>
          <p:cNvSpPr txBox="1">
            <a:spLocks noChangeArrowheads="1"/>
          </p:cNvSpPr>
          <p:nvPr/>
        </p:nvSpPr>
        <p:spPr bwMode="auto">
          <a:xfrm>
            <a:off x="2241551" y="4594226"/>
            <a:ext cx="2709863" cy="523875"/>
          </a:xfrm>
          <a:prstGeom prst="rect">
            <a:avLst/>
          </a:prstGeom>
          <a:noFill/>
          <a:ln w="9525">
            <a:noFill/>
            <a:miter lim="800000"/>
            <a:headEnd/>
            <a:tailEnd/>
          </a:ln>
          <a:effectLst/>
        </p:spPr>
        <p:txBody>
          <a:bodyPr wrap="none">
            <a:spAutoFit/>
          </a:bodyPr>
          <a:lstStyle/>
          <a:p>
            <a:pPr>
              <a:defRPr/>
            </a:pPr>
            <a:r>
              <a:rPr lang="zh-CN" altLang="en-US" sz="2800" b="1" i="0" dirty="0">
                <a:solidFill>
                  <a:schemeClr val="tx2"/>
                </a:solidFill>
                <a:effectLst>
                  <a:outerShdw blurRad="38100" dist="38100" dir="2700000" algn="tl">
                    <a:srgbClr val="FFFFFF"/>
                  </a:outerShdw>
                </a:effectLst>
                <a:latin typeface="宋体" pitchFamily="2" charset="-122"/>
              </a:rPr>
              <a:t>光信号→电信号</a:t>
            </a:r>
          </a:p>
        </p:txBody>
      </p:sp>
      <p:sp>
        <p:nvSpPr>
          <p:cNvPr id="176143" name="Text Box 1039"/>
          <p:cNvSpPr txBox="1">
            <a:spLocks noChangeArrowheads="1"/>
          </p:cNvSpPr>
          <p:nvPr/>
        </p:nvSpPr>
        <p:spPr bwMode="auto">
          <a:xfrm>
            <a:off x="2225676" y="5373689"/>
            <a:ext cx="4824413" cy="954087"/>
          </a:xfrm>
          <a:prstGeom prst="rect">
            <a:avLst/>
          </a:prstGeom>
          <a:noFill/>
          <a:ln w="9525">
            <a:noFill/>
            <a:miter lim="800000"/>
            <a:headEnd/>
            <a:tailEnd/>
          </a:ln>
          <a:effectLst/>
        </p:spPr>
        <p:txBody>
          <a:bodyPr>
            <a:spAutoFit/>
          </a:bodyPr>
          <a:lstStyle/>
          <a:p>
            <a:pPr>
              <a:defRPr/>
            </a:pPr>
            <a:r>
              <a:rPr lang="zh-CN" altLang="en-US" sz="2800" b="1" i="0" dirty="0">
                <a:solidFill>
                  <a:srgbClr val="0033CC"/>
                </a:solidFill>
                <a:effectLst>
                  <a:outerShdw blurRad="38100" dist="38100" dir="2700000" algn="tl">
                    <a:srgbClr val="FFFFFF"/>
                  </a:outerShdw>
                </a:effectLst>
                <a:latin typeface="宋体" pitchFamily="2" charset="-122"/>
              </a:rPr>
              <a:t>用于弱光电信号的放大</a:t>
            </a:r>
            <a:r>
              <a:rPr lang="en-US" altLang="zh-CN" sz="2800" b="1" i="0" dirty="0">
                <a:solidFill>
                  <a:srgbClr val="0033CC"/>
                </a:solidFill>
                <a:effectLst>
                  <a:outerShdw blurRad="38100" dist="38100" dir="2700000" algn="tl">
                    <a:srgbClr val="FFFFFF"/>
                  </a:outerShdw>
                </a:effectLst>
                <a:latin typeface="Times New Roman"/>
              </a:rPr>
              <a:t>——</a:t>
            </a:r>
            <a:r>
              <a:rPr lang="zh-CN" altLang="en-US" sz="2800" b="1" i="0" dirty="0">
                <a:solidFill>
                  <a:srgbClr val="0033CC"/>
                </a:solidFill>
                <a:effectLst>
                  <a:outerShdw blurRad="38100" dist="38100" dir="2700000" algn="tl">
                    <a:srgbClr val="FFFFFF"/>
                  </a:outerShdw>
                </a:effectLst>
                <a:latin typeface="宋体" pitchFamily="2" charset="-122"/>
              </a:rPr>
              <a:t>可将光电流放大数百万倍。</a:t>
            </a:r>
          </a:p>
        </p:txBody>
      </p:sp>
      <p:pic>
        <p:nvPicPr>
          <p:cNvPr id="176144" name="Picture 1040" descr="未定标题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0000">
            <a:off x="7924800" y="609600"/>
            <a:ext cx="24193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6140">
                                            <p:txEl>
                                              <p:pRg st="0" end="0"/>
                                            </p:txEl>
                                          </p:spTgt>
                                        </p:tgtEl>
                                        <p:attrNameLst>
                                          <p:attrName>style.visibility</p:attrName>
                                        </p:attrNameLst>
                                      </p:cBhvr>
                                      <p:to>
                                        <p:strVal val="visible"/>
                                      </p:to>
                                    </p:set>
                                    <p:animEffect transition="in" filter="wipe(left)">
                                      <p:cBhvr>
                                        <p:cTn id="7" dur="500"/>
                                        <p:tgtEl>
                                          <p:spTgt spid="17614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6136">
                                            <p:txEl>
                                              <p:pRg st="0" end="0"/>
                                            </p:txEl>
                                          </p:spTgt>
                                        </p:tgtEl>
                                        <p:attrNameLst>
                                          <p:attrName>style.visibility</p:attrName>
                                        </p:attrNameLst>
                                      </p:cBhvr>
                                      <p:to>
                                        <p:strVal val="visible"/>
                                      </p:to>
                                    </p:set>
                                    <p:animEffect transition="in" filter="wipe(left)">
                                      <p:cBhvr>
                                        <p:cTn id="12" dur="500"/>
                                        <p:tgtEl>
                                          <p:spTgt spid="176136">
                                            <p:txEl>
                                              <p:pRg st="0" end="0"/>
                                            </p:txEl>
                                          </p:spTgt>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76137"/>
                                        </p:tgtEl>
                                        <p:attrNameLst>
                                          <p:attrName>style.visibility</p:attrName>
                                        </p:attrNameLst>
                                      </p:cBhvr>
                                      <p:to>
                                        <p:strVal val="visible"/>
                                      </p:to>
                                    </p:set>
                                    <p:animEffect transition="in" filter="wipe(left)">
                                      <p:cBhvr>
                                        <p:cTn id="16" dur="500"/>
                                        <p:tgtEl>
                                          <p:spTgt spid="17613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76138">
                                            <p:txEl>
                                              <p:pRg st="0" end="0"/>
                                            </p:txEl>
                                          </p:spTgt>
                                        </p:tgtEl>
                                        <p:attrNameLst>
                                          <p:attrName>style.visibility</p:attrName>
                                        </p:attrNameLst>
                                      </p:cBhvr>
                                      <p:to>
                                        <p:strVal val="visible"/>
                                      </p:to>
                                    </p:set>
                                    <p:animEffect transition="in" filter="wipe(left)">
                                      <p:cBhvr>
                                        <p:cTn id="21" dur="500"/>
                                        <p:tgtEl>
                                          <p:spTgt spid="176138">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76139">
                                            <p:txEl>
                                              <p:pRg st="0" end="0"/>
                                            </p:txEl>
                                          </p:spTgt>
                                        </p:tgtEl>
                                        <p:attrNameLst>
                                          <p:attrName>style.visibility</p:attrName>
                                        </p:attrNameLst>
                                      </p:cBhvr>
                                      <p:to>
                                        <p:strVal val="visible"/>
                                      </p:to>
                                    </p:set>
                                    <p:animEffect transition="in" filter="wipe(left)">
                                      <p:cBhvr>
                                        <p:cTn id="26" dur="500"/>
                                        <p:tgtEl>
                                          <p:spTgt spid="176139">
                                            <p:txEl>
                                              <p:pRg st="0" end="0"/>
                                            </p:txEl>
                                          </p:spTgt>
                                        </p:tgtEl>
                                      </p:cBhvr>
                                    </p:animEffect>
                                  </p:childTnLst>
                                </p:cTn>
                              </p:par>
                            </p:childTnLst>
                          </p:cTn>
                        </p:par>
                        <p:par>
                          <p:cTn id="27" fill="hold" nodeType="afterGroup">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76141">
                                            <p:txEl>
                                              <p:pRg st="0" end="0"/>
                                            </p:txEl>
                                          </p:spTgt>
                                        </p:tgtEl>
                                        <p:attrNameLst>
                                          <p:attrName>style.visibility</p:attrName>
                                        </p:attrNameLst>
                                      </p:cBhvr>
                                      <p:to>
                                        <p:strVal val="visible"/>
                                      </p:to>
                                    </p:set>
                                    <p:animEffect transition="in" filter="wipe(left)">
                                      <p:cBhvr>
                                        <p:cTn id="30" dur="500"/>
                                        <p:tgtEl>
                                          <p:spTgt spid="176141">
                                            <p:txEl>
                                              <p:pRg st="0" end="0"/>
                                            </p:txEl>
                                          </p:spTgt>
                                        </p:tgtEl>
                                      </p:cBhvr>
                                    </p:animEffect>
                                  </p:childTnLst>
                                </p:cTn>
                              </p:par>
                            </p:childTnLst>
                          </p:cTn>
                        </p:par>
                        <p:par>
                          <p:cTn id="31" fill="hold" nodeType="afterGroup">
                            <p:stCondLst>
                              <p:cond delay="1000"/>
                            </p:stCondLst>
                            <p:childTnLst>
                              <p:par>
                                <p:cTn id="32" presetID="22" presetClass="entr" presetSubtype="8" fill="hold" nodeType="afterEffect">
                                  <p:stCondLst>
                                    <p:cond delay="0"/>
                                  </p:stCondLst>
                                  <p:childTnLst>
                                    <p:set>
                                      <p:cBhvr>
                                        <p:cTn id="33" dur="1" fill="hold">
                                          <p:stCondLst>
                                            <p:cond delay="0"/>
                                          </p:stCondLst>
                                        </p:cTn>
                                        <p:tgtEl>
                                          <p:spTgt spid="176144"/>
                                        </p:tgtEl>
                                        <p:attrNameLst>
                                          <p:attrName>style.visibility</p:attrName>
                                        </p:attrNameLst>
                                      </p:cBhvr>
                                      <p:to>
                                        <p:strVal val="visible"/>
                                      </p:to>
                                    </p:set>
                                    <p:animEffect transition="in" filter="wipe(left)">
                                      <p:cBhvr>
                                        <p:cTn id="34" dur="500"/>
                                        <p:tgtEl>
                                          <p:spTgt spid="17614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76142">
                                            <p:txEl>
                                              <p:pRg st="0" end="0"/>
                                            </p:txEl>
                                          </p:spTgt>
                                        </p:tgtEl>
                                        <p:attrNameLst>
                                          <p:attrName>style.visibility</p:attrName>
                                        </p:attrNameLst>
                                      </p:cBhvr>
                                      <p:to>
                                        <p:strVal val="visible"/>
                                      </p:to>
                                    </p:set>
                                    <p:animEffect transition="in" filter="wipe(left)">
                                      <p:cBhvr>
                                        <p:cTn id="39" dur="500"/>
                                        <p:tgtEl>
                                          <p:spTgt spid="176142">
                                            <p:txEl>
                                              <p:pRg st="0" end="0"/>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76143">
                                            <p:txEl>
                                              <p:pRg st="0" end="0"/>
                                            </p:txEl>
                                          </p:spTgt>
                                        </p:tgtEl>
                                        <p:attrNameLst>
                                          <p:attrName>style.visibility</p:attrName>
                                        </p:attrNameLst>
                                      </p:cBhvr>
                                      <p:to>
                                        <p:strVal val="visible"/>
                                      </p:to>
                                    </p:set>
                                    <p:animEffect transition="in" filter="wipe(left)">
                                      <p:cBhvr>
                                        <p:cTn id="44" dur="500"/>
                                        <p:tgtEl>
                                          <p:spTgt spid="1761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6" grpId="0" build="p" autoUpdateAnimBg="0"/>
      <p:bldP spid="176138" grpId="0" build="p" autoUpdateAnimBg="0"/>
      <p:bldP spid="176139" grpId="0" build="p" autoUpdateAnimBg="0"/>
      <p:bldP spid="176140" grpId="0" build="p" autoUpdateAnimBg="0" advAuto="0"/>
      <p:bldP spid="176141" grpId="0" build="p" autoUpdateAnimBg="0" advAuto="0"/>
      <p:bldP spid="176142" grpId="0" build="p" autoUpdateAnimBg="0"/>
      <p:bldP spid="176143" grpId="0" build="p"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51584" y="1127199"/>
            <a:ext cx="7992888" cy="1384995"/>
          </a:xfrm>
          <a:prstGeom prst="rect">
            <a:avLst/>
          </a:prstGeom>
        </p:spPr>
        <p:txBody>
          <a:bodyPr wrap="square">
            <a:spAutoFit/>
          </a:bodyPr>
          <a:lstStyle/>
          <a:p>
            <a:r>
              <a:rPr lang="zh-CN" altLang="en-US" sz="2800" b="1" i="0" dirty="0">
                <a:solidFill>
                  <a:srgbClr val="009900"/>
                </a:solidFill>
              </a:rPr>
              <a:t>金属产生光电效应的红限波长为</a:t>
            </a:r>
            <a:r>
              <a:rPr lang="en-US" altLang="zh-CN" sz="2800" b="1" i="0" dirty="0">
                <a:solidFill>
                  <a:srgbClr val="FF0000"/>
                </a:solidFill>
              </a:rPr>
              <a:t>λ</a:t>
            </a:r>
            <a:r>
              <a:rPr lang="en-US" altLang="zh-CN" sz="2800" b="1" i="0" kern="0" baseline="-25000" dirty="0">
                <a:solidFill>
                  <a:srgbClr val="FF0000"/>
                </a:solidFill>
              </a:rPr>
              <a:t>0 </a:t>
            </a:r>
            <a:r>
              <a:rPr lang="zh-CN" altLang="en-US" sz="2800" b="1" i="0" dirty="0">
                <a:solidFill>
                  <a:srgbClr val="009900"/>
                </a:solidFill>
              </a:rPr>
              <a:t>，</a:t>
            </a:r>
            <a:r>
              <a:rPr lang="en-US" altLang="zh-CN" sz="2800" b="1" i="0" dirty="0">
                <a:solidFill>
                  <a:srgbClr val="FF0000"/>
                </a:solidFill>
              </a:rPr>
              <a:t> </a:t>
            </a:r>
            <a:r>
              <a:rPr lang="zh-CN" altLang="en-US" sz="2800" b="1" i="0" dirty="0">
                <a:solidFill>
                  <a:srgbClr val="009900"/>
                </a:solidFill>
              </a:rPr>
              <a:t>今以波长为</a:t>
            </a:r>
            <a:r>
              <a:rPr lang="zh-CN" altLang="en-US" sz="2800" b="1" i="0" dirty="0">
                <a:solidFill>
                  <a:srgbClr val="FF0000"/>
                </a:solidFill>
              </a:rPr>
              <a:t>λ</a:t>
            </a:r>
            <a:r>
              <a:rPr lang="zh-CN" altLang="en-US" sz="2800" b="1" i="0" dirty="0">
                <a:solidFill>
                  <a:srgbClr val="009900"/>
                </a:solidFill>
              </a:rPr>
              <a:t>(</a:t>
            </a:r>
            <a:r>
              <a:rPr lang="zh-CN" altLang="en-US" sz="2800" b="1" i="0" dirty="0">
                <a:solidFill>
                  <a:srgbClr val="FF00FF"/>
                </a:solidFill>
              </a:rPr>
              <a:t>λ&lt;</a:t>
            </a:r>
            <a:r>
              <a:rPr lang="en-US" altLang="zh-CN" sz="2800" b="1" i="0" dirty="0">
                <a:solidFill>
                  <a:srgbClr val="FF0000"/>
                </a:solidFill>
              </a:rPr>
              <a:t> λ</a:t>
            </a:r>
            <a:r>
              <a:rPr lang="en-US" altLang="zh-CN" sz="2800" b="1" i="0" kern="0" baseline="-25000" dirty="0">
                <a:solidFill>
                  <a:srgbClr val="FF0000"/>
                </a:solidFill>
              </a:rPr>
              <a:t>0</a:t>
            </a:r>
            <a:r>
              <a:rPr lang="en-US" altLang="zh-CN" sz="2800" b="1" i="0" dirty="0">
                <a:solidFill>
                  <a:srgbClr val="FF0000"/>
                </a:solidFill>
              </a:rPr>
              <a:t> </a:t>
            </a:r>
            <a:r>
              <a:rPr lang="zh-CN" altLang="en-US" sz="2800" b="1" i="0" dirty="0">
                <a:solidFill>
                  <a:srgbClr val="009900"/>
                </a:solidFill>
              </a:rPr>
              <a:t>)的单色光照射该金属，金属释放出的电子(质量为</a:t>
            </a:r>
            <a:r>
              <a:rPr lang="zh-CN" altLang="en-US" sz="2800" b="1" i="0" dirty="0">
                <a:solidFill>
                  <a:srgbClr val="FF0000"/>
                </a:solidFill>
              </a:rPr>
              <a:t>m</a:t>
            </a:r>
            <a:r>
              <a:rPr lang="zh-CN" altLang="en-US" sz="2800" b="1" i="0" dirty="0">
                <a:solidFill>
                  <a:srgbClr val="009900"/>
                </a:solidFill>
              </a:rPr>
              <a:t>)的动量大小为</a:t>
            </a:r>
            <a:r>
              <a:rPr lang="en-US" altLang="zh-CN" sz="2800" b="1" i="0" dirty="0">
                <a:solidFill>
                  <a:srgbClr val="009900"/>
                </a:solidFill>
              </a:rPr>
              <a:t>=_____</a:t>
            </a:r>
            <a:r>
              <a:rPr lang="zh-CN" altLang="en-US" sz="2800" b="1" i="0" dirty="0">
                <a:solidFill>
                  <a:srgbClr val="009900"/>
                </a:solidFill>
              </a:rPr>
              <a:t>。</a:t>
            </a:r>
          </a:p>
        </p:txBody>
      </p:sp>
      <p:sp>
        <p:nvSpPr>
          <p:cNvPr id="6" name="矩形 4"/>
          <p:cNvSpPr>
            <a:spLocks noChangeArrowheads="1"/>
          </p:cNvSpPr>
          <p:nvPr/>
        </p:nvSpPr>
        <p:spPr bwMode="auto">
          <a:xfrm>
            <a:off x="3888693" y="298883"/>
            <a:ext cx="2038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3600" b="1" i="0" dirty="0">
                <a:solidFill>
                  <a:srgbClr val="FF0000"/>
                </a:solidFill>
                <a:latin typeface="宋体" panose="02010600030101010101" pitchFamily="2" charset="-122"/>
              </a:rPr>
              <a:t>课堂练习</a:t>
            </a:r>
            <a:endParaRPr lang="zh-CN" altLang="en-US" sz="3600" b="1" i="0" dirty="0"/>
          </a:p>
        </p:txBody>
      </p:sp>
      <p:pic>
        <p:nvPicPr>
          <p:cNvPr id="7" name="Picture 24" descr="4C70BBA977B88F3DF7393CB7443DAF2A"/>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86217" y="3937227"/>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Object 3"/>
          <p:cNvGraphicFramePr>
            <a:graphicFrameLocks/>
          </p:cNvGraphicFramePr>
          <p:nvPr>
            <p:extLst>
              <p:ext uri="{D42A27DB-BD31-4B8C-83A1-F6EECF244321}">
                <p14:modId xmlns:p14="http://schemas.microsoft.com/office/powerpoint/2010/main" val="2454814373"/>
              </p:ext>
            </p:extLst>
          </p:nvPr>
        </p:nvGraphicFramePr>
        <p:xfrm>
          <a:off x="3051175" y="4460875"/>
          <a:ext cx="3076575" cy="1728788"/>
        </p:xfrm>
        <a:graphic>
          <a:graphicData uri="http://schemas.openxmlformats.org/presentationml/2006/ole">
            <mc:AlternateContent xmlns:mc="http://schemas.openxmlformats.org/markup-compatibility/2006">
              <mc:Choice xmlns:v="urn:schemas-microsoft-com:vml" Requires="v">
                <p:oleObj spid="_x0000_s299394" name="Equation" r:id="rId5" imgW="888840" imgH="457200" progId="Equation.DSMT4">
                  <p:embed/>
                </p:oleObj>
              </mc:Choice>
              <mc:Fallback>
                <p:oleObj name="Equation" r:id="rId5" imgW="888840" imgH="457200" progId="Equation.DSMT4">
                  <p:embed/>
                  <p:pic>
                    <p:nvPicPr>
                      <p:cNvPr id="0" name=""/>
                      <p:cNvPicPr>
                        <a:picLocks noChangeArrowheads="1"/>
                      </p:cNvPicPr>
                      <p:nvPr/>
                    </p:nvPicPr>
                    <p:blipFill>
                      <a:blip r:embed="rId6"/>
                      <a:srcRect/>
                      <a:stretch>
                        <a:fillRect/>
                      </a:stretch>
                    </p:blipFill>
                    <p:spPr bwMode="auto">
                      <a:xfrm>
                        <a:off x="3051175" y="4460875"/>
                        <a:ext cx="3076575" cy="1728788"/>
                      </a:xfrm>
                      <a:prstGeom prst="rect">
                        <a:avLst/>
                      </a:prstGeom>
                      <a:noFill/>
                      <a:ln>
                        <a:noFill/>
                      </a:ln>
                      <a:effectLst/>
                      <a:extLst/>
                    </p:spPr>
                  </p:pic>
                </p:oleObj>
              </mc:Fallback>
            </mc:AlternateContent>
          </a:graphicData>
        </a:graphic>
      </p:graphicFrame>
      <p:graphicFrame>
        <p:nvGraphicFramePr>
          <p:cNvPr id="10" name="Object 3"/>
          <p:cNvGraphicFramePr>
            <a:graphicFrameLocks/>
          </p:cNvGraphicFramePr>
          <p:nvPr>
            <p:extLst>
              <p:ext uri="{D42A27DB-BD31-4B8C-83A1-F6EECF244321}">
                <p14:modId xmlns:p14="http://schemas.microsoft.com/office/powerpoint/2010/main" val="1885907009"/>
              </p:ext>
            </p:extLst>
          </p:nvPr>
        </p:nvGraphicFramePr>
        <p:xfrm>
          <a:off x="7104112" y="4461427"/>
          <a:ext cx="3960440" cy="1558305"/>
        </p:xfrm>
        <a:graphic>
          <a:graphicData uri="http://schemas.openxmlformats.org/presentationml/2006/ole">
            <mc:AlternateContent xmlns:mc="http://schemas.openxmlformats.org/markup-compatibility/2006">
              <mc:Choice xmlns:v="urn:schemas-microsoft-com:vml" Requires="v">
                <p:oleObj spid="_x0000_s299395" name="公式" r:id="rId7" imgW="1231560" imgH="520560" progId="Equation.3">
                  <p:embed/>
                </p:oleObj>
              </mc:Choice>
              <mc:Fallback>
                <p:oleObj name="公式" r:id="rId7" imgW="1231560" imgH="520560" progId="Equation.3">
                  <p:embed/>
                  <p:pic>
                    <p:nvPicPr>
                      <p:cNvPr id="0" name=""/>
                      <p:cNvPicPr>
                        <a:picLocks noChangeArrowheads="1"/>
                      </p:cNvPicPr>
                      <p:nvPr/>
                    </p:nvPicPr>
                    <p:blipFill>
                      <a:blip r:embed="rId8"/>
                      <a:srcRect/>
                      <a:stretch>
                        <a:fillRect/>
                      </a:stretch>
                    </p:blipFill>
                    <p:spPr bwMode="auto">
                      <a:xfrm>
                        <a:off x="7104112" y="4461427"/>
                        <a:ext cx="3960440" cy="1558305"/>
                      </a:xfrm>
                      <a:prstGeom prst="rect">
                        <a:avLst/>
                      </a:prstGeom>
                      <a:noFill/>
                      <a:ln>
                        <a:noFill/>
                      </a:ln>
                      <a:effectLst/>
                      <a:extLst/>
                    </p:spPr>
                  </p:pic>
                </p:oleObj>
              </mc:Fallback>
            </mc:AlternateContent>
          </a:graphicData>
        </a:graphic>
      </p:graphicFrame>
      <p:graphicFrame>
        <p:nvGraphicFramePr>
          <p:cNvPr id="12" name="Object 10"/>
          <p:cNvGraphicFramePr>
            <a:graphicFrameLocks noChangeAspect="1"/>
          </p:cNvGraphicFramePr>
          <p:nvPr>
            <p:extLst>
              <p:ext uri="{D42A27DB-BD31-4B8C-83A1-F6EECF244321}">
                <p14:modId xmlns:p14="http://schemas.microsoft.com/office/powerpoint/2010/main" val="3770102401"/>
              </p:ext>
            </p:extLst>
          </p:nvPr>
        </p:nvGraphicFramePr>
        <p:xfrm>
          <a:off x="1036589" y="2725006"/>
          <a:ext cx="10226675" cy="1263650"/>
        </p:xfrm>
        <a:graphic>
          <a:graphicData uri="http://schemas.openxmlformats.org/presentationml/2006/ole">
            <mc:AlternateContent xmlns:mc="http://schemas.openxmlformats.org/markup-compatibility/2006">
              <mc:Choice xmlns:v="urn:schemas-microsoft-com:vml" Requires="v">
                <p:oleObj spid="_x0000_s299396" name="Equation" r:id="rId9" imgW="3606480" imgH="431640" progId="Equation.DSMT4">
                  <p:embed/>
                </p:oleObj>
              </mc:Choice>
              <mc:Fallback>
                <p:oleObj name="Equation" r:id="rId9" imgW="3606480" imgH="431640" progId="Equation.DSMT4">
                  <p:embed/>
                  <p:pic>
                    <p:nvPicPr>
                      <p:cNvPr id="36" name="Object 10"/>
                      <p:cNvPicPr>
                        <a:picLocks noChangeAspect="1" noChangeArrowheads="1"/>
                      </p:cNvPicPr>
                      <p:nvPr/>
                    </p:nvPicPr>
                    <p:blipFill>
                      <a:blip r:embed="rId10"/>
                      <a:srcRect/>
                      <a:stretch>
                        <a:fillRect/>
                      </a:stretch>
                    </p:blipFill>
                    <p:spPr bwMode="auto">
                      <a:xfrm>
                        <a:off x="1036589" y="2725006"/>
                        <a:ext cx="10226675" cy="1263650"/>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230613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out)">
                                      <p:cBhvr>
                                        <p:cTn id="7" dur="500"/>
                                        <p:tgtEl>
                                          <p:spTgt spid="9"/>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out)">
                                      <p:cBhvr>
                                        <p:cTn id="12" dur="500"/>
                                        <p:tgtEl>
                                          <p:spTgt spid="10"/>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27648" y="931675"/>
            <a:ext cx="7776864" cy="1815882"/>
          </a:xfrm>
          <a:prstGeom prst="rect">
            <a:avLst/>
          </a:prstGeom>
        </p:spPr>
        <p:txBody>
          <a:bodyPr wrap="square">
            <a:spAutoFit/>
          </a:bodyPr>
          <a:lstStyle/>
          <a:p>
            <a:r>
              <a:rPr lang="zh-CN" altLang="en-US" sz="2800" b="1" i="0" dirty="0">
                <a:solidFill>
                  <a:srgbClr val="0000FF"/>
                </a:solidFill>
              </a:rPr>
              <a:t>用频率为</a:t>
            </a:r>
            <a:r>
              <a:rPr lang="en-US" altLang="zh-CN" sz="2800" b="1" i="0" dirty="0">
                <a:solidFill>
                  <a:srgbClr val="FF0000"/>
                </a:solidFill>
              </a:rPr>
              <a:t>ν</a:t>
            </a:r>
            <a:r>
              <a:rPr lang="zh-CN" altLang="en-US" sz="2800" b="1" i="0" dirty="0">
                <a:solidFill>
                  <a:srgbClr val="0000FF"/>
                </a:solidFill>
              </a:rPr>
              <a:t>的单色光照射某种金属时，逸出光电子的初动能为</a:t>
            </a:r>
            <a:r>
              <a:rPr lang="en-US" altLang="zh-CN" sz="2800" b="1" i="0" dirty="0" err="1">
                <a:solidFill>
                  <a:srgbClr val="FF0000"/>
                </a:solidFill>
              </a:rPr>
              <a:t>E</a:t>
            </a:r>
            <a:r>
              <a:rPr lang="en-US" altLang="zh-CN" sz="2800" b="1" i="0" kern="0" baseline="-25000" dirty="0" err="1">
                <a:solidFill>
                  <a:srgbClr val="FF0000"/>
                </a:solidFill>
              </a:rPr>
              <a:t>k</a:t>
            </a:r>
            <a:r>
              <a:rPr lang="en-US" altLang="zh-CN" sz="2800" b="1" i="0" kern="0" baseline="-25000" dirty="0">
                <a:solidFill>
                  <a:srgbClr val="FF0000"/>
                </a:solidFill>
              </a:rPr>
              <a:t> </a:t>
            </a:r>
            <a:r>
              <a:rPr lang="zh-CN" altLang="en-US" sz="2800" b="1" i="0" dirty="0">
                <a:solidFill>
                  <a:srgbClr val="0000FF"/>
                </a:solidFill>
              </a:rPr>
              <a:t>，若改用频率为</a:t>
            </a:r>
            <a:r>
              <a:rPr lang="en-US" altLang="zh-CN" sz="2800" b="1" i="0" dirty="0">
                <a:solidFill>
                  <a:srgbClr val="FF0000"/>
                </a:solidFill>
              </a:rPr>
              <a:t>2ν</a:t>
            </a:r>
            <a:r>
              <a:rPr lang="zh-CN" altLang="en-US" sz="2800" b="1" i="0" dirty="0">
                <a:solidFill>
                  <a:srgbClr val="0000FF"/>
                </a:solidFill>
              </a:rPr>
              <a:t>的单色光照射此种金属，则逸出光电子的初动能为</a:t>
            </a:r>
            <a:r>
              <a:rPr lang="en-US" altLang="zh-CN" sz="2800" b="1" i="0" dirty="0">
                <a:solidFill>
                  <a:srgbClr val="009900"/>
                </a:solidFill>
              </a:rPr>
              <a:t>=_____</a:t>
            </a:r>
            <a:r>
              <a:rPr lang="zh-CN" altLang="en-US" sz="2800" b="1" i="0" dirty="0">
                <a:solidFill>
                  <a:srgbClr val="009900"/>
                </a:solidFill>
              </a:rPr>
              <a:t>。</a:t>
            </a:r>
          </a:p>
          <a:p>
            <a:endParaRPr lang="zh-CN" altLang="en-US" sz="2800" b="1" i="0" dirty="0">
              <a:solidFill>
                <a:srgbClr val="0000FF"/>
              </a:solidFill>
            </a:endParaRPr>
          </a:p>
        </p:txBody>
      </p:sp>
      <p:graphicFrame>
        <p:nvGraphicFramePr>
          <p:cNvPr id="3" name="Object 13"/>
          <p:cNvGraphicFramePr>
            <a:graphicFrameLocks noChangeAspect="1"/>
          </p:cNvGraphicFramePr>
          <p:nvPr>
            <p:extLst>
              <p:ext uri="{D42A27DB-BD31-4B8C-83A1-F6EECF244321}">
                <p14:modId xmlns:p14="http://schemas.microsoft.com/office/powerpoint/2010/main" val="4136500606"/>
              </p:ext>
            </p:extLst>
          </p:nvPr>
        </p:nvGraphicFramePr>
        <p:xfrm>
          <a:off x="3321955" y="4548110"/>
          <a:ext cx="2605088" cy="722312"/>
        </p:xfrm>
        <a:graphic>
          <a:graphicData uri="http://schemas.openxmlformats.org/presentationml/2006/ole">
            <mc:AlternateContent xmlns:mc="http://schemas.openxmlformats.org/markup-compatibility/2006">
              <mc:Choice xmlns:v="urn:schemas-microsoft-com:vml" Requires="v">
                <p:oleObj spid="_x0000_s300546" name="公式" r:id="rId3" imgW="749160" imgH="228600" progId="Equation.3">
                  <p:embed/>
                </p:oleObj>
              </mc:Choice>
              <mc:Fallback>
                <p:oleObj name="公式" r:id="rId3" imgW="749160" imgH="228600" progId="Equation.3">
                  <p:embed/>
                  <p:pic>
                    <p:nvPicPr>
                      <p:cNvPr id="0" name=""/>
                      <p:cNvPicPr>
                        <a:picLocks noChangeAspect="1" noChangeArrowheads="1"/>
                      </p:cNvPicPr>
                      <p:nvPr/>
                    </p:nvPicPr>
                    <p:blipFill>
                      <a:blip r:embed="rId4"/>
                      <a:srcRect/>
                      <a:stretch>
                        <a:fillRect/>
                      </a:stretch>
                    </p:blipFill>
                    <p:spPr bwMode="blackWhite">
                      <a:xfrm>
                        <a:off x="3321955" y="4548110"/>
                        <a:ext cx="2605088" cy="722312"/>
                      </a:xfrm>
                      <a:prstGeom prst="rect">
                        <a:avLst/>
                      </a:prstGeom>
                      <a:noFill/>
                      <a:ln w="9525">
                        <a:noFill/>
                        <a:miter lim="800000"/>
                        <a:headEnd/>
                        <a:tailEnd/>
                      </a:ln>
                      <a:extLst/>
                    </p:spPr>
                  </p:pic>
                </p:oleObj>
              </mc:Fallback>
            </mc:AlternateContent>
          </a:graphicData>
        </a:graphic>
      </p:graphicFrame>
      <p:graphicFrame>
        <p:nvGraphicFramePr>
          <p:cNvPr id="4" name="Object 13"/>
          <p:cNvGraphicFramePr>
            <a:graphicFrameLocks noChangeAspect="1"/>
          </p:cNvGraphicFramePr>
          <p:nvPr>
            <p:extLst>
              <p:ext uri="{D42A27DB-BD31-4B8C-83A1-F6EECF244321}">
                <p14:modId xmlns:p14="http://schemas.microsoft.com/office/powerpoint/2010/main" val="1215958477"/>
              </p:ext>
            </p:extLst>
          </p:nvPr>
        </p:nvGraphicFramePr>
        <p:xfrm>
          <a:off x="2935164" y="5749110"/>
          <a:ext cx="2870200" cy="722313"/>
        </p:xfrm>
        <a:graphic>
          <a:graphicData uri="http://schemas.openxmlformats.org/presentationml/2006/ole">
            <mc:AlternateContent xmlns:mc="http://schemas.openxmlformats.org/markup-compatibility/2006">
              <mc:Choice xmlns:v="urn:schemas-microsoft-com:vml" Requires="v">
                <p:oleObj spid="_x0000_s300547" name="公式" r:id="rId5" imgW="825480" imgH="228600" progId="Equation.3">
                  <p:embed/>
                </p:oleObj>
              </mc:Choice>
              <mc:Fallback>
                <p:oleObj name="公式" r:id="rId5" imgW="825480" imgH="228600" progId="Equation.3">
                  <p:embed/>
                  <p:pic>
                    <p:nvPicPr>
                      <p:cNvPr id="0" name=""/>
                      <p:cNvPicPr>
                        <a:picLocks noChangeAspect="1" noChangeArrowheads="1"/>
                      </p:cNvPicPr>
                      <p:nvPr/>
                    </p:nvPicPr>
                    <p:blipFill>
                      <a:blip r:embed="rId6"/>
                      <a:srcRect/>
                      <a:stretch>
                        <a:fillRect/>
                      </a:stretch>
                    </p:blipFill>
                    <p:spPr bwMode="blackWhite">
                      <a:xfrm>
                        <a:off x="2935164" y="5749110"/>
                        <a:ext cx="2870200" cy="722313"/>
                      </a:xfrm>
                      <a:prstGeom prst="rect">
                        <a:avLst/>
                      </a:prstGeom>
                      <a:noFill/>
                      <a:ln w="9525">
                        <a:noFill/>
                        <a:miter lim="800000"/>
                        <a:headEnd/>
                        <a:tailEnd/>
                      </a:ln>
                      <a:extLst/>
                    </p:spPr>
                  </p:pic>
                </p:oleObj>
              </mc:Fallback>
            </mc:AlternateContent>
          </a:graphicData>
        </a:graphic>
      </p:graphicFrame>
      <p:graphicFrame>
        <p:nvGraphicFramePr>
          <p:cNvPr id="5" name="Object 13"/>
          <p:cNvGraphicFramePr>
            <a:graphicFrameLocks noChangeAspect="1"/>
          </p:cNvGraphicFramePr>
          <p:nvPr>
            <p:extLst>
              <p:ext uri="{D42A27DB-BD31-4B8C-83A1-F6EECF244321}">
                <p14:modId xmlns:p14="http://schemas.microsoft.com/office/powerpoint/2010/main" val="2623805495"/>
              </p:ext>
            </p:extLst>
          </p:nvPr>
        </p:nvGraphicFramePr>
        <p:xfrm>
          <a:off x="7176120" y="5749109"/>
          <a:ext cx="2825750" cy="722313"/>
        </p:xfrm>
        <a:graphic>
          <a:graphicData uri="http://schemas.openxmlformats.org/presentationml/2006/ole">
            <mc:AlternateContent xmlns:mc="http://schemas.openxmlformats.org/markup-compatibility/2006">
              <mc:Choice xmlns:v="urn:schemas-microsoft-com:vml" Requires="v">
                <p:oleObj spid="_x0000_s300548" name="公式" r:id="rId7" imgW="812520" imgH="228600" progId="Equation.3">
                  <p:embed/>
                </p:oleObj>
              </mc:Choice>
              <mc:Fallback>
                <p:oleObj name="公式" r:id="rId7" imgW="812520" imgH="228600" progId="Equation.3">
                  <p:embed/>
                  <p:pic>
                    <p:nvPicPr>
                      <p:cNvPr id="0" name=""/>
                      <p:cNvPicPr>
                        <a:picLocks noChangeAspect="1" noChangeArrowheads="1"/>
                      </p:cNvPicPr>
                      <p:nvPr/>
                    </p:nvPicPr>
                    <p:blipFill>
                      <a:blip r:embed="rId8"/>
                      <a:srcRect/>
                      <a:stretch>
                        <a:fillRect/>
                      </a:stretch>
                    </p:blipFill>
                    <p:spPr bwMode="blackWhite">
                      <a:xfrm>
                        <a:off x="7176120" y="5749109"/>
                        <a:ext cx="2825750" cy="722313"/>
                      </a:xfrm>
                      <a:prstGeom prst="rect">
                        <a:avLst/>
                      </a:prstGeom>
                      <a:noFill/>
                      <a:ln w="9525">
                        <a:noFill/>
                        <a:miter lim="800000"/>
                        <a:headEnd/>
                        <a:tailEnd/>
                      </a:ln>
                      <a:extLst/>
                    </p:spPr>
                  </p:pic>
                </p:oleObj>
              </mc:Fallback>
            </mc:AlternateContent>
          </a:graphicData>
        </a:graphic>
      </p:graphicFrame>
      <p:sp>
        <p:nvSpPr>
          <p:cNvPr id="6" name="矩形 4"/>
          <p:cNvSpPr>
            <a:spLocks noChangeArrowheads="1"/>
          </p:cNvSpPr>
          <p:nvPr/>
        </p:nvSpPr>
        <p:spPr bwMode="auto">
          <a:xfrm>
            <a:off x="3888693" y="298883"/>
            <a:ext cx="2038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3600" b="1" i="0" dirty="0">
                <a:solidFill>
                  <a:srgbClr val="FF0000"/>
                </a:solidFill>
                <a:latin typeface="宋体" panose="02010600030101010101" pitchFamily="2" charset="-122"/>
              </a:rPr>
              <a:t>课堂练习</a:t>
            </a:r>
            <a:endParaRPr lang="zh-CN" altLang="en-US" sz="3600" b="1" i="0" dirty="0"/>
          </a:p>
        </p:txBody>
      </p:sp>
      <p:pic>
        <p:nvPicPr>
          <p:cNvPr id="8" name="Picture 24" descr="4C70BBA977B88F3DF7393CB7443DAF2A"/>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1775521" y="4061874"/>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Object 10"/>
          <p:cNvGraphicFramePr>
            <a:graphicFrameLocks noChangeAspect="1"/>
          </p:cNvGraphicFramePr>
          <p:nvPr>
            <p:extLst>
              <p:ext uri="{D42A27DB-BD31-4B8C-83A1-F6EECF244321}">
                <p14:modId xmlns:p14="http://schemas.microsoft.com/office/powerpoint/2010/main" val="648139484"/>
              </p:ext>
            </p:extLst>
          </p:nvPr>
        </p:nvGraphicFramePr>
        <p:xfrm>
          <a:off x="1036589" y="2725006"/>
          <a:ext cx="10226675" cy="1263650"/>
        </p:xfrm>
        <a:graphic>
          <a:graphicData uri="http://schemas.openxmlformats.org/presentationml/2006/ole">
            <mc:AlternateContent xmlns:mc="http://schemas.openxmlformats.org/markup-compatibility/2006">
              <mc:Choice xmlns:v="urn:schemas-microsoft-com:vml" Requires="v">
                <p:oleObj spid="_x0000_s300549" name="Equation" r:id="rId10" imgW="3606480" imgH="431640" progId="Equation.DSMT4">
                  <p:embed/>
                </p:oleObj>
              </mc:Choice>
              <mc:Fallback>
                <p:oleObj name="Equation" r:id="rId10" imgW="3606480" imgH="431640" progId="Equation.DSMT4">
                  <p:embed/>
                  <p:pic>
                    <p:nvPicPr>
                      <p:cNvPr id="12" name="Object 10"/>
                      <p:cNvPicPr>
                        <a:picLocks noChangeAspect="1" noChangeArrowheads="1"/>
                      </p:cNvPicPr>
                      <p:nvPr/>
                    </p:nvPicPr>
                    <p:blipFill>
                      <a:blip r:embed="rId11"/>
                      <a:srcRect/>
                      <a:stretch>
                        <a:fillRect/>
                      </a:stretch>
                    </p:blipFill>
                    <p:spPr bwMode="auto">
                      <a:xfrm>
                        <a:off x="1036589" y="2725006"/>
                        <a:ext cx="10226675" cy="1263650"/>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181091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heel(1)">
                                      <p:cBhvr>
                                        <p:cTn id="18"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93" y="677873"/>
            <a:ext cx="8280920" cy="1815882"/>
          </a:xfrm>
          <a:prstGeom prst="rect">
            <a:avLst/>
          </a:prstGeom>
        </p:spPr>
        <p:txBody>
          <a:bodyPr wrap="square">
            <a:spAutoFit/>
          </a:bodyPr>
          <a:lstStyle/>
          <a:p>
            <a:r>
              <a:rPr lang="zh-CN" altLang="en-US" sz="2800" b="1" i="0" dirty="0">
                <a:solidFill>
                  <a:srgbClr val="C00000"/>
                </a:solidFill>
              </a:rPr>
              <a:t>测量遏止电压的</a:t>
            </a:r>
            <a:r>
              <a:rPr lang="zh-CN" altLang="en-US" sz="2800" b="1" i="0" dirty="0">
                <a:solidFill>
                  <a:srgbClr val="C00000"/>
                </a:solidFill>
                <a:sym typeface="Symbol" panose="05050102010706020507" pitchFamily="18" charset="2"/>
              </a:rPr>
              <a:t>方法。</a:t>
            </a:r>
            <a:r>
              <a:rPr lang="zh-CN" altLang="en-US" sz="2800" b="1" i="0" dirty="0">
                <a:solidFill>
                  <a:srgbClr val="0000FF"/>
                </a:solidFill>
              </a:rPr>
              <a:t>在均匀磁场</a:t>
            </a:r>
            <a:r>
              <a:rPr lang="en-US" altLang="zh-CN" sz="2800" b="1" i="0" dirty="0">
                <a:solidFill>
                  <a:srgbClr val="FF0000"/>
                </a:solidFill>
              </a:rPr>
              <a:t>B</a:t>
            </a:r>
            <a:r>
              <a:rPr lang="en-US" altLang="zh-CN" sz="2800" b="1" i="0" dirty="0">
                <a:solidFill>
                  <a:srgbClr val="0000FF"/>
                </a:solidFill>
              </a:rPr>
              <a:t> </a:t>
            </a:r>
            <a:r>
              <a:rPr lang="zh-CN" altLang="en-US" sz="2800" b="1" i="0" dirty="0">
                <a:solidFill>
                  <a:srgbClr val="0000FF"/>
                </a:solidFill>
              </a:rPr>
              <a:t>内放置一极薄的金属片。</a:t>
            </a:r>
            <a:r>
              <a:rPr lang="zh-CN" altLang="en-US" sz="2800" b="1" i="0" dirty="0">
                <a:solidFill>
                  <a:srgbClr val="009900"/>
                </a:solidFill>
              </a:rPr>
              <a:t>今用单色光照射，发现有电子放出，放出的电子</a:t>
            </a:r>
            <a:r>
              <a:rPr lang="en-US" altLang="zh-CN" sz="2800" b="1" i="0" dirty="0">
                <a:solidFill>
                  <a:srgbClr val="009900"/>
                </a:solidFill>
              </a:rPr>
              <a:t>(</a:t>
            </a:r>
            <a:r>
              <a:rPr lang="zh-CN" altLang="en-US" sz="2800" b="1" i="0" dirty="0">
                <a:solidFill>
                  <a:srgbClr val="009900"/>
                </a:solidFill>
              </a:rPr>
              <a:t>质量为</a:t>
            </a:r>
            <a:r>
              <a:rPr lang="en-US" altLang="zh-CN" sz="2800" b="1" i="0" dirty="0">
                <a:solidFill>
                  <a:srgbClr val="FF0000"/>
                </a:solidFill>
              </a:rPr>
              <a:t>m</a:t>
            </a:r>
            <a:r>
              <a:rPr lang="zh-CN" altLang="en-US" sz="2800" b="1" i="0" dirty="0">
                <a:solidFill>
                  <a:srgbClr val="009900"/>
                </a:solidFill>
              </a:rPr>
              <a:t>，电荷的绝对值为</a:t>
            </a:r>
            <a:r>
              <a:rPr lang="en-US" altLang="zh-CN" sz="2800" b="1" i="0" dirty="0">
                <a:solidFill>
                  <a:srgbClr val="FF0000"/>
                </a:solidFill>
              </a:rPr>
              <a:t>e</a:t>
            </a:r>
            <a:r>
              <a:rPr lang="en-US" altLang="zh-CN" sz="2800" b="1" i="0" dirty="0">
                <a:solidFill>
                  <a:srgbClr val="009900"/>
                </a:solidFill>
              </a:rPr>
              <a:t>)</a:t>
            </a:r>
            <a:r>
              <a:rPr lang="zh-CN" altLang="en-US" sz="2800" b="1" i="0" dirty="0">
                <a:solidFill>
                  <a:srgbClr val="009900"/>
                </a:solidFill>
              </a:rPr>
              <a:t>在垂直于磁场的平面内作半径为</a:t>
            </a:r>
            <a:r>
              <a:rPr lang="en-US" altLang="zh-CN" sz="2800" b="1" i="0" dirty="0">
                <a:solidFill>
                  <a:srgbClr val="FF0000"/>
                </a:solidFill>
              </a:rPr>
              <a:t>r</a:t>
            </a:r>
            <a:r>
              <a:rPr lang="zh-CN" altLang="en-US" sz="2800" b="1" i="0" dirty="0">
                <a:solidFill>
                  <a:srgbClr val="009900"/>
                </a:solidFill>
              </a:rPr>
              <a:t>的圆周运动，遏止电压</a:t>
            </a:r>
            <a:r>
              <a:rPr lang="en-US" altLang="zh-CN" sz="2800" b="1" i="0" dirty="0">
                <a:solidFill>
                  <a:srgbClr val="C00000"/>
                </a:solidFill>
                <a:sym typeface="Symbol" panose="05050102010706020507" pitchFamily="18" charset="2"/>
              </a:rPr>
              <a:t>=____</a:t>
            </a:r>
            <a:r>
              <a:rPr lang="zh-CN" altLang="en-US" sz="2800" b="1" i="0" dirty="0">
                <a:solidFill>
                  <a:srgbClr val="C00000"/>
                </a:solidFill>
                <a:sym typeface="Symbol" panose="05050102010706020507" pitchFamily="18" charset="2"/>
              </a:rPr>
              <a:t>。</a:t>
            </a:r>
            <a:endParaRPr lang="zh-CN" altLang="en-US" sz="2800" b="1" i="0" dirty="0">
              <a:solidFill>
                <a:srgbClr val="FF00FF"/>
              </a:solidFill>
            </a:endParaRPr>
          </a:p>
        </p:txBody>
      </p:sp>
      <p:sp>
        <p:nvSpPr>
          <p:cNvPr id="4" name="矩形 4"/>
          <p:cNvSpPr>
            <a:spLocks noChangeArrowheads="1"/>
          </p:cNvSpPr>
          <p:nvPr/>
        </p:nvSpPr>
        <p:spPr bwMode="auto">
          <a:xfrm>
            <a:off x="4177778" y="0"/>
            <a:ext cx="2038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3600" b="1" i="0" dirty="0">
                <a:solidFill>
                  <a:srgbClr val="FF0000"/>
                </a:solidFill>
                <a:latin typeface="宋体" panose="02010600030101010101" pitchFamily="2" charset="-122"/>
              </a:rPr>
              <a:t>课堂练习</a:t>
            </a:r>
            <a:endParaRPr lang="zh-CN" altLang="en-US" sz="3600" b="1" i="0" dirty="0"/>
          </a:p>
        </p:txBody>
      </p:sp>
      <p:pic>
        <p:nvPicPr>
          <p:cNvPr id="14" name="Picture 24" descr="4C70BBA977B88F3DF7393CB7443DAF2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280513" y="492939"/>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对象 67"/>
          <p:cNvGraphicFramePr>
            <a:graphicFrameLocks noChangeAspect="1"/>
          </p:cNvGraphicFramePr>
          <p:nvPr>
            <p:extLst>
              <p:ext uri="{D42A27DB-BD31-4B8C-83A1-F6EECF244321}">
                <p14:modId xmlns:p14="http://schemas.microsoft.com/office/powerpoint/2010/main" val="3363123001"/>
              </p:ext>
            </p:extLst>
          </p:nvPr>
        </p:nvGraphicFramePr>
        <p:xfrm>
          <a:off x="1415480" y="4685060"/>
          <a:ext cx="2399142" cy="1218933"/>
        </p:xfrm>
        <a:graphic>
          <a:graphicData uri="http://schemas.openxmlformats.org/presentationml/2006/ole">
            <mc:AlternateContent xmlns:mc="http://schemas.openxmlformats.org/markup-compatibility/2006">
              <mc:Choice xmlns:v="urn:schemas-microsoft-com:vml" Requires="v">
                <p:oleObj spid="_x0000_s266926" name="Equation" r:id="rId4" imgW="723600" imgH="419040" progId="Equation.DSMT4">
                  <p:embed/>
                </p:oleObj>
              </mc:Choice>
              <mc:Fallback>
                <p:oleObj name="Equation" r:id="rId4" imgW="723600" imgH="419040" progId="Equation.DSMT4">
                  <p:embed/>
                  <p:pic>
                    <p:nvPicPr>
                      <p:cNvPr id="0" name=""/>
                      <p:cNvPicPr>
                        <a:picLocks noChangeAspect="1" noChangeArrowheads="1"/>
                      </p:cNvPicPr>
                      <p:nvPr/>
                    </p:nvPicPr>
                    <p:blipFill>
                      <a:blip r:embed="rId5"/>
                      <a:srcRect/>
                      <a:stretch>
                        <a:fillRect/>
                      </a:stretch>
                    </p:blipFill>
                    <p:spPr bwMode="auto">
                      <a:xfrm>
                        <a:off x="1415480" y="4685060"/>
                        <a:ext cx="2399142" cy="1218933"/>
                      </a:xfrm>
                      <a:prstGeom prst="rect">
                        <a:avLst/>
                      </a:prstGeom>
                      <a:noFill/>
                      <a:ln>
                        <a:noFill/>
                      </a:ln>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036194856"/>
              </p:ext>
            </p:extLst>
          </p:nvPr>
        </p:nvGraphicFramePr>
        <p:xfrm>
          <a:off x="4722813" y="4597400"/>
          <a:ext cx="4202112" cy="1271588"/>
        </p:xfrm>
        <a:graphic>
          <a:graphicData uri="http://schemas.openxmlformats.org/presentationml/2006/ole">
            <mc:AlternateContent xmlns:mc="http://schemas.openxmlformats.org/markup-compatibility/2006">
              <mc:Choice xmlns:v="urn:schemas-microsoft-com:vml" Requires="v">
                <p:oleObj spid="_x0000_s266927" name="Equation" r:id="rId6" imgW="1384200" imgH="419040" progId="Equation.DSMT4">
                  <p:embed/>
                </p:oleObj>
              </mc:Choice>
              <mc:Fallback>
                <p:oleObj name="Equation" r:id="rId6" imgW="1384200" imgH="419040" progId="Equation.DSMT4">
                  <p:embed/>
                  <p:pic>
                    <p:nvPicPr>
                      <p:cNvPr id="0" name=""/>
                      <p:cNvPicPr/>
                      <p:nvPr/>
                    </p:nvPicPr>
                    <p:blipFill>
                      <a:blip r:embed="rId7"/>
                      <a:stretch>
                        <a:fillRect/>
                      </a:stretch>
                    </p:blipFill>
                    <p:spPr>
                      <a:xfrm>
                        <a:off x="4722813" y="4597400"/>
                        <a:ext cx="4202112" cy="1271588"/>
                      </a:xfrm>
                      <a:prstGeom prst="rect">
                        <a:avLst/>
                      </a:prstGeom>
                    </p:spPr>
                  </p:pic>
                </p:oleObj>
              </mc:Fallback>
            </mc:AlternateContent>
          </a:graphicData>
        </a:graphic>
      </p:graphicFrame>
      <p:graphicFrame>
        <p:nvGraphicFramePr>
          <p:cNvPr id="8" name="Object 13"/>
          <p:cNvGraphicFramePr>
            <a:graphicFrameLocks noChangeAspect="1"/>
          </p:cNvGraphicFramePr>
          <p:nvPr>
            <p:extLst>
              <p:ext uri="{D42A27DB-BD31-4B8C-83A1-F6EECF244321}">
                <p14:modId xmlns:p14="http://schemas.microsoft.com/office/powerpoint/2010/main" val="797561669"/>
              </p:ext>
            </p:extLst>
          </p:nvPr>
        </p:nvGraphicFramePr>
        <p:xfrm>
          <a:off x="9480376" y="4147610"/>
          <a:ext cx="2216150" cy="2574925"/>
        </p:xfrm>
        <a:graphic>
          <a:graphicData uri="http://schemas.openxmlformats.org/presentationml/2006/ole">
            <mc:AlternateContent xmlns:mc="http://schemas.openxmlformats.org/markup-compatibility/2006">
              <mc:Choice xmlns:v="urn:schemas-microsoft-com:vml" Requires="v">
                <p:oleObj spid="_x0000_s266928" name="Visio" r:id="rId8" imgW="2215873" imgH="2574734" progId="Visio.Drawing.6">
                  <p:embed/>
                </p:oleObj>
              </mc:Choice>
              <mc:Fallback>
                <p:oleObj name="Visio" r:id="rId8" imgW="2215873" imgH="2574734" progId="Visio.Drawing.6">
                  <p:embed/>
                  <p:pic>
                    <p:nvPicPr>
                      <p:cNvPr id="14"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80376" y="4147610"/>
                        <a:ext cx="2216150" cy="257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 name="Group 153"/>
          <p:cNvGrpSpPr>
            <a:grpSpLocks/>
          </p:cNvGrpSpPr>
          <p:nvPr/>
        </p:nvGrpSpPr>
        <p:grpSpPr bwMode="auto">
          <a:xfrm>
            <a:off x="10323560" y="5050943"/>
            <a:ext cx="355787" cy="365376"/>
            <a:chOff x="2784" y="1872"/>
            <a:chExt cx="144" cy="144"/>
          </a:xfrm>
        </p:grpSpPr>
        <p:sp>
          <p:nvSpPr>
            <p:cNvPr id="10" name="Oval 154"/>
            <p:cNvSpPr>
              <a:spLocks noChangeArrowheads="1"/>
            </p:cNvSpPr>
            <p:nvPr/>
          </p:nvSpPr>
          <p:spPr bwMode="auto">
            <a:xfrm>
              <a:off x="2784" y="1872"/>
              <a:ext cx="144" cy="144"/>
            </a:xfrm>
            <a:prstGeom prst="ellipse">
              <a:avLst/>
            </a:prstGeom>
            <a:solidFill>
              <a:schemeClr val="bg1"/>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i="0"/>
            </a:p>
          </p:txBody>
        </p:sp>
        <p:sp>
          <p:nvSpPr>
            <p:cNvPr id="13" name="Oval 155"/>
            <p:cNvSpPr>
              <a:spLocks noChangeArrowheads="1"/>
            </p:cNvSpPr>
            <p:nvPr/>
          </p:nvSpPr>
          <p:spPr bwMode="auto">
            <a:xfrm>
              <a:off x="2832" y="1920"/>
              <a:ext cx="48" cy="48"/>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i="0"/>
            </a:p>
          </p:txBody>
        </p:sp>
      </p:grpSp>
      <p:graphicFrame>
        <p:nvGraphicFramePr>
          <p:cNvPr id="16" name="Object 10"/>
          <p:cNvGraphicFramePr>
            <a:graphicFrameLocks noChangeAspect="1"/>
          </p:cNvGraphicFramePr>
          <p:nvPr>
            <p:extLst>
              <p:ext uri="{D42A27DB-BD31-4B8C-83A1-F6EECF244321}">
                <p14:modId xmlns:p14="http://schemas.microsoft.com/office/powerpoint/2010/main" val="1103525121"/>
              </p:ext>
            </p:extLst>
          </p:nvPr>
        </p:nvGraphicFramePr>
        <p:xfrm>
          <a:off x="696775" y="2710577"/>
          <a:ext cx="10226675" cy="1263650"/>
        </p:xfrm>
        <a:graphic>
          <a:graphicData uri="http://schemas.openxmlformats.org/presentationml/2006/ole">
            <mc:AlternateContent xmlns:mc="http://schemas.openxmlformats.org/markup-compatibility/2006">
              <mc:Choice xmlns:v="urn:schemas-microsoft-com:vml" Requires="v">
                <p:oleObj spid="_x0000_s266929" name="Equation" r:id="rId10" imgW="3606480" imgH="431640" progId="Equation.DSMT4">
                  <p:embed/>
                </p:oleObj>
              </mc:Choice>
              <mc:Fallback>
                <p:oleObj name="Equation" r:id="rId10" imgW="3606480" imgH="431640" progId="Equation.DSMT4">
                  <p:embed/>
                  <p:pic>
                    <p:nvPicPr>
                      <p:cNvPr id="12" name="Object 10"/>
                      <p:cNvPicPr>
                        <a:picLocks noChangeAspect="1" noChangeArrowheads="1"/>
                      </p:cNvPicPr>
                      <p:nvPr/>
                    </p:nvPicPr>
                    <p:blipFill>
                      <a:blip r:embed="rId11"/>
                      <a:srcRect/>
                      <a:stretch>
                        <a:fillRect/>
                      </a:stretch>
                    </p:blipFill>
                    <p:spPr bwMode="auto">
                      <a:xfrm>
                        <a:off x="696775" y="2710577"/>
                        <a:ext cx="10226675" cy="1263650"/>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255875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71166" y="519407"/>
            <a:ext cx="8280920" cy="2246769"/>
          </a:xfrm>
          <a:prstGeom prst="rect">
            <a:avLst/>
          </a:prstGeom>
        </p:spPr>
        <p:txBody>
          <a:bodyPr wrap="square">
            <a:spAutoFit/>
          </a:bodyPr>
          <a:lstStyle/>
          <a:p>
            <a:r>
              <a:rPr lang="zh-CN" altLang="en-US" sz="2800" b="1" i="0" dirty="0">
                <a:solidFill>
                  <a:srgbClr val="C00000"/>
                </a:solidFill>
              </a:rPr>
              <a:t>测量单色光波长</a:t>
            </a:r>
            <a:r>
              <a:rPr lang="zh-CN" altLang="en-US" sz="2800" b="1" i="0" dirty="0">
                <a:solidFill>
                  <a:srgbClr val="C00000"/>
                </a:solidFill>
                <a:sym typeface="Symbol" panose="05050102010706020507" pitchFamily="18" charset="2"/>
              </a:rPr>
              <a:t>方法。</a:t>
            </a:r>
            <a:r>
              <a:rPr lang="zh-CN" altLang="en-US" sz="2800" b="1" i="0" dirty="0">
                <a:solidFill>
                  <a:srgbClr val="0000FF"/>
                </a:solidFill>
              </a:rPr>
              <a:t>在均匀磁场</a:t>
            </a:r>
            <a:r>
              <a:rPr lang="en-US" altLang="zh-CN" sz="2800" b="1" i="0" dirty="0">
                <a:solidFill>
                  <a:srgbClr val="FF0000"/>
                </a:solidFill>
              </a:rPr>
              <a:t>B</a:t>
            </a:r>
            <a:r>
              <a:rPr lang="en-US" altLang="zh-CN" sz="2800" b="1" i="0" dirty="0">
                <a:solidFill>
                  <a:srgbClr val="0000FF"/>
                </a:solidFill>
              </a:rPr>
              <a:t> </a:t>
            </a:r>
            <a:r>
              <a:rPr lang="zh-CN" altLang="en-US" sz="2800" b="1" i="0" dirty="0">
                <a:solidFill>
                  <a:srgbClr val="0000FF"/>
                </a:solidFill>
              </a:rPr>
              <a:t>内放置一极薄的金属片，其红限波长为</a:t>
            </a:r>
            <a:r>
              <a:rPr lang="en-US" altLang="zh-CN" sz="2800" b="1" i="0" dirty="0">
                <a:solidFill>
                  <a:srgbClr val="FF0000"/>
                </a:solidFill>
              </a:rPr>
              <a:t>λ</a:t>
            </a:r>
            <a:r>
              <a:rPr lang="en-US" altLang="zh-CN" sz="2800" b="1" i="0" kern="0" baseline="-25000" dirty="0">
                <a:solidFill>
                  <a:srgbClr val="FF0000"/>
                </a:solidFill>
              </a:rPr>
              <a:t>0 </a:t>
            </a:r>
            <a:r>
              <a:rPr lang="zh-CN" altLang="en-US" sz="2800" b="1" i="0" dirty="0">
                <a:solidFill>
                  <a:srgbClr val="0000FF"/>
                </a:solidFill>
              </a:rPr>
              <a:t>。</a:t>
            </a:r>
            <a:r>
              <a:rPr lang="zh-CN" altLang="en-US" sz="2800" b="1" i="0" dirty="0">
                <a:solidFill>
                  <a:srgbClr val="009900"/>
                </a:solidFill>
              </a:rPr>
              <a:t>今用波长</a:t>
            </a:r>
            <a:r>
              <a:rPr lang="en-US" altLang="zh-CN" sz="2800" b="1" i="0" dirty="0">
                <a:solidFill>
                  <a:srgbClr val="FF0000"/>
                </a:solidFill>
              </a:rPr>
              <a:t>λ</a:t>
            </a:r>
            <a:r>
              <a:rPr lang="zh-CN" altLang="en-US" sz="2800" b="1" i="0" dirty="0">
                <a:solidFill>
                  <a:srgbClr val="009900"/>
                </a:solidFill>
              </a:rPr>
              <a:t>未知的单色光照射，发现有电子放出，放出的电子</a:t>
            </a:r>
            <a:r>
              <a:rPr lang="en-US" altLang="zh-CN" sz="2800" b="1" i="0" dirty="0">
                <a:solidFill>
                  <a:srgbClr val="009900"/>
                </a:solidFill>
              </a:rPr>
              <a:t>(</a:t>
            </a:r>
            <a:r>
              <a:rPr lang="zh-CN" altLang="en-US" sz="2800" b="1" i="0" dirty="0">
                <a:solidFill>
                  <a:srgbClr val="009900"/>
                </a:solidFill>
              </a:rPr>
              <a:t>质量为</a:t>
            </a:r>
            <a:r>
              <a:rPr lang="en-US" altLang="zh-CN" sz="2800" b="1" i="0" dirty="0">
                <a:solidFill>
                  <a:srgbClr val="FF0000"/>
                </a:solidFill>
              </a:rPr>
              <a:t>m</a:t>
            </a:r>
            <a:r>
              <a:rPr lang="zh-CN" altLang="en-US" sz="2800" b="1" i="0" dirty="0">
                <a:solidFill>
                  <a:srgbClr val="009900"/>
                </a:solidFill>
              </a:rPr>
              <a:t>，电荷的绝对值为</a:t>
            </a:r>
            <a:r>
              <a:rPr lang="en-US" altLang="zh-CN" sz="2800" b="1" i="0" dirty="0">
                <a:solidFill>
                  <a:srgbClr val="FF0000"/>
                </a:solidFill>
              </a:rPr>
              <a:t>e</a:t>
            </a:r>
            <a:r>
              <a:rPr lang="en-US" altLang="zh-CN" sz="2800" b="1" i="0" dirty="0">
                <a:solidFill>
                  <a:srgbClr val="009900"/>
                </a:solidFill>
              </a:rPr>
              <a:t>)</a:t>
            </a:r>
            <a:r>
              <a:rPr lang="zh-CN" altLang="en-US" sz="2800" b="1" i="0" dirty="0">
                <a:solidFill>
                  <a:srgbClr val="009900"/>
                </a:solidFill>
              </a:rPr>
              <a:t>在垂直于磁场的平面内作半径为</a:t>
            </a:r>
            <a:r>
              <a:rPr lang="en-US" altLang="zh-CN" sz="2800" b="1" i="0" dirty="0">
                <a:solidFill>
                  <a:srgbClr val="FF0000"/>
                </a:solidFill>
              </a:rPr>
              <a:t>r</a:t>
            </a:r>
            <a:r>
              <a:rPr lang="zh-CN" altLang="en-US" sz="2800" b="1" i="0" dirty="0">
                <a:solidFill>
                  <a:srgbClr val="009900"/>
                </a:solidFill>
              </a:rPr>
              <a:t>的圆周运动，</a:t>
            </a:r>
            <a:r>
              <a:rPr lang="en-US" altLang="zh-CN" sz="2800" b="1" i="0" dirty="0">
                <a:solidFill>
                  <a:srgbClr val="FF0000"/>
                </a:solidFill>
              </a:rPr>
              <a:t>λ</a:t>
            </a:r>
            <a:r>
              <a:rPr lang="en-US" altLang="zh-CN" sz="2800" b="1" i="0" dirty="0">
                <a:solidFill>
                  <a:srgbClr val="C00000"/>
                </a:solidFill>
                <a:sym typeface="Symbol" panose="05050102010706020507" pitchFamily="18" charset="2"/>
              </a:rPr>
              <a:t>=____</a:t>
            </a:r>
            <a:r>
              <a:rPr lang="zh-CN" altLang="en-US" sz="2800" b="1" i="0" dirty="0">
                <a:solidFill>
                  <a:srgbClr val="C00000"/>
                </a:solidFill>
                <a:sym typeface="Symbol" panose="05050102010706020507" pitchFamily="18" charset="2"/>
              </a:rPr>
              <a:t>。</a:t>
            </a:r>
            <a:endParaRPr lang="zh-CN" altLang="en-US" sz="2800" b="1" i="0" dirty="0">
              <a:solidFill>
                <a:srgbClr val="FF00FF"/>
              </a:solidFill>
            </a:endParaRPr>
          </a:p>
        </p:txBody>
      </p:sp>
      <p:sp>
        <p:nvSpPr>
          <p:cNvPr id="3" name="矩形 4"/>
          <p:cNvSpPr>
            <a:spLocks noChangeArrowheads="1"/>
          </p:cNvSpPr>
          <p:nvPr/>
        </p:nvSpPr>
        <p:spPr bwMode="auto">
          <a:xfrm>
            <a:off x="4177778" y="0"/>
            <a:ext cx="2038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3600" b="1" i="0" dirty="0">
                <a:solidFill>
                  <a:srgbClr val="FF0000"/>
                </a:solidFill>
                <a:latin typeface="宋体" panose="02010600030101010101" pitchFamily="2" charset="-122"/>
              </a:rPr>
              <a:t>课堂练习</a:t>
            </a:r>
            <a:endParaRPr lang="zh-CN" altLang="en-US" sz="3600" b="1" i="0" dirty="0"/>
          </a:p>
        </p:txBody>
      </p:sp>
      <p:pic>
        <p:nvPicPr>
          <p:cNvPr id="5" name="Picture 24" descr="4C70BBA977B88F3DF7393CB7443DAF2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560496" y="764704"/>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对象 67"/>
          <p:cNvGraphicFramePr>
            <a:graphicFrameLocks noChangeAspect="1"/>
          </p:cNvGraphicFramePr>
          <p:nvPr>
            <p:extLst>
              <p:ext uri="{D42A27DB-BD31-4B8C-83A1-F6EECF244321}">
                <p14:modId xmlns:p14="http://schemas.microsoft.com/office/powerpoint/2010/main" val="2358013839"/>
              </p:ext>
            </p:extLst>
          </p:nvPr>
        </p:nvGraphicFramePr>
        <p:xfrm>
          <a:off x="2003315" y="4145074"/>
          <a:ext cx="2399142" cy="1218933"/>
        </p:xfrm>
        <a:graphic>
          <a:graphicData uri="http://schemas.openxmlformats.org/presentationml/2006/ole">
            <mc:AlternateContent xmlns:mc="http://schemas.openxmlformats.org/markup-compatibility/2006">
              <mc:Choice xmlns:v="urn:schemas-microsoft-com:vml" Requires="v">
                <p:oleObj spid="_x0000_s303697" name="Equation" r:id="rId4" imgW="723600" imgH="419040" progId="Equation.DSMT4">
                  <p:embed/>
                </p:oleObj>
              </mc:Choice>
              <mc:Fallback>
                <p:oleObj name="Equation" r:id="rId4" imgW="723600" imgH="419040" progId="Equation.DSMT4">
                  <p:embed/>
                  <p:pic>
                    <p:nvPicPr>
                      <p:cNvPr id="0" name=""/>
                      <p:cNvPicPr>
                        <a:picLocks noChangeAspect="1" noChangeArrowheads="1"/>
                      </p:cNvPicPr>
                      <p:nvPr/>
                    </p:nvPicPr>
                    <p:blipFill>
                      <a:blip r:embed="rId5"/>
                      <a:srcRect/>
                      <a:stretch>
                        <a:fillRect/>
                      </a:stretch>
                    </p:blipFill>
                    <p:spPr bwMode="auto">
                      <a:xfrm>
                        <a:off x="2003315" y="4145074"/>
                        <a:ext cx="2399142" cy="1218933"/>
                      </a:xfrm>
                      <a:prstGeom prst="rect">
                        <a:avLst/>
                      </a:prstGeom>
                      <a:noFill/>
                      <a:ln>
                        <a:noFill/>
                      </a:ln>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822791759"/>
              </p:ext>
            </p:extLst>
          </p:nvPr>
        </p:nvGraphicFramePr>
        <p:xfrm>
          <a:off x="6197600" y="4203700"/>
          <a:ext cx="2643188" cy="1101725"/>
        </p:xfrm>
        <a:graphic>
          <a:graphicData uri="http://schemas.openxmlformats.org/presentationml/2006/ole">
            <mc:AlternateContent xmlns:mc="http://schemas.openxmlformats.org/markup-compatibility/2006">
              <mc:Choice xmlns:v="urn:schemas-microsoft-com:vml" Requires="v">
                <p:oleObj spid="_x0000_s303698" name="Equation" r:id="rId6" imgW="1002960" imgH="419040" progId="Equation.DSMT4">
                  <p:embed/>
                </p:oleObj>
              </mc:Choice>
              <mc:Fallback>
                <p:oleObj name="Equation" r:id="rId6" imgW="1002960" imgH="419040" progId="Equation.DSMT4">
                  <p:embed/>
                  <p:pic>
                    <p:nvPicPr>
                      <p:cNvPr id="0" name=""/>
                      <p:cNvPicPr/>
                      <p:nvPr/>
                    </p:nvPicPr>
                    <p:blipFill>
                      <a:blip r:embed="rId7"/>
                      <a:stretch>
                        <a:fillRect/>
                      </a:stretch>
                    </p:blipFill>
                    <p:spPr>
                      <a:xfrm>
                        <a:off x="6197600" y="4203700"/>
                        <a:ext cx="2643188" cy="1101725"/>
                      </a:xfrm>
                      <a:prstGeom prst="rect">
                        <a:avLst/>
                      </a:prstGeom>
                    </p:spPr>
                  </p:pic>
                </p:oleObj>
              </mc:Fallback>
            </mc:AlternateContent>
          </a:graphicData>
        </a:graphic>
      </p:graphicFrame>
      <p:graphicFrame>
        <p:nvGraphicFramePr>
          <p:cNvPr id="8" name="对象 67"/>
          <p:cNvGraphicFramePr>
            <a:graphicFrameLocks noChangeAspect="1"/>
          </p:cNvGraphicFramePr>
          <p:nvPr>
            <p:extLst>
              <p:ext uri="{D42A27DB-BD31-4B8C-83A1-F6EECF244321}">
                <p14:modId xmlns:p14="http://schemas.microsoft.com/office/powerpoint/2010/main" val="1872029480"/>
              </p:ext>
            </p:extLst>
          </p:nvPr>
        </p:nvGraphicFramePr>
        <p:xfrm>
          <a:off x="2881100" y="5364650"/>
          <a:ext cx="3352800" cy="1319213"/>
        </p:xfrm>
        <a:graphic>
          <a:graphicData uri="http://schemas.openxmlformats.org/presentationml/2006/ole">
            <mc:AlternateContent xmlns:mc="http://schemas.openxmlformats.org/markup-compatibility/2006">
              <mc:Choice xmlns:v="urn:schemas-microsoft-com:vml" Requires="v">
                <p:oleObj spid="_x0000_s303699" name="公式" r:id="rId8" imgW="1130040" imgH="457200" progId="Equation.3">
                  <p:embed/>
                </p:oleObj>
              </mc:Choice>
              <mc:Fallback>
                <p:oleObj name="公式" r:id="rId8" imgW="1130040" imgH="457200" progId="Equation.3">
                  <p:embed/>
                  <p:pic>
                    <p:nvPicPr>
                      <p:cNvPr id="0" name=""/>
                      <p:cNvPicPr>
                        <a:picLocks noChangeAspect="1" noChangeArrowheads="1"/>
                      </p:cNvPicPr>
                      <p:nvPr/>
                    </p:nvPicPr>
                    <p:blipFill>
                      <a:blip r:embed="rId9"/>
                      <a:srcRect/>
                      <a:stretch>
                        <a:fillRect/>
                      </a:stretch>
                    </p:blipFill>
                    <p:spPr bwMode="auto">
                      <a:xfrm>
                        <a:off x="2881100" y="5364650"/>
                        <a:ext cx="3352800" cy="1319213"/>
                      </a:xfrm>
                      <a:prstGeom prst="rect">
                        <a:avLst/>
                      </a:prstGeom>
                      <a:noFill/>
                      <a:ln>
                        <a:noFill/>
                      </a:ln>
                      <a:extLst/>
                    </p:spPr>
                  </p:pic>
                </p:oleObj>
              </mc:Fallback>
            </mc:AlternateContent>
          </a:graphicData>
        </a:graphic>
      </p:graphicFrame>
      <p:graphicFrame>
        <p:nvGraphicFramePr>
          <p:cNvPr id="9" name="Object 13"/>
          <p:cNvGraphicFramePr>
            <a:graphicFrameLocks noChangeAspect="1"/>
          </p:cNvGraphicFramePr>
          <p:nvPr>
            <p:extLst>
              <p:ext uri="{D42A27DB-BD31-4B8C-83A1-F6EECF244321}">
                <p14:modId xmlns:p14="http://schemas.microsoft.com/office/powerpoint/2010/main" val="608469384"/>
              </p:ext>
            </p:extLst>
          </p:nvPr>
        </p:nvGraphicFramePr>
        <p:xfrm>
          <a:off x="9064231" y="4108402"/>
          <a:ext cx="2216150" cy="2574925"/>
        </p:xfrm>
        <a:graphic>
          <a:graphicData uri="http://schemas.openxmlformats.org/presentationml/2006/ole">
            <mc:AlternateContent xmlns:mc="http://schemas.openxmlformats.org/markup-compatibility/2006">
              <mc:Choice xmlns:v="urn:schemas-microsoft-com:vml" Requires="v">
                <p:oleObj spid="_x0000_s303700" name="Visio" r:id="rId10" imgW="2215873" imgH="2574734" progId="Visio.Drawing.6">
                  <p:embed/>
                </p:oleObj>
              </mc:Choice>
              <mc:Fallback>
                <p:oleObj name="Visio" r:id="rId10" imgW="2215873" imgH="2574734" progId="Visio.Drawing.6">
                  <p:embed/>
                  <p:pic>
                    <p:nvPicPr>
                      <p:cNvPr id="14"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64231" y="4108402"/>
                        <a:ext cx="2216150" cy="257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 name="Group 153"/>
          <p:cNvGrpSpPr>
            <a:grpSpLocks/>
          </p:cNvGrpSpPr>
          <p:nvPr/>
        </p:nvGrpSpPr>
        <p:grpSpPr bwMode="auto">
          <a:xfrm>
            <a:off x="9907415" y="5011735"/>
            <a:ext cx="355787" cy="365376"/>
            <a:chOff x="2784" y="1872"/>
            <a:chExt cx="144" cy="144"/>
          </a:xfrm>
        </p:grpSpPr>
        <p:sp>
          <p:nvSpPr>
            <p:cNvPr id="11" name="Oval 154"/>
            <p:cNvSpPr>
              <a:spLocks noChangeArrowheads="1"/>
            </p:cNvSpPr>
            <p:nvPr/>
          </p:nvSpPr>
          <p:spPr bwMode="auto">
            <a:xfrm>
              <a:off x="2784" y="1872"/>
              <a:ext cx="144" cy="144"/>
            </a:xfrm>
            <a:prstGeom prst="ellipse">
              <a:avLst/>
            </a:prstGeom>
            <a:solidFill>
              <a:schemeClr val="bg1"/>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i="0"/>
            </a:p>
          </p:txBody>
        </p:sp>
        <p:sp>
          <p:nvSpPr>
            <p:cNvPr id="12" name="Oval 155"/>
            <p:cNvSpPr>
              <a:spLocks noChangeArrowheads="1"/>
            </p:cNvSpPr>
            <p:nvPr/>
          </p:nvSpPr>
          <p:spPr bwMode="auto">
            <a:xfrm>
              <a:off x="2832" y="1920"/>
              <a:ext cx="48" cy="48"/>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i="0"/>
            </a:p>
          </p:txBody>
        </p:sp>
      </p:grpSp>
      <p:graphicFrame>
        <p:nvGraphicFramePr>
          <p:cNvPr id="13" name="Object 10"/>
          <p:cNvGraphicFramePr>
            <a:graphicFrameLocks noChangeAspect="1"/>
          </p:cNvGraphicFramePr>
          <p:nvPr>
            <p:extLst>
              <p:ext uri="{D42A27DB-BD31-4B8C-83A1-F6EECF244321}">
                <p14:modId xmlns:p14="http://schemas.microsoft.com/office/powerpoint/2010/main" val="414333546"/>
              </p:ext>
            </p:extLst>
          </p:nvPr>
        </p:nvGraphicFramePr>
        <p:xfrm>
          <a:off x="976758" y="2816692"/>
          <a:ext cx="10226675" cy="1263650"/>
        </p:xfrm>
        <a:graphic>
          <a:graphicData uri="http://schemas.openxmlformats.org/presentationml/2006/ole">
            <mc:AlternateContent xmlns:mc="http://schemas.openxmlformats.org/markup-compatibility/2006">
              <mc:Choice xmlns:v="urn:schemas-microsoft-com:vml" Requires="v">
                <p:oleObj spid="_x0000_s303701" name="Equation" r:id="rId12" imgW="3606480" imgH="431640" progId="Equation.DSMT4">
                  <p:embed/>
                </p:oleObj>
              </mc:Choice>
              <mc:Fallback>
                <p:oleObj name="Equation" r:id="rId12" imgW="3606480" imgH="431640" progId="Equation.DSMT4">
                  <p:embed/>
                  <p:pic>
                    <p:nvPicPr>
                      <p:cNvPr id="12" name="Object 10"/>
                      <p:cNvPicPr>
                        <a:picLocks noChangeAspect="1" noChangeArrowheads="1"/>
                      </p:cNvPicPr>
                      <p:nvPr/>
                    </p:nvPicPr>
                    <p:blipFill>
                      <a:blip r:embed="rId13"/>
                      <a:srcRect/>
                      <a:stretch>
                        <a:fillRect/>
                      </a:stretch>
                    </p:blipFill>
                    <p:spPr bwMode="auto">
                      <a:xfrm>
                        <a:off x="976758" y="2816692"/>
                        <a:ext cx="10226675" cy="1263650"/>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50745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71166" y="519407"/>
            <a:ext cx="8280920" cy="2246769"/>
          </a:xfrm>
          <a:prstGeom prst="rect">
            <a:avLst/>
          </a:prstGeom>
        </p:spPr>
        <p:txBody>
          <a:bodyPr wrap="square">
            <a:spAutoFit/>
          </a:bodyPr>
          <a:lstStyle/>
          <a:p>
            <a:r>
              <a:rPr lang="zh-CN" altLang="en-US" sz="2800" b="1" i="0" dirty="0">
                <a:solidFill>
                  <a:srgbClr val="C00000"/>
                </a:solidFill>
              </a:rPr>
              <a:t>测量</a:t>
            </a:r>
            <a:r>
              <a:rPr lang="zh-CN" altLang="en-US" sz="2800" b="1" i="0" dirty="0">
                <a:solidFill>
                  <a:srgbClr val="C00000"/>
                </a:solidFill>
                <a:sym typeface="Symbol" panose="05050102010706020507" pitchFamily="18" charset="2"/>
              </a:rPr>
              <a:t>金属的</a:t>
            </a:r>
            <a:r>
              <a:rPr lang="zh-CN" altLang="en-US" sz="2800" b="1" i="0" dirty="0">
                <a:solidFill>
                  <a:srgbClr val="C00000"/>
                </a:solidFill>
              </a:rPr>
              <a:t>红限波长</a:t>
            </a:r>
            <a:r>
              <a:rPr lang="en-US" altLang="zh-CN" sz="2800" b="1" i="0" dirty="0"/>
              <a:t>λ</a:t>
            </a:r>
            <a:r>
              <a:rPr lang="en-US" altLang="zh-CN" sz="2800" b="1" i="0" kern="0" baseline="-25000" dirty="0"/>
              <a:t>0</a:t>
            </a:r>
            <a:r>
              <a:rPr lang="en-US" altLang="zh-CN" sz="2800" b="1" i="0" kern="0" baseline="-25000" dirty="0">
                <a:solidFill>
                  <a:srgbClr val="FF0000"/>
                </a:solidFill>
              </a:rPr>
              <a:t> </a:t>
            </a:r>
            <a:r>
              <a:rPr lang="zh-CN" altLang="en-US" sz="2800" b="1" i="0" dirty="0">
                <a:solidFill>
                  <a:srgbClr val="C00000"/>
                </a:solidFill>
              </a:rPr>
              <a:t>的</a:t>
            </a:r>
            <a:r>
              <a:rPr lang="zh-CN" altLang="en-US" sz="2800" b="1" i="0" dirty="0">
                <a:solidFill>
                  <a:srgbClr val="C00000"/>
                </a:solidFill>
                <a:sym typeface="Symbol" panose="05050102010706020507" pitchFamily="18" charset="2"/>
              </a:rPr>
              <a:t>方法。</a:t>
            </a:r>
            <a:r>
              <a:rPr lang="zh-CN" altLang="en-US" sz="2800" b="1" i="0" dirty="0">
                <a:solidFill>
                  <a:srgbClr val="0000FF"/>
                </a:solidFill>
              </a:rPr>
              <a:t>在均匀磁场</a:t>
            </a:r>
            <a:r>
              <a:rPr lang="en-US" altLang="zh-CN" sz="2800" b="1" i="0" dirty="0">
                <a:solidFill>
                  <a:srgbClr val="FF0000"/>
                </a:solidFill>
              </a:rPr>
              <a:t>B</a:t>
            </a:r>
            <a:r>
              <a:rPr lang="en-US" altLang="zh-CN" sz="2800" b="1" i="0" dirty="0">
                <a:solidFill>
                  <a:srgbClr val="0000FF"/>
                </a:solidFill>
              </a:rPr>
              <a:t> </a:t>
            </a:r>
            <a:r>
              <a:rPr lang="zh-CN" altLang="en-US" sz="2800" b="1" i="0" dirty="0">
                <a:solidFill>
                  <a:srgbClr val="0000FF"/>
                </a:solidFill>
              </a:rPr>
              <a:t>内放置一极薄的金属片。</a:t>
            </a:r>
            <a:r>
              <a:rPr lang="zh-CN" altLang="en-US" sz="2800" b="1" i="0" dirty="0">
                <a:solidFill>
                  <a:srgbClr val="009900"/>
                </a:solidFill>
              </a:rPr>
              <a:t>今用波长为</a:t>
            </a:r>
            <a:r>
              <a:rPr lang="zh-CN" altLang="en-US" sz="2800" b="1" i="0" dirty="0">
                <a:solidFill>
                  <a:srgbClr val="FF0000"/>
                </a:solidFill>
                <a:sym typeface="Symbol" panose="05050102010706020507" pitchFamily="18" charset="2"/>
              </a:rPr>
              <a:t></a:t>
            </a:r>
            <a:r>
              <a:rPr lang="zh-CN" altLang="en-US" sz="2800" b="1" i="0" dirty="0">
                <a:solidFill>
                  <a:srgbClr val="009900"/>
                </a:solidFill>
              </a:rPr>
              <a:t>的单色光照射，发现有电子放出，放出的电子</a:t>
            </a:r>
            <a:r>
              <a:rPr lang="en-US" altLang="zh-CN" sz="2800" b="1" i="0" dirty="0">
                <a:solidFill>
                  <a:srgbClr val="009900"/>
                </a:solidFill>
              </a:rPr>
              <a:t>(</a:t>
            </a:r>
            <a:r>
              <a:rPr lang="zh-CN" altLang="en-US" sz="2800" b="1" i="0" dirty="0">
                <a:solidFill>
                  <a:srgbClr val="009900"/>
                </a:solidFill>
              </a:rPr>
              <a:t>质量为</a:t>
            </a:r>
            <a:r>
              <a:rPr lang="en-US" altLang="zh-CN" sz="2800" b="1" i="0" dirty="0">
                <a:solidFill>
                  <a:srgbClr val="FF0000"/>
                </a:solidFill>
              </a:rPr>
              <a:t>m</a:t>
            </a:r>
            <a:r>
              <a:rPr lang="zh-CN" altLang="en-US" sz="2800" b="1" i="0" dirty="0">
                <a:solidFill>
                  <a:srgbClr val="009900"/>
                </a:solidFill>
              </a:rPr>
              <a:t>，电荷的绝对值为</a:t>
            </a:r>
            <a:r>
              <a:rPr lang="en-US" altLang="zh-CN" sz="2800" b="1" i="0" dirty="0">
                <a:solidFill>
                  <a:srgbClr val="FF0000"/>
                </a:solidFill>
              </a:rPr>
              <a:t>e</a:t>
            </a:r>
            <a:r>
              <a:rPr lang="en-US" altLang="zh-CN" sz="2800" b="1" i="0" dirty="0">
                <a:solidFill>
                  <a:srgbClr val="009900"/>
                </a:solidFill>
              </a:rPr>
              <a:t>)</a:t>
            </a:r>
            <a:r>
              <a:rPr lang="zh-CN" altLang="en-US" sz="2800" b="1" i="0" dirty="0">
                <a:solidFill>
                  <a:srgbClr val="009900"/>
                </a:solidFill>
              </a:rPr>
              <a:t>在垂直于磁场的平面内作半径为</a:t>
            </a:r>
            <a:r>
              <a:rPr lang="en-US" altLang="zh-CN" sz="2800" b="1" i="0" dirty="0">
                <a:solidFill>
                  <a:srgbClr val="FF0000"/>
                </a:solidFill>
              </a:rPr>
              <a:t>r</a:t>
            </a:r>
            <a:r>
              <a:rPr lang="zh-CN" altLang="en-US" sz="2800" b="1" i="0" dirty="0">
                <a:solidFill>
                  <a:srgbClr val="009900"/>
                </a:solidFill>
              </a:rPr>
              <a:t>的圆周运动，</a:t>
            </a:r>
            <a:r>
              <a:rPr lang="zh-CN" altLang="en-US" sz="2800" b="1" i="0" dirty="0">
                <a:solidFill>
                  <a:srgbClr val="0000FF"/>
                </a:solidFill>
                <a:sym typeface="Symbol" panose="05050102010706020507" pitchFamily="18" charset="2"/>
              </a:rPr>
              <a:t>金属的</a:t>
            </a:r>
            <a:r>
              <a:rPr lang="zh-CN" altLang="en-US" sz="2800" b="1" i="0" dirty="0">
                <a:solidFill>
                  <a:srgbClr val="0000FF"/>
                </a:solidFill>
              </a:rPr>
              <a:t>红限波长</a:t>
            </a:r>
            <a:r>
              <a:rPr lang="en-US" altLang="zh-CN" sz="2800" b="1" i="0" dirty="0">
                <a:solidFill>
                  <a:srgbClr val="FF0000"/>
                </a:solidFill>
              </a:rPr>
              <a:t>λ</a:t>
            </a:r>
            <a:r>
              <a:rPr lang="en-US" altLang="zh-CN" sz="2800" b="1" i="0" kern="0" baseline="-25000" dirty="0">
                <a:solidFill>
                  <a:srgbClr val="FF0000"/>
                </a:solidFill>
              </a:rPr>
              <a:t>0</a:t>
            </a:r>
            <a:r>
              <a:rPr lang="en-US" altLang="zh-CN" sz="2800" kern="0" baseline="-25000" dirty="0"/>
              <a:t> </a:t>
            </a:r>
            <a:r>
              <a:rPr lang="en-US" altLang="zh-CN" sz="2800" b="1" i="0" dirty="0">
                <a:solidFill>
                  <a:srgbClr val="C00000"/>
                </a:solidFill>
                <a:sym typeface="Symbol" panose="05050102010706020507" pitchFamily="18" charset="2"/>
              </a:rPr>
              <a:t>=____</a:t>
            </a:r>
            <a:r>
              <a:rPr lang="zh-CN" altLang="en-US" sz="2800" b="1" i="0" dirty="0">
                <a:solidFill>
                  <a:srgbClr val="C00000"/>
                </a:solidFill>
                <a:sym typeface="Symbol" panose="05050102010706020507" pitchFamily="18" charset="2"/>
              </a:rPr>
              <a:t>。</a:t>
            </a:r>
            <a:endParaRPr lang="zh-CN" altLang="en-US" sz="2800" b="1" i="0" dirty="0">
              <a:solidFill>
                <a:srgbClr val="FF00FF"/>
              </a:solidFill>
            </a:endParaRPr>
          </a:p>
        </p:txBody>
      </p:sp>
      <p:sp>
        <p:nvSpPr>
          <p:cNvPr id="3" name="矩形 4"/>
          <p:cNvSpPr>
            <a:spLocks noChangeArrowheads="1"/>
          </p:cNvSpPr>
          <p:nvPr/>
        </p:nvSpPr>
        <p:spPr bwMode="auto">
          <a:xfrm>
            <a:off x="4177778" y="0"/>
            <a:ext cx="2038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3600" b="1" i="0" dirty="0">
                <a:solidFill>
                  <a:srgbClr val="FF0000"/>
                </a:solidFill>
                <a:latin typeface="宋体" panose="02010600030101010101" pitchFamily="2" charset="-122"/>
              </a:rPr>
              <a:t>课堂练习</a:t>
            </a:r>
            <a:endParaRPr lang="zh-CN" altLang="en-US" sz="3600" b="1" i="0" dirty="0"/>
          </a:p>
        </p:txBody>
      </p:sp>
      <p:graphicFrame>
        <p:nvGraphicFramePr>
          <p:cNvPr id="5" name="对象 67"/>
          <p:cNvGraphicFramePr>
            <a:graphicFrameLocks noChangeAspect="1"/>
          </p:cNvGraphicFramePr>
          <p:nvPr>
            <p:extLst>
              <p:ext uri="{D42A27DB-BD31-4B8C-83A1-F6EECF244321}">
                <p14:modId xmlns:p14="http://schemas.microsoft.com/office/powerpoint/2010/main" val="2203796380"/>
              </p:ext>
            </p:extLst>
          </p:nvPr>
        </p:nvGraphicFramePr>
        <p:xfrm>
          <a:off x="3520553" y="5369096"/>
          <a:ext cx="3352800" cy="1319213"/>
        </p:xfrm>
        <a:graphic>
          <a:graphicData uri="http://schemas.openxmlformats.org/presentationml/2006/ole">
            <mc:AlternateContent xmlns:mc="http://schemas.openxmlformats.org/markup-compatibility/2006">
              <mc:Choice xmlns:v="urn:schemas-microsoft-com:vml" Requires="v">
                <p:oleObj spid="_x0000_s302682" name="公式" r:id="rId3" imgW="1130040" imgH="457200" progId="Equation.3">
                  <p:embed/>
                </p:oleObj>
              </mc:Choice>
              <mc:Fallback>
                <p:oleObj name="公式" r:id="rId3" imgW="1130040" imgH="457200" progId="Equation.3">
                  <p:embed/>
                  <p:pic>
                    <p:nvPicPr>
                      <p:cNvPr id="0" name=""/>
                      <p:cNvPicPr>
                        <a:picLocks noChangeAspect="1" noChangeArrowheads="1"/>
                      </p:cNvPicPr>
                      <p:nvPr/>
                    </p:nvPicPr>
                    <p:blipFill>
                      <a:blip r:embed="rId4"/>
                      <a:srcRect/>
                      <a:stretch>
                        <a:fillRect/>
                      </a:stretch>
                    </p:blipFill>
                    <p:spPr bwMode="auto">
                      <a:xfrm>
                        <a:off x="3520553" y="5369096"/>
                        <a:ext cx="3352800" cy="1319213"/>
                      </a:xfrm>
                      <a:prstGeom prst="rect">
                        <a:avLst/>
                      </a:prstGeom>
                      <a:noFill/>
                      <a:ln>
                        <a:noFill/>
                      </a:ln>
                      <a:extLst/>
                    </p:spPr>
                  </p:pic>
                </p:oleObj>
              </mc:Fallback>
            </mc:AlternateContent>
          </a:graphicData>
        </a:graphic>
      </p:graphicFrame>
      <p:pic>
        <p:nvPicPr>
          <p:cNvPr id="6" name="Picture 24" descr="4C70BBA977B88F3DF7393CB7443DAF2A"/>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445307" y="646112"/>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对象 67"/>
          <p:cNvGraphicFramePr>
            <a:graphicFrameLocks noChangeAspect="1"/>
          </p:cNvGraphicFramePr>
          <p:nvPr>
            <p:extLst>
              <p:ext uri="{D42A27DB-BD31-4B8C-83A1-F6EECF244321}">
                <p14:modId xmlns:p14="http://schemas.microsoft.com/office/powerpoint/2010/main" val="642910334"/>
              </p:ext>
            </p:extLst>
          </p:nvPr>
        </p:nvGraphicFramePr>
        <p:xfrm>
          <a:off x="2123579" y="4012416"/>
          <a:ext cx="2399142" cy="1218933"/>
        </p:xfrm>
        <a:graphic>
          <a:graphicData uri="http://schemas.openxmlformats.org/presentationml/2006/ole">
            <mc:AlternateContent xmlns:mc="http://schemas.openxmlformats.org/markup-compatibility/2006">
              <mc:Choice xmlns:v="urn:schemas-microsoft-com:vml" Requires="v">
                <p:oleObj spid="_x0000_s302683" name="Equation" r:id="rId6" imgW="723600" imgH="419040" progId="Equation.DSMT4">
                  <p:embed/>
                </p:oleObj>
              </mc:Choice>
              <mc:Fallback>
                <p:oleObj name="Equation" r:id="rId6" imgW="723600" imgH="419040" progId="Equation.DSMT4">
                  <p:embed/>
                  <p:pic>
                    <p:nvPicPr>
                      <p:cNvPr id="0" name=""/>
                      <p:cNvPicPr>
                        <a:picLocks noChangeAspect="1" noChangeArrowheads="1"/>
                      </p:cNvPicPr>
                      <p:nvPr/>
                    </p:nvPicPr>
                    <p:blipFill>
                      <a:blip r:embed="rId7"/>
                      <a:srcRect/>
                      <a:stretch>
                        <a:fillRect/>
                      </a:stretch>
                    </p:blipFill>
                    <p:spPr bwMode="auto">
                      <a:xfrm>
                        <a:off x="2123579" y="4012416"/>
                        <a:ext cx="2399142" cy="1218933"/>
                      </a:xfrm>
                      <a:prstGeom prst="rect">
                        <a:avLst/>
                      </a:prstGeom>
                      <a:noFill/>
                      <a:ln>
                        <a:noFill/>
                      </a:ln>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063688201"/>
              </p:ext>
            </p:extLst>
          </p:nvPr>
        </p:nvGraphicFramePr>
        <p:xfrm>
          <a:off x="6042025" y="4122738"/>
          <a:ext cx="2820988" cy="1179512"/>
        </p:xfrm>
        <a:graphic>
          <a:graphicData uri="http://schemas.openxmlformats.org/presentationml/2006/ole">
            <mc:AlternateContent xmlns:mc="http://schemas.openxmlformats.org/markup-compatibility/2006">
              <mc:Choice xmlns:v="urn:schemas-microsoft-com:vml" Requires="v">
                <p:oleObj spid="_x0000_s302684" name="Equation" r:id="rId8" imgW="1002960" imgH="419040" progId="Equation.DSMT4">
                  <p:embed/>
                </p:oleObj>
              </mc:Choice>
              <mc:Fallback>
                <p:oleObj name="Equation" r:id="rId8" imgW="1002960" imgH="419040" progId="Equation.DSMT4">
                  <p:embed/>
                  <p:pic>
                    <p:nvPicPr>
                      <p:cNvPr id="0" name=""/>
                      <p:cNvPicPr/>
                      <p:nvPr/>
                    </p:nvPicPr>
                    <p:blipFill>
                      <a:blip r:embed="rId9"/>
                      <a:stretch>
                        <a:fillRect/>
                      </a:stretch>
                    </p:blipFill>
                    <p:spPr>
                      <a:xfrm>
                        <a:off x="6042025" y="4122738"/>
                        <a:ext cx="2820988" cy="1179512"/>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875674890"/>
              </p:ext>
            </p:extLst>
          </p:nvPr>
        </p:nvGraphicFramePr>
        <p:xfrm>
          <a:off x="9424230" y="4283075"/>
          <a:ext cx="2216150" cy="2574925"/>
        </p:xfrm>
        <a:graphic>
          <a:graphicData uri="http://schemas.openxmlformats.org/presentationml/2006/ole">
            <mc:AlternateContent xmlns:mc="http://schemas.openxmlformats.org/markup-compatibility/2006">
              <mc:Choice xmlns:v="urn:schemas-microsoft-com:vml" Requires="v">
                <p:oleObj spid="_x0000_s302685" name="Visio" r:id="rId10" imgW="2215873" imgH="2574734" progId="Visio.Drawing.6">
                  <p:embed/>
                </p:oleObj>
              </mc:Choice>
              <mc:Fallback>
                <p:oleObj name="Visio" r:id="rId10" imgW="2215873" imgH="2574734" progId="Visio.Drawing.6">
                  <p:embed/>
                  <p:pic>
                    <p:nvPicPr>
                      <p:cNvPr id="14"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24230" y="4283075"/>
                        <a:ext cx="2216150" cy="257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 name="Group 153"/>
          <p:cNvGrpSpPr>
            <a:grpSpLocks/>
          </p:cNvGrpSpPr>
          <p:nvPr/>
        </p:nvGrpSpPr>
        <p:grpSpPr bwMode="auto">
          <a:xfrm>
            <a:off x="10267414" y="5186408"/>
            <a:ext cx="355787" cy="365376"/>
            <a:chOff x="2784" y="1872"/>
            <a:chExt cx="144" cy="144"/>
          </a:xfrm>
        </p:grpSpPr>
        <p:sp>
          <p:nvSpPr>
            <p:cNvPr id="16" name="Oval 154"/>
            <p:cNvSpPr>
              <a:spLocks noChangeArrowheads="1"/>
            </p:cNvSpPr>
            <p:nvPr/>
          </p:nvSpPr>
          <p:spPr bwMode="auto">
            <a:xfrm>
              <a:off x="2784" y="1872"/>
              <a:ext cx="144" cy="144"/>
            </a:xfrm>
            <a:prstGeom prst="ellipse">
              <a:avLst/>
            </a:prstGeom>
            <a:solidFill>
              <a:schemeClr val="bg1"/>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i="0"/>
            </a:p>
          </p:txBody>
        </p:sp>
        <p:sp>
          <p:nvSpPr>
            <p:cNvPr id="17" name="Oval 155"/>
            <p:cNvSpPr>
              <a:spLocks noChangeArrowheads="1"/>
            </p:cNvSpPr>
            <p:nvPr/>
          </p:nvSpPr>
          <p:spPr bwMode="auto">
            <a:xfrm>
              <a:off x="2832" y="1920"/>
              <a:ext cx="48" cy="48"/>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i="0"/>
            </a:p>
          </p:txBody>
        </p:sp>
      </p:grpSp>
      <p:graphicFrame>
        <p:nvGraphicFramePr>
          <p:cNvPr id="13" name="Object 10"/>
          <p:cNvGraphicFramePr>
            <a:graphicFrameLocks noChangeAspect="1"/>
          </p:cNvGraphicFramePr>
          <p:nvPr>
            <p:extLst>
              <p:ext uri="{D42A27DB-BD31-4B8C-83A1-F6EECF244321}">
                <p14:modId xmlns:p14="http://schemas.microsoft.com/office/powerpoint/2010/main" val="4011952549"/>
              </p:ext>
            </p:extLst>
          </p:nvPr>
        </p:nvGraphicFramePr>
        <p:xfrm>
          <a:off x="1098288" y="2815375"/>
          <a:ext cx="10226675" cy="1263650"/>
        </p:xfrm>
        <a:graphic>
          <a:graphicData uri="http://schemas.openxmlformats.org/presentationml/2006/ole">
            <mc:AlternateContent xmlns:mc="http://schemas.openxmlformats.org/markup-compatibility/2006">
              <mc:Choice xmlns:v="urn:schemas-microsoft-com:vml" Requires="v">
                <p:oleObj spid="_x0000_s302686" name="Equation" r:id="rId12" imgW="3606480" imgH="431640" progId="Equation.DSMT4">
                  <p:embed/>
                </p:oleObj>
              </mc:Choice>
              <mc:Fallback>
                <p:oleObj name="Equation" r:id="rId12" imgW="3606480" imgH="431640" progId="Equation.DSMT4">
                  <p:embed/>
                  <p:pic>
                    <p:nvPicPr>
                      <p:cNvPr id="12" name="Object 10"/>
                      <p:cNvPicPr>
                        <a:picLocks noChangeAspect="1" noChangeArrowheads="1"/>
                      </p:cNvPicPr>
                      <p:nvPr/>
                    </p:nvPicPr>
                    <p:blipFill>
                      <a:blip r:embed="rId13"/>
                      <a:srcRect/>
                      <a:stretch>
                        <a:fillRect/>
                      </a:stretch>
                    </p:blipFill>
                    <p:spPr bwMode="auto">
                      <a:xfrm>
                        <a:off x="1098288" y="2815375"/>
                        <a:ext cx="10226675" cy="1263650"/>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291918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95600" y="116633"/>
            <a:ext cx="8280920" cy="1938992"/>
          </a:xfrm>
          <a:prstGeom prst="rect">
            <a:avLst/>
          </a:prstGeom>
        </p:spPr>
        <p:txBody>
          <a:bodyPr wrap="square">
            <a:spAutoFit/>
          </a:bodyPr>
          <a:lstStyle/>
          <a:p>
            <a:r>
              <a:rPr lang="zh-CN" altLang="en-US" sz="2800" b="1" i="0" dirty="0">
                <a:solidFill>
                  <a:srgbClr val="FF0000"/>
                </a:solidFill>
              </a:rPr>
              <a:t>练习：</a:t>
            </a:r>
            <a:r>
              <a:rPr lang="zh-CN" altLang="en-US" sz="2800" b="1" i="0" dirty="0">
                <a:solidFill>
                  <a:srgbClr val="9900CC"/>
                </a:solidFill>
              </a:rPr>
              <a:t>测量单色光波长</a:t>
            </a:r>
            <a:r>
              <a:rPr lang="zh-CN" altLang="en-US" sz="2800" b="1" i="0" dirty="0">
                <a:solidFill>
                  <a:srgbClr val="9900CC"/>
                </a:solidFill>
                <a:sym typeface="Symbol" panose="05050102010706020507" pitchFamily="18" charset="2"/>
              </a:rPr>
              <a:t>方法。</a:t>
            </a:r>
            <a:r>
              <a:rPr lang="zh-CN" altLang="en-US" sz="2800" b="1" i="0" dirty="0">
                <a:solidFill>
                  <a:srgbClr val="009900"/>
                </a:solidFill>
              </a:rPr>
              <a:t>设用</a:t>
            </a:r>
            <a:r>
              <a:rPr lang="zh-CN" altLang="en-US" sz="2800" b="1" i="0" dirty="0">
                <a:solidFill>
                  <a:srgbClr val="0000FF"/>
                </a:solidFill>
              </a:rPr>
              <a:t>波长</a:t>
            </a:r>
            <a:r>
              <a:rPr lang="zh-CN" altLang="en-US" sz="2800" b="1" i="0" dirty="0">
                <a:solidFill>
                  <a:srgbClr val="009900"/>
                </a:solidFill>
              </a:rPr>
              <a:t>为</a:t>
            </a:r>
            <a:r>
              <a:rPr lang="en-US" altLang="zh-CN" sz="3200" b="1" i="0" dirty="0">
                <a:solidFill>
                  <a:srgbClr val="FF0000"/>
                </a:solidFill>
              </a:rPr>
              <a:t>λ</a:t>
            </a:r>
            <a:r>
              <a:rPr lang="en-US" altLang="zh-CN" sz="3200" b="1" i="0" kern="0" baseline="-25000" dirty="0">
                <a:solidFill>
                  <a:srgbClr val="FF0000"/>
                </a:solidFill>
              </a:rPr>
              <a:t>1</a:t>
            </a:r>
            <a:r>
              <a:rPr lang="en-US" altLang="zh-CN" sz="2800" b="1" i="0" dirty="0">
                <a:solidFill>
                  <a:srgbClr val="009900"/>
                </a:solidFill>
              </a:rPr>
              <a:t> </a:t>
            </a:r>
            <a:r>
              <a:rPr lang="zh-CN" altLang="en-US" sz="2800" b="1" i="0" dirty="0">
                <a:solidFill>
                  <a:srgbClr val="009900"/>
                </a:solidFill>
              </a:rPr>
              <a:t>和</a:t>
            </a:r>
            <a:r>
              <a:rPr lang="en-US" altLang="zh-CN" sz="3200" b="1" i="0" dirty="0">
                <a:solidFill>
                  <a:srgbClr val="FF0000"/>
                </a:solidFill>
              </a:rPr>
              <a:t>λ</a:t>
            </a:r>
            <a:r>
              <a:rPr lang="en-US" altLang="zh-CN" sz="3200" b="1" i="0" kern="0" baseline="-25000" dirty="0">
                <a:solidFill>
                  <a:srgbClr val="FF0000"/>
                </a:solidFill>
              </a:rPr>
              <a:t>2</a:t>
            </a:r>
            <a:r>
              <a:rPr lang="en-US" altLang="zh-CN" sz="2800" b="1" i="0" dirty="0">
                <a:solidFill>
                  <a:srgbClr val="009900"/>
                </a:solidFill>
              </a:rPr>
              <a:t> </a:t>
            </a:r>
            <a:r>
              <a:rPr lang="zh-CN" altLang="en-US" sz="2800" b="1" i="0" dirty="0">
                <a:solidFill>
                  <a:srgbClr val="009900"/>
                </a:solidFill>
              </a:rPr>
              <a:t>的两种单色光（</a:t>
            </a:r>
            <a:r>
              <a:rPr lang="en-US" altLang="zh-CN" sz="2800" b="1" i="0" dirty="0">
                <a:solidFill>
                  <a:srgbClr val="FF0000"/>
                </a:solidFill>
              </a:rPr>
              <a:t> λ</a:t>
            </a:r>
            <a:r>
              <a:rPr lang="en-US" altLang="zh-CN" sz="2800" b="1" i="0" kern="0" baseline="-25000" dirty="0">
                <a:solidFill>
                  <a:srgbClr val="FF0000"/>
                </a:solidFill>
              </a:rPr>
              <a:t>2</a:t>
            </a:r>
            <a:r>
              <a:rPr lang="zh-CN" altLang="en-US" sz="2800" b="1" i="0" dirty="0">
                <a:solidFill>
                  <a:srgbClr val="FF0000"/>
                </a:solidFill>
                <a:latin typeface="SimSun-Identity-H"/>
                <a:sym typeface="Symbol" panose="05050102010706020507" pitchFamily="18" charset="2"/>
              </a:rPr>
              <a:t> </a:t>
            </a:r>
            <a:r>
              <a:rPr lang="zh-CN" altLang="en-US" sz="2800" b="1" i="0" dirty="0"/>
              <a:t>未知</a:t>
            </a:r>
            <a:r>
              <a:rPr lang="en-US" altLang="zh-CN" sz="2000" b="1" i="0" dirty="0">
                <a:solidFill>
                  <a:srgbClr val="FF0000"/>
                </a:solidFill>
              </a:rPr>
              <a:t> </a:t>
            </a:r>
            <a:r>
              <a:rPr lang="zh-CN" altLang="en-US" sz="2800" b="1" i="0" dirty="0">
                <a:solidFill>
                  <a:srgbClr val="009900"/>
                </a:solidFill>
              </a:rPr>
              <a:t>），先后照射同一种金属均能产生光电效应。已知测得两次照射时的遏止电压分别为</a:t>
            </a:r>
            <a:r>
              <a:rPr lang="en-US" altLang="zh-CN" sz="3200" b="1" dirty="0">
                <a:solidFill>
                  <a:srgbClr val="FF0000"/>
                </a:solidFill>
              </a:rPr>
              <a:t>U</a:t>
            </a:r>
            <a:r>
              <a:rPr lang="en-US" altLang="zh-CN" sz="3200" b="1" kern="0" baseline="-25000" dirty="0">
                <a:solidFill>
                  <a:srgbClr val="FF0000"/>
                </a:solidFill>
              </a:rPr>
              <a:t>a</a:t>
            </a:r>
            <a:r>
              <a:rPr lang="en-US" altLang="zh-CN" sz="3200" b="1" i="0" kern="0" baseline="-25000" dirty="0">
                <a:solidFill>
                  <a:srgbClr val="FF0000"/>
                </a:solidFill>
              </a:rPr>
              <a:t>1 </a:t>
            </a:r>
            <a:r>
              <a:rPr lang="zh-CN" altLang="en-US" sz="2800" b="1" i="0" dirty="0">
                <a:solidFill>
                  <a:srgbClr val="009900"/>
                </a:solidFill>
              </a:rPr>
              <a:t>和</a:t>
            </a:r>
            <a:r>
              <a:rPr lang="en-US" altLang="zh-CN" sz="3200" b="1" dirty="0">
                <a:solidFill>
                  <a:srgbClr val="FF0000"/>
                </a:solidFill>
              </a:rPr>
              <a:t>U</a:t>
            </a:r>
            <a:r>
              <a:rPr lang="en-US" altLang="zh-CN" sz="3200" b="1" kern="0" baseline="-25000" dirty="0">
                <a:solidFill>
                  <a:srgbClr val="FF0000"/>
                </a:solidFill>
              </a:rPr>
              <a:t>a</a:t>
            </a:r>
            <a:r>
              <a:rPr lang="en-US" altLang="zh-CN" sz="3200" b="1" i="0" kern="0" baseline="-25000" dirty="0">
                <a:solidFill>
                  <a:srgbClr val="FF0000"/>
                </a:solidFill>
              </a:rPr>
              <a:t>2</a:t>
            </a:r>
            <a:r>
              <a:rPr lang="zh-CN" altLang="en-US" sz="2800" b="1" i="0" dirty="0">
                <a:solidFill>
                  <a:srgbClr val="009900"/>
                </a:solidFill>
              </a:rPr>
              <a:t>，则</a:t>
            </a:r>
            <a:r>
              <a:rPr lang="en-US" altLang="zh-CN" sz="2800" b="1" i="0" dirty="0">
                <a:solidFill>
                  <a:srgbClr val="FF0000"/>
                </a:solidFill>
              </a:rPr>
              <a:t>λ</a:t>
            </a:r>
            <a:r>
              <a:rPr lang="en-US" altLang="zh-CN" sz="2800" b="1" i="0" kern="0" baseline="-25000" dirty="0">
                <a:solidFill>
                  <a:srgbClr val="FF0000"/>
                </a:solidFill>
              </a:rPr>
              <a:t>2 </a:t>
            </a:r>
            <a:r>
              <a:rPr lang="en-US" altLang="zh-CN" sz="2800" b="1" i="0" dirty="0">
                <a:solidFill>
                  <a:srgbClr val="009900"/>
                </a:solidFill>
              </a:rPr>
              <a:t>=______</a:t>
            </a:r>
            <a:r>
              <a:rPr lang="zh-CN" altLang="en-US" sz="2800" b="1" i="0" dirty="0">
                <a:solidFill>
                  <a:srgbClr val="009900"/>
                </a:solidFill>
              </a:rPr>
              <a:t>。</a:t>
            </a:r>
          </a:p>
        </p:txBody>
      </p:sp>
      <p:graphicFrame>
        <p:nvGraphicFramePr>
          <p:cNvPr id="4" name="Object 10"/>
          <p:cNvGraphicFramePr>
            <a:graphicFrameLocks noChangeAspect="1"/>
          </p:cNvGraphicFramePr>
          <p:nvPr>
            <p:extLst>
              <p:ext uri="{D42A27DB-BD31-4B8C-83A1-F6EECF244321}">
                <p14:modId xmlns:p14="http://schemas.microsoft.com/office/powerpoint/2010/main" val="621526874"/>
              </p:ext>
            </p:extLst>
          </p:nvPr>
        </p:nvGraphicFramePr>
        <p:xfrm>
          <a:off x="2428579" y="3884540"/>
          <a:ext cx="3036887" cy="1398588"/>
        </p:xfrm>
        <a:graphic>
          <a:graphicData uri="http://schemas.openxmlformats.org/presentationml/2006/ole">
            <mc:AlternateContent xmlns:mc="http://schemas.openxmlformats.org/markup-compatibility/2006">
              <mc:Choice xmlns:v="urn:schemas-microsoft-com:vml" Requires="v">
                <p:oleObj spid="_x0000_s301576" name="公式" r:id="rId3" imgW="888840" imgH="431640" progId="Equation.3">
                  <p:embed/>
                </p:oleObj>
              </mc:Choice>
              <mc:Fallback>
                <p:oleObj name="公式" r:id="rId3" imgW="888840" imgH="431640" progId="Equation.3">
                  <p:embed/>
                  <p:pic>
                    <p:nvPicPr>
                      <p:cNvPr id="0" name=""/>
                      <p:cNvPicPr>
                        <a:picLocks noChangeAspect="1" noChangeArrowheads="1"/>
                      </p:cNvPicPr>
                      <p:nvPr/>
                    </p:nvPicPr>
                    <p:blipFill>
                      <a:blip r:embed="rId4"/>
                      <a:srcRect/>
                      <a:stretch>
                        <a:fillRect/>
                      </a:stretch>
                    </p:blipFill>
                    <p:spPr bwMode="auto">
                      <a:xfrm>
                        <a:off x="2428579" y="3884540"/>
                        <a:ext cx="3036887" cy="1398588"/>
                      </a:xfrm>
                      <a:prstGeom prst="rect">
                        <a:avLst/>
                      </a:prstGeom>
                      <a:noFill/>
                      <a:ln>
                        <a:noFill/>
                      </a:ln>
                      <a:effectLst/>
                      <a:extLst/>
                    </p:spPr>
                  </p:pic>
                </p:oleObj>
              </mc:Fallback>
            </mc:AlternateContent>
          </a:graphicData>
        </a:graphic>
      </p:graphicFrame>
      <p:graphicFrame>
        <p:nvGraphicFramePr>
          <p:cNvPr id="8" name="Object 10"/>
          <p:cNvGraphicFramePr>
            <a:graphicFrameLocks noChangeAspect="1"/>
          </p:cNvGraphicFramePr>
          <p:nvPr>
            <p:extLst>
              <p:ext uri="{D42A27DB-BD31-4B8C-83A1-F6EECF244321}">
                <p14:modId xmlns:p14="http://schemas.microsoft.com/office/powerpoint/2010/main" val="3814133521"/>
              </p:ext>
            </p:extLst>
          </p:nvPr>
        </p:nvGraphicFramePr>
        <p:xfrm>
          <a:off x="6276020" y="3884542"/>
          <a:ext cx="3124200" cy="1398587"/>
        </p:xfrm>
        <a:graphic>
          <a:graphicData uri="http://schemas.openxmlformats.org/presentationml/2006/ole">
            <mc:AlternateContent xmlns:mc="http://schemas.openxmlformats.org/markup-compatibility/2006">
              <mc:Choice xmlns:v="urn:schemas-microsoft-com:vml" Requires="v">
                <p:oleObj spid="_x0000_s301577" name="公式" r:id="rId5" imgW="914400" imgH="431640" progId="Equation.3">
                  <p:embed/>
                </p:oleObj>
              </mc:Choice>
              <mc:Fallback>
                <p:oleObj name="公式" r:id="rId5" imgW="914400" imgH="431640" progId="Equation.3">
                  <p:embed/>
                  <p:pic>
                    <p:nvPicPr>
                      <p:cNvPr id="0" name=""/>
                      <p:cNvPicPr>
                        <a:picLocks noChangeAspect="1" noChangeArrowheads="1"/>
                      </p:cNvPicPr>
                      <p:nvPr/>
                    </p:nvPicPr>
                    <p:blipFill>
                      <a:blip r:embed="rId6"/>
                      <a:srcRect/>
                      <a:stretch>
                        <a:fillRect/>
                      </a:stretch>
                    </p:blipFill>
                    <p:spPr bwMode="auto">
                      <a:xfrm>
                        <a:off x="6276020" y="3884542"/>
                        <a:ext cx="3124200" cy="1398587"/>
                      </a:xfrm>
                      <a:prstGeom prst="rect">
                        <a:avLst/>
                      </a:prstGeom>
                      <a:noFill/>
                      <a:ln>
                        <a:noFill/>
                      </a:ln>
                      <a:effectLst/>
                      <a:extLst/>
                    </p:spPr>
                  </p:pic>
                </p:oleObj>
              </mc:Fallback>
            </mc:AlternateContent>
          </a:graphicData>
        </a:graphic>
      </p:graphicFrame>
      <p:graphicFrame>
        <p:nvGraphicFramePr>
          <p:cNvPr id="9" name="Object 10"/>
          <p:cNvGraphicFramePr>
            <a:graphicFrameLocks noChangeAspect="1"/>
          </p:cNvGraphicFramePr>
          <p:nvPr>
            <p:extLst>
              <p:ext uri="{D42A27DB-BD31-4B8C-83A1-F6EECF244321}">
                <p14:modId xmlns:p14="http://schemas.microsoft.com/office/powerpoint/2010/main" val="2940634382"/>
              </p:ext>
            </p:extLst>
          </p:nvPr>
        </p:nvGraphicFramePr>
        <p:xfrm>
          <a:off x="3080544" y="5312257"/>
          <a:ext cx="4729162" cy="1398587"/>
        </p:xfrm>
        <a:graphic>
          <a:graphicData uri="http://schemas.openxmlformats.org/presentationml/2006/ole">
            <mc:AlternateContent xmlns:mc="http://schemas.openxmlformats.org/markup-compatibility/2006">
              <mc:Choice xmlns:v="urn:schemas-microsoft-com:vml" Requires="v">
                <p:oleObj spid="_x0000_s301578" name="公式" r:id="rId7" imgW="1384200" imgH="431640" progId="Equation.3">
                  <p:embed/>
                </p:oleObj>
              </mc:Choice>
              <mc:Fallback>
                <p:oleObj name="公式" r:id="rId7" imgW="1384200" imgH="431640" progId="Equation.3">
                  <p:embed/>
                  <p:pic>
                    <p:nvPicPr>
                      <p:cNvPr id="0" name=""/>
                      <p:cNvPicPr>
                        <a:picLocks noChangeAspect="1" noChangeArrowheads="1"/>
                      </p:cNvPicPr>
                      <p:nvPr/>
                    </p:nvPicPr>
                    <p:blipFill>
                      <a:blip r:embed="rId8"/>
                      <a:srcRect/>
                      <a:stretch>
                        <a:fillRect/>
                      </a:stretch>
                    </p:blipFill>
                    <p:spPr bwMode="auto">
                      <a:xfrm>
                        <a:off x="3080544" y="5312257"/>
                        <a:ext cx="4729162" cy="1398587"/>
                      </a:xfrm>
                      <a:prstGeom prst="rect">
                        <a:avLst/>
                      </a:prstGeom>
                      <a:noFill/>
                      <a:ln>
                        <a:noFill/>
                      </a:ln>
                      <a:effectLst/>
                      <a:extLst/>
                    </p:spPr>
                  </p:pic>
                </p:oleObj>
              </mc:Fallback>
            </mc:AlternateContent>
          </a:graphicData>
        </a:graphic>
      </p:graphicFrame>
      <p:graphicFrame>
        <p:nvGraphicFramePr>
          <p:cNvPr id="7" name="Object 10"/>
          <p:cNvGraphicFramePr>
            <a:graphicFrameLocks noChangeAspect="1"/>
          </p:cNvGraphicFramePr>
          <p:nvPr>
            <p:extLst>
              <p:ext uri="{D42A27DB-BD31-4B8C-83A1-F6EECF244321}">
                <p14:modId xmlns:p14="http://schemas.microsoft.com/office/powerpoint/2010/main" val="241055448"/>
              </p:ext>
            </p:extLst>
          </p:nvPr>
        </p:nvGraphicFramePr>
        <p:xfrm>
          <a:off x="983432" y="2399812"/>
          <a:ext cx="10226675" cy="1263650"/>
        </p:xfrm>
        <a:graphic>
          <a:graphicData uri="http://schemas.openxmlformats.org/presentationml/2006/ole">
            <mc:AlternateContent xmlns:mc="http://schemas.openxmlformats.org/markup-compatibility/2006">
              <mc:Choice xmlns:v="urn:schemas-microsoft-com:vml" Requires="v">
                <p:oleObj spid="_x0000_s301579" name="Equation" r:id="rId9" imgW="3606480" imgH="431640" progId="Equation.DSMT4">
                  <p:embed/>
                </p:oleObj>
              </mc:Choice>
              <mc:Fallback>
                <p:oleObj name="Equation" r:id="rId9" imgW="3606480" imgH="431640" progId="Equation.DSMT4">
                  <p:embed/>
                  <p:pic>
                    <p:nvPicPr>
                      <p:cNvPr id="12" name="Object 10"/>
                      <p:cNvPicPr>
                        <a:picLocks noChangeAspect="1" noChangeArrowheads="1"/>
                      </p:cNvPicPr>
                      <p:nvPr/>
                    </p:nvPicPr>
                    <p:blipFill>
                      <a:blip r:embed="rId10"/>
                      <a:srcRect/>
                      <a:stretch>
                        <a:fillRect/>
                      </a:stretch>
                    </p:blipFill>
                    <p:spPr bwMode="auto">
                      <a:xfrm>
                        <a:off x="983432" y="2399812"/>
                        <a:ext cx="10226675" cy="1263650"/>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35351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600" b="0" i="1"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600" b="0" i="1"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9492</TotalTime>
  <Words>21652</Words>
  <Application>Microsoft Office PowerPoint</Application>
  <PresentationFormat>宽屏</PresentationFormat>
  <Paragraphs>1280</Paragraphs>
  <Slides>203</Slides>
  <Notes>14</Notes>
  <HiddenSlides>0</HiddenSlides>
  <MMClips>0</MMClips>
  <ScaleCrop>false</ScaleCrop>
  <HeadingPairs>
    <vt:vector size="8" baseType="variant">
      <vt:variant>
        <vt:lpstr>已用的字体</vt:lpstr>
      </vt:variant>
      <vt:variant>
        <vt:i4>26</vt:i4>
      </vt:variant>
      <vt:variant>
        <vt:lpstr>主题</vt:lpstr>
      </vt:variant>
      <vt:variant>
        <vt:i4>1</vt:i4>
      </vt:variant>
      <vt:variant>
        <vt:lpstr>嵌入 OLE 服务器</vt:lpstr>
      </vt:variant>
      <vt:variant>
        <vt:i4>7</vt:i4>
      </vt:variant>
      <vt:variant>
        <vt:lpstr>幻灯片标题</vt:lpstr>
      </vt:variant>
      <vt:variant>
        <vt:i4>203</vt:i4>
      </vt:variant>
    </vt:vector>
  </HeadingPairs>
  <TitlesOfParts>
    <vt:vector size="237" baseType="lpstr">
      <vt:lpstr>Monotype Sorts</vt:lpstr>
      <vt:lpstr>SimSun-Identity-H</vt:lpstr>
      <vt:lpstr>Times New Roman MT Extra Bold</vt:lpstr>
      <vt:lpstr>方正书宋简体</vt:lpstr>
      <vt:lpstr>方正姚体</vt:lpstr>
      <vt:lpstr>仿宋</vt:lpstr>
      <vt:lpstr>黑体</vt:lpstr>
      <vt:lpstr>华文细黑</vt:lpstr>
      <vt:lpstr>华文新魏</vt:lpstr>
      <vt:lpstr>楷体</vt:lpstr>
      <vt:lpstr>楷体...夀.</vt:lpstr>
      <vt:lpstr>楷体_GB2312</vt:lpstr>
      <vt:lpstr>楷体j肜..漀.</vt:lpstr>
      <vt:lpstr>楷体j肜.缂漀.</vt:lpstr>
      <vt:lpstr>隶书</vt:lpstr>
      <vt:lpstr>宋体</vt:lpstr>
      <vt:lpstr>宋体j肜..漀.</vt:lpstr>
      <vt:lpstr>Arial</vt:lpstr>
      <vt:lpstr>Arial Narrow</vt:lpstr>
      <vt:lpstr>Bookman Old Style</vt:lpstr>
      <vt:lpstr>Cambria Math</vt:lpstr>
      <vt:lpstr>Century Schoolbook</vt:lpstr>
      <vt:lpstr>MS Reference Sans Serif</vt:lpstr>
      <vt:lpstr>Symbol</vt:lpstr>
      <vt:lpstr>Times New Roman</vt:lpstr>
      <vt:lpstr>Wingdings</vt:lpstr>
      <vt:lpstr>默认设计模板</vt:lpstr>
      <vt:lpstr>公式</vt:lpstr>
      <vt:lpstr>Picture</vt:lpstr>
      <vt:lpstr>Equation</vt:lpstr>
      <vt:lpstr>Microsoft Equation 3.0</vt:lpstr>
      <vt:lpstr>剪辑</vt:lpstr>
      <vt:lpstr>MathType 6.0 Equation</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SJTU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王先智</dc:creator>
  <cp:lastModifiedBy>etc</cp:lastModifiedBy>
  <cp:revision>1376</cp:revision>
  <dcterms:created xsi:type="dcterms:W3CDTF">2003-03-19T07:23:13Z</dcterms:created>
  <dcterms:modified xsi:type="dcterms:W3CDTF">2019-12-10T03:39:06Z</dcterms:modified>
</cp:coreProperties>
</file>